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59" r:id="rId18"/>
    <p:sldId id="281" r:id="rId19"/>
    <p:sldId id="282" r:id="rId20"/>
    <p:sldId id="283" r:id="rId21"/>
    <p:sldId id="260" r:id="rId22"/>
    <p:sldId id="261" r:id="rId23"/>
    <p:sldId id="263" r:id="rId24"/>
    <p:sldId id="264" r:id="rId25"/>
    <p:sldId id="265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SmartShop – E-Commerce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03632-2351-9F8F-E9D0-C3EB543D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#7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5AD1B-DE89-A088-04FA-DD1A0E6B2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4087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987235099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821497669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#7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236628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Track Orders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2809873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99393975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As a customer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I’d like to be able to  track my orders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So that I can monitor delivery progress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0016535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has placed an order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3502774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Order status is displayed.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7002229"/>
                  </a:ext>
                </a:extLst>
              </a:tr>
              <a:tr h="190263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I have placed an order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visit "My Orders"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I should see the current status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(processing, shipped, delivered).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271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3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12515-389B-DADC-240C-12AD81BE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#8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453369-FBDE-3AE0-CD13-7EC978722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168048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925284290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454039248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#8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9602140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Wishlist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709202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5926364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As a customer</a:t>
                      </a:r>
                      <a:br>
                        <a:rPr lang="en-US" sz="1500" kern="100" dirty="0">
                          <a:effectLst/>
                        </a:rPr>
                      </a:br>
                      <a:r>
                        <a:rPr lang="en-US" sz="1500" kern="100" dirty="0">
                          <a:effectLst/>
                        </a:rPr>
                        <a:t>I’d like to be able to add products to a </a:t>
                      </a:r>
                      <a:r>
                        <a:rPr lang="en-US" sz="1500" kern="100" dirty="0" err="1">
                          <a:effectLst/>
                        </a:rPr>
                        <a:t>wishlist</a:t>
                      </a:r>
                      <a:br>
                        <a:rPr lang="en-US" sz="1500" kern="100" dirty="0">
                          <a:effectLst/>
                        </a:rPr>
                      </a:br>
                      <a:r>
                        <a:rPr lang="en-US" sz="1500" kern="100" dirty="0">
                          <a:effectLst/>
                        </a:rPr>
                        <a:t>So that I can save them for later.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6597839"/>
                  </a:ext>
                </a:extLst>
              </a:tr>
              <a:tr h="70050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is browsing products.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is logged in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9574242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Item is stored in wishlist.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5141831"/>
                  </a:ext>
                </a:extLst>
              </a:tr>
              <a:tr h="150192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I am browsing products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click "Add to Wishlist"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the product is saved to my </a:t>
                      </a:r>
                      <a:r>
                        <a:rPr lang="en-US" sz="1500" kern="100" dirty="0" err="1">
                          <a:effectLst/>
                        </a:rPr>
                        <a:t>wishlist</a:t>
                      </a:r>
                      <a:r>
                        <a:rPr lang="en-US" sz="1500" kern="100" dirty="0">
                          <a:effectLst/>
                        </a:rPr>
                        <a:t>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2712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3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FF0F2-FF5A-7743-799E-67A4D2CA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#9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510784-5EF5-C3E4-7E33-79941C760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816610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2296954605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1691591387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#9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535627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Review Products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7899373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2863765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As a customer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I’d like to be able to review products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So that I can share my experience with others.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1165046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has purchased a product.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591477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Review is visible on product page.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053952"/>
                  </a:ext>
                </a:extLst>
              </a:tr>
              <a:tr h="190263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purchased a product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submit a review with text/rating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tit is displayed on the product page.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81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38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88F32-14BE-ADB0-09E0-0D85A4AC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#10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3CD43-FDDC-F14E-0CE2-1797927C8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510394"/>
              </p:ext>
            </p:extLst>
          </p:nvPr>
        </p:nvGraphicFramePr>
        <p:xfrm>
          <a:off x="1044178" y="1734227"/>
          <a:ext cx="7055645" cy="4204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2401">
                  <a:extLst>
                    <a:ext uri="{9D8B030D-6E8A-4147-A177-3AD203B41FA5}">
                      <a16:colId xmlns:a16="http://schemas.microsoft.com/office/drawing/2014/main" val="4151148927"/>
                    </a:ext>
                  </a:extLst>
                </a:gridCol>
                <a:gridCol w="5083244">
                  <a:extLst>
                    <a:ext uri="{9D8B030D-6E8A-4147-A177-3AD203B41FA5}">
                      <a16:colId xmlns:a16="http://schemas.microsoft.com/office/drawing/2014/main" val="600087299"/>
                    </a:ext>
                  </a:extLst>
                </a:gridCol>
              </a:tblGrid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1850250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Add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1231038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04008"/>
                  </a:ext>
                </a:extLst>
              </a:tr>
              <a:tr h="8591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add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hey appear in the catalog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8161593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is logged in.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9911257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New product is added to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6536385"/>
                  </a:ext>
                </a:extLst>
              </a:tr>
              <a:tr h="181215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enter product details (name, price, stock, image),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the product is added to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789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7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E6786-7312-8EDE-F4CF-E569F21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#11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C9FB56-9D7D-E6E8-BEAF-266FB4351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301393"/>
              </p:ext>
            </p:extLst>
          </p:nvPr>
        </p:nvGraphicFramePr>
        <p:xfrm>
          <a:off x="1044178" y="1844321"/>
          <a:ext cx="7055645" cy="3983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751066234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2615271851"/>
                    </a:ext>
                  </a:extLst>
                </a:gridCol>
              </a:tblGrid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9237161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Edit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5546881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331167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edit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 catalog details are updated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3387005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exists in catalog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9307535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details are updated.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3497356"/>
                  </a:ext>
                </a:extLst>
              </a:tr>
              <a:tr h="155779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update product details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the changes are saved and reflected in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886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95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0D67B-B37A-7572-C003-AF3803C3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#12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302C-3989-4BCA-54DF-CF55E3411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182598"/>
              </p:ext>
            </p:extLst>
          </p:nvPr>
        </p:nvGraphicFramePr>
        <p:xfrm>
          <a:off x="1044178" y="1844321"/>
          <a:ext cx="7055645" cy="3983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3297759403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4214579482"/>
                    </a:ext>
                  </a:extLst>
                </a:gridCol>
              </a:tblGrid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4060102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Delete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9170657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5309459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delete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 unavailable items are removed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3096194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exists in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6905730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is removed from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0202534"/>
                  </a:ext>
                </a:extLst>
              </a:tr>
              <a:tr h="155779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delete a product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it is removed from the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43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3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213B2-643F-3FB1-0161-3620CD7D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#13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3A52B1-8110-0182-DA83-49DC2B15F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218834"/>
              </p:ext>
            </p:extLst>
          </p:nvPr>
        </p:nvGraphicFramePr>
        <p:xfrm>
          <a:off x="1044178" y="2111010"/>
          <a:ext cx="7055645" cy="3450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286994204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1308203648"/>
                    </a:ext>
                  </a:extLst>
                </a:gridCol>
              </a:tblGrid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User Story ID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 #13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728083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User Story Name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Admin View Sales Reports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0227849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Actors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Admin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0486478"/>
                  </a:ext>
                </a:extLst>
              </a:tr>
              <a:tr h="70515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Description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As an admin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I’d like to be able to view sales reports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So that  I can analyze business performance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0870528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Pre condition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8629142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Post condition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Reports are generated and displayed.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4589"/>
                  </a:ext>
                </a:extLst>
              </a:tr>
              <a:tr h="148733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Acceptance Criteria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When I access the reports dashboard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Then I can view sales statistics (orders, revenue, best-selling products).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en-US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260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01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F5544948-1D10-A079-9468-8F879F65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281" r="19220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Sprint 1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Sprint Goal: Deliver entry point for users (Sign Up, Login, Browse Products)</a:t>
            </a:r>
          </a:p>
          <a:p>
            <a:endParaRPr lang="en-US" sz="1700"/>
          </a:p>
          <a:p>
            <a:r>
              <a:rPr lang="en-US" sz="1700"/>
              <a:t>Selected User Stories:</a:t>
            </a:r>
          </a:p>
          <a:p>
            <a:r>
              <a:rPr lang="en-US" sz="1700"/>
              <a:t>- US1: Sign Up</a:t>
            </a:r>
          </a:p>
          <a:p>
            <a:r>
              <a:rPr lang="en-US" sz="1700"/>
              <a:t>- US2: Login</a:t>
            </a:r>
          </a:p>
          <a:p>
            <a:r>
              <a:rPr lang="en-US" sz="1700"/>
              <a:t>- US3: Browse Products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55C6E-56C7-8D05-BB10-8213FD4FF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595B8-9A55-327E-9ACC-F7F32488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#1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174729-4A27-4F73-5AAF-67C98223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320674"/>
              </p:ext>
            </p:extLst>
          </p:nvPr>
        </p:nvGraphicFramePr>
        <p:xfrm>
          <a:off x="1044178" y="1873640"/>
          <a:ext cx="7055645" cy="3925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0204">
                  <a:extLst>
                    <a:ext uri="{9D8B030D-6E8A-4147-A177-3AD203B41FA5}">
                      <a16:colId xmlns:a16="http://schemas.microsoft.com/office/drawing/2014/main" val="2346788541"/>
                    </a:ext>
                  </a:extLst>
                </a:gridCol>
                <a:gridCol w="5205441">
                  <a:extLst>
                    <a:ext uri="{9D8B030D-6E8A-4147-A177-3AD203B41FA5}">
                      <a16:colId xmlns:a16="http://schemas.microsoft.com/office/drawing/2014/main" val="292489346"/>
                    </a:ext>
                  </a:extLst>
                </a:gridCol>
              </a:tblGrid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#1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656577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User Sign-up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497125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3719574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be able to sign up to the application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create an account and access its services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1723799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User is not registered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985141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 A new user account is created in the system.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User receives a confirmation message/email.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2167625"/>
                  </a:ext>
                </a:extLst>
              </a:tr>
              <a:tr h="14310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Given I’m a new user on the sign-up page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fill in valid information (email, username, password) and click “Sign Up”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the system creates my account and shows a confirmation message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34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4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1291C-0623-B19C-77D8-22E95F2F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7CE76-6FEA-C603-915B-605E6C86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9796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#2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46D362DE-7D8A-2777-D2AB-E45006E75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997318"/>
              </p:ext>
            </p:extLst>
          </p:nvPr>
        </p:nvGraphicFramePr>
        <p:xfrm>
          <a:off x="1044178" y="1994629"/>
          <a:ext cx="7055645" cy="38373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135473121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39511813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25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-25">
                          <a:effectLst/>
                        </a:rPr>
                        <a:t>#2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8338375"/>
                  </a:ext>
                </a:extLst>
              </a:tr>
              <a:tr h="354017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 spc="-2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User Login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283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Actors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User (Customer)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20800"/>
                  </a:ext>
                </a:extLst>
              </a:tr>
              <a:tr h="68681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 spc="-1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user</a:t>
                      </a:r>
                    </a:p>
                    <a:p>
                      <a:pPr marL="0" marR="0">
                        <a:spcBef>
                          <a:spcPts val="42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I'd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like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able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login 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application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So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that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 can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sign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services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57832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Pre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300">
                          <a:effectLst/>
                        </a:rPr>
                        <a:t>User has an active registered account.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60489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r>
                        <a:rPr lang="en-US" sz="1200" spc="-10">
                          <a:effectLst/>
                        </a:rPr>
                        <a:t> 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User is authenticated and redirected to the homepage/dashboard.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Invalid attempts are logged and appropriate error messages displayed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3735594"/>
                  </a:ext>
                </a:extLst>
              </a:tr>
              <a:tr h="153771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Acceptance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Criteria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Given I am a registered user on the login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enter 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I should be successfully logged in and redirected to the homepage.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Given I enter invalid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attempt to log in,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the system should reject the login and display an error message.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1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CFCB5-D233-09BE-4C1E-4BCDA42DEB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1521" r="23479"/>
          <a:stretch>
            <a:fillRect/>
          </a:stretch>
        </p:blipFill>
        <p:spPr>
          <a:xfrm>
            <a:off x="0" y="-4484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Vision (Product Owner)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Vision Statement: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FFFFF"/>
                </a:solidFill>
              </a:rPr>
              <a:t>	easy-to-use E-commerce platform that enables users to browse products, purchase 	online, and manage their orders seamlessly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Goals: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User registration &amp; login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Browse products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Shopping cart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Checkout (future)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Admin dashboard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Responsive </a:t>
            </a:r>
            <a:r>
              <a:rPr lang="en-US" sz="2100">
                <a:solidFill>
                  <a:srgbClr val="FFFFFF"/>
                </a:solidFill>
              </a:rPr>
              <a:t>UI/UX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Business Goals: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Smooth shopping experience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Secure login &amp; account management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Easy product browsing &amp; purchasing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Admin tools for inventory &amp; sales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Stakeholders: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Customers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Admins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Scrum Team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Product Owner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Scrum Master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588F0-4DDB-A284-4FE9-B75B4A24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96B27-FBAF-D2E9-56EB-CD744120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#3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12FB07-E292-2EBC-61FA-9BD87DF33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11504"/>
              </p:ext>
            </p:extLst>
          </p:nvPr>
        </p:nvGraphicFramePr>
        <p:xfrm>
          <a:off x="1044178" y="1984963"/>
          <a:ext cx="7055645" cy="37026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8786">
                  <a:extLst>
                    <a:ext uri="{9D8B030D-6E8A-4147-A177-3AD203B41FA5}">
                      <a16:colId xmlns:a16="http://schemas.microsoft.com/office/drawing/2014/main" val="719463774"/>
                    </a:ext>
                  </a:extLst>
                </a:gridCol>
                <a:gridCol w="5236859">
                  <a:extLst>
                    <a:ext uri="{9D8B030D-6E8A-4147-A177-3AD203B41FA5}">
                      <a16:colId xmlns:a16="http://schemas.microsoft.com/office/drawing/2014/main" val="3169061917"/>
                    </a:ext>
                  </a:extLst>
                </a:gridCol>
              </a:tblGrid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#3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003960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Browse Products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4948806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689986"/>
                  </a:ext>
                </a:extLst>
              </a:tr>
              <a:tr h="715481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browse products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explore available items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801057"/>
                  </a:ext>
                </a:extLst>
              </a:tr>
              <a:tr h="277740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Products are available in the system catalog.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985202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Product catalog is displayed with details (name, price, image).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4548851"/>
                  </a:ext>
                </a:extLst>
              </a:tr>
              <a:tr h="165888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Given I am on the product catalog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browse the store,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I should see a list of available products with details (name, price, image).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And products should be paginated or scrollable if the list is large.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917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1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Diagram (Analysis Lead)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Actors: Customer</a:t>
            </a:r>
          </a:p>
          <a:p>
            <a:r>
              <a:rPr dirty="0"/>
              <a:t>Use Cases: Sign Up, Login, Browse Products</a:t>
            </a:r>
          </a:p>
          <a:p>
            <a:endParaRPr dirty="0"/>
          </a:p>
          <a:p>
            <a:r>
              <a:rPr dirty="0"/>
              <a:t>(Add UML diagram image here)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Wireframes / Mockups (UI/UX Lead)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Screens:</a:t>
            </a:r>
          </a:p>
          <a:p>
            <a:r>
              <a:t>- Sign Up Page</a:t>
            </a:r>
          </a:p>
          <a:p>
            <a:r>
              <a:t>- Login Page</a:t>
            </a:r>
          </a:p>
          <a:p>
            <a:r>
              <a:t>- Browse Products Page</a:t>
            </a:r>
          </a:p>
          <a:p>
            <a:endParaRPr/>
          </a:p>
          <a:p>
            <a:r>
              <a:t>(Add mockup images here)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Scrum Board (Scrum Master)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screenshot of Scrum/</a:t>
            </a:r>
            <a:r>
              <a:rPr lang="en-US" dirty="0" err="1"/>
              <a:t>clickUp</a:t>
            </a:r>
            <a:endParaRPr dirty="0"/>
          </a:p>
          <a:p>
            <a:r>
              <a:rPr dirty="0"/>
              <a:t>Tasks for US1, US2, US3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Definition of Done (Team Agreement)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user story is 'Done' when:</a:t>
            </a:r>
            <a:endParaRPr lang="en-US" dirty="0"/>
          </a:p>
          <a:p>
            <a:r>
              <a:rPr lang="en-US" dirty="0"/>
              <a:t>Implemented(use case)</a:t>
            </a:r>
            <a:endParaRPr dirty="0"/>
          </a:p>
          <a:p>
            <a:r>
              <a:rPr dirty="0"/>
              <a:t>- Implemented (UI/Mockup)</a:t>
            </a:r>
          </a:p>
          <a:p>
            <a:r>
              <a:rPr dirty="0"/>
              <a:t>- Acceptance criteria met</a:t>
            </a:r>
          </a:p>
          <a:p>
            <a:r>
              <a:rPr dirty="0"/>
              <a:t>- Approved by Product Owner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(Team)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Sprint 1 delivered:</a:t>
            </a:r>
          </a:p>
          <a:p>
            <a:r>
              <a:rPr dirty="0"/>
              <a:t>- Sign Up</a:t>
            </a:r>
          </a:p>
          <a:p>
            <a:r>
              <a:rPr dirty="0"/>
              <a:t>- Login</a:t>
            </a:r>
          </a:p>
          <a:p>
            <a:r>
              <a:rPr dirty="0"/>
              <a:t>- Browse Products</a:t>
            </a:r>
          </a:p>
          <a:p>
            <a:endParaRPr dirty="0"/>
          </a:p>
          <a:p>
            <a:r>
              <a:rPr dirty="0"/>
              <a:t>This establishes foundation for Sprint 2 (Cart, Checkout, Search).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618A9-36CA-F901-1C21-543F9C2B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Release Plan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2B756F0-5797-0A17-BA30-B7456DBD4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187058"/>
              </p:ext>
            </p:extLst>
          </p:nvPr>
        </p:nvGraphicFramePr>
        <p:xfrm>
          <a:off x="632784" y="1926266"/>
          <a:ext cx="7878432" cy="4683773"/>
        </p:xfrm>
        <a:graphic>
          <a:graphicData uri="http://schemas.openxmlformats.org/drawingml/2006/table">
            <a:tbl>
              <a:tblPr/>
              <a:tblGrid>
                <a:gridCol w="2880096">
                  <a:extLst>
                    <a:ext uri="{9D8B030D-6E8A-4147-A177-3AD203B41FA5}">
                      <a16:colId xmlns:a16="http://schemas.microsoft.com/office/drawing/2014/main" val="1901526426"/>
                    </a:ext>
                  </a:extLst>
                </a:gridCol>
                <a:gridCol w="4998336">
                  <a:extLst>
                    <a:ext uri="{9D8B030D-6E8A-4147-A177-3AD203B41FA5}">
                      <a16:colId xmlns:a16="http://schemas.microsoft.com/office/drawing/2014/main" val="2676363107"/>
                    </a:ext>
                  </a:extLst>
                </a:gridCol>
              </a:tblGrid>
              <a:tr h="56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Features / Deliverables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136382"/>
                  </a:ext>
                </a:extLst>
              </a:tr>
              <a:tr h="94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1 (MVP)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User Registration, Login, Browse Products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996664"/>
                  </a:ext>
                </a:extLst>
              </a:tr>
              <a:tr h="56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2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Checkout, Search Products, Add to Cart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600689"/>
                  </a:ext>
                </a:extLst>
              </a:tr>
              <a:tr h="94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3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Track Orders, Wishlist, Review Products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314053"/>
                  </a:ext>
                </a:extLst>
              </a:tr>
              <a:tr h="1332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4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Admin Management (Add/Edit/Delete Products, View Reports)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56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62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Boxes On Rack In Warehouse">
            <a:extLst>
              <a:ext uri="{FF2B5EF4-FFF2-40B4-BE49-F238E27FC236}">
                <a16:creationId xmlns:a16="http://schemas.microsoft.com/office/drawing/2014/main" id="{98F32FF1-19A9-F6C1-4714-BCD29F72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49" r="75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910431"/>
            <a:ext cx="3543300" cy="14664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Product Backlog (Product Owner)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2492080"/>
            <a:ext cx="3543300" cy="301584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US1: Sign Up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US2: Login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US3: Browse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US4: Add to Cart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US5: Search Products (Should)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US6: Checkout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US7: Track Orders (Should)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US8: Wishlist (Could)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US9: Review Products (Could)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US10: Admin – Add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US11: Admin – Edit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US12: Admin – Delete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US13: Admin – View Sales Reports (Should)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042C4-7803-3710-D0D9-DD09F622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#1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442932-BB72-9568-02FA-58D15BC75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768441"/>
              </p:ext>
            </p:extLst>
          </p:nvPr>
        </p:nvGraphicFramePr>
        <p:xfrm>
          <a:off x="1044178" y="1873640"/>
          <a:ext cx="7055645" cy="3925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0204">
                  <a:extLst>
                    <a:ext uri="{9D8B030D-6E8A-4147-A177-3AD203B41FA5}">
                      <a16:colId xmlns:a16="http://schemas.microsoft.com/office/drawing/2014/main" val="2346788541"/>
                    </a:ext>
                  </a:extLst>
                </a:gridCol>
                <a:gridCol w="5205441">
                  <a:extLst>
                    <a:ext uri="{9D8B030D-6E8A-4147-A177-3AD203B41FA5}">
                      <a16:colId xmlns:a16="http://schemas.microsoft.com/office/drawing/2014/main" val="292489346"/>
                    </a:ext>
                  </a:extLst>
                </a:gridCol>
              </a:tblGrid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#1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656577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User Sign-up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497125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3719574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be able to sign up to the application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create an account and access its services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1723799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User is not registered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985141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 A new user account is created in the system.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User receives a confirmation message/email.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2167625"/>
                  </a:ext>
                </a:extLst>
              </a:tr>
              <a:tr h="14310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Given I’m a new user on the sign-up page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fill in valid information (email, username, password) and click “Sign Up”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the system creates my account and shows a confirmation message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34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0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1EE9-4A89-66B5-46E3-8A803CC6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#2</a:t>
            </a:r>
            <a:endParaRPr lang="en-US" sz="3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8AF905CB-0457-244F-C4B5-AF956EC6B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901524"/>
              </p:ext>
            </p:extLst>
          </p:nvPr>
        </p:nvGraphicFramePr>
        <p:xfrm>
          <a:off x="1044178" y="1984901"/>
          <a:ext cx="7055645" cy="37028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135473121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39511813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25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-25">
                          <a:effectLst/>
                        </a:rPr>
                        <a:t>#2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833837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 spc="-2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User Login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283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Actors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User (Customer)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20800"/>
                  </a:ext>
                </a:extLst>
              </a:tr>
              <a:tr h="68681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 spc="-1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user</a:t>
                      </a:r>
                    </a:p>
                    <a:p>
                      <a:pPr marL="0" marR="0">
                        <a:spcBef>
                          <a:spcPts val="42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I'd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like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able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login 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application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So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that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 can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sign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services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57832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Pre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300">
                          <a:effectLst/>
                        </a:rPr>
                        <a:t>User has an active registered account.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60489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r>
                        <a:rPr lang="en-US" sz="1200" spc="-10">
                          <a:effectLst/>
                        </a:rPr>
                        <a:t> 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User is authenticated and redirected to the homepage/dashboard.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Invalid attempts are logged and appropriate error messages displayed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3735594"/>
                  </a:ext>
                </a:extLst>
              </a:tr>
              <a:tr h="153771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Acceptance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Criteria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Given I am a registered user on the login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enter 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I should be successfully logged in and redirected to the homepage.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Given I enter invalid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attempt to log in,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the system should reject the login and display an error message.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4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9EE3D-6017-6852-9D68-46213FB3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#3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FC6A87-9BAB-B94B-9410-E493E0E78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67306"/>
              </p:ext>
            </p:extLst>
          </p:nvPr>
        </p:nvGraphicFramePr>
        <p:xfrm>
          <a:off x="1044178" y="1984963"/>
          <a:ext cx="7055645" cy="37026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8786">
                  <a:extLst>
                    <a:ext uri="{9D8B030D-6E8A-4147-A177-3AD203B41FA5}">
                      <a16:colId xmlns:a16="http://schemas.microsoft.com/office/drawing/2014/main" val="719463774"/>
                    </a:ext>
                  </a:extLst>
                </a:gridCol>
                <a:gridCol w="5236859">
                  <a:extLst>
                    <a:ext uri="{9D8B030D-6E8A-4147-A177-3AD203B41FA5}">
                      <a16:colId xmlns:a16="http://schemas.microsoft.com/office/drawing/2014/main" val="3169061917"/>
                    </a:ext>
                  </a:extLst>
                </a:gridCol>
              </a:tblGrid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#3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003960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Browse Products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4948806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689986"/>
                  </a:ext>
                </a:extLst>
              </a:tr>
              <a:tr h="715481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browse products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explore available items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801057"/>
                  </a:ext>
                </a:extLst>
              </a:tr>
              <a:tr h="277740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Products are available in the system catalog.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985202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Product catalog is displayed with details (name, price, image).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4548851"/>
                  </a:ext>
                </a:extLst>
              </a:tr>
              <a:tr h="165888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Given I am on the product catalog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browse the store,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I should see a list of available products with details (name, price, image).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And products should be paginated or scrollable if the list is large.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917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3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6455-805F-7309-DDAB-473F917B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#4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A2DF79D-E6A7-BBAC-EC76-08356DDCC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92015"/>
              </p:ext>
            </p:extLst>
          </p:nvPr>
        </p:nvGraphicFramePr>
        <p:xfrm>
          <a:off x="1044178" y="2095391"/>
          <a:ext cx="7055645" cy="34818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5310">
                  <a:extLst>
                    <a:ext uri="{9D8B030D-6E8A-4147-A177-3AD203B41FA5}">
                      <a16:colId xmlns:a16="http://schemas.microsoft.com/office/drawing/2014/main" val="2324402687"/>
                    </a:ext>
                  </a:extLst>
                </a:gridCol>
                <a:gridCol w="4750335">
                  <a:extLst>
                    <a:ext uri="{9D8B030D-6E8A-4147-A177-3AD203B41FA5}">
                      <a16:colId xmlns:a16="http://schemas.microsoft.com/office/drawing/2014/main" val="2500114478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Story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25">
                          <a:effectLst/>
                        </a:rPr>
                        <a:t>ID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US</a:t>
                      </a:r>
                      <a:r>
                        <a:rPr lang="en-US" sz="2000" spc="-5">
                          <a:effectLst/>
                        </a:rPr>
                        <a:t> </a:t>
                      </a:r>
                      <a:r>
                        <a:rPr lang="en-US" sz="2000" spc="-25">
                          <a:effectLst/>
                        </a:rPr>
                        <a:t>#4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32492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Story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2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User Add to Cart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79826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Actors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User (Customer)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4301421"/>
                  </a:ext>
                </a:extLst>
              </a:tr>
              <a:tr h="96113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800" spc="-1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As a customer,</a:t>
                      </a: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 I want to add items to my cart </a:t>
                      </a: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so that I can purchase them later.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8341758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Pre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condition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</a:rPr>
                        <a:t>User is logged in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13979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Post</a:t>
                      </a:r>
                      <a:r>
                        <a:rPr lang="en-US" sz="1800" spc="-10">
                          <a:effectLst/>
                        </a:rPr>
                        <a:t> condition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effectLst/>
                        </a:rPr>
                        <a:t>  Product is added to cart.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2141575"/>
                  </a:ext>
                </a:extLst>
              </a:tr>
              <a:tr h="93573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Acceptance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Criteria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Given I am on a product page,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When I click "Add to Cart",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Then the product is added to my cart.	</a:t>
                      </a:r>
                      <a:endParaRPr lang="en-US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530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CB702-0854-83A2-D5AA-9CD6A35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#5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E9751B-C461-2138-C22D-68570F68A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79210"/>
              </p:ext>
            </p:extLst>
          </p:nvPr>
        </p:nvGraphicFramePr>
        <p:xfrm>
          <a:off x="1044178" y="1745727"/>
          <a:ext cx="7055645" cy="4181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2711444956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3373465828"/>
                    </a:ext>
                  </a:extLst>
                </a:gridCol>
              </a:tblGrid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2207097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Search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7265946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(Customer)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3222195"/>
                  </a:ext>
                </a:extLst>
              </a:tr>
              <a:tr h="85972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 customer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search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I can quickly find what I need.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7482172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Products exist in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383280"/>
                  </a:ext>
                </a:extLst>
              </a:tr>
              <a:tr h="68091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Search results are displayed.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8672605"/>
                  </a:ext>
                </a:extLst>
              </a:tr>
              <a:tr h="144494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Given I am on the catalog page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When I enter a search keyword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Then products matching the query are displayed.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145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AA1EB-0E16-79D9-C945-1212BA02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#6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25F005-92BE-CF8B-8BFC-1BB79A88A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96057"/>
              </p:ext>
            </p:extLst>
          </p:nvPr>
        </p:nvGraphicFramePr>
        <p:xfrm>
          <a:off x="1044178" y="1987535"/>
          <a:ext cx="7055645" cy="36975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3369083508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2059497532"/>
                    </a:ext>
                  </a:extLst>
                </a:gridCol>
              </a:tblGrid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#6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858845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Checkout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6675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(Customer)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5832889"/>
                  </a:ext>
                </a:extLst>
              </a:tr>
              <a:tr h="85972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 customer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checkout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I can complete my purchase.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402819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has items in cart.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2345136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Order is placed successfully.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368045"/>
                  </a:ext>
                </a:extLst>
              </a:tr>
              <a:tr h="134334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have items in my cart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proceed to checkout and provide shipping/payment details  Then my order is confirmed.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925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95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2087</Words>
  <Application>Microsoft Office PowerPoint</Application>
  <PresentationFormat>On-screen Show (4:3)</PresentationFormat>
  <Paragraphs>449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MT</vt:lpstr>
      <vt:lpstr>Calibri</vt:lpstr>
      <vt:lpstr>Office Theme</vt:lpstr>
      <vt:lpstr>SmartShop – E-Commerce Platform</vt:lpstr>
      <vt:lpstr>Project Vision (Product Owner)</vt:lpstr>
      <vt:lpstr>Product Backlog (Product Owner)</vt:lpstr>
      <vt:lpstr>User Story #1 </vt:lpstr>
      <vt:lpstr>User Story #2</vt:lpstr>
      <vt:lpstr>User Story #3 </vt:lpstr>
      <vt:lpstr>User Story #4 </vt:lpstr>
      <vt:lpstr>User Story #5 </vt:lpstr>
      <vt:lpstr>User Story #6 </vt:lpstr>
      <vt:lpstr>User Story #7 </vt:lpstr>
      <vt:lpstr>User Story #8 </vt:lpstr>
      <vt:lpstr>User Story #9 </vt:lpstr>
      <vt:lpstr>User Story #10 </vt:lpstr>
      <vt:lpstr>User Story #11 </vt:lpstr>
      <vt:lpstr>User Story #12 </vt:lpstr>
      <vt:lpstr>User Story #13 </vt:lpstr>
      <vt:lpstr>Sprint 1 Goal</vt:lpstr>
      <vt:lpstr>User Story #1 </vt:lpstr>
      <vt:lpstr>User Story #2</vt:lpstr>
      <vt:lpstr>User Story #3 </vt:lpstr>
      <vt:lpstr>Use Case Diagram (Analysis Lead)</vt:lpstr>
      <vt:lpstr>Wireframes / Mockups (UI/UX Lead)</vt:lpstr>
      <vt:lpstr>Scrum Board (Scrum Master)</vt:lpstr>
      <vt:lpstr>Definition of Done (Team Agreement)</vt:lpstr>
      <vt:lpstr>Conclusion (Team)</vt:lpstr>
      <vt:lpstr>Release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عمرو خالد عبدالنافع محمد</cp:lastModifiedBy>
  <cp:revision>2</cp:revision>
  <dcterms:created xsi:type="dcterms:W3CDTF">2013-01-27T09:14:16Z</dcterms:created>
  <dcterms:modified xsi:type="dcterms:W3CDTF">2025-10-02T15:52:33Z</dcterms:modified>
  <cp:category/>
</cp:coreProperties>
</file>