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59" r:id="rId18"/>
    <p:sldId id="281" r:id="rId19"/>
    <p:sldId id="284" r:id="rId20"/>
    <p:sldId id="285" r:id="rId21"/>
    <p:sldId id="289" r:id="rId22"/>
    <p:sldId id="290" r:id="rId23"/>
    <p:sldId id="295" r:id="rId24"/>
    <p:sldId id="282" r:id="rId25"/>
    <p:sldId id="286" r:id="rId26"/>
    <p:sldId id="287" r:id="rId27"/>
    <p:sldId id="291" r:id="rId28"/>
    <p:sldId id="296" r:id="rId29"/>
    <p:sldId id="283" r:id="rId30"/>
    <p:sldId id="288" r:id="rId31"/>
    <p:sldId id="292" r:id="rId32"/>
    <p:sldId id="293" r:id="rId33"/>
    <p:sldId id="294" r:id="rId34"/>
    <p:sldId id="297" r:id="rId35"/>
    <p:sldId id="260" r:id="rId36"/>
    <p:sldId id="261" r:id="rId37"/>
    <p:sldId id="263" r:id="rId38"/>
    <p:sldId id="264" r:id="rId39"/>
    <p:sldId id="265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SmartShop – 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03632-2351-9F8F-E9D0-C3EB543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#7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5AD1B-DE89-A088-04FA-DD1A0E6B2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4087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87235099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821497669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#7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236628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Track Orders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28098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939397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 track my orders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monitor delivery progress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0016535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placed an order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3502774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Order status is displayed.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7002229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have placed an order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visit "My Orders"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I should see the current status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(processing, shipped, delivered).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271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2515-389B-DADC-240C-12AD81BE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#8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453369-FBDE-3AE0-CD13-7EC978722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68048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25284290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454039248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#8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9602140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Wishlist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709202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5926364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As a customer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I’d like to be able to add products to a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So that I can save them for later.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6597839"/>
                  </a:ext>
                </a:extLst>
              </a:tr>
              <a:tr h="70050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browsing products.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logged in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9574242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Item is stored in wishlist.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5141831"/>
                  </a:ext>
                </a:extLst>
              </a:tr>
              <a:tr h="150192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am browsing products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click "Add to Wishlist"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the product is saved to my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r>
                        <a:rPr lang="en-US" sz="1500" kern="100" dirty="0">
                          <a:effectLst/>
                        </a:rPr>
                        <a:t>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71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3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F0F2-FF5A-7743-799E-67A4D2CA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#9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510784-5EF5-C3E4-7E33-79941C760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16610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2296954605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1691591387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#9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53562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Review Products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78993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286376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review products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share my experience with others.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1165046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purchased a product.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59147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Review is visible on product page.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053952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purchased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submit a review with text/rating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tit is displayed on the product page.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81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38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88F32-14BE-ADB0-09E0-0D85A4AC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#10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3CD43-FDDC-F14E-0CE2-1797927C8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10394"/>
              </p:ext>
            </p:extLst>
          </p:nvPr>
        </p:nvGraphicFramePr>
        <p:xfrm>
          <a:off x="1044178" y="1734227"/>
          <a:ext cx="7055645" cy="4204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2401">
                  <a:extLst>
                    <a:ext uri="{9D8B030D-6E8A-4147-A177-3AD203B41FA5}">
                      <a16:colId xmlns:a16="http://schemas.microsoft.com/office/drawing/2014/main" val="4151148927"/>
                    </a:ext>
                  </a:extLst>
                </a:gridCol>
                <a:gridCol w="5083244">
                  <a:extLst>
                    <a:ext uri="{9D8B030D-6E8A-4147-A177-3AD203B41FA5}">
                      <a16:colId xmlns:a16="http://schemas.microsoft.com/office/drawing/2014/main" val="600087299"/>
                    </a:ext>
                  </a:extLst>
                </a:gridCol>
              </a:tblGrid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1850250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Add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1231038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04008"/>
                  </a:ext>
                </a:extLst>
              </a:tr>
              <a:tr h="8591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add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hey appear in the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8161593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is logged in.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9911257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New product is added to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6536385"/>
                  </a:ext>
                </a:extLst>
              </a:tr>
              <a:tr h="181215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enter product details (name, price, stock, image),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product is added to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78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E6786-7312-8EDE-F4CF-E569F21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#11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C9FB56-9D7D-E6E8-BEAF-266FB4351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01393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751066234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615271851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923716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Edit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554688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331167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edit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catalog details are updated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338700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930753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details are updated.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3497356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update product details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changes are saved and reflected in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886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95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0D67B-B37A-7572-C003-AF3803C3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#12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302C-3989-4BCA-54DF-CF55E3411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82598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297759403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4214579482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4060102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Delete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9170657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09459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delete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unavailable items are removed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3096194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6905730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is removed from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0202534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delete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it is removed from the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43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13B2-643F-3FB1-0161-3620CD7D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#13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3A52B1-8110-0182-DA83-49DC2B15F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218834"/>
              </p:ext>
            </p:extLst>
          </p:nvPr>
        </p:nvGraphicFramePr>
        <p:xfrm>
          <a:off x="1044178" y="2111010"/>
          <a:ext cx="7055645" cy="3450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286994204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1308203648"/>
                    </a:ext>
                  </a:extLst>
                </a:gridCol>
              </a:tblGrid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ID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 #13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728083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Name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 View Sales Reports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0227849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Actors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0486478"/>
                  </a:ext>
                </a:extLst>
              </a:tr>
              <a:tr h="70515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Description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As an admin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I’d like to be able to view sales reports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So that  I can analyze business performance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0870528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Pre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8629142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Post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Reports are generated and displayed.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4589"/>
                  </a:ext>
                </a:extLst>
              </a:tr>
              <a:tr h="148733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Acceptance Criteria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When I access the reports dashboard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Then I can view sales statistics (orders, revenue, best-selling products).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260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1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F5544948-1D10-A079-9468-8F879F65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81" r="19220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Sprint 1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Sprint Goal: Deliver entry point for users (Sign Up, Login, Browse Products)</a:t>
            </a:r>
          </a:p>
          <a:p>
            <a:endParaRPr lang="en-US" sz="1700"/>
          </a:p>
          <a:p>
            <a:r>
              <a:rPr lang="en-US" sz="1700"/>
              <a:t>Selected User Stories:</a:t>
            </a:r>
          </a:p>
          <a:p>
            <a:r>
              <a:rPr lang="en-US" sz="1700"/>
              <a:t>- US1: Sign Up</a:t>
            </a:r>
          </a:p>
          <a:p>
            <a:r>
              <a:rPr lang="en-US" sz="1700"/>
              <a:t>- US2: Login</a:t>
            </a:r>
          </a:p>
          <a:p>
            <a:r>
              <a:rPr lang="en-US" sz="1700"/>
              <a:t>- US3: Browse Products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55C6E-56C7-8D05-BB10-8213FD4F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95B8-9A55-327E-9ACC-F7F32488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User Registration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174729-4A27-4F73-5AAF-67C98223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320674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4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13D9-26F2-E748-5E8C-F48C55A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Main Success Scenario: User Registration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739075-275A-62B8-D09A-09640D5B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sign-up form with fields: Email, Username, Password, Confirm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valid information in all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"Sign Up"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email is not already registered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password meets security requirements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creates new user account in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sends confirmation email to user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success message: "Account created successfully!"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redirects user to login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CFCB5-D233-09BE-4C1E-4BCDA42D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521" r="23479"/>
          <a:stretch>
            <a:fillRect/>
          </a:stretch>
        </p:blipFill>
        <p:spPr>
          <a:xfrm>
            <a:off x="0" y="-4484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Vision (Product Owner)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Vision Statement: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	easy-to-use E-commerce platform that enables users to browse products, purchase 	online, and manage their orders seamlessly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Goals: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User registration &amp; login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Browse products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Shopping cart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Checkout (future)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Admin dashboard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Responsive </a:t>
            </a:r>
            <a:r>
              <a:rPr lang="en-US" sz="2100">
                <a:solidFill>
                  <a:srgbClr val="FFFFFF"/>
                </a:solidFill>
              </a:rPr>
              <a:t>UI/UX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Business Goals: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Smooth shopping experience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Secure login &amp; account management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Easy product browsing &amp; purchasing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 tools for inventory &amp; sales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Stakeholders: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Customers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Team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Product Owner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Master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8299F-FAC1-F733-09D2-649CFD7F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Email Already Exists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D58BACE-326E-F550-8A1F-D575FB7ED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information including an already registered email.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checks and finds the email already exists.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error message: "This email is already in use. Please log in or use a different email.“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remains on the registration page.</a:t>
            </a:r>
            <a:endParaRPr lang="en-US" altLang="en-US" sz="17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5450C-0321-E53E-D0EB-320ABF39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Password Format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F141A17-D418-8D1A-5FB9-B9B87F372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enters information with an invalid password format.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validates the password and finds it does not meet security requirements.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password rules (e.g., minimum length, special characters, etc.).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re-enters a valid password.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FADA-2F54-601B-4DCF-7E7D8006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Required Fields Missing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686F744-296B-816E-BC4D-2E6F7474E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leaves one or more required fields empty.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checks the input and detects missing mandatory fields.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highlights the missing fields and displays error message: "Please fill in all required fields."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completes the form and resubmits.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login page">
            <a:extLst>
              <a:ext uri="{FF2B5EF4-FFF2-40B4-BE49-F238E27FC236}">
                <a16:creationId xmlns:a16="http://schemas.microsoft.com/office/drawing/2014/main" id="{685C41B4-7F54-F082-E575-A8868B07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34" b="1"/>
          <a:stretch>
            <a:fillRect/>
          </a:stretch>
        </p:blipFill>
        <p:spPr>
          <a:xfrm>
            <a:off x="20" y="10"/>
            <a:ext cx="9143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2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1291C-0623-B19C-77D8-22E95F2F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7CE76-6FEA-C603-915B-605E6C86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9796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46D362DE-7D8A-2777-D2AB-E45006E7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93469"/>
              </p:ext>
            </p:extLst>
          </p:nvPr>
        </p:nvGraphicFramePr>
        <p:xfrm>
          <a:off x="1044178" y="1994629"/>
          <a:ext cx="7055645" cy="38373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1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36EC3-9094-002E-D292-34F9E57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User Login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2DA2-794A-39F4-B752-4F6AA25D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navigates to login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displays login form with Email/Username and Password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enters registered credentials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clicks "Login"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validates credentials against user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creates user session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logs the login activity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redirects user to homepage/dashboard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BA78D-2A68-0187-73DA-14CEA955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45596BD6-9B7D-A933-0FCC-FEB61B095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enters incorrect email/username or password.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"Login"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validates the credentials and finds them invalid.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error message: "Invalid credentials. Please try again."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remains on the login page.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0E52-BD08-5707-ECA2-9845D9D9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Forgot Password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E1B3DD0-A84D-2608-294D-E502FCD75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"Forgot Password" link.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initiates the password reset flow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e.g., sends a password reset email with instructions).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login page">
            <a:extLst>
              <a:ext uri="{FF2B5EF4-FFF2-40B4-BE49-F238E27FC236}">
                <a16:creationId xmlns:a16="http://schemas.microsoft.com/office/drawing/2014/main" id="{C43C0535-5C5A-90F9-8F14-B29EDFB8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14" b="-2"/>
          <a:stretch>
            <a:fillRect/>
          </a:stretch>
        </p:blipFill>
        <p:spPr>
          <a:xfrm>
            <a:off x="20" y="11010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588F0-4DDB-A284-4FE9-B75B4A24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96B27-FBAF-D2E9-56EB-CD744120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12FB07-E292-2EBC-61FA-9BD87DF33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11504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Boxes On Rack In Warehouse">
            <a:extLst>
              <a:ext uri="{FF2B5EF4-FFF2-40B4-BE49-F238E27FC236}">
                <a16:creationId xmlns:a16="http://schemas.microsoft.com/office/drawing/2014/main" id="{98F32FF1-19A9-F6C1-4714-BCD29F72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49" r="75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10431"/>
            <a:ext cx="3543300" cy="1466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Product Backlog (Product Owner)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492080"/>
            <a:ext cx="3543300" cy="301584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US1: Sign Up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US2: Login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US3: Browse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US4: Add to Cart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US5: Search Products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US6: Checkout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US7: Track Orders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US8: Wishlist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US9: Review Products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US10: Admin – Add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US11: Admin – Edit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US12: Admin – Delete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US13: Admin – View Sales Reports (Should)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681BD-00E6-78E3-8743-A5048AB5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Browse Product Catalog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B35A-8FCB-AE21-046F-96B15F94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product catalog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available products from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grid with: Image, Name, Price, "Add to Cart"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scrolls or paginates through product list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on a product to view details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detail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F05C-7140-22E6-7375-92E1728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Alternative Flow : Filter by Category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6F0B935-8BF8-7F3D-5871-D02145A65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category filter (e.g., Electronics, Clothing, Books).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products that match the selected category.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updates and displays the filtered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2C3E1-1081-0010-EAD7-23D4F018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Alternative Flow : Sort Products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4CF223C-0180-3923-147A-CBDAAEEBE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sorting option (e.g., by Price, Popularity, or Newest).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reorders the products based on the selected sorting criteria.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sorted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CFE6-2F5C-430B-15F1-37152DA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Alternative Flow : No Products Available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96FD7626-1FC2-D003-DD12-7F86A1E1D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queries the database for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detects that no products are available (e.g., out of stock or category empty).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an empty state message: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 "No products available at the moment. Please check back later."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0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F9DD88A3-9C12-DC28-D7F5-24167E0D2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75153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sz="3000"/>
              <a:t>Use Case Diagram (Analysis Lead)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sz="1600"/>
              <a:t>Actors: Customer</a:t>
            </a:r>
          </a:p>
          <a:p>
            <a:r>
              <a:rPr lang="en-US" sz="1600"/>
              <a:t>Use Cases: Sign Up, Login, Browse Products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diagram of a login system&#10;&#10;AI-generated content may be incorrect.">
            <a:extLst>
              <a:ext uri="{FF2B5EF4-FFF2-40B4-BE49-F238E27FC236}">
                <a16:creationId xmlns:a16="http://schemas.microsoft.com/office/drawing/2014/main" id="{5CE14739-AB61-F1F8-0EFC-47E3385F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62" y="1137111"/>
            <a:ext cx="4830318" cy="452842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Wireframes / Mockups (UI/UX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Screens:</a:t>
            </a:r>
          </a:p>
          <a:p>
            <a:r>
              <a:t>- Sign Up Page</a:t>
            </a:r>
          </a:p>
          <a:p>
            <a:r>
              <a:t>- Login Page</a:t>
            </a:r>
          </a:p>
          <a:p>
            <a:r>
              <a:t>- Browse Products Page</a:t>
            </a:r>
          </a:p>
          <a:p>
            <a:endParaRPr/>
          </a:p>
          <a:p>
            <a:r>
              <a:t>(Add mockup images here)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Scrum Board (Scrum Master)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screenshot of Scrum/</a:t>
            </a:r>
            <a:r>
              <a:rPr lang="en-US" dirty="0" err="1"/>
              <a:t>clickUp</a:t>
            </a:r>
            <a:endParaRPr dirty="0"/>
          </a:p>
          <a:p>
            <a:r>
              <a:rPr dirty="0"/>
              <a:t>Tasks for US1, US2, US3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Definition of Done (Team Agreement)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user story is 'Done' when:</a:t>
            </a:r>
            <a:endParaRPr lang="en-US" dirty="0"/>
          </a:p>
          <a:p>
            <a:r>
              <a:rPr lang="en-US" dirty="0"/>
              <a:t>Implemented(use case)</a:t>
            </a:r>
            <a:endParaRPr dirty="0"/>
          </a:p>
          <a:p>
            <a:r>
              <a:rPr dirty="0"/>
              <a:t>- Implemented (UI/Mockup)</a:t>
            </a:r>
          </a:p>
          <a:p>
            <a:r>
              <a:rPr dirty="0"/>
              <a:t>- Acceptance criteria met</a:t>
            </a:r>
          </a:p>
          <a:p>
            <a:r>
              <a:rPr dirty="0"/>
              <a:t>- Approved by Product Owner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(Team)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Sprint 1 delivered:</a:t>
            </a:r>
          </a:p>
          <a:p>
            <a:r>
              <a:rPr dirty="0"/>
              <a:t>- Sign Up</a:t>
            </a:r>
          </a:p>
          <a:p>
            <a:r>
              <a:rPr dirty="0"/>
              <a:t>- Login</a:t>
            </a:r>
          </a:p>
          <a:p>
            <a:r>
              <a:rPr dirty="0"/>
              <a:t>- Browse Products</a:t>
            </a:r>
          </a:p>
          <a:p>
            <a:endParaRPr dirty="0"/>
          </a:p>
          <a:p>
            <a:r>
              <a:rPr dirty="0"/>
              <a:t>This establishes foundation for Sprint 2 (Cart, Checkout, Search).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42C4-7803-3710-D0D9-DD09F622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#1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442932-BB72-9568-02FA-58D15BC75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768441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0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618A9-36CA-F901-1C21-543F9C2B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Release Plan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2B756F0-5797-0A17-BA30-B7456DBD4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66527"/>
              </p:ext>
            </p:extLst>
          </p:nvPr>
        </p:nvGraphicFramePr>
        <p:xfrm>
          <a:off x="632784" y="1926266"/>
          <a:ext cx="7878432" cy="4683773"/>
        </p:xfrm>
        <a:graphic>
          <a:graphicData uri="http://schemas.openxmlformats.org/drawingml/2006/table">
            <a:tbl>
              <a:tblPr/>
              <a:tblGrid>
                <a:gridCol w="2880096">
                  <a:extLst>
                    <a:ext uri="{9D8B030D-6E8A-4147-A177-3AD203B41FA5}">
                      <a16:colId xmlns:a16="http://schemas.microsoft.com/office/drawing/2014/main" val="1901526426"/>
                    </a:ext>
                  </a:extLst>
                </a:gridCol>
                <a:gridCol w="4998336">
                  <a:extLst>
                    <a:ext uri="{9D8B030D-6E8A-4147-A177-3AD203B41FA5}">
                      <a16:colId xmlns:a16="http://schemas.microsoft.com/office/drawing/2014/main" val="2676363107"/>
                    </a:ext>
                  </a:extLst>
                </a:gridCol>
              </a:tblGrid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Features / Deliverables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36382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Release 1 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User Registration, Login, Browse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996664"/>
                  </a:ext>
                </a:extLst>
              </a:tr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2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Checkout, Search Products, Add to Cart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00689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3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Track Orders, Wishlist, Review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314053"/>
                  </a:ext>
                </a:extLst>
              </a:tr>
              <a:tr h="1332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4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Admin Management (Add/Edit/Delete Products, View Reports)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56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6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1EE9-4A89-66B5-46E3-8A803CC6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AF905CB-0457-244F-C4B5-AF956EC6B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01524"/>
              </p:ext>
            </p:extLst>
          </p:nvPr>
        </p:nvGraphicFramePr>
        <p:xfrm>
          <a:off x="1044178" y="1984901"/>
          <a:ext cx="7055645" cy="37028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9EE3D-6017-6852-9D68-46213FB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FC6A87-9BAB-B94B-9410-E493E0E78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67306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6455-805F-7309-DDAB-473F917B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#4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A2DF79D-E6A7-BBAC-EC76-08356DDCC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92015"/>
              </p:ext>
            </p:extLst>
          </p:nvPr>
        </p:nvGraphicFramePr>
        <p:xfrm>
          <a:off x="1044178" y="2095391"/>
          <a:ext cx="7055645" cy="3481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5310">
                  <a:extLst>
                    <a:ext uri="{9D8B030D-6E8A-4147-A177-3AD203B41FA5}">
                      <a16:colId xmlns:a16="http://schemas.microsoft.com/office/drawing/2014/main" val="2324402687"/>
                    </a:ext>
                  </a:extLst>
                </a:gridCol>
                <a:gridCol w="4750335">
                  <a:extLst>
                    <a:ext uri="{9D8B030D-6E8A-4147-A177-3AD203B41FA5}">
                      <a16:colId xmlns:a16="http://schemas.microsoft.com/office/drawing/2014/main" val="2500114478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</a:t>
                      </a:r>
                      <a:r>
                        <a:rPr lang="en-US" sz="2000" spc="-5">
                          <a:effectLst/>
                        </a:rPr>
                        <a:t> </a:t>
                      </a:r>
                      <a:r>
                        <a:rPr lang="en-US" sz="2000" spc="-25">
                          <a:effectLst/>
                        </a:rPr>
                        <a:t>#4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492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User Add to Cart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79826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Actors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User (Customer)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4301421"/>
                  </a:ext>
                </a:extLst>
              </a:tr>
              <a:tr h="96113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As a customer,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 I want to add items to my cart 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so that I can purchase them later.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834175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Pre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</a:rPr>
                        <a:t>User is logged in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13979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r>
                        <a:rPr lang="en-US" sz="1800" spc="-10">
                          <a:effectLst/>
                        </a:rPr>
                        <a:t> 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  Product is added to cart.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141575"/>
                  </a:ext>
                </a:extLst>
              </a:tr>
              <a:tr h="93573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Acceptance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Criteria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Given I am on a product page,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When I click "Add to Cart",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Then the product is added to my cart.	</a:t>
                      </a:r>
                      <a:endParaRPr lang="en-U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530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B702-0854-83A2-D5AA-9CD6A35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#5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E9751B-C461-2138-C22D-68570F68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79210"/>
              </p:ext>
            </p:extLst>
          </p:nvPr>
        </p:nvGraphicFramePr>
        <p:xfrm>
          <a:off x="1044178" y="1745727"/>
          <a:ext cx="7055645" cy="4181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2711444956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3373465828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207097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Search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26594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3222195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search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quickly find what I need.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7482172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Products exist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383280"/>
                  </a:ext>
                </a:extLst>
              </a:tr>
              <a:tr h="68091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Search results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8672605"/>
                  </a:ext>
                </a:extLst>
              </a:tr>
              <a:tr h="14449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Given I am on the catalog page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When I enter a search keyword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Then products matching the query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145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AA1EB-0E16-79D9-C945-1212BA02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#6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25F005-92BE-CF8B-8BFC-1BB79A88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96057"/>
              </p:ext>
            </p:extLst>
          </p:nvPr>
        </p:nvGraphicFramePr>
        <p:xfrm>
          <a:off x="1044178" y="1987535"/>
          <a:ext cx="7055645" cy="36975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369083508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059497532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85884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Checkout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667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5832889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checkout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complete my purchase.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402819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has items in cart.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234513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Order is placed successfully.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368045"/>
                  </a:ext>
                </a:extLst>
              </a:tr>
              <a:tr h="13433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have items in my cart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proceed to checkout and provide shipping/payment details  Then my order is confirmed.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925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2773</Words>
  <Application>Microsoft Office PowerPoint</Application>
  <PresentationFormat>On-screen Show (4:3)</PresentationFormat>
  <Paragraphs>531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MT</vt:lpstr>
      <vt:lpstr>Calibri</vt:lpstr>
      <vt:lpstr>Office Theme</vt:lpstr>
      <vt:lpstr>SmartShop – E-Commerce Platform</vt:lpstr>
      <vt:lpstr>Project Vision (Product Owner)</vt:lpstr>
      <vt:lpstr>Product Backlog (Product Owner)</vt:lpstr>
      <vt:lpstr>User Story #1 </vt:lpstr>
      <vt:lpstr>User Story #2</vt:lpstr>
      <vt:lpstr>User Story #3 </vt:lpstr>
      <vt:lpstr>User Story #4 </vt:lpstr>
      <vt:lpstr>User Story #5 </vt:lpstr>
      <vt:lpstr>User Story #6 </vt:lpstr>
      <vt:lpstr>User Story #7 </vt:lpstr>
      <vt:lpstr>User Story #8 </vt:lpstr>
      <vt:lpstr>User Story #9 </vt:lpstr>
      <vt:lpstr>User Story #10 </vt:lpstr>
      <vt:lpstr>User Story #11 </vt:lpstr>
      <vt:lpstr>User Story #12 </vt:lpstr>
      <vt:lpstr>User Story #13 </vt:lpstr>
      <vt:lpstr>Sprint 1 Goal</vt:lpstr>
      <vt:lpstr>User Registration </vt:lpstr>
      <vt:lpstr>Main Success Scenario: User Registration </vt:lpstr>
      <vt:lpstr>Alternative Flow : Email Already Exists</vt:lpstr>
      <vt:lpstr>Alternative Flow : Invalid Password Format</vt:lpstr>
      <vt:lpstr>Alternative Flow : Required Fields Missing</vt:lpstr>
      <vt:lpstr>PowerPoint Presentation</vt:lpstr>
      <vt:lpstr>User Story #2</vt:lpstr>
      <vt:lpstr>Main Success Scenario: User Login</vt:lpstr>
      <vt:lpstr>Alternative Flow : Invalid Credentials</vt:lpstr>
      <vt:lpstr>Alternative Flow : Forgot Password</vt:lpstr>
      <vt:lpstr>PowerPoint Presentation</vt:lpstr>
      <vt:lpstr>User Story #3 </vt:lpstr>
      <vt:lpstr>Main Success Scenario: Browse Product Catalog</vt:lpstr>
      <vt:lpstr>Alternative Flow : Filter by Category</vt:lpstr>
      <vt:lpstr>Alternative Flow : Sort Products</vt:lpstr>
      <vt:lpstr>Alternative Flow : No Products Available</vt:lpstr>
      <vt:lpstr>PowerPoint Presentation</vt:lpstr>
      <vt:lpstr>Use Case Diagram (Analysis Lead)</vt:lpstr>
      <vt:lpstr>Wireframes / Mockups (UI/UX Lead)</vt:lpstr>
      <vt:lpstr>Scrum Board (Scrum Master)</vt:lpstr>
      <vt:lpstr>Definition of Done (Team Agreement)</vt:lpstr>
      <vt:lpstr>Conclusion (Team)</vt:lpstr>
      <vt:lpstr>Release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عمرو خالد عبدالنافع محمد</cp:lastModifiedBy>
  <cp:revision>6</cp:revision>
  <dcterms:created xsi:type="dcterms:W3CDTF">2013-01-27T09:14:16Z</dcterms:created>
  <dcterms:modified xsi:type="dcterms:W3CDTF">2025-10-03T12:26:47Z</dcterms:modified>
  <cp:category/>
</cp:coreProperties>
</file>