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8" r:id="rId16"/>
    <p:sldId id="279" r:id="rId17"/>
    <p:sldId id="259" r:id="rId18"/>
    <p:sldId id="281" r:id="rId19"/>
    <p:sldId id="284" r:id="rId20"/>
    <p:sldId id="285" r:id="rId21"/>
    <p:sldId id="289" r:id="rId22"/>
    <p:sldId id="290" r:id="rId23"/>
    <p:sldId id="295" r:id="rId24"/>
    <p:sldId id="282" r:id="rId25"/>
    <p:sldId id="286" r:id="rId26"/>
    <p:sldId id="287" r:id="rId27"/>
    <p:sldId id="291" r:id="rId28"/>
    <p:sldId id="296" r:id="rId29"/>
    <p:sldId id="283" r:id="rId30"/>
    <p:sldId id="288" r:id="rId31"/>
    <p:sldId id="292" r:id="rId32"/>
    <p:sldId id="293" r:id="rId33"/>
    <p:sldId id="294" r:id="rId34"/>
    <p:sldId id="297" r:id="rId35"/>
    <p:sldId id="260" r:id="rId36"/>
    <p:sldId id="261" r:id="rId37"/>
    <p:sldId id="263" r:id="rId38"/>
    <p:sldId id="264" r:id="rId39"/>
    <p:sldId id="265" r:id="rId40"/>
    <p:sldId id="280" r:id="rId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US" sz="6300"/>
              <a:t>SmartShop – E-Commerce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1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 nodePh="1">
                                  <p:stCondLst>
                                    <p:cond delay="2000"/>
                                  </p:stCondLst>
                                  <p:endCondLst>
                                    <p:cond evt="begin" delay="0">
                                      <p:tn val="8"/>
                                    </p:cond>
                                  </p:end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003632-2351-9F8F-E9D0-C3EB543D1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#7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275AD1B-DE89-A088-04FA-DD1A0E6B2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4087"/>
              </p:ext>
            </p:extLst>
          </p:nvPr>
        </p:nvGraphicFramePr>
        <p:xfrm>
          <a:off x="1170700" y="1715407"/>
          <a:ext cx="6802601" cy="4241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8823">
                  <a:extLst>
                    <a:ext uri="{9D8B030D-6E8A-4147-A177-3AD203B41FA5}">
                      <a16:colId xmlns:a16="http://schemas.microsoft.com/office/drawing/2014/main" val="987235099"/>
                    </a:ext>
                  </a:extLst>
                </a:gridCol>
                <a:gridCol w="4873778">
                  <a:extLst>
                    <a:ext uri="{9D8B030D-6E8A-4147-A177-3AD203B41FA5}">
                      <a16:colId xmlns:a16="http://schemas.microsoft.com/office/drawing/2014/main" val="821497669"/>
                    </a:ext>
                  </a:extLst>
                </a:gridCol>
              </a:tblGrid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ID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 #7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1236628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Name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Track Orders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32809873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Actors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(Customer)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99393975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As a customer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I’d like to be able to  track my orders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So that I can monitor delivery progress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30016535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Pre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has placed an order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3502774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Post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Order status is displayed.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97002229"/>
                  </a:ext>
                </a:extLst>
              </a:tr>
              <a:tr h="1902638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Acceptance Criteria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Given I have placed an order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When I visit "My Orders"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Then I should see the current status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(processing, shipped, delivered).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627170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538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12515-389B-DADC-240C-12AD81BE6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#8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453369-FBDE-3AE0-CD13-7EC978722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3168048"/>
              </p:ext>
            </p:extLst>
          </p:nvPr>
        </p:nvGraphicFramePr>
        <p:xfrm>
          <a:off x="1170700" y="1715407"/>
          <a:ext cx="6802601" cy="4241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8823">
                  <a:extLst>
                    <a:ext uri="{9D8B030D-6E8A-4147-A177-3AD203B41FA5}">
                      <a16:colId xmlns:a16="http://schemas.microsoft.com/office/drawing/2014/main" val="925284290"/>
                    </a:ext>
                  </a:extLst>
                </a:gridCol>
                <a:gridCol w="4873778">
                  <a:extLst>
                    <a:ext uri="{9D8B030D-6E8A-4147-A177-3AD203B41FA5}">
                      <a16:colId xmlns:a16="http://schemas.microsoft.com/office/drawing/2014/main" val="454039248"/>
                    </a:ext>
                  </a:extLst>
                </a:gridCol>
              </a:tblGrid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ID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 #8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9602140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Name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Wishlist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7092021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Actors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(Customer)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55926364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As a customer</a:t>
                      </a:r>
                      <a:br>
                        <a:rPr lang="en-US" sz="1500" kern="100" dirty="0">
                          <a:effectLst/>
                        </a:rPr>
                      </a:br>
                      <a:r>
                        <a:rPr lang="en-US" sz="1500" kern="100" dirty="0">
                          <a:effectLst/>
                        </a:rPr>
                        <a:t>I’d like to be able to add products to a </a:t>
                      </a:r>
                      <a:r>
                        <a:rPr lang="en-US" sz="1500" kern="100" dirty="0" err="1">
                          <a:effectLst/>
                        </a:rPr>
                        <a:t>wishlist</a:t>
                      </a:r>
                      <a:br>
                        <a:rPr lang="en-US" sz="1500" kern="100" dirty="0">
                          <a:effectLst/>
                        </a:rPr>
                      </a:br>
                      <a:r>
                        <a:rPr lang="en-US" sz="1500" kern="100" dirty="0">
                          <a:effectLst/>
                        </a:rPr>
                        <a:t>So that I can save them for later.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6597839"/>
                  </a:ext>
                </a:extLst>
              </a:tr>
              <a:tr h="70050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Pre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is browsing products.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is logged in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39574242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Post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Item is stored in wishlist.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65141831"/>
                  </a:ext>
                </a:extLst>
              </a:tr>
              <a:tr h="1501928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Acceptance Criteria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Given I am browsing products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When I click "Add to Wishlist"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Then the product is saved to my </a:t>
                      </a:r>
                      <a:r>
                        <a:rPr lang="en-US" sz="1500" kern="100" dirty="0" err="1">
                          <a:effectLst/>
                        </a:rPr>
                        <a:t>wishlist</a:t>
                      </a:r>
                      <a:r>
                        <a:rPr lang="en-US" sz="1500" kern="100" dirty="0">
                          <a:effectLst/>
                        </a:rPr>
                        <a:t>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271224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98392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FF0F2-FF5A-7743-799E-67A4D2CA5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#9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2510784-5EF5-C3E4-7E33-79941C7604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816610"/>
              </p:ext>
            </p:extLst>
          </p:nvPr>
        </p:nvGraphicFramePr>
        <p:xfrm>
          <a:off x="1170700" y="1715407"/>
          <a:ext cx="6802601" cy="424180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28823">
                  <a:extLst>
                    <a:ext uri="{9D8B030D-6E8A-4147-A177-3AD203B41FA5}">
                      <a16:colId xmlns:a16="http://schemas.microsoft.com/office/drawing/2014/main" val="2296954605"/>
                    </a:ext>
                  </a:extLst>
                </a:gridCol>
                <a:gridCol w="4873778">
                  <a:extLst>
                    <a:ext uri="{9D8B030D-6E8A-4147-A177-3AD203B41FA5}">
                      <a16:colId xmlns:a16="http://schemas.microsoft.com/office/drawing/2014/main" val="1691591387"/>
                    </a:ext>
                  </a:extLst>
                </a:gridCol>
              </a:tblGrid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ID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 #9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95356271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Story Name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Review Products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47899373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Actors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(Customer)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2863765"/>
                  </a:ext>
                </a:extLst>
              </a:tr>
              <a:tr h="84017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Description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As a customer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I’d like to be able to review products</a:t>
                      </a:r>
                      <a:br>
                        <a:rPr lang="en-US" sz="1500" kern="100">
                          <a:effectLst/>
                        </a:rPr>
                      </a:br>
                      <a:r>
                        <a:rPr lang="en-US" sz="1500" kern="100">
                          <a:effectLst/>
                        </a:rPr>
                        <a:t>So that I can share my experience with others.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1165046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Pre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User has purchased a product.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25914771"/>
                  </a:ext>
                </a:extLst>
              </a:tr>
              <a:tr h="299799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Post condition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Review is visible on product page.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4053952"/>
                  </a:ext>
                </a:extLst>
              </a:tr>
              <a:tr h="1902638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>
                          <a:effectLst/>
                        </a:rPr>
                        <a:t>Acceptance Criteria</a:t>
                      </a:r>
                      <a:endParaRPr lang="en-US" sz="15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Given purchased a product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When I submit a review with text/rating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Then tit is displayed on the product page.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500" kern="100" dirty="0">
                          <a:effectLst/>
                        </a:rPr>
                        <a:t> </a:t>
                      </a:r>
                      <a:endParaRPr lang="en-US" sz="15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3816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380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388F32-14BE-ADB0-09E0-0D85A4AC8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#10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BF3CD43-FDDC-F14E-0CE2-1797927C8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2510394"/>
              </p:ext>
            </p:extLst>
          </p:nvPr>
        </p:nvGraphicFramePr>
        <p:xfrm>
          <a:off x="1044178" y="1734227"/>
          <a:ext cx="7055645" cy="42041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72401">
                  <a:extLst>
                    <a:ext uri="{9D8B030D-6E8A-4147-A177-3AD203B41FA5}">
                      <a16:colId xmlns:a16="http://schemas.microsoft.com/office/drawing/2014/main" val="4151148927"/>
                    </a:ext>
                  </a:extLst>
                </a:gridCol>
                <a:gridCol w="5083244">
                  <a:extLst>
                    <a:ext uri="{9D8B030D-6E8A-4147-A177-3AD203B41FA5}">
                      <a16:colId xmlns:a16="http://schemas.microsoft.com/office/drawing/2014/main" val="600087299"/>
                    </a:ext>
                  </a:extLst>
                </a:gridCol>
              </a:tblGrid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#10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1850250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Add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1231038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204008"/>
                  </a:ext>
                </a:extLst>
              </a:tr>
              <a:tr h="8591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an admin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add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hey appear in the catalog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08161593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is logged in.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49911257"/>
                  </a:ext>
                </a:extLst>
              </a:tr>
              <a:tr h="30657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New product is added to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36536385"/>
                  </a:ext>
                </a:extLst>
              </a:tr>
              <a:tr h="1812150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enter product details (name, price, stock, image),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Then the product is added to catalog.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778903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2073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9E6786-7312-8EDE-F4CF-E569F21DB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#11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DC9FB56-9D7D-E6E8-BEAF-266FB4351D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3301393"/>
              </p:ext>
            </p:extLst>
          </p:nvPr>
        </p:nvGraphicFramePr>
        <p:xfrm>
          <a:off x="1044178" y="1844321"/>
          <a:ext cx="7055645" cy="39839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val="751066234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val="2615271851"/>
                    </a:ext>
                  </a:extLst>
                </a:gridCol>
              </a:tblGrid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#11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9237161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Edit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5546881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6331167"/>
                  </a:ext>
                </a:extLst>
              </a:tr>
              <a:tr h="8714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an admin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edit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 catalog details are updated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53387005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exists in catalog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49307535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details are updated.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33497356"/>
                  </a:ext>
                </a:extLst>
              </a:tr>
              <a:tr h="155779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update product details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Then the changes are saved and reflected in catalog.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886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7953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90D67B-B37A-7572-C003-AF3803C36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#12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54302C-3989-4BCA-54DF-CF55E3411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182598"/>
              </p:ext>
            </p:extLst>
          </p:nvPr>
        </p:nvGraphicFramePr>
        <p:xfrm>
          <a:off x="1044178" y="1844321"/>
          <a:ext cx="7055645" cy="398397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val="3297759403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val="4214579482"/>
                    </a:ext>
                  </a:extLst>
                </a:gridCol>
              </a:tblGrid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#12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74060102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 Delete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09170657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Admin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5309459"/>
                  </a:ext>
                </a:extLst>
              </a:tr>
              <a:tr h="8714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an admin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delete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 unavailable items are removed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3096194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exists in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6905730"/>
                  </a:ext>
                </a:extLst>
              </a:tr>
              <a:tr h="31095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 is removed from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0202534"/>
                  </a:ext>
                </a:extLst>
              </a:tr>
              <a:tr h="155779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delete a product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Then it is removed from the catalog.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84399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713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6213B2-643F-3FB1-0161-3620CD7D3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#13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3A52B1-8110-0182-DA83-49DC2B15F1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0218834"/>
              </p:ext>
            </p:extLst>
          </p:nvPr>
        </p:nvGraphicFramePr>
        <p:xfrm>
          <a:off x="1044178" y="2111010"/>
          <a:ext cx="7055645" cy="3450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2442">
                  <a:extLst>
                    <a:ext uri="{9D8B030D-6E8A-4147-A177-3AD203B41FA5}">
                      <a16:colId xmlns:a16="http://schemas.microsoft.com/office/drawing/2014/main" val="2869942046"/>
                    </a:ext>
                  </a:extLst>
                </a:gridCol>
                <a:gridCol w="5113203">
                  <a:extLst>
                    <a:ext uri="{9D8B030D-6E8A-4147-A177-3AD203B41FA5}">
                      <a16:colId xmlns:a16="http://schemas.microsoft.com/office/drawing/2014/main" val="1308203648"/>
                    </a:ext>
                  </a:extLst>
                </a:gridCol>
              </a:tblGrid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User Story ID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US #13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9728083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User Story Name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Admin View Sales Reports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0227849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Actors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Admin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290486478"/>
                  </a:ext>
                </a:extLst>
              </a:tr>
              <a:tr h="70515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Description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As an admin</a:t>
                      </a:r>
                      <a:br>
                        <a:rPr lang="en-US" sz="1300" kern="100">
                          <a:effectLst/>
                        </a:rPr>
                      </a:br>
                      <a:r>
                        <a:rPr lang="en-US" sz="1300" kern="100">
                          <a:effectLst/>
                        </a:rPr>
                        <a:t>I’d like to be able to view sales reports</a:t>
                      </a:r>
                      <a:br>
                        <a:rPr lang="en-US" sz="1300" kern="100">
                          <a:effectLst/>
                        </a:rPr>
                      </a:br>
                      <a:r>
                        <a:rPr lang="en-US" sz="1300" kern="100">
                          <a:effectLst/>
                        </a:rPr>
                        <a:t>So that  I can analyze business performance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50870528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Pre condition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8629142"/>
                  </a:ext>
                </a:extLst>
              </a:tr>
              <a:tr h="251622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Post condition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Reports are generated and displayed.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44589"/>
                  </a:ext>
                </a:extLst>
              </a:tr>
              <a:tr h="148733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>
                          <a:effectLst/>
                        </a:rPr>
                        <a:t>Acceptance Criteria</a:t>
                      </a:r>
                      <a:endParaRPr lang="en-US" sz="13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Given I am an admin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When I access the reports dashboard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Then I can view sales statistics (orders, revenue, best-selling products).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300" kern="100" dirty="0">
                          <a:effectLst/>
                        </a:rPr>
                        <a:t> </a:t>
                      </a:r>
                      <a:endParaRPr lang="en-US" sz="13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2608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019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and orange gradient with arrows">
            <a:extLst>
              <a:ext uri="{FF2B5EF4-FFF2-40B4-BE49-F238E27FC236}">
                <a16:creationId xmlns:a16="http://schemas.microsoft.com/office/drawing/2014/main" id="{F5544948-1D10-A079-9468-8F879F6574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281" r="19220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Sprint 1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Sprint Goal: Deliver entry point for users (Sign Up, Login, Browse Products)</a:t>
            </a:r>
          </a:p>
          <a:p>
            <a:endParaRPr lang="en-US" sz="1700"/>
          </a:p>
          <a:p>
            <a:r>
              <a:rPr lang="en-US" sz="1700"/>
              <a:t>Selected User Stories:</a:t>
            </a:r>
          </a:p>
          <a:p>
            <a:r>
              <a:rPr lang="en-US" sz="1700"/>
              <a:t>- US1: Sign Up</a:t>
            </a:r>
          </a:p>
          <a:p>
            <a:r>
              <a:rPr lang="en-US" sz="1700"/>
              <a:t>- US2: Login</a:t>
            </a:r>
          </a:p>
          <a:p>
            <a:r>
              <a:rPr lang="en-US" sz="1700"/>
              <a:t>- US3: Browse Products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055C6E-56C7-8D05-BB10-8213FD4FF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1595B8-9A55-327E-9ACC-F7F324881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dirty="0">
                <a:solidFill>
                  <a:schemeClr val="bg1"/>
                </a:solidFill>
              </a:rPr>
              <a:t>User Registration</a:t>
            </a:r>
            <a:b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8174729-4A27-4F73-5AAF-67C9822303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6320674"/>
              </p:ext>
            </p:extLst>
          </p:nvPr>
        </p:nvGraphicFramePr>
        <p:xfrm>
          <a:off x="1044178" y="1873640"/>
          <a:ext cx="7055645" cy="39253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50204">
                  <a:extLst>
                    <a:ext uri="{9D8B030D-6E8A-4147-A177-3AD203B41FA5}">
                      <a16:colId xmlns:a16="http://schemas.microsoft.com/office/drawing/2014/main" val="2346788541"/>
                    </a:ext>
                  </a:extLst>
                </a:gridCol>
                <a:gridCol w="5205441">
                  <a:extLst>
                    <a:ext uri="{9D8B030D-6E8A-4147-A177-3AD203B41FA5}">
                      <a16:colId xmlns:a16="http://schemas.microsoft.com/office/drawing/2014/main" val="292489346"/>
                    </a:ext>
                  </a:extLst>
                </a:gridCol>
              </a:tblGrid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#1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3656577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User Sign-up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4971256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43719574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be able to sign up to the application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create an account and access its services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1723799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User is not registered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7985141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 A new user account is created in the system.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User receives a confirmation message/email.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2167625"/>
                  </a:ext>
                </a:extLst>
              </a:tr>
              <a:tr h="143109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Given I’m a new user on the sign-up page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fill in valid information (email, username, password) and click “Sign Up”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the system creates my account and shows a confirmation message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340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140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1513D9-26F2-E748-5E8C-F48C55AC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</a:rPr>
              <a:t>Main Success Scenario: User Registration</a:t>
            </a:r>
            <a:br>
              <a:rPr lang="en-US" sz="2400" dirty="0">
                <a:solidFill>
                  <a:schemeClr val="bg1"/>
                </a:solidFill>
              </a:rPr>
            </a:br>
            <a:endParaRPr lang="en-US" sz="2400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5739075-275A-62B8-D09A-09640D5B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navigates to the registration page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displays sign-up form with fields: Email, Username, Password, Confirm Password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enters valid information in all fields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clicks "Sign Up" button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validates that email is not already registered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validates that password meets security requirements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creates new user account in database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sends confirmation email to user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displays success message: "Account created successfully!"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redirects user to login page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72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9143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CCFCB5-D233-09BE-4C1E-4BCDA42DEB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l="1521" r="23479"/>
          <a:stretch>
            <a:fillRect/>
          </a:stretch>
        </p:blipFill>
        <p:spPr>
          <a:xfrm>
            <a:off x="0" y="-44847"/>
            <a:ext cx="9143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591344"/>
            <a:ext cx="2400300" cy="558561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Vision (Product Owner)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Vision Statement: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200">
                <a:solidFill>
                  <a:srgbClr val="FFFFFF"/>
                </a:solidFill>
              </a:rPr>
              <a:t>	easy-to-use E-commerce platform that enables users to browse products, purchase 	online, and manage their orders seamlessly</a:t>
            </a:r>
          </a:p>
          <a:p>
            <a:pPr marL="0" indent="0">
              <a:lnSpc>
                <a:spcPct val="90000"/>
              </a:lnSpc>
              <a:buNone/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Goals: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User registration &amp; login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Browse products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Shopping cart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Checkout (future)</a:t>
            </a:r>
          </a:p>
          <a:p>
            <a:pPr lvl="0"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Admin dashboard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Responsive </a:t>
            </a:r>
            <a:r>
              <a:rPr lang="en-US" sz="2100">
                <a:solidFill>
                  <a:srgbClr val="FFFFFF"/>
                </a:solidFill>
              </a:rPr>
              <a:t>UI/UX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200">
              <a:solidFill>
                <a:srgbClr val="FFFFFF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Business Goals: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Smooth shopping experience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Secure login &amp; account management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Easy product browsing &amp; purchasing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Admin tools for inventory &amp; sales</a:t>
            </a:r>
          </a:p>
          <a:p>
            <a:pPr>
              <a:lnSpc>
                <a:spcPct val="90000"/>
              </a:lnSpc>
            </a:pPr>
            <a:endParaRPr lang="en-US" sz="2200">
              <a:solidFill>
                <a:srgbClr val="FFFFFF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Stakeholders: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Customers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Admins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Scrum Team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Product Owner</a:t>
            </a:r>
          </a:p>
          <a:p>
            <a:pPr>
              <a:lnSpc>
                <a:spcPct val="90000"/>
              </a:lnSpc>
            </a:pPr>
            <a:r>
              <a:rPr lang="en-US" sz="2200">
                <a:solidFill>
                  <a:srgbClr val="FFFFFF"/>
                </a:solidFill>
              </a:rPr>
              <a:t>- Scrum Master</a:t>
            </a:r>
            <a:endParaRPr lang="en-US" sz="2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8299F-FAC1-F733-09D2-649CFD7F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Email Already Exists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3D58BACE-326E-F550-8A1F-D575FB7ED5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navigates to the Registration Page.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displays the Sign-Up Form.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enters information including an already registered email.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clicks the "Sign Up" button.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checks and finds the email already exists.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System displays error message: "This email is already in use. Please log in or use a different email.“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700" dirty="0">
                <a:solidFill>
                  <a:schemeClr val="bg1"/>
                </a:solidFill>
              </a:rPr>
              <a:t>User remains on the registration page.</a:t>
            </a:r>
            <a:endParaRPr lang="en-US" altLang="en-US" sz="1700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73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65450C-0321-E53E-D0EB-320ABF39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Invalid Password Format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F141A17-D418-8D1A-5FB9-B9B87F3721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User navigates to the Registration Page.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System displays the Sign-Up Form.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User enters information with an invalid password format.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User clicks the "Sign Up" button.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System validates the password and finds it does not meet security requirements.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System displays password rules (e.g., minimum length, special characters, etc.).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dirty="0">
                <a:solidFill>
                  <a:schemeClr val="bg1"/>
                </a:solidFill>
              </a:rPr>
              <a:t>User re-enters a valid password.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136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2FADA-2F54-601B-4DCF-7E7D8006E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Required Fields Missing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686F744-296B-816E-BC4D-2E6F7474E0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User navigates to the Registration Page.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System displays the Sign-Up Form.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User leaves one or more required fields empty.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User clicks the "Sign Up" button.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System checks the input and detects missing mandatory fields.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System highlights the missing fields and displays error message: "Please fill in all required fields."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dirty="0">
                <a:solidFill>
                  <a:schemeClr val="bg1"/>
                </a:solidFill>
              </a:rPr>
              <a:t>User completes the form and resubmits.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3100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login page">
            <a:extLst>
              <a:ext uri="{FF2B5EF4-FFF2-40B4-BE49-F238E27FC236}">
                <a16:creationId xmlns:a16="http://schemas.microsoft.com/office/drawing/2014/main" id="{685C41B4-7F54-F082-E575-A8868B079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334" b="1"/>
          <a:stretch>
            <a:fillRect/>
          </a:stretch>
        </p:blipFill>
        <p:spPr>
          <a:xfrm>
            <a:off x="20" y="10"/>
            <a:ext cx="9143979" cy="6857988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420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1291C-0623-B19C-77D8-22E95F2F3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37CE76-6FEA-C603-915B-605E6C86C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79796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#2</a:t>
            </a:r>
            <a:endParaRPr lang="en-US" sz="35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46D362DE-7D8A-2777-D2AB-E45006E759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8593469"/>
              </p:ext>
            </p:extLst>
          </p:nvPr>
        </p:nvGraphicFramePr>
        <p:xfrm>
          <a:off x="1044178" y="1994629"/>
          <a:ext cx="7055645" cy="3837373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2442">
                  <a:extLst>
                    <a:ext uri="{9D8B030D-6E8A-4147-A177-3AD203B41FA5}">
                      <a16:colId xmlns:a16="http://schemas.microsoft.com/office/drawing/2014/main" val="1354731216"/>
                    </a:ext>
                  </a:extLst>
                </a:gridCol>
                <a:gridCol w="5113203">
                  <a:extLst>
                    <a:ext uri="{9D8B030D-6E8A-4147-A177-3AD203B41FA5}">
                      <a16:colId xmlns:a16="http://schemas.microsoft.com/office/drawing/2014/main" val="39511813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25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</a:t>
                      </a:r>
                      <a:r>
                        <a:rPr lang="en-US" sz="1300" spc="-5">
                          <a:effectLst/>
                        </a:rPr>
                        <a:t> </a:t>
                      </a:r>
                      <a:r>
                        <a:rPr lang="en-US" sz="1300" spc="-25">
                          <a:effectLst/>
                        </a:rPr>
                        <a:t>#2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8338375"/>
                  </a:ext>
                </a:extLst>
              </a:tr>
              <a:tr h="354017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3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 spc="-2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User Login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283000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200" spc="-10">
                          <a:effectLst/>
                        </a:rPr>
                        <a:t>Actors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User (Customer)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20800"/>
                  </a:ext>
                </a:extLst>
              </a:tr>
              <a:tr h="686816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 spc="-1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As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user</a:t>
                      </a:r>
                    </a:p>
                    <a:p>
                      <a:pPr marL="0" marR="0">
                        <a:spcBef>
                          <a:spcPts val="42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I'd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like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be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able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login 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application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So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that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 can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sign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in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and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access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its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services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578326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Pre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300">
                          <a:effectLst/>
                        </a:rPr>
                        <a:t>User has an active registered account.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56048941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r>
                        <a:rPr lang="en-US" sz="1200" spc="-10">
                          <a:effectLst/>
                        </a:rPr>
                        <a:t> 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User is authenticated and redirected to the homepage/dashboard.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Invalid attempts are logged and appropriate error messages displayed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3735594"/>
                  </a:ext>
                </a:extLst>
              </a:tr>
              <a:tr h="153771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Acceptance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Criteria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Given I am a registered user on the login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enter 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I should be successfully logged in and redirected to the homepage.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Given I enter invalid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attempt to log in,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the system should reject the login and display an error message.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4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6811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36EC3-9094-002E-D292-34F9E57D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Main Success Scenario: User Login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B2DA2-794A-39F4-B752-4F6AA25DC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User navigates to login page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displays login form with Email/Username and Password fields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User enters registered credentials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User clicks "Login" button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validates credentials against user database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creates user session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logs the login activity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>
                <a:solidFill>
                  <a:schemeClr val="bg1"/>
                </a:solidFill>
              </a:rPr>
              <a:t>System redirects user to homepage/dashboard</a:t>
            </a:r>
          </a:p>
          <a:p>
            <a:endParaRPr lang="en-US" sz="170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78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BA78D-2A68-0187-73DA-14CEA955E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Invalid Credentials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3">
            <a:extLst>
              <a:ext uri="{FF2B5EF4-FFF2-40B4-BE49-F238E27FC236}">
                <a16:creationId xmlns:a16="http://schemas.microsoft.com/office/drawing/2014/main" id="{45596BD6-9B7D-A933-0FCC-FEB61B0953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navigates to the Login Page.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Login Form.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enters incorrect email/username or password.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clicks the "Login" button.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validates the credentials and finds them invalid.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error message: "Invalid credentials. Please try again."</a:t>
            </a:r>
          </a:p>
          <a:p>
            <a:pPr marR="0" lvl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remains on the login page.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8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E10E52-BD08-5707-ECA2-9845D9D9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 dirty="0">
                <a:solidFill>
                  <a:schemeClr val="bg1"/>
                </a:solidFill>
              </a:rPr>
              <a:t>Alternative Flow : Forgot Password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E1B3DD0-A84D-2608-294D-E502FCD7548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navigates to the Login Page.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Login Form.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clicks the "Forgot Password" link.</a:t>
            </a: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initiates the password reset flow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e.g., sends a password reset email with instructions).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49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login page">
            <a:extLst>
              <a:ext uri="{FF2B5EF4-FFF2-40B4-BE49-F238E27FC236}">
                <a16:creationId xmlns:a16="http://schemas.microsoft.com/office/drawing/2014/main" id="{C43C0535-5C5A-90F9-8F14-B29EDFB8A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314" b="-2"/>
          <a:stretch>
            <a:fillRect/>
          </a:stretch>
        </p:blipFill>
        <p:spPr>
          <a:xfrm>
            <a:off x="20" y="11010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18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A588F0-4DDB-A284-4FE9-B75B4A244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A96B27-FBAF-D2E9-56EB-CD744120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#3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612FB07-E292-2EBC-61FA-9BD87DF33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2911504"/>
              </p:ext>
            </p:extLst>
          </p:nvPr>
        </p:nvGraphicFramePr>
        <p:xfrm>
          <a:off x="1044178" y="1984963"/>
          <a:ext cx="7055645" cy="37026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18786">
                  <a:extLst>
                    <a:ext uri="{9D8B030D-6E8A-4147-A177-3AD203B41FA5}">
                      <a16:colId xmlns:a16="http://schemas.microsoft.com/office/drawing/2014/main" val="719463774"/>
                    </a:ext>
                  </a:extLst>
                </a:gridCol>
                <a:gridCol w="5236859">
                  <a:extLst>
                    <a:ext uri="{9D8B030D-6E8A-4147-A177-3AD203B41FA5}">
                      <a16:colId xmlns:a16="http://schemas.microsoft.com/office/drawing/2014/main" val="3169061917"/>
                    </a:ext>
                  </a:extLst>
                </a:gridCol>
              </a:tblGrid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#3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003960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Browse Products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4948806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689986"/>
                  </a:ext>
                </a:extLst>
              </a:tr>
              <a:tr h="715481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browse products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explore available items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801057"/>
                  </a:ext>
                </a:extLst>
              </a:tr>
              <a:tr h="277740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Products are available in the system catalog.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985202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Product catalog is displayed with details (name, price, image).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4548851"/>
                  </a:ext>
                </a:extLst>
              </a:tr>
              <a:tr h="165888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Given I am on the product catalog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browse the store,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I should see a list of available products with details (name, price, image).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And products should be paginated or scrollable if the list is large.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917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91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B250C39F-3F6C-4D53-86D2-7BC6B2FF6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4" descr="Boxes On Rack In Warehouse">
            <a:extLst>
              <a:ext uri="{FF2B5EF4-FFF2-40B4-BE49-F238E27FC236}">
                <a16:creationId xmlns:a16="http://schemas.microsoft.com/office/drawing/2014/main" id="{98F32FF1-19A9-F6C1-4714-BCD29F723F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249" r="75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0A48D59-8581-41F7-B529-F4617FE07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46000">
                <a:schemeClr val="tx1">
                  <a:lumMod val="95000"/>
                  <a:lumOff val="5000"/>
                </a:schemeClr>
              </a:gs>
              <a:gs pos="90000">
                <a:schemeClr val="tx1">
                  <a:lumMod val="95000"/>
                  <a:lumOff val="5000"/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5" y="910431"/>
            <a:ext cx="3543300" cy="1466455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dirty="0">
                <a:solidFill>
                  <a:schemeClr val="bg1"/>
                </a:solidFill>
              </a:rPr>
              <a:t>Product Backlog (Product Owner)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8675" y="2492080"/>
            <a:ext cx="3543300" cy="3015849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US1: Sign Up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US2: Login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US3: Browse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US4: Add to Cart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US5: Search Products (Should)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US6: Checkout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US7: Track Orders (Should)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US8: Wishlist (Could)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US9: Review Products (Could)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US10: Admin – Add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US11: Admin – Edit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US12: Admin – Delete Products (Must)</a:t>
            </a:r>
          </a:p>
          <a:p>
            <a:pPr lvl="0">
              <a:lnSpc>
                <a:spcPct val="90000"/>
              </a:lnSpc>
            </a:pPr>
            <a:r>
              <a:rPr lang="en-US" sz="1300">
                <a:solidFill>
                  <a:schemeClr val="bg1"/>
                </a:solidFill>
              </a:rPr>
              <a:t>US13: Admin – View Sales Reports (Should)</a:t>
            </a:r>
          </a:p>
          <a:p>
            <a:pPr>
              <a:lnSpc>
                <a:spcPct val="90000"/>
              </a:lnSpc>
            </a:pPr>
            <a:endParaRPr lang="en-US" sz="130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681BD-00E6-78E3-8743-A5048AB52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Main Success Scenario: Browse Product Catalog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CB35A-8FCB-AE21-046F-96B15F946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4500" y="2398957"/>
            <a:ext cx="7054999" cy="3526144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accesses product catalog page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retrieves available products from database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product grid with: Image, Name, Price, "Add to Cart" button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scrolls or paginates through product list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clicks on a product to view details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product detail page</a:t>
            </a:r>
          </a:p>
          <a:p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823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F05C-7140-22E6-7375-92E1728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400">
                <a:solidFill>
                  <a:schemeClr val="bg1"/>
                </a:solidFill>
              </a:rPr>
              <a:t>Alternative Flow : Filter by Category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6F0B935-8BF8-7F3D-5871-D02145A65C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accesses the Product Catalog Page.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list of available products.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selects a category filter (e.g., Electronics, Clothing, Books).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retrieves products that match the selected category.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updates and displays the filtered product grid.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72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02C3E1-1081-0010-EAD7-23D4F018A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700">
                <a:solidFill>
                  <a:schemeClr val="bg1"/>
                </a:solidFill>
              </a:rPr>
              <a:t>Alternative Flow : Sort Products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4CF223C-0180-3923-147A-CBDAAEEBEE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accesses the Product Catalog Page.</a:t>
            </a:r>
          </a:p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list of available products.</a:t>
            </a:r>
          </a:p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selects a sorting option (e.g., by Price, Popularity, or Newest).</a:t>
            </a:r>
          </a:p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reorders the products based on the selected sorting criteria.</a:t>
            </a:r>
          </a:p>
          <a:p>
            <a:pPr marL="514350" lvl="0" indent="-514350" fontAlgn="base">
              <a:spcAft>
                <a:spcPts val="600"/>
              </a:spcAft>
              <a:buFont typeface="+mj-lt"/>
              <a:buAutoNum type="arabicPeriod"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the sorted product grid.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3119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1CFE6-2F5C-430B-15F1-37152DA7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69925"/>
            <a:ext cx="3381709" cy="1325563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800">
                <a:solidFill>
                  <a:schemeClr val="bg1"/>
                </a:solidFill>
              </a:rPr>
              <a:t>Alternative Flow : No Products Available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2026340"/>
            <a:ext cx="391570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1">
            <a:extLst>
              <a:ext uri="{FF2B5EF4-FFF2-40B4-BE49-F238E27FC236}">
                <a16:creationId xmlns:a16="http://schemas.microsoft.com/office/drawing/2014/main" id="{96FD7626-1FC2-D003-DD12-7F86A1E1D8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4500" y="2398957"/>
            <a:ext cx="7054999" cy="35261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User accesses the Product Catalog Page.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queries the database for available products.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detects that no products are available (e.g., out of stock or category empty).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System displays an empty state message:</a:t>
            </a:r>
          </a:p>
          <a:p>
            <a:pPr marL="514350" marR="0" indent="-514350" fontAlgn="base"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700" b="1" dirty="0">
                <a:solidFill>
                  <a:schemeClr val="bg1"/>
                </a:solidFill>
                <a:latin typeface="Arial" panose="020B0604020202020204" pitchFamily="34" charset="0"/>
              </a:rPr>
              <a:t> "No products available at the moment. Please check back later."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903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4D7444E-8572-6DFD-CB75-0984238C71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768" y="6737718"/>
            <a:ext cx="9155399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1C89D56-574B-DBE6-E414-A886D4CD9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6808B29-2E24-7E95-6543-9B0B82179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Content Placeholder 8" descr="A screenshot of a computer">
            <a:extLst>
              <a:ext uri="{FF2B5EF4-FFF2-40B4-BE49-F238E27FC236}">
                <a16:creationId xmlns:a16="http://schemas.microsoft.com/office/drawing/2014/main" id="{F9DD88A3-9C12-DC28-D7F5-24167E0D2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875153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10" y="991443"/>
            <a:ext cx="3332365" cy="1087819"/>
          </a:xfrm>
        </p:spPr>
        <p:txBody>
          <a:bodyPr anchor="b">
            <a:normAutofit/>
          </a:bodyPr>
          <a:lstStyle/>
          <a:p>
            <a:r>
              <a:rPr lang="en-US" sz="3000"/>
              <a:t>Use Case Diagram (Analysis Lead)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5541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610" y="2684095"/>
            <a:ext cx="3332365" cy="3492868"/>
          </a:xfrm>
        </p:spPr>
        <p:txBody>
          <a:bodyPr>
            <a:normAutofit/>
          </a:bodyPr>
          <a:lstStyle/>
          <a:p>
            <a:r>
              <a:rPr lang="en-US" sz="1600"/>
              <a:t>Actors: Customer</a:t>
            </a:r>
          </a:p>
          <a:p>
            <a:r>
              <a:rPr lang="en-US" sz="1600"/>
              <a:t>Use Cases: Sign Up, Login, Browse Products</a:t>
            </a:r>
          </a:p>
          <a:p>
            <a:endParaRPr lang="en-US" sz="1600"/>
          </a:p>
          <a:p>
            <a:pPr marL="0" indent="0">
              <a:buNone/>
            </a:pPr>
            <a:endParaRPr lang="en-US" sz="1600"/>
          </a:p>
        </p:txBody>
      </p:sp>
      <p:pic>
        <p:nvPicPr>
          <p:cNvPr id="5" name="Picture 4" descr="A diagram of a login system&#10;&#10;AI-generated content may be incorrect.">
            <a:extLst>
              <a:ext uri="{FF2B5EF4-FFF2-40B4-BE49-F238E27FC236}">
                <a16:creationId xmlns:a16="http://schemas.microsoft.com/office/drawing/2014/main" id="{5CE14739-AB61-F1F8-0EFC-47E3385FD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9362" y="1137111"/>
            <a:ext cx="4830318" cy="452842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Wireframes / Mockups (UI/UX Lead)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Screens:</a:t>
            </a:r>
          </a:p>
          <a:p>
            <a:r>
              <a:t>- Sign Up Page</a:t>
            </a:r>
          </a:p>
          <a:p>
            <a:r>
              <a:t>- Login Page</a:t>
            </a:r>
          </a:p>
          <a:p>
            <a:r>
              <a:t>- Browse Products Page</a:t>
            </a:r>
          </a:p>
          <a:p>
            <a:endParaRPr/>
          </a:p>
          <a:p>
            <a:r>
              <a:t>(Add mockup images here)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Scrum Board (Scrum Master)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screenshot of Scrum/</a:t>
            </a:r>
            <a:r>
              <a:rPr lang="en-US" dirty="0" err="1"/>
              <a:t>clickUp</a:t>
            </a:r>
            <a:endParaRPr dirty="0"/>
          </a:p>
          <a:p>
            <a:r>
              <a:rPr dirty="0"/>
              <a:t>Tasks for US1, US2, US3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Definition of Done (Team Agreement)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user story is 'Done' when:</a:t>
            </a:r>
            <a:endParaRPr lang="en-US" dirty="0"/>
          </a:p>
          <a:p>
            <a:r>
              <a:rPr lang="en-US" dirty="0"/>
              <a:t>Implemented(use case)</a:t>
            </a:r>
            <a:endParaRPr dirty="0"/>
          </a:p>
          <a:p>
            <a:r>
              <a:rPr dirty="0"/>
              <a:t>- Implemented (UI/Mockup)</a:t>
            </a:r>
          </a:p>
          <a:p>
            <a:r>
              <a:rPr dirty="0"/>
              <a:t>- Acceptance criteria met</a:t>
            </a:r>
          </a:p>
          <a:p>
            <a:r>
              <a:rPr dirty="0"/>
              <a:t>- Approved by Product Owner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(Team)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Sprint 1 delivered:</a:t>
            </a:r>
          </a:p>
          <a:p>
            <a:r>
              <a:rPr dirty="0"/>
              <a:t>- Sign Up</a:t>
            </a:r>
          </a:p>
          <a:p>
            <a:r>
              <a:rPr dirty="0"/>
              <a:t>- Login</a:t>
            </a:r>
          </a:p>
          <a:p>
            <a:r>
              <a:rPr dirty="0"/>
              <a:t>- Browse Products</a:t>
            </a:r>
          </a:p>
          <a:p>
            <a:endParaRPr dirty="0"/>
          </a:p>
          <a:p>
            <a:r>
              <a:rPr dirty="0"/>
              <a:t>This establishes foundation for Sprint 2 (Cart, Checkout, Search).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042C4-7803-3710-D0D9-DD09F622B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#1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F442932-BB72-9568-02FA-58D15BC75A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4768441"/>
              </p:ext>
            </p:extLst>
          </p:nvPr>
        </p:nvGraphicFramePr>
        <p:xfrm>
          <a:off x="1044178" y="1873640"/>
          <a:ext cx="7055645" cy="392533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50204">
                  <a:extLst>
                    <a:ext uri="{9D8B030D-6E8A-4147-A177-3AD203B41FA5}">
                      <a16:colId xmlns:a16="http://schemas.microsoft.com/office/drawing/2014/main" val="2346788541"/>
                    </a:ext>
                  </a:extLst>
                </a:gridCol>
                <a:gridCol w="5205441">
                  <a:extLst>
                    <a:ext uri="{9D8B030D-6E8A-4147-A177-3AD203B41FA5}">
                      <a16:colId xmlns:a16="http://schemas.microsoft.com/office/drawing/2014/main" val="292489346"/>
                    </a:ext>
                  </a:extLst>
                </a:gridCol>
              </a:tblGrid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#1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3656577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User Sign-up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74971256"/>
                  </a:ext>
                </a:extLst>
              </a:tr>
              <a:tr h="262393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43719574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be able to sign up to the application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create an account and access its services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21723799"/>
                  </a:ext>
                </a:extLst>
              </a:tr>
              <a:tr h="277473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User is not registered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97985141"/>
                  </a:ext>
                </a:extLst>
              </a:tr>
              <a:tr h="714794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 A new user account is created in the system.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 User receives a confirmation message/email.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22167625"/>
                  </a:ext>
                </a:extLst>
              </a:tr>
              <a:tr h="143109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Given I’m a new user on the sign-up page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fill in valid information (email, username, password) and click “Sign Up”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the system creates my account and shows a confirmation message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83406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5049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A618A9-36CA-F901-1C21-543F9C2B7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Release Plan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52B756F0-5797-0A17-BA30-B7456DBD4F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5061855"/>
              </p:ext>
            </p:extLst>
          </p:nvPr>
        </p:nvGraphicFramePr>
        <p:xfrm>
          <a:off x="632784" y="1926266"/>
          <a:ext cx="7878432" cy="4683773"/>
        </p:xfrm>
        <a:graphic>
          <a:graphicData uri="http://schemas.openxmlformats.org/drawingml/2006/table">
            <a:tbl>
              <a:tblPr/>
              <a:tblGrid>
                <a:gridCol w="2880096">
                  <a:extLst>
                    <a:ext uri="{9D8B030D-6E8A-4147-A177-3AD203B41FA5}">
                      <a16:colId xmlns:a16="http://schemas.microsoft.com/office/drawing/2014/main" val="1901526426"/>
                    </a:ext>
                  </a:extLst>
                </a:gridCol>
                <a:gridCol w="4998336">
                  <a:extLst>
                    <a:ext uri="{9D8B030D-6E8A-4147-A177-3AD203B41FA5}">
                      <a16:colId xmlns:a16="http://schemas.microsoft.com/office/drawing/2014/main" val="2676363107"/>
                    </a:ext>
                  </a:extLst>
                </a:gridCol>
              </a:tblGrid>
              <a:tr h="563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Features / Deliverables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9136382"/>
                  </a:ext>
                </a:extLst>
              </a:tr>
              <a:tr h="948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Release 1 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User Registration, Login, Browse Products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8996664"/>
                  </a:ext>
                </a:extLst>
              </a:tr>
              <a:tr h="56391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 2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Wishlist, Search Products, Add to Cart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600689"/>
                  </a:ext>
                </a:extLst>
              </a:tr>
              <a:tr h="948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 3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Track </a:t>
                      </a:r>
                      <a:r>
                        <a:rPr lang="en-US" sz="2500"/>
                        <a:t>Orders,Review</a:t>
                      </a:r>
                      <a:r>
                        <a:rPr lang="en-US" sz="2500" dirty="0"/>
                        <a:t> Products, Checkout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8314053"/>
                  </a:ext>
                </a:extLst>
              </a:tr>
              <a:tr h="1332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/>
                        <a:t>Release 4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500" dirty="0"/>
                        <a:t>Admin Management (Add/Edit/Delete Products, View Reports)</a:t>
                      </a:r>
                    </a:p>
                  </a:txBody>
                  <a:tcPr marL="128162" marR="128162" marT="64081" marB="640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564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462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21EE9-4A89-66B5-46E3-8A803CC68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5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#2</a:t>
            </a:r>
            <a:endParaRPr lang="en-US" sz="35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0">
            <a:extLst>
              <a:ext uri="{FF2B5EF4-FFF2-40B4-BE49-F238E27FC236}">
                <a16:creationId xmlns:a16="http://schemas.microsoft.com/office/drawing/2014/main" id="{8AF905CB-0457-244F-C4B5-AF956EC6BA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0901524"/>
              </p:ext>
            </p:extLst>
          </p:nvPr>
        </p:nvGraphicFramePr>
        <p:xfrm>
          <a:off x="1044178" y="1984901"/>
          <a:ext cx="7055645" cy="370281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942442">
                  <a:extLst>
                    <a:ext uri="{9D8B030D-6E8A-4147-A177-3AD203B41FA5}">
                      <a16:colId xmlns:a16="http://schemas.microsoft.com/office/drawing/2014/main" val="1354731216"/>
                    </a:ext>
                  </a:extLst>
                </a:gridCol>
                <a:gridCol w="5113203">
                  <a:extLst>
                    <a:ext uri="{9D8B030D-6E8A-4147-A177-3AD203B41FA5}">
                      <a16:colId xmlns:a16="http://schemas.microsoft.com/office/drawing/2014/main" val="395118132"/>
                    </a:ext>
                  </a:extLst>
                </a:gridCol>
              </a:tblGrid>
              <a:tr h="21945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25">
                          <a:effectLst/>
                        </a:rPr>
                        <a:t>ID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</a:t>
                      </a:r>
                      <a:r>
                        <a:rPr lang="en-US" sz="1300" spc="-5">
                          <a:effectLst/>
                        </a:rPr>
                        <a:t> </a:t>
                      </a:r>
                      <a:r>
                        <a:rPr lang="en-US" sz="1300" spc="-25">
                          <a:effectLst/>
                        </a:rPr>
                        <a:t>#2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28338375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User</a:t>
                      </a:r>
                      <a:r>
                        <a:rPr lang="en-US" sz="1200" spc="-3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Story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 spc="-20">
                          <a:effectLst/>
                        </a:rPr>
                        <a:t>Name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300">
                          <a:effectLst/>
                        </a:rPr>
                        <a:t>User Login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2830002"/>
                  </a:ext>
                </a:extLst>
              </a:tr>
              <a:tr h="219456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200" spc="-10">
                          <a:effectLst/>
                        </a:rPr>
                        <a:t>Actors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User (Customer)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1420800"/>
                  </a:ext>
                </a:extLst>
              </a:tr>
              <a:tr h="686816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 spc="-10">
                          <a:effectLst/>
                        </a:rPr>
                        <a:t>Description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As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user</a:t>
                      </a:r>
                    </a:p>
                    <a:p>
                      <a:pPr marL="0" marR="0">
                        <a:spcBef>
                          <a:spcPts val="42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I'd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like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be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able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login to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the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application</a:t>
                      </a:r>
                      <a:endParaRPr lang="en-US" sz="1200">
                        <a:effectLst/>
                      </a:endParaRP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So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that</a:t>
                      </a:r>
                      <a:r>
                        <a:rPr lang="en-US" sz="1200" spc="-2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 can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sign</a:t>
                      </a:r>
                      <a:r>
                        <a:rPr lang="en-US" sz="1200" spc="-1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in</a:t>
                      </a:r>
                      <a:r>
                        <a:rPr lang="en-US" sz="1200" spc="-1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and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access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>
                          <a:effectLst/>
                        </a:rPr>
                        <a:t>its</a:t>
                      </a:r>
                      <a:r>
                        <a:rPr lang="en-US" sz="1200" spc="-5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services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05783269"/>
                  </a:ext>
                </a:extLst>
              </a:tr>
              <a:tr h="234696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Pre</a:t>
                      </a:r>
                      <a:r>
                        <a:rPr lang="en-US" sz="1200" spc="-2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300">
                          <a:effectLst/>
                        </a:rPr>
                        <a:t>User has an active registered account.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56048941"/>
                  </a:ext>
                </a:extLst>
              </a:tr>
              <a:tr h="585216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Post</a:t>
                      </a:r>
                      <a:r>
                        <a:rPr lang="en-US" sz="1200" spc="-10">
                          <a:effectLst/>
                        </a:rPr>
                        <a:t> condition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User is authenticated and redirected to the homepage/dashboard.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  Invalid attempts are logged and appropriate error messages displayed</a:t>
                      </a:r>
                    </a:p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03735594"/>
                  </a:ext>
                </a:extLst>
              </a:tr>
              <a:tr h="153771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2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200">
                          <a:effectLst/>
                        </a:rPr>
                        <a:t>Acceptance</a:t>
                      </a:r>
                      <a:r>
                        <a:rPr lang="en-US" sz="1200" spc="-30">
                          <a:effectLst/>
                        </a:rPr>
                        <a:t> </a:t>
                      </a:r>
                      <a:r>
                        <a:rPr lang="en-US" sz="1200" spc="-10">
                          <a:effectLst/>
                        </a:rPr>
                        <a:t>Criteria</a:t>
                      </a:r>
                      <a:endParaRPr lang="en-US" sz="12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Given I am a registered user on the login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enter 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I should be successfully logged in and redirected to the homepage.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Given I enter invalid credentials,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When I attempt to log in,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  Then the system should reject the login and display an error message.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n-US" sz="12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8454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714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9EE3D-6017-6852-9D68-46213FB3A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2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User Story #3</a:t>
            </a:r>
            <a:b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3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BFC6A87-9BAB-B94B-9410-E493E0E78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9767306"/>
              </p:ext>
            </p:extLst>
          </p:nvPr>
        </p:nvGraphicFramePr>
        <p:xfrm>
          <a:off x="1044178" y="1984963"/>
          <a:ext cx="7055645" cy="370269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18786">
                  <a:extLst>
                    <a:ext uri="{9D8B030D-6E8A-4147-A177-3AD203B41FA5}">
                      <a16:colId xmlns:a16="http://schemas.microsoft.com/office/drawing/2014/main" val="719463774"/>
                    </a:ext>
                  </a:extLst>
                </a:gridCol>
                <a:gridCol w="5236859">
                  <a:extLst>
                    <a:ext uri="{9D8B030D-6E8A-4147-A177-3AD203B41FA5}">
                      <a16:colId xmlns:a16="http://schemas.microsoft.com/office/drawing/2014/main" val="3169061917"/>
                    </a:ext>
                  </a:extLst>
                </a:gridCol>
              </a:tblGrid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25">
                          <a:effectLst/>
                        </a:rPr>
                        <a:t>ID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US</a:t>
                      </a:r>
                      <a:r>
                        <a:rPr lang="en-US" sz="1600" spc="-5">
                          <a:effectLst/>
                        </a:rPr>
                        <a:t> </a:t>
                      </a:r>
                      <a:r>
                        <a:rPr lang="en-US" sz="1600" spc="-25">
                          <a:effectLst/>
                        </a:rPr>
                        <a:t>#3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2003960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User</a:t>
                      </a:r>
                      <a:r>
                        <a:rPr lang="en-US" sz="1500" spc="-35">
                          <a:effectLst/>
                        </a:rPr>
                        <a:t> </a:t>
                      </a:r>
                      <a:r>
                        <a:rPr lang="en-US" sz="1500">
                          <a:effectLst/>
                        </a:rPr>
                        <a:t>Story</a:t>
                      </a:r>
                      <a:r>
                        <a:rPr lang="en-US" sz="1500" spc="-25">
                          <a:effectLst/>
                        </a:rPr>
                        <a:t> </a:t>
                      </a:r>
                      <a:r>
                        <a:rPr lang="en-US" sz="1500" spc="-20">
                          <a:effectLst/>
                        </a:rPr>
                        <a:t>Name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1600">
                          <a:effectLst/>
                        </a:rPr>
                        <a:t>Browse Products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44948806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500" spc="-10">
                          <a:effectLst/>
                        </a:rPr>
                        <a:t>Actors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User (Customer)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8689986"/>
                  </a:ext>
                </a:extLst>
              </a:tr>
              <a:tr h="715481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 spc="-10">
                          <a:effectLst/>
                        </a:rPr>
                        <a:t>Description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As a user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I’d like to browse products</a:t>
                      </a:r>
                      <a:br>
                        <a:rPr lang="en-US" sz="1500">
                          <a:effectLst/>
                        </a:rPr>
                      </a:br>
                      <a:r>
                        <a:rPr lang="en-US" sz="1500">
                          <a:effectLst/>
                        </a:rPr>
                        <a:t>So that I can explore available items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7801057"/>
                  </a:ext>
                </a:extLst>
              </a:tr>
              <a:tr h="277740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Pre</a:t>
                      </a:r>
                      <a:r>
                        <a:rPr lang="en-US" sz="1500" spc="-2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</a:rPr>
                        <a:t>Products are available in the system catalog.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9852023"/>
                  </a:ext>
                </a:extLst>
              </a:tr>
              <a:tr h="262645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Post</a:t>
                      </a:r>
                      <a:r>
                        <a:rPr lang="en-US" sz="1500" spc="-10">
                          <a:effectLst/>
                        </a:rPr>
                        <a:t> condition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Product catalog is displayed with details (name, price, image).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54548851"/>
                  </a:ext>
                </a:extLst>
              </a:tr>
              <a:tr h="165888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5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500">
                          <a:effectLst/>
                        </a:rPr>
                        <a:t>Acceptance</a:t>
                      </a:r>
                      <a:r>
                        <a:rPr lang="en-US" sz="1500" spc="-30">
                          <a:effectLst/>
                        </a:rPr>
                        <a:t> </a:t>
                      </a:r>
                      <a:r>
                        <a:rPr lang="en-US" sz="1500" spc="-10">
                          <a:effectLst/>
                        </a:rPr>
                        <a:t>Criteria</a:t>
                      </a:r>
                      <a:endParaRPr lang="en-US" sz="15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Given I am on the product catalog page,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When I browse the store,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Then I should see a list of available products with details (name, price, image).</a:t>
                      </a:r>
                    </a:p>
                    <a:p>
                      <a:pPr marL="0" marR="0">
                        <a:spcBef>
                          <a:spcPts val="4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  And products should be paginated or scrollable if the list is large.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</a:pPr>
                      <a:r>
                        <a:rPr lang="en-US" sz="1500" dirty="0">
                          <a:effectLst/>
                        </a:rPr>
                        <a:t> </a:t>
                      </a:r>
                      <a:endParaRPr lang="en-US" sz="15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79176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2130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E6455-805F-7309-DDAB-473F917B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#4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A2DF79D-E6A7-BBAC-EC76-08356DDCC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892015"/>
              </p:ext>
            </p:extLst>
          </p:nvPr>
        </p:nvGraphicFramePr>
        <p:xfrm>
          <a:off x="1044178" y="2095391"/>
          <a:ext cx="7055645" cy="348183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305310">
                  <a:extLst>
                    <a:ext uri="{9D8B030D-6E8A-4147-A177-3AD203B41FA5}">
                      <a16:colId xmlns:a16="http://schemas.microsoft.com/office/drawing/2014/main" val="2324402687"/>
                    </a:ext>
                  </a:extLst>
                </a:gridCol>
                <a:gridCol w="4750335">
                  <a:extLst>
                    <a:ext uri="{9D8B030D-6E8A-4147-A177-3AD203B41FA5}">
                      <a16:colId xmlns:a16="http://schemas.microsoft.com/office/drawing/2014/main" val="2500114478"/>
                    </a:ext>
                  </a:extLst>
                </a:gridCol>
              </a:tblGrid>
              <a:tr h="31089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800">
                          <a:effectLst/>
                        </a:rPr>
                        <a:t>User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Story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 spc="-25">
                          <a:effectLst/>
                        </a:rPr>
                        <a:t>ID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6200" marR="0">
                        <a:lnSpc>
                          <a:spcPts val="1420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US</a:t>
                      </a:r>
                      <a:r>
                        <a:rPr lang="en-US" sz="2000" spc="-5">
                          <a:effectLst/>
                        </a:rPr>
                        <a:t> </a:t>
                      </a:r>
                      <a:r>
                        <a:rPr lang="en-US" sz="2000" spc="-25">
                          <a:effectLst/>
                        </a:rPr>
                        <a:t>#4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324924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71120" marR="0">
                        <a:buNone/>
                      </a:pPr>
                      <a:r>
                        <a:rPr lang="en-US" sz="1800">
                          <a:effectLst/>
                        </a:rPr>
                        <a:t>User</a:t>
                      </a:r>
                      <a:r>
                        <a:rPr lang="en-US" sz="1800" spc="-3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Story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 spc="-20">
                          <a:effectLst/>
                        </a:rPr>
                        <a:t>Name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ts val="1385"/>
                        </a:lnSpc>
                        <a:buNone/>
                      </a:pPr>
                      <a:r>
                        <a:rPr lang="en-US" sz="2000">
                          <a:effectLst/>
                        </a:rPr>
                        <a:t>User Add to Cart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3798263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71120" marR="0">
                        <a:spcBef>
                          <a:spcPts val="120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Actors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User (Customer)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4301421"/>
                  </a:ext>
                </a:extLst>
              </a:tr>
              <a:tr h="961136">
                <a:tc>
                  <a:txBody>
                    <a:bodyPr/>
                    <a:lstStyle/>
                    <a:p>
                      <a:pPr marL="0" marR="0">
                        <a:spcBef>
                          <a:spcPts val="58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800" spc="-10">
                          <a:effectLst/>
                        </a:rPr>
                        <a:t>Description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As a customer,</a:t>
                      </a: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 I want to add items to my cart </a:t>
                      </a:r>
                    </a:p>
                    <a:p>
                      <a:pPr marL="0" marR="0">
                        <a:spcBef>
                          <a:spcPts val="4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so that I can purchase them later.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68341758"/>
                  </a:ext>
                </a:extLst>
              </a:tr>
              <a:tr h="341376">
                <a:tc>
                  <a:txBody>
                    <a:bodyPr/>
                    <a:lstStyle/>
                    <a:p>
                      <a:pPr marL="71120" marR="0">
                        <a:spcBef>
                          <a:spcPts val="10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Pre</a:t>
                      </a:r>
                      <a:r>
                        <a:rPr lang="en-US" sz="1800" spc="-2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condition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>
                          <a:effectLst/>
                        </a:rPr>
                        <a:t>User is logged in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3139797"/>
                  </a:ext>
                </a:extLst>
              </a:tr>
              <a:tr h="310896">
                <a:tc>
                  <a:txBody>
                    <a:bodyPr/>
                    <a:lstStyle/>
                    <a:p>
                      <a:pPr marL="71120" marR="0">
                        <a:spcBef>
                          <a:spcPts val="9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Post</a:t>
                      </a:r>
                      <a:r>
                        <a:rPr lang="en-US" sz="1800" spc="-10">
                          <a:effectLst/>
                        </a:rPr>
                        <a:t> condition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>
                          <a:effectLst/>
                        </a:rPr>
                        <a:t>  Product is added to cart.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02141575"/>
                  </a:ext>
                </a:extLst>
              </a:tr>
              <a:tr h="935736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6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</a:p>
                    <a:p>
                      <a:pPr marL="71120" marR="0">
                        <a:buNone/>
                      </a:pPr>
                      <a:r>
                        <a:rPr lang="en-US" sz="1800">
                          <a:effectLst/>
                        </a:rPr>
                        <a:t>Acceptance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Criteria</a:t>
                      </a:r>
                      <a:endParaRPr lang="en-US" sz="180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280"/>
                        </a:spcBef>
                        <a:buNone/>
                        <a:tabLst>
                          <a:tab pos="792480" algn="l"/>
                        </a:tabLst>
                      </a:pPr>
                      <a:r>
                        <a:rPr lang="en-US" sz="1800" dirty="0">
                          <a:effectLst/>
                        </a:rPr>
                        <a:t> Given I am on a product page,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  <a:tabLst>
                          <a:tab pos="792480" algn="l"/>
                        </a:tabLst>
                      </a:pPr>
                      <a:r>
                        <a:rPr lang="en-US" sz="1800" dirty="0">
                          <a:effectLst/>
                        </a:rPr>
                        <a:t> When I click "Add to Cart",</a:t>
                      </a:r>
                    </a:p>
                    <a:p>
                      <a:pPr marL="0" marR="0">
                        <a:spcBef>
                          <a:spcPts val="280"/>
                        </a:spcBef>
                        <a:buNone/>
                        <a:tabLst>
                          <a:tab pos="792480" algn="l"/>
                        </a:tabLst>
                      </a:pPr>
                      <a:r>
                        <a:rPr lang="en-US" sz="1800" dirty="0">
                          <a:effectLst/>
                        </a:rPr>
                        <a:t> Then the product is added to my cart.	</a:t>
                      </a:r>
                      <a:endParaRPr lang="en-US" sz="1800" dirty="0">
                        <a:effectLst/>
                        <a:latin typeface="Arial MT"/>
                        <a:ea typeface="Arial MT"/>
                        <a:cs typeface="Arial MT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75301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259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CB702-0854-83A2-D5AA-9CD6A35B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#5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2E9751B-C461-2138-C22D-68570F68A5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479210"/>
              </p:ext>
            </p:extLst>
          </p:nvPr>
        </p:nvGraphicFramePr>
        <p:xfrm>
          <a:off x="1044178" y="1745727"/>
          <a:ext cx="7055645" cy="418116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val="2711444956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val="3373465828"/>
                    </a:ext>
                  </a:extLst>
                </a:gridCol>
              </a:tblGrid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#5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2207097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Search Products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27265946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(Customer)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3222195"/>
                  </a:ext>
                </a:extLst>
              </a:tr>
              <a:tr h="85972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 customer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search products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I can quickly find what I need.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77482172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Products exist in catalog.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7383280"/>
                  </a:ext>
                </a:extLst>
              </a:tr>
              <a:tr h="680911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Search results are displayed.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68672605"/>
                  </a:ext>
                </a:extLst>
              </a:tr>
              <a:tr h="1444943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Given I am on the catalog page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When I enter a search keyword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Then products matching the query are displayed.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01456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94619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8AA1EB-0E16-79D9-C945-1212BA028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49" y="388308"/>
            <a:ext cx="5391742" cy="102142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200" b="1">
                <a:solidFill>
                  <a:schemeClr val="bg1"/>
                </a:solidFill>
              </a:rPr>
              <a:t>User Story #6</a:t>
            </a:r>
            <a:br>
              <a:rPr lang="en-US" sz="3200">
                <a:solidFill>
                  <a:schemeClr val="bg1"/>
                </a:solidFill>
              </a:rPr>
            </a:br>
            <a:endParaRPr lang="en-US" sz="3200">
              <a:solidFill>
                <a:schemeClr val="bg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1440584"/>
            <a:ext cx="6020391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7C2F6CE-0CF2-4DDD-85F5-96799A328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123608" y="6267491"/>
            <a:ext cx="6020392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B25F005-92BE-CF8B-8BFC-1BB79A88A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7996057"/>
              </p:ext>
            </p:extLst>
          </p:nvPr>
        </p:nvGraphicFramePr>
        <p:xfrm>
          <a:off x="1044178" y="1987535"/>
          <a:ext cx="7055645" cy="369754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2000572">
                  <a:extLst>
                    <a:ext uri="{9D8B030D-6E8A-4147-A177-3AD203B41FA5}">
                      <a16:colId xmlns:a16="http://schemas.microsoft.com/office/drawing/2014/main" val="3369083508"/>
                    </a:ext>
                  </a:extLst>
                </a:gridCol>
                <a:gridCol w="5055073">
                  <a:extLst>
                    <a:ext uri="{9D8B030D-6E8A-4147-A177-3AD203B41FA5}">
                      <a16:colId xmlns:a16="http://schemas.microsoft.com/office/drawing/2014/main" val="2059497532"/>
                    </a:ext>
                  </a:extLst>
                </a:gridCol>
              </a:tblGrid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ID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 #6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3858845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Story Name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Checkout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0116675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Actors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(Customer)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45832889"/>
                  </a:ext>
                </a:extLst>
              </a:tr>
              <a:tr h="859727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Description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As a customer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I’d like to be able to checkout</a:t>
                      </a:r>
                      <a:br>
                        <a:rPr lang="en-US" sz="1600" kern="100">
                          <a:effectLst/>
                        </a:rPr>
                      </a:br>
                      <a:r>
                        <a:rPr lang="en-US" sz="1600" kern="100">
                          <a:effectLst/>
                        </a:rPr>
                        <a:t>So that I can complete my purchase.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53402819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Pre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User has items in cart.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42345136"/>
                  </a:ext>
                </a:extLst>
              </a:tr>
              <a:tr h="298895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Post condition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Order is placed successfully.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4368045"/>
                  </a:ext>
                </a:extLst>
              </a:tr>
              <a:tr h="1343343"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 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</a:rPr>
                        <a:t>Acceptance Criteria</a:t>
                      </a:r>
                      <a:endParaRPr lang="en-US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Given I have items in my cart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When I proceed to checkout and provide shipping/payment details  Then my order is confirmed.</a:t>
                      </a:r>
                    </a:p>
                    <a:p>
                      <a:pPr marL="17145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</a:rPr>
                        <a:t> </a:t>
                      </a:r>
                      <a:endParaRPr lang="en-US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89258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5953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2773</Words>
  <Application>Microsoft Office PowerPoint</Application>
  <PresentationFormat>On-screen Show (4:3)</PresentationFormat>
  <Paragraphs>531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Arial MT</vt:lpstr>
      <vt:lpstr>Calibri</vt:lpstr>
      <vt:lpstr>Office Theme</vt:lpstr>
      <vt:lpstr>SmartShop – E-Commerce Platform</vt:lpstr>
      <vt:lpstr>Project Vision (Product Owner)</vt:lpstr>
      <vt:lpstr>Product Backlog (Product Owner)</vt:lpstr>
      <vt:lpstr>User Story #1 </vt:lpstr>
      <vt:lpstr>User Story #2</vt:lpstr>
      <vt:lpstr>User Story #3 </vt:lpstr>
      <vt:lpstr>User Story #4 </vt:lpstr>
      <vt:lpstr>User Story #5 </vt:lpstr>
      <vt:lpstr>User Story #6 </vt:lpstr>
      <vt:lpstr>User Story #7 </vt:lpstr>
      <vt:lpstr>User Story #8 </vt:lpstr>
      <vt:lpstr>User Story #9 </vt:lpstr>
      <vt:lpstr>User Story #10 </vt:lpstr>
      <vt:lpstr>User Story #11 </vt:lpstr>
      <vt:lpstr>User Story #12 </vt:lpstr>
      <vt:lpstr>User Story #13 </vt:lpstr>
      <vt:lpstr>Sprint 1 Goal</vt:lpstr>
      <vt:lpstr>User Registration </vt:lpstr>
      <vt:lpstr>Main Success Scenario: User Registration </vt:lpstr>
      <vt:lpstr>Alternative Flow : Email Already Exists</vt:lpstr>
      <vt:lpstr>Alternative Flow : Invalid Password Format</vt:lpstr>
      <vt:lpstr>Alternative Flow : Required Fields Missing</vt:lpstr>
      <vt:lpstr>PowerPoint Presentation</vt:lpstr>
      <vt:lpstr>User Story #2</vt:lpstr>
      <vt:lpstr>Main Success Scenario: User Login</vt:lpstr>
      <vt:lpstr>Alternative Flow : Invalid Credentials</vt:lpstr>
      <vt:lpstr>Alternative Flow : Forgot Password</vt:lpstr>
      <vt:lpstr>PowerPoint Presentation</vt:lpstr>
      <vt:lpstr>User Story #3 </vt:lpstr>
      <vt:lpstr>Main Success Scenario: Browse Product Catalog</vt:lpstr>
      <vt:lpstr>Alternative Flow : Filter by Category</vt:lpstr>
      <vt:lpstr>Alternative Flow : Sort Products</vt:lpstr>
      <vt:lpstr>Alternative Flow : No Products Available</vt:lpstr>
      <vt:lpstr>PowerPoint Presentation</vt:lpstr>
      <vt:lpstr>Use Case Diagram (Analysis Lead)</vt:lpstr>
      <vt:lpstr>Wireframes / Mockups (UI/UX Lead)</vt:lpstr>
      <vt:lpstr>Scrum Board (Scrum Master)</vt:lpstr>
      <vt:lpstr>Definition of Done (Team Agreement)</vt:lpstr>
      <vt:lpstr>Conclusion (Team)</vt:lpstr>
      <vt:lpstr>Release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عمرو خالد عبدالنافع محمد</cp:lastModifiedBy>
  <cp:revision>7</cp:revision>
  <dcterms:created xsi:type="dcterms:W3CDTF">2013-01-27T09:14:16Z</dcterms:created>
  <dcterms:modified xsi:type="dcterms:W3CDTF">2025-10-03T13:57:20Z</dcterms:modified>
  <cp:category/>
</cp:coreProperties>
</file>