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8" r:id="rId16"/>
    <p:sldId id="279" r:id="rId17"/>
    <p:sldId id="259" r:id="rId18"/>
    <p:sldId id="281" r:id="rId19"/>
    <p:sldId id="284" r:id="rId20"/>
    <p:sldId id="285" r:id="rId21"/>
    <p:sldId id="289" r:id="rId22"/>
    <p:sldId id="290" r:id="rId23"/>
    <p:sldId id="295" r:id="rId24"/>
    <p:sldId id="282" r:id="rId25"/>
    <p:sldId id="286" r:id="rId26"/>
    <p:sldId id="287" r:id="rId27"/>
    <p:sldId id="291" r:id="rId28"/>
    <p:sldId id="296" r:id="rId29"/>
    <p:sldId id="283" r:id="rId30"/>
    <p:sldId id="288" r:id="rId31"/>
    <p:sldId id="292" r:id="rId32"/>
    <p:sldId id="293" r:id="rId33"/>
    <p:sldId id="294" r:id="rId34"/>
    <p:sldId id="297" r:id="rId35"/>
    <p:sldId id="260" r:id="rId36"/>
    <p:sldId id="261" r:id="rId37"/>
    <p:sldId id="263" r:id="rId38"/>
    <p:sldId id="264" r:id="rId39"/>
    <p:sldId id="265" r:id="rId40"/>
    <p:sldId id="280" r:id="rId4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6" d="100"/>
          <a:sy n="106" d="100"/>
        </p:scale>
        <p:origin x="1686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FFD48BC7-DC40-47DE-87EE-9F4B6ECB9AB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xmlns="" id="{E502BBC7-2C76-46F3-BC24-5985BC13DB8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35818" y="0"/>
            <a:ext cx="7472363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xmlns="" id="{C7F28D52-2A5F-4D23-81AE-7CB8B591C7A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41248" y="0"/>
            <a:ext cx="7461504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2" y="1999615"/>
            <a:ext cx="6858000" cy="2764028"/>
          </a:xfrm>
        </p:spPr>
        <p:txBody>
          <a:bodyPr anchor="ctr">
            <a:normAutofit/>
          </a:bodyPr>
          <a:lstStyle/>
          <a:p>
            <a:r>
              <a:rPr lang="en-US" sz="6300"/>
              <a:t>SmartShop – E-Commerce Platform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5184" y="5645150"/>
            <a:ext cx="6193632" cy="631825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endParaRPr lang="en-US" sz="11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3629484E-3792-4B3D-89AD-7C8A1ED0E0D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2788920" y="5524786"/>
            <a:ext cx="356616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 nodePh="1">
                                  <p:stCondLst>
                                    <p:cond delay="200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A7AE9375-4664-4DB2-922D-2782A6E439A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D0003632-2351-9F8F-E9D0-C3EB543D1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88308"/>
            <a:ext cx="5391742" cy="1021424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200" b="1">
                <a:solidFill>
                  <a:schemeClr val="bg1"/>
                </a:solidFill>
              </a:rPr>
              <a:t>User Story #7</a:t>
            </a:r>
            <a:r>
              <a:rPr lang="en-US" sz="3200">
                <a:solidFill>
                  <a:schemeClr val="bg1"/>
                </a:solidFill>
              </a:rPr>
              <a:t/>
            </a:r>
            <a:br>
              <a:rPr lang="en-US" sz="3200">
                <a:solidFill>
                  <a:schemeClr val="bg1"/>
                </a:solidFill>
              </a:rPr>
            </a:br>
            <a:endParaRPr lang="en-US" sz="3200">
              <a:solidFill>
                <a:schemeClr val="bg1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EE504C98-6397-41C1-A8D8-2D9C4ED307E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H="1">
            <a:off x="0" y="1440584"/>
            <a:ext cx="6020391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xmlns="" id="{17C2F6CE-0CF2-4DDD-85F5-96799A328F1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H="1">
            <a:off x="3123608" y="6267491"/>
            <a:ext cx="6020392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xmlns="" id="{8275AD1B-DE89-A088-04FA-DD1A0E6B26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54087"/>
              </p:ext>
            </p:extLst>
          </p:nvPr>
        </p:nvGraphicFramePr>
        <p:xfrm>
          <a:off x="1170700" y="1715407"/>
          <a:ext cx="6802601" cy="4241803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1928823">
                  <a:extLst>
                    <a:ext uri="{9D8B030D-6E8A-4147-A177-3AD203B41FA5}">
                      <a16:colId xmlns:a16="http://schemas.microsoft.com/office/drawing/2014/main" xmlns="" val="987235099"/>
                    </a:ext>
                  </a:extLst>
                </a:gridCol>
                <a:gridCol w="4873778">
                  <a:extLst>
                    <a:ext uri="{9D8B030D-6E8A-4147-A177-3AD203B41FA5}">
                      <a16:colId xmlns:a16="http://schemas.microsoft.com/office/drawing/2014/main" xmlns="" val="821497669"/>
                    </a:ext>
                  </a:extLst>
                </a:gridCol>
              </a:tblGrid>
              <a:tr h="299799"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500" kern="100">
                          <a:effectLst/>
                        </a:rPr>
                        <a:t>User Story ID</a:t>
                      </a:r>
                      <a:endParaRPr lang="en-US" sz="15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500" kern="100">
                          <a:effectLst/>
                        </a:rPr>
                        <a:t>US #7</a:t>
                      </a:r>
                      <a:endParaRPr lang="en-US" sz="15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61236628"/>
                  </a:ext>
                </a:extLst>
              </a:tr>
              <a:tr h="299799"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500" kern="100">
                          <a:effectLst/>
                        </a:rPr>
                        <a:t>User Story Name</a:t>
                      </a:r>
                      <a:endParaRPr lang="en-US" sz="15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500" kern="100">
                          <a:effectLst/>
                        </a:rPr>
                        <a:t>User Track Orders</a:t>
                      </a:r>
                      <a:endParaRPr lang="en-US" sz="15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1532809873"/>
                  </a:ext>
                </a:extLst>
              </a:tr>
              <a:tr h="299799"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500" kern="100">
                          <a:effectLst/>
                        </a:rPr>
                        <a:t>Actors</a:t>
                      </a:r>
                      <a:endParaRPr lang="en-US" sz="15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500" kern="100">
                          <a:effectLst/>
                        </a:rPr>
                        <a:t>User (Customer)</a:t>
                      </a:r>
                      <a:endParaRPr lang="en-US" sz="15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1699393975"/>
                  </a:ext>
                </a:extLst>
              </a:tr>
              <a:tr h="840170"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500" kern="100">
                          <a:effectLst/>
                        </a:rPr>
                        <a:t> </a:t>
                      </a:r>
                    </a:p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500" kern="100">
                          <a:effectLst/>
                        </a:rPr>
                        <a:t>Description</a:t>
                      </a:r>
                      <a:endParaRPr lang="en-US" sz="15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500" kern="100">
                          <a:effectLst/>
                        </a:rPr>
                        <a:t>As a customer</a:t>
                      </a:r>
                      <a:br>
                        <a:rPr lang="en-US" sz="1500" kern="100">
                          <a:effectLst/>
                        </a:rPr>
                      </a:br>
                      <a:r>
                        <a:rPr lang="en-US" sz="1500" kern="100">
                          <a:effectLst/>
                        </a:rPr>
                        <a:t>I’d like to be able to  track my orders</a:t>
                      </a:r>
                      <a:br>
                        <a:rPr lang="en-US" sz="1500" kern="100">
                          <a:effectLst/>
                        </a:rPr>
                      </a:br>
                      <a:r>
                        <a:rPr lang="en-US" sz="1500" kern="100">
                          <a:effectLst/>
                        </a:rPr>
                        <a:t>So that I can monitor delivery progress</a:t>
                      </a:r>
                      <a:endParaRPr lang="en-US" sz="15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3130016535"/>
                  </a:ext>
                </a:extLst>
              </a:tr>
              <a:tr h="299799"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500" kern="100">
                          <a:effectLst/>
                        </a:rPr>
                        <a:t>Pre condition</a:t>
                      </a:r>
                      <a:endParaRPr lang="en-US" sz="15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500" kern="100">
                          <a:effectLst/>
                        </a:rPr>
                        <a:t>User has placed an order</a:t>
                      </a:r>
                      <a:endParaRPr lang="en-US" sz="15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2123502774"/>
                  </a:ext>
                </a:extLst>
              </a:tr>
              <a:tr h="299799"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500" kern="100">
                          <a:effectLst/>
                        </a:rPr>
                        <a:t>Post condition</a:t>
                      </a:r>
                      <a:endParaRPr lang="en-US" sz="15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500" kern="100">
                          <a:effectLst/>
                        </a:rPr>
                        <a:t>Order status is displayed.</a:t>
                      </a:r>
                      <a:endParaRPr lang="en-US" sz="15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697002229"/>
                  </a:ext>
                </a:extLst>
              </a:tr>
              <a:tr h="1902638"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500" kern="100">
                          <a:effectLst/>
                        </a:rPr>
                        <a:t> </a:t>
                      </a:r>
                    </a:p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500" kern="100">
                          <a:effectLst/>
                        </a:rPr>
                        <a:t> </a:t>
                      </a:r>
                    </a:p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500" kern="100">
                          <a:effectLst/>
                        </a:rPr>
                        <a:t>Acceptance Criteria</a:t>
                      </a:r>
                      <a:endParaRPr lang="en-US" sz="15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500" kern="100" dirty="0">
                          <a:effectLst/>
                        </a:rPr>
                        <a:t>Given I have placed an order</a:t>
                      </a:r>
                    </a:p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500" kern="100" dirty="0">
                          <a:effectLst/>
                        </a:rPr>
                        <a:t>When I visit "My Orders"</a:t>
                      </a:r>
                    </a:p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500" kern="100" dirty="0">
                          <a:effectLst/>
                        </a:rPr>
                        <a:t>Then I should see the current status</a:t>
                      </a:r>
                    </a:p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500" kern="100" dirty="0">
                          <a:effectLst/>
                        </a:rPr>
                        <a:t>(processing, shipped, delivered).</a:t>
                      </a:r>
                    </a:p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endParaRPr lang="en-US" sz="15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11627170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65384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A7AE9375-4664-4DB2-922D-2782A6E439A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5012515-389B-DADC-240C-12AD81BE6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88308"/>
            <a:ext cx="5391742" cy="1021424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200" b="1">
                <a:solidFill>
                  <a:schemeClr val="bg1"/>
                </a:solidFill>
              </a:rPr>
              <a:t>User Story #8</a:t>
            </a:r>
            <a:r>
              <a:rPr lang="en-US" sz="3200">
                <a:solidFill>
                  <a:schemeClr val="bg1"/>
                </a:solidFill>
              </a:rPr>
              <a:t/>
            </a:r>
            <a:br>
              <a:rPr lang="en-US" sz="3200">
                <a:solidFill>
                  <a:schemeClr val="bg1"/>
                </a:solidFill>
              </a:rPr>
            </a:br>
            <a:endParaRPr lang="en-US" sz="3200">
              <a:solidFill>
                <a:schemeClr val="bg1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EE504C98-6397-41C1-A8D8-2D9C4ED307E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H="1">
            <a:off x="0" y="1440584"/>
            <a:ext cx="6020391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xmlns="" id="{17C2F6CE-0CF2-4DDD-85F5-96799A328F1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H="1">
            <a:off x="3123608" y="6267491"/>
            <a:ext cx="6020392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xmlns="" id="{D5453369-FBDE-3AE0-CD13-7EC97872203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3168048"/>
              </p:ext>
            </p:extLst>
          </p:nvPr>
        </p:nvGraphicFramePr>
        <p:xfrm>
          <a:off x="1170700" y="1715407"/>
          <a:ext cx="6802601" cy="4241803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1928823">
                  <a:extLst>
                    <a:ext uri="{9D8B030D-6E8A-4147-A177-3AD203B41FA5}">
                      <a16:colId xmlns:a16="http://schemas.microsoft.com/office/drawing/2014/main" xmlns="" val="925284290"/>
                    </a:ext>
                  </a:extLst>
                </a:gridCol>
                <a:gridCol w="4873778">
                  <a:extLst>
                    <a:ext uri="{9D8B030D-6E8A-4147-A177-3AD203B41FA5}">
                      <a16:colId xmlns:a16="http://schemas.microsoft.com/office/drawing/2014/main" xmlns="" val="454039248"/>
                    </a:ext>
                  </a:extLst>
                </a:gridCol>
              </a:tblGrid>
              <a:tr h="299799"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500" kern="100">
                          <a:effectLst/>
                        </a:rPr>
                        <a:t>User Story ID</a:t>
                      </a:r>
                      <a:endParaRPr lang="en-US" sz="15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500" kern="100">
                          <a:effectLst/>
                        </a:rPr>
                        <a:t>US #8</a:t>
                      </a:r>
                      <a:endParaRPr lang="en-US" sz="15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499602140"/>
                  </a:ext>
                </a:extLst>
              </a:tr>
              <a:tr h="299799"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500" kern="100">
                          <a:effectLst/>
                        </a:rPr>
                        <a:t>User Story Name</a:t>
                      </a:r>
                      <a:endParaRPr lang="en-US" sz="15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500" kern="100">
                          <a:effectLst/>
                        </a:rPr>
                        <a:t>User Wishlist</a:t>
                      </a:r>
                      <a:endParaRPr lang="en-US" sz="15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1637092021"/>
                  </a:ext>
                </a:extLst>
              </a:tr>
              <a:tr h="299799"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500" kern="100">
                          <a:effectLst/>
                        </a:rPr>
                        <a:t>Actors</a:t>
                      </a:r>
                      <a:endParaRPr lang="en-US" sz="15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500" kern="100">
                          <a:effectLst/>
                        </a:rPr>
                        <a:t>User (Customer)</a:t>
                      </a:r>
                      <a:endParaRPr lang="en-US" sz="15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455926364"/>
                  </a:ext>
                </a:extLst>
              </a:tr>
              <a:tr h="840170"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500" kern="100">
                          <a:effectLst/>
                        </a:rPr>
                        <a:t> </a:t>
                      </a:r>
                    </a:p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500" kern="100">
                          <a:effectLst/>
                        </a:rPr>
                        <a:t>Description</a:t>
                      </a:r>
                      <a:endParaRPr lang="en-US" sz="15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500" kern="100" dirty="0">
                          <a:effectLst/>
                        </a:rPr>
                        <a:t>As a customer</a:t>
                      </a:r>
                      <a:br>
                        <a:rPr lang="en-US" sz="1500" kern="100" dirty="0">
                          <a:effectLst/>
                        </a:rPr>
                      </a:br>
                      <a:r>
                        <a:rPr lang="en-US" sz="1500" kern="100" dirty="0">
                          <a:effectLst/>
                        </a:rPr>
                        <a:t>I’d like to be able to add products to a </a:t>
                      </a:r>
                      <a:r>
                        <a:rPr lang="en-US" sz="1500" kern="100" dirty="0" err="1">
                          <a:effectLst/>
                        </a:rPr>
                        <a:t>wishlist</a:t>
                      </a:r>
                      <a:r>
                        <a:rPr lang="en-US" sz="1500" kern="100" dirty="0">
                          <a:effectLst/>
                        </a:rPr>
                        <a:t/>
                      </a:r>
                      <a:br>
                        <a:rPr lang="en-US" sz="1500" kern="100" dirty="0">
                          <a:effectLst/>
                        </a:rPr>
                      </a:br>
                      <a:r>
                        <a:rPr lang="en-US" sz="1500" kern="100" dirty="0">
                          <a:effectLst/>
                        </a:rPr>
                        <a:t>So that I can save them for later.</a:t>
                      </a:r>
                      <a:endParaRPr lang="en-US" sz="15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1206597839"/>
                  </a:ext>
                </a:extLst>
              </a:tr>
              <a:tr h="700509"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500" kern="100">
                          <a:effectLst/>
                        </a:rPr>
                        <a:t>Pre condition</a:t>
                      </a:r>
                      <a:endParaRPr lang="en-US" sz="15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500" kern="100">
                          <a:effectLst/>
                        </a:rPr>
                        <a:t>User is browsing products.</a:t>
                      </a:r>
                    </a:p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500" kern="100">
                          <a:effectLst/>
                        </a:rPr>
                        <a:t>User is logged in</a:t>
                      </a:r>
                      <a:endParaRPr lang="en-US" sz="15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3739574242"/>
                  </a:ext>
                </a:extLst>
              </a:tr>
              <a:tr h="299799"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500" kern="100">
                          <a:effectLst/>
                        </a:rPr>
                        <a:t>Post condition</a:t>
                      </a:r>
                      <a:endParaRPr lang="en-US" sz="15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500" kern="100">
                          <a:effectLst/>
                        </a:rPr>
                        <a:t>Item is stored in wishlist.</a:t>
                      </a:r>
                      <a:endParaRPr lang="en-US" sz="15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3865141831"/>
                  </a:ext>
                </a:extLst>
              </a:tr>
              <a:tr h="1501928"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500" kern="100">
                          <a:effectLst/>
                        </a:rPr>
                        <a:t> </a:t>
                      </a:r>
                    </a:p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500" kern="100">
                          <a:effectLst/>
                        </a:rPr>
                        <a:t> </a:t>
                      </a:r>
                    </a:p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500" kern="100">
                          <a:effectLst/>
                        </a:rPr>
                        <a:t>Acceptance Criteria</a:t>
                      </a:r>
                      <a:endParaRPr lang="en-US" sz="15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500" kern="100" dirty="0">
                          <a:effectLst/>
                        </a:rPr>
                        <a:t>Given I am browsing products</a:t>
                      </a:r>
                    </a:p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500" kern="100" dirty="0">
                          <a:effectLst/>
                        </a:rPr>
                        <a:t>When I click "Add to Wishlist"</a:t>
                      </a:r>
                    </a:p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500" kern="100" dirty="0">
                          <a:effectLst/>
                        </a:rPr>
                        <a:t>Then the product is saved to my </a:t>
                      </a:r>
                      <a:r>
                        <a:rPr lang="en-US" sz="1500" kern="100" dirty="0" err="1">
                          <a:effectLst/>
                        </a:rPr>
                        <a:t>wishlist</a:t>
                      </a:r>
                      <a:r>
                        <a:rPr lang="en-US" sz="1500" kern="100" dirty="0">
                          <a:effectLst/>
                        </a:rPr>
                        <a:t>.</a:t>
                      </a:r>
                    </a:p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endParaRPr lang="en-US" sz="15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8271224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98392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A7AE9375-4664-4DB2-922D-2782A6E439A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7D7FF0F2-FF5A-7743-799E-67A4D2CA5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88308"/>
            <a:ext cx="5391742" cy="1021424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200" b="1">
                <a:solidFill>
                  <a:schemeClr val="bg1"/>
                </a:solidFill>
              </a:rPr>
              <a:t>User Story #9</a:t>
            </a:r>
            <a:r>
              <a:rPr lang="en-US" sz="3200">
                <a:solidFill>
                  <a:schemeClr val="bg1"/>
                </a:solidFill>
              </a:rPr>
              <a:t/>
            </a:r>
            <a:br>
              <a:rPr lang="en-US" sz="3200">
                <a:solidFill>
                  <a:schemeClr val="bg1"/>
                </a:solidFill>
              </a:rPr>
            </a:br>
            <a:endParaRPr lang="en-US" sz="3200">
              <a:solidFill>
                <a:schemeClr val="bg1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EE504C98-6397-41C1-A8D8-2D9C4ED307E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H="1">
            <a:off x="0" y="1440584"/>
            <a:ext cx="6020391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xmlns="" id="{17C2F6CE-0CF2-4DDD-85F5-96799A328F1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H="1">
            <a:off x="3123608" y="6267491"/>
            <a:ext cx="6020392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xmlns="" id="{22510784-5EF5-C3E4-7E33-79941C7604D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86816610"/>
              </p:ext>
            </p:extLst>
          </p:nvPr>
        </p:nvGraphicFramePr>
        <p:xfrm>
          <a:off x="1170700" y="1715407"/>
          <a:ext cx="6802601" cy="4241803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1928823">
                  <a:extLst>
                    <a:ext uri="{9D8B030D-6E8A-4147-A177-3AD203B41FA5}">
                      <a16:colId xmlns:a16="http://schemas.microsoft.com/office/drawing/2014/main" xmlns="" val="2296954605"/>
                    </a:ext>
                  </a:extLst>
                </a:gridCol>
                <a:gridCol w="4873778">
                  <a:extLst>
                    <a:ext uri="{9D8B030D-6E8A-4147-A177-3AD203B41FA5}">
                      <a16:colId xmlns:a16="http://schemas.microsoft.com/office/drawing/2014/main" xmlns="" val="1691591387"/>
                    </a:ext>
                  </a:extLst>
                </a:gridCol>
              </a:tblGrid>
              <a:tr h="299799"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500" kern="100">
                          <a:effectLst/>
                        </a:rPr>
                        <a:t>User Story ID</a:t>
                      </a:r>
                      <a:endParaRPr lang="en-US" sz="15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500" kern="100">
                          <a:effectLst/>
                        </a:rPr>
                        <a:t>US #9</a:t>
                      </a:r>
                      <a:endParaRPr lang="en-US" sz="15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2995356271"/>
                  </a:ext>
                </a:extLst>
              </a:tr>
              <a:tr h="299799"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500" kern="100">
                          <a:effectLst/>
                        </a:rPr>
                        <a:t>User Story Name</a:t>
                      </a:r>
                      <a:endParaRPr lang="en-US" sz="15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500" kern="100">
                          <a:effectLst/>
                        </a:rPr>
                        <a:t>User Review Products</a:t>
                      </a:r>
                      <a:endParaRPr lang="en-US" sz="15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3647899373"/>
                  </a:ext>
                </a:extLst>
              </a:tr>
              <a:tr h="299799"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500" kern="100">
                          <a:effectLst/>
                        </a:rPr>
                        <a:t>Actors</a:t>
                      </a:r>
                      <a:endParaRPr lang="en-US" sz="15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500" kern="100">
                          <a:effectLst/>
                        </a:rPr>
                        <a:t>User (Customer)</a:t>
                      </a:r>
                      <a:endParaRPr lang="en-US" sz="15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2682863765"/>
                  </a:ext>
                </a:extLst>
              </a:tr>
              <a:tr h="840170"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500" kern="100">
                          <a:effectLst/>
                        </a:rPr>
                        <a:t> </a:t>
                      </a:r>
                    </a:p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500" kern="100">
                          <a:effectLst/>
                        </a:rPr>
                        <a:t>Description</a:t>
                      </a:r>
                      <a:endParaRPr lang="en-US" sz="15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500" kern="100">
                          <a:effectLst/>
                        </a:rPr>
                        <a:t>As a customer</a:t>
                      </a:r>
                      <a:br>
                        <a:rPr lang="en-US" sz="1500" kern="100">
                          <a:effectLst/>
                        </a:rPr>
                      </a:br>
                      <a:r>
                        <a:rPr lang="en-US" sz="1500" kern="100">
                          <a:effectLst/>
                        </a:rPr>
                        <a:t>I’d like to be able to review products</a:t>
                      </a:r>
                      <a:br>
                        <a:rPr lang="en-US" sz="1500" kern="100">
                          <a:effectLst/>
                        </a:rPr>
                      </a:br>
                      <a:r>
                        <a:rPr lang="en-US" sz="1500" kern="100">
                          <a:effectLst/>
                        </a:rPr>
                        <a:t>So that I can share my experience with others.</a:t>
                      </a:r>
                      <a:endParaRPr lang="en-US" sz="15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481165046"/>
                  </a:ext>
                </a:extLst>
              </a:tr>
              <a:tr h="299799"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500" kern="100">
                          <a:effectLst/>
                        </a:rPr>
                        <a:t>Pre condition</a:t>
                      </a:r>
                      <a:endParaRPr lang="en-US" sz="15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500" kern="100">
                          <a:effectLst/>
                        </a:rPr>
                        <a:t>User has purchased a product.</a:t>
                      </a:r>
                      <a:endParaRPr lang="en-US" sz="15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625914771"/>
                  </a:ext>
                </a:extLst>
              </a:tr>
              <a:tr h="299799"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500" kern="100">
                          <a:effectLst/>
                        </a:rPr>
                        <a:t>Post condition</a:t>
                      </a:r>
                      <a:endParaRPr lang="en-US" sz="15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500" kern="100">
                          <a:effectLst/>
                        </a:rPr>
                        <a:t>Review is visible on product page.</a:t>
                      </a:r>
                      <a:endParaRPr lang="en-US" sz="15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234053952"/>
                  </a:ext>
                </a:extLst>
              </a:tr>
              <a:tr h="1902638"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500" kern="100">
                          <a:effectLst/>
                        </a:rPr>
                        <a:t> </a:t>
                      </a:r>
                    </a:p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500" kern="100">
                          <a:effectLst/>
                        </a:rPr>
                        <a:t> </a:t>
                      </a:r>
                    </a:p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500" kern="100">
                          <a:effectLst/>
                        </a:rPr>
                        <a:t>Acceptance Criteria</a:t>
                      </a:r>
                      <a:endParaRPr lang="en-US" sz="15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500" kern="100" dirty="0">
                          <a:effectLst/>
                        </a:rPr>
                        <a:t>Given purchased a product</a:t>
                      </a:r>
                    </a:p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500" kern="100" dirty="0">
                          <a:effectLst/>
                        </a:rPr>
                        <a:t>When I submit a review with text/rating</a:t>
                      </a:r>
                    </a:p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500" kern="100" dirty="0">
                          <a:effectLst/>
                        </a:rPr>
                        <a:t>Then tit is displayed on the product page.</a:t>
                      </a:r>
                    </a:p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</a:p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endParaRPr lang="en-US" sz="15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4238165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23809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A7AE9375-4664-4DB2-922D-2782A6E439A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E6388F32-14BE-ADB0-09E0-0D85A4AC8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88308"/>
            <a:ext cx="5391742" cy="1021424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200" b="1">
                <a:solidFill>
                  <a:schemeClr val="bg1"/>
                </a:solidFill>
              </a:rPr>
              <a:t>User Story #10</a:t>
            </a:r>
            <a:r>
              <a:rPr lang="en-US" sz="3200">
                <a:solidFill>
                  <a:schemeClr val="bg1"/>
                </a:solidFill>
              </a:rPr>
              <a:t/>
            </a:r>
            <a:br>
              <a:rPr lang="en-US" sz="3200">
                <a:solidFill>
                  <a:schemeClr val="bg1"/>
                </a:solidFill>
              </a:rPr>
            </a:br>
            <a:endParaRPr lang="en-US" sz="3200">
              <a:solidFill>
                <a:schemeClr val="bg1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EE504C98-6397-41C1-A8D8-2D9C4ED307E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H="1">
            <a:off x="0" y="1440584"/>
            <a:ext cx="6020391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xmlns="" id="{17C2F6CE-0CF2-4DDD-85F5-96799A328F1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H="1">
            <a:off x="3123608" y="6267491"/>
            <a:ext cx="6020392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xmlns="" id="{BBF3CD43-FDDC-F14E-0CE2-1797927C8A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12510394"/>
              </p:ext>
            </p:extLst>
          </p:nvPr>
        </p:nvGraphicFramePr>
        <p:xfrm>
          <a:off x="1044178" y="1734227"/>
          <a:ext cx="7055645" cy="4204161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1972401">
                  <a:extLst>
                    <a:ext uri="{9D8B030D-6E8A-4147-A177-3AD203B41FA5}">
                      <a16:colId xmlns:a16="http://schemas.microsoft.com/office/drawing/2014/main" xmlns="" val="4151148927"/>
                    </a:ext>
                  </a:extLst>
                </a:gridCol>
                <a:gridCol w="5083244">
                  <a:extLst>
                    <a:ext uri="{9D8B030D-6E8A-4147-A177-3AD203B41FA5}">
                      <a16:colId xmlns:a16="http://schemas.microsoft.com/office/drawing/2014/main" xmlns="" val="600087299"/>
                    </a:ext>
                  </a:extLst>
                </a:gridCol>
              </a:tblGrid>
              <a:tr h="306572"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effectLst/>
                        </a:rPr>
                        <a:t>User Story ID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effectLst/>
                        </a:rPr>
                        <a:t>US #10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3141850250"/>
                  </a:ext>
                </a:extLst>
              </a:tr>
              <a:tr h="306572"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effectLst/>
                        </a:rPr>
                        <a:t>User Story Name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effectLst/>
                        </a:rPr>
                        <a:t>Admin Add Products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1771231038"/>
                  </a:ext>
                </a:extLst>
              </a:tr>
              <a:tr h="306572"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effectLst/>
                        </a:rPr>
                        <a:t>Actors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effectLst/>
                        </a:rPr>
                        <a:t>Admin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16204008"/>
                  </a:ext>
                </a:extLst>
              </a:tr>
              <a:tr h="859151"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</a:p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effectLst/>
                        </a:rPr>
                        <a:t>Description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effectLst/>
                        </a:rPr>
                        <a:t>As an admin</a:t>
                      </a:r>
                      <a:br>
                        <a:rPr lang="en-US" sz="1600" kern="100">
                          <a:effectLst/>
                        </a:rPr>
                      </a:br>
                      <a:r>
                        <a:rPr lang="en-US" sz="1600" kern="100">
                          <a:effectLst/>
                        </a:rPr>
                        <a:t>I’d like to be able to add products</a:t>
                      </a:r>
                      <a:br>
                        <a:rPr lang="en-US" sz="1600" kern="100">
                          <a:effectLst/>
                        </a:rPr>
                      </a:br>
                      <a:r>
                        <a:rPr lang="en-US" sz="1600" kern="100">
                          <a:effectLst/>
                        </a:rPr>
                        <a:t>So that hey appear in the catalog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3508161593"/>
                  </a:ext>
                </a:extLst>
              </a:tr>
              <a:tr h="306572"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effectLst/>
                        </a:rPr>
                        <a:t>Pre condition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effectLst/>
                        </a:rPr>
                        <a:t>Admin is logged in.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3549911257"/>
                  </a:ext>
                </a:extLst>
              </a:tr>
              <a:tr h="306572"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effectLst/>
                        </a:rPr>
                        <a:t>Post condition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effectLst/>
                        </a:rPr>
                        <a:t>New product is added to catalog.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1636536385"/>
                  </a:ext>
                </a:extLst>
              </a:tr>
              <a:tr h="1812150"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</a:p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</a:p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effectLst/>
                        </a:rPr>
                        <a:t>Acceptance Criteria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 dirty="0">
                          <a:effectLst/>
                        </a:rPr>
                        <a:t>Given I am an admin</a:t>
                      </a:r>
                    </a:p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 dirty="0">
                          <a:effectLst/>
                        </a:rPr>
                        <a:t>When I enter product details (name, price, stock, image),</a:t>
                      </a:r>
                    </a:p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 dirty="0">
                          <a:effectLst/>
                        </a:rPr>
                        <a:t>Then the product is added to catalog.</a:t>
                      </a:r>
                    </a:p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 dirty="0">
                          <a:effectLst/>
                        </a:rPr>
                        <a:t> </a:t>
                      </a:r>
                      <a:endParaRPr lang="en-US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4778903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20737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A7AE9375-4664-4DB2-922D-2782A6E439A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1A9E6786-7312-8EDE-F4CF-E569F21DB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88308"/>
            <a:ext cx="5391742" cy="1021424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200" b="1">
                <a:solidFill>
                  <a:schemeClr val="bg1"/>
                </a:solidFill>
              </a:rPr>
              <a:t>User Story #11</a:t>
            </a:r>
            <a:r>
              <a:rPr lang="en-US" sz="3200">
                <a:solidFill>
                  <a:schemeClr val="bg1"/>
                </a:solidFill>
              </a:rPr>
              <a:t/>
            </a:r>
            <a:br>
              <a:rPr lang="en-US" sz="3200">
                <a:solidFill>
                  <a:schemeClr val="bg1"/>
                </a:solidFill>
              </a:rPr>
            </a:br>
            <a:endParaRPr lang="en-US" sz="3200">
              <a:solidFill>
                <a:schemeClr val="bg1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EE504C98-6397-41C1-A8D8-2D9C4ED307E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H="1">
            <a:off x="0" y="1440584"/>
            <a:ext cx="6020391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xmlns="" id="{17C2F6CE-0CF2-4DDD-85F5-96799A328F1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H="1">
            <a:off x="3123608" y="6267491"/>
            <a:ext cx="6020392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xmlns="" id="{2DC9FB56-9D7D-E6E8-BEAF-266FB4351D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3301393"/>
              </p:ext>
            </p:extLst>
          </p:nvPr>
        </p:nvGraphicFramePr>
        <p:xfrm>
          <a:off x="1044178" y="1844321"/>
          <a:ext cx="7055645" cy="3983974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2000572">
                  <a:extLst>
                    <a:ext uri="{9D8B030D-6E8A-4147-A177-3AD203B41FA5}">
                      <a16:colId xmlns:a16="http://schemas.microsoft.com/office/drawing/2014/main" xmlns="" val="751066234"/>
                    </a:ext>
                  </a:extLst>
                </a:gridCol>
                <a:gridCol w="5055073">
                  <a:extLst>
                    <a:ext uri="{9D8B030D-6E8A-4147-A177-3AD203B41FA5}">
                      <a16:colId xmlns:a16="http://schemas.microsoft.com/office/drawing/2014/main" xmlns="" val="2615271851"/>
                    </a:ext>
                  </a:extLst>
                </a:gridCol>
              </a:tblGrid>
              <a:tr h="310951"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effectLst/>
                        </a:rPr>
                        <a:t>User Story ID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effectLst/>
                        </a:rPr>
                        <a:t>US #11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1059237161"/>
                  </a:ext>
                </a:extLst>
              </a:tr>
              <a:tr h="310951"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effectLst/>
                        </a:rPr>
                        <a:t>User Story Name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effectLst/>
                        </a:rPr>
                        <a:t>Admin Edit Products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1555546881"/>
                  </a:ext>
                </a:extLst>
              </a:tr>
              <a:tr h="310951"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effectLst/>
                        </a:rPr>
                        <a:t>Actors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effectLst/>
                        </a:rPr>
                        <a:t>Admin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106331167"/>
                  </a:ext>
                </a:extLst>
              </a:tr>
              <a:tr h="871422"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</a:p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effectLst/>
                        </a:rPr>
                        <a:t>Description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effectLst/>
                        </a:rPr>
                        <a:t>As an admin</a:t>
                      </a:r>
                      <a:br>
                        <a:rPr lang="en-US" sz="1600" kern="100">
                          <a:effectLst/>
                        </a:rPr>
                      </a:br>
                      <a:r>
                        <a:rPr lang="en-US" sz="1600" kern="100">
                          <a:effectLst/>
                        </a:rPr>
                        <a:t>I’d like to be able to edit products</a:t>
                      </a:r>
                      <a:br>
                        <a:rPr lang="en-US" sz="1600" kern="100">
                          <a:effectLst/>
                        </a:rPr>
                      </a:br>
                      <a:r>
                        <a:rPr lang="en-US" sz="1600" kern="100">
                          <a:effectLst/>
                        </a:rPr>
                        <a:t>So that  catalog details are updated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4253387005"/>
                  </a:ext>
                </a:extLst>
              </a:tr>
              <a:tr h="310951"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effectLst/>
                        </a:rPr>
                        <a:t>Pre condition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effectLst/>
                        </a:rPr>
                        <a:t>Product exists in catalog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549307535"/>
                  </a:ext>
                </a:extLst>
              </a:tr>
              <a:tr h="310951"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effectLst/>
                        </a:rPr>
                        <a:t>Post condition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effectLst/>
                        </a:rPr>
                        <a:t>Product details are updated.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3433497356"/>
                  </a:ext>
                </a:extLst>
              </a:tr>
              <a:tr h="1557797"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</a:p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</a:p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effectLst/>
                        </a:rPr>
                        <a:t>Acceptance Criteria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 dirty="0">
                          <a:effectLst/>
                        </a:rPr>
                        <a:t>Given I am an admin</a:t>
                      </a:r>
                    </a:p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 dirty="0">
                          <a:effectLst/>
                        </a:rPr>
                        <a:t>When I update product details</a:t>
                      </a:r>
                    </a:p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 dirty="0">
                          <a:effectLst/>
                        </a:rPr>
                        <a:t>Then the changes are saved and reflected in catalog.</a:t>
                      </a:r>
                    </a:p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 dirty="0">
                          <a:effectLst/>
                        </a:rPr>
                        <a:t> </a:t>
                      </a:r>
                      <a:endParaRPr lang="en-US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5088663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79530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A7AE9375-4664-4DB2-922D-2782A6E439A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EA90D67B-B37A-7572-C003-AF3803C36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88308"/>
            <a:ext cx="5391742" cy="1021424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200" b="1">
                <a:solidFill>
                  <a:schemeClr val="bg1"/>
                </a:solidFill>
              </a:rPr>
              <a:t>User Story #12</a:t>
            </a:r>
            <a:r>
              <a:rPr lang="en-US" sz="3200">
                <a:solidFill>
                  <a:schemeClr val="bg1"/>
                </a:solidFill>
              </a:rPr>
              <a:t/>
            </a:r>
            <a:br>
              <a:rPr lang="en-US" sz="3200">
                <a:solidFill>
                  <a:schemeClr val="bg1"/>
                </a:solidFill>
              </a:rPr>
            </a:br>
            <a:endParaRPr lang="en-US" sz="3200">
              <a:solidFill>
                <a:schemeClr val="bg1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EE504C98-6397-41C1-A8D8-2D9C4ED307E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H="1">
            <a:off x="0" y="1440584"/>
            <a:ext cx="6020391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xmlns="" id="{17C2F6CE-0CF2-4DDD-85F5-96799A328F1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H="1">
            <a:off x="3123608" y="6267491"/>
            <a:ext cx="6020392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xmlns="" id="{2054302C-3989-4BCA-54DF-CF55E3411D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6182598"/>
              </p:ext>
            </p:extLst>
          </p:nvPr>
        </p:nvGraphicFramePr>
        <p:xfrm>
          <a:off x="1044178" y="1844321"/>
          <a:ext cx="7055645" cy="3983974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2000572">
                  <a:extLst>
                    <a:ext uri="{9D8B030D-6E8A-4147-A177-3AD203B41FA5}">
                      <a16:colId xmlns:a16="http://schemas.microsoft.com/office/drawing/2014/main" xmlns="" val="3297759403"/>
                    </a:ext>
                  </a:extLst>
                </a:gridCol>
                <a:gridCol w="5055073">
                  <a:extLst>
                    <a:ext uri="{9D8B030D-6E8A-4147-A177-3AD203B41FA5}">
                      <a16:colId xmlns:a16="http://schemas.microsoft.com/office/drawing/2014/main" xmlns="" val="4214579482"/>
                    </a:ext>
                  </a:extLst>
                </a:gridCol>
              </a:tblGrid>
              <a:tr h="310951"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effectLst/>
                        </a:rPr>
                        <a:t>User Story ID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effectLst/>
                        </a:rPr>
                        <a:t>US #12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2974060102"/>
                  </a:ext>
                </a:extLst>
              </a:tr>
              <a:tr h="310951"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effectLst/>
                        </a:rPr>
                        <a:t>User Story Name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effectLst/>
                        </a:rPr>
                        <a:t>Admin Delete Products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3109170657"/>
                  </a:ext>
                </a:extLst>
              </a:tr>
              <a:tr h="310951"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effectLst/>
                        </a:rPr>
                        <a:t>Actors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effectLst/>
                        </a:rPr>
                        <a:t>Admin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2205309459"/>
                  </a:ext>
                </a:extLst>
              </a:tr>
              <a:tr h="871422"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</a:p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effectLst/>
                        </a:rPr>
                        <a:t>Description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effectLst/>
                        </a:rPr>
                        <a:t>As an admin</a:t>
                      </a:r>
                      <a:br>
                        <a:rPr lang="en-US" sz="1600" kern="100">
                          <a:effectLst/>
                        </a:rPr>
                      </a:br>
                      <a:r>
                        <a:rPr lang="en-US" sz="1600" kern="100">
                          <a:effectLst/>
                        </a:rPr>
                        <a:t>I’d like to be able to delete products</a:t>
                      </a:r>
                      <a:br>
                        <a:rPr lang="en-US" sz="1600" kern="100">
                          <a:effectLst/>
                        </a:rPr>
                      </a:br>
                      <a:r>
                        <a:rPr lang="en-US" sz="1600" kern="100">
                          <a:effectLst/>
                        </a:rPr>
                        <a:t>So that  unavailable items are removed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1923096194"/>
                  </a:ext>
                </a:extLst>
              </a:tr>
              <a:tr h="310951"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effectLst/>
                        </a:rPr>
                        <a:t>Pre condition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effectLst/>
                        </a:rPr>
                        <a:t>Product exists in catalog.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2076905730"/>
                  </a:ext>
                </a:extLst>
              </a:tr>
              <a:tr h="310951"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effectLst/>
                        </a:rPr>
                        <a:t>Post condition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effectLst/>
                        </a:rPr>
                        <a:t>Product is removed from catalog.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3300202534"/>
                  </a:ext>
                </a:extLst>
              </a:tr>
              <a:tr h="1557797"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</a:p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</a:p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effectLst/>
                        </a:rPr>
                        <a:t>Acceptance Criteria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 dirty="0">
                          <a:effectLst/>
                        </a:rPr>
                        <a:t>Given I am an admin</a:t>
                      </a:r>
                    </a:p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 dirty="0">
                          <a:effectLst/>
                        </a:rPr>
                        <a:t>When I delete a product</a:t>
                      </a:r>
                    </a:p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 dirty="0">
                          <a:effectLst/>
                        </a:rPr>
                        <a:t>Then it is removed from the catalog.</a:t>
                      </a:r>
                    </a:p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 dirty="0">
                          <a:effectLst/>
                        </a:rPr>
                        <a:t> </a:t>
                      </a:r>
                      <a:endParaRPr lang="en-US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784399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71366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A7AE9375-4664-4DB2-922D-2782A6E439A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B6213B2-643F-3FB1-0161-3620CD7D3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88308"/>
            <a:ext cx="5391742" cy="1021424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200" b="1">
                <a:solidFill>
                  <a:schemeClr val="bg1"/>
                </a:solidFill>
              </a:rPr>
              <a:t>User Story #13</a:t>
            </a:r>
            <a:r>
              <a:rPr lang="en-US" sz="3200">
                <a:solidFill>
                  <a:schemeClr val="bg1"/>
                </a:solidFill>
              </a:rPr>
              <a:t/>
            </a:r>
            <a:br>
              <a:rPr lang="en-US" sz="3200">
                <a:solidFill>
                  <a:schemeClr val="bg1"/>
                </a:solidFill>
              </a:rPr>
            </a:br>
            <a:endParaRPr lang="en-US" sz="3200">
              <a:solidFill>
                <a:schemeClr val="bg1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EE504C98-6397-41C1-A8D8-2D9C4ED307E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H="1">
            <a:off x="0" y="1440584"/>
            <a:ext cx="6020391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xmlns="" id="{17C2F6CE-0CF2-4DDD-85F5-96799A328F1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H="1">
            <a:off x="3123608" y="6267491"/>
            <a:ext cx="6020392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xmlns="" id="{563A52B1-8110-0182-DA83-49DC2B15F1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0218834"/>
              </p:ext>
            </p:extLst>
          </p:nvPr>
        </p:nvGraphicFramePr>
        <p:xfrm>
          <a:off x="1044178" y="2111010"/>
          <a:ext cx="7055645" cy="345060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1942442">
                  <a:extLst>
                    <a:ext uri="{9D8B030D-6E8A-4147-A177-3AD203B41FA5}">
                      <a16:colId xmlns:a16="http://schemas.microsoft.com/office/drawing/2014/main" xmlns="" val="2869942046"/>
                    </a:ext>
                  </a:extLst>
                </a:gridCol>
                <a:gridCol w="5113203">
                  <a:extLst>
                    <a:ext uri="{9D8B030D-6E8A-4147-A177-3AD203B41FA5}">
                      <a16:colId xmlns:a16="http://schemas.microsoft.com/office/drawing/2014/main" xmlns="" val="1308203648"/>
                    </a:ext>
                  </a:extLst>
                </a:gridCol>
              </a:tblGrid>
              <a:tr h="251622"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300" kern="100">
                          <a:effectLst/>
                        </a:rPr>
                        <a:t>User Story ID</a:t>
                      </a:r>
                      <a:endParaRPr lang="en-US" sz="13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300" kern="100">
                          <a:effectLst/>
                        </a:rPr>
                        <a:t>US #13</a:t>
                      </a:r>
                      <a:endParaRPr lang="en-US" sz="13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149728083"/>
                  </a:ext>
                </a:extLst>
              </a:tr>
              <a:tr h="251622"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300" kern="100">
                          <a:effectLst/>
                        </a:rPr>
                        <a:t>User Story Name</a:t>
                      </a:r>
                      <a:endParaRPr lang="en-US" sz="13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300" kern="100">
                          <a:effectLst/>
                        </a:rPr>
                        <a:t>Admin View Sales Reports</a:t>
                      </a:r>
                      <a:endParaRPr lang="en-US" sz="13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770227849"/>
                  </a:ext>
                </a:extLst>
              </a:tr>
              <a:tr h="251622"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300" kern="100">
                          <a:effectLst/>
                        </a:rPr>
                        <a:t>Actors</a:t>
                      </a:r>
                      <a:endParaRPr lang="en-US" sz="13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300" kern="100">
                          <a:effectLst/>
                        </a:rPr>
                        <a:t>Admin</a:t>
                      </a:r>
                      <a:endParaRPr lang="en-US" sz="13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4290486478"/>
                  </a:ext>
                </a:extLst>
              </a:tr>
              <a:tr h="705155"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300" kern="100">
                          <a:effectLst/>
                        </a:rPr>
                        <a:t> </a:t>
                      </a:r>
                    </a:p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300" kern="100">
                          <a:effectLst/>
                        </a:rPr>
                        <a:t>Description</a:t>
                      </a:r>
                      <a:endParaRPr lang="en-US" sz="13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300" kern="100">
                          <a:effectLst/>
                        </a:rPr>
                        <a:t>As an admin</a:t>
                      </a:r>
                      <a:br>
                        <a:rPr lang="en-US" sz="1300" kern="100">
                          <a:effectLst/>
                        </a:rPr>
                      </a:br>
                      <a:r>
                        <a:rPr lang="en-US" sz="1300" kern="100">
                          <a:effectLst/>
                        </a:rPr>
                        <a:t>I’d like to be able to view sales reports</a:t>
                      </a:r>
                      <a:br>
                        <a:rPr lang="en-US" sz="1300" kern="100">
                          <a:effectLst/>
                        </a:rPr>
                      </a:br>
                      <a:r>
                        <a:rPr lang="en-US" sz="1300" kern="100">
                          <a:effectLst/>
                        </a:rPr>
                        <a:t>So that  I can analyze business performance</a:t>
                      </a:r>
                      <a:endParaRPr lang="en-US" sz="13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850870528"/>
                  </a:ext>
                </a:extLst>
              </a:tr>
              <a:tr h="251622"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300" kern="100">
                          <a:effectLst/>
                        </a:rPr>
                        <a:t>Pre condition</a:t>
                      </a:r>
                      <a:endParaRPr lang="en-US" sz="13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300" kern="100">
                          <a:effectLst/>
                        </a:rPr>
                        <a:t> </a:t>
                      </a:r>
                      <a:endParaRPr lang="en-US" sz="13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848629142"/>
                  </a:ext>
                </a:extLst>
              </a:tr>
              <a:tr h="251622"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300" kern="100">
                          <a:effectLst/>
                        </a:rPr>
                        <a:t>Post condition</a:t>
                      </a:r>
                      <a:endParaRPr lang="en-US" sz="13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300" kern="100">
                          <a:effectLst/>
                        </a:rPr>
                        <a:t>Reports are generated and displayed.</a:t>
                      </a:r>
                      <a:endParaRPr lang="en-US" sz="13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5244589"/>
                  </a:ext>
                </a:extLst>
              </a:tr>
              <a:tr h="1487335"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300" kern="100">
                          <a:effectLst/>
                        </a:rPr>
                        <a:t> </a:t>
                      </a:r>
                    </a:p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300" kern="100">
                          <a:effectLst/>
                        </a:rPr>
                        <a:t> </a:t>
                      </a:r>
                    </a:p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300" kern="100">
                          <a:effectLst/>
                        </a:rPr>
                        <a:t>Acceptance Criteria</a:t>
                      </a:r>
                      <a:endParaRPr lang="en-US" sz="13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300" kern="100" dirty="0">
                          <a:effectLst/>
                        </a:rPr>
                        <a:t>Given I am an admin</a:t>
                      </a:r>
                    </a:p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300" kern="100" dirty="0">
                          <a:effectLst/>
                        </a:rPr>
                        <a:t>When I access the reports dashboard</a:t>
                      </a:r>
                    </a:p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300" kern="100" dirty="0">
                          <a:effectLst/>
                        </a:rPr>
                        <a:t>Then I can view sales statistics (orders, revenue, best-selling products).</a:t>
                      </a:r>
                    </a:p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300" kern="100" dirty="0">
                          <a:effectLst/>
                        </a:rPr>
                        <a:t> </a:t>
                      </a:r>
                      <a:endParaRPr lang="en-US" sz="13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31826087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70192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xmlns="" id="{3ECBE1F1-D69B-4AFA-ABD5-8E41720EF6D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Blue and orange gradient with arrows">
            <a:extLst>
              <a:ext uri="{FF2B5EF4-FFF2-40B4-BE49-F238E27FC236}">
                <a16:creationId xmlns:a16="http://schemas.microsoft.com/office/drawing/2014/main" xmlns="" id="{F5544948-1D10-A079-9468-8F879F65744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5281" r="19220"/>
          <a:stretch>
            <a:fillRect/>
          </a:stretch>
        </p:blipFill>
        <p:spPr>
          <a:xfrm>
            <a:off x="20" y="-2"/>
            <a:ext cx="4057627" cy="6858002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xmlns="" id="{603A6265-E10C-4B85-9C20-E75FCAF9CC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057647" y="-1"/>
            <a:ext cx="5086352" cy="2286000"/>
          </a:xfrm>
          <a:prstGeom prst="rect">
            <a:avLst/>
          </a:prstGeom>
          <a:ln>
            <a:noFill/>
          </a:ln>
          <a:effectLst>
            <a:outerShdw blurRad="355600" dist="152400" sx="95000" sy="95000" algn="t" rotWithShape="0">
              <a:srgbClr val="000000">
                <a:alpha val="2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6487" y="405685"/>
            <a:ext cx="4098726" cy="1559301"/>
          </a:xfrm>
        </p:spPr>
        <p:txBody>
          <a:bodyPr>
            <a:normAutofit/>
          </a:bodyPr>
          <a:lstStyle/>
          <a:p>
            <a:r>
              <a:rPr lang="en-US" sz="3500"/>
              <a:t>Sprint 1 Goal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6487" y="2743200"/>
            <a:ext cx="3935505" cy="3496878"/>
          </a:xfrm>
        </p:spPr>
        <p:txBody>
          <a:bodyPr anchor="ctr">
            <a:normAutofit/>
          </a:bodyPr>
          <a:lstStyle/>
          <a:p>
            <a:r>
              <a:rPr lang="en-US" sz="1700"/>
              <a:t>Sprint Goal: Deliver entry point for users (Sign Up, Login, Browse Products)</a:t>
            </a:r>
          </a:p>
          <a:p>
            <a:endParaRPr lang="en-US" sz="1700"/>
          </a:p>
          <a:p>
            <a:r>
              <a:rPr lang="en-US" sz="1700"/>
              <a:t>Selected User Stories:</a:t>
            </a:r>
          </a:p>
          <a:p>
            <a:r>
              <a:rPr lang="en-US" sz="1700"/>
              <a:t>- US1: Sign Up</a:t>
            </a:r>
          </a:p>
          <a:p>
            <a:r>
              <a:rPr lang="en-US" sz="1700"/>
              <a:t>- US2: Login</a:t>
            </a:r>
          </a:p>
          <a:p>
            <a:r>
              <a:rPr lang="en-US" sz="1700"/>
              <a:t>- US3: Browse Products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xmlns="" id="{ED055C6E-56C7-8D05-BB10-8213FD4FF0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A7AE9375-4664-4DB2-922D-2782A6E439A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81595B8-9A55-327E-9ACC-F7F324881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88308"/>
            <a:ext cx="5391742" cy="1021424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3200" dirty="0">
                <a:solidFill>
                  <a:schemeClr val="bg1"/>
                </a:solidFill>
              </a:rPr>
              <a:t>User Registration</a:t>
            </a:r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/>
            </a:r>
            <a:b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endParaRPr lang="en-US" sz="3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EE504C98-6397-41C1-A8D8-2D9C4ED307E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H="1">
            <a:off x="0" y="1440584"/>
            <a:ext cx="6020391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17C2F6CE-0CF2-4DDD-85F5-96799A328F1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H="1">
            <a:off x="3123608" y="6267491"/>
            <a:ext cx="6020392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xmlns="" id="{98174729-4A27-4F73-5AAF-67C98223036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46320674"/>
              </p:ext>
            </p:extLst>
          </p:nvPr>
        </p:nvGraphicFramePr>
        <p:xfrm>
          <a:off x="1044178" y="1873640"/>
          <a:ext cx="7055645" cy="3925336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1850204">
                  <a:extLst>
                    <a:ext uri="{9D8B030D-6E8A-4147-A177-3AD203B41FA5}">
                      <a16:colId xmlns:a16="http://schemas.microsoft.com/office/drawing/2014/main" xmlns="" val="2346788541"/>
                    </a:ext>
                  </a:extLst>
                </a:gridCol>
                <a:gridCol w="5205441">
                  <a:extLst>
                    <a:ext uri="{9D8B030D-6E8A-4147-A177-3AD203B41FA5}">
                      <a16:colId xmlns:a16="http://schemas.microsoft.com/office/drawing/2014/main" xmlns="" val="292489346"/>
                    </a:ext>
                  </a:extLst>
                </a:gridCol>
              </a:tblGrid>
              <a:tr h="262393">
                <a:tc>
                  <a:txBody>
                    <a:bodyPr/>
                    <a:lstStyle/>
                    <a:p>
                      <a:pPr marL="71120" marR="0">
                        <a:buNone/>
                      </a:pPr>
                      <a:r>
                        <a:rPr lang="en-US" sz="1500">
                          <a:effectLst/>
                        </a:rPr>
                        <a:t>User</a:t>
                      </a:r>
                      <a:r>
                        <a:rPr lang="en-US" sz="1500" spc="-20">
                          <a:effectLst/>
                        </a:rPr>
                        <a:t> </a:t>
                      </a:r>
                      <a:r>
                        <a:rPr lang="en-US" sz="1500">
                          <a:effectLst/>
                        </a:rPr>
                        <a:t>Story</a:t>
                      </a:r>
                      <a:r>
                        <a:rPr lang="en-US" sz="1500" spc="-30">
                          <a:effectLst/>
                        </a:rPr>
                        <a:t> </a:t>
                      </a:r>
                      <a:r>
                        <a:rPr lang="en-US" sz="1500" spc="-25">
                          <a:effectLst/>
                        </a:rPr>
                        <a:t>ID</a:t>
                      </a:r>
                      <a:endParaRPr lang="en-US" sz="15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6200" marR="0">
                        <a:lnSpc>
                          <a:spcPts val="1420"/>
                        </a:lnSpc>
                        <a:buNone/>
                      </a:pPr>
                      <a:r>
                        <a:rPr lang="en-US" sz="1600">
                          <a:effectLst/>
                        </a:rPr>
                        <a:t>US</a:t>
                      </a:r>
                      <a:r>
                        <a:rPr lang="en-US" sz="1600" spc="-5">
                          <a:effectLst/>
                        </a:rPr>
                        <a:t> </a:t>
                      </a:r>
                      <a:r>
                        <a:rPr lang="en-US" sz="1600" spc="-25">
                          <a:effectLst/>
                        </a:rPr>
                        <a:t>#1</a:t>
                      </a:r>
                      <a:endParaRPr lang="en-US" sz="15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2573656577"/>
                  </a:ext>
                </a:extLst>
              </a:tr>
              <a:tr h="262393">
                <a:tc>
                  <a:txBody>
                    <a:bodyPr/>
                    <a:lstStyle/>
                    <a:p>
                      <a:pPr marL="71120" marR="0">
                        <a:buNone/>
                      </a:pPr>
                      <a:r>
                        <a:rPr lang="en-US" sz="1500">
                          <a:effectLst/>
                        </a:rPr>
                        <a:t>User</a:t>
                      </a:r>
                      <a:r>
                        <a:rPr lang="en-US" sz="1500" spc="-35">
                          <a:effectLst/>
                        </a:rPr>
                        <a:t> </a:t>
                      </a:r>
                      <a:r>
                        <a:rPr lang="en-US" sz="1500">
                          <a:effectLst/>
                        </a:rPr>
                        <a:t>Story</a:t>
                      </a:r>
                      <a:r>
                        <a:rPr lang="en-US" sz="1500" spc="-25">
                          <a:effectLst/>
                        </a:rPr>
                        <a:t> </a:t>
                      </a:r>
                      <a:r>
                        <a:rPr lang="en-US" sz="1500" spc="-20">
                          <a:effectLst/>
                        </a:rPr>
                        <a:t>Name</a:t>
                      </a:r>
                      <a:endParaRPr lang="en-US" sz="15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385"/>
                        </a:lnSpc>
                        <a:buNone/>
                      </a:pPr>
                      <a:r>
                        <a:rPr lang="en-US" sz="1600">
                          <a:effectLst/>
                        </a:rPr>
                        <a:t>User Sign-up</a:t>
                      </a:r>
                      <a:endParaRPr lang="en-US" sz="15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2474971256"/>
                  </a:ext>
                </a:extLst>
              </a:tr>
              <a:tr h="262393">
                <a:tc>
                  <a:txBody>
                    <a:bodyPr/>
                    <a:lstStyle/>
                    <a:p>
                      <a:pPr marL="71120" marR="0">
                        <a:spcBef>
                          <a:spcPts val="120"/>
                        </a:spcBef>
                        <a:buNone/>
                      </a:pPr>
                      <a:r>
                        <a:rPr lang="en-US" sz="1500" spc="-10">
                          <a:effectLst/>
                        </a:rPr>
                        <a:t>Actors</a:t>
                      </a:r>
                      <a:endParaRPr lang="en-US" sz="15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45"/>
                        </a:spcBef>
                        <a:buNone/>
                      </a:pPr>
                      <a:r>
                        <a:rPr lang="en-US" sz="1500">
                          <a:effectLst/>
                        </a:rPr>
                        <a:t>User (Customer)</a:t>
                      </a:r>
                      <a:endParaRPr lang="en-US" sz="15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2243719574"/>
                  </a:ext>
                </a:extLst>
              </a:tr>
              <a:tr h="714794">
                <a:tc>
                  <a:txBody>
                    <a:bodyPr/>
                    <a:lstStyle/>
                    <a:p>
                      <a:pPr marL="0" marR="0">
                        <a:spcBef>
                          <a:spcPts val="580"/>
                        </a:spcBef>
                        <a:buNone/>
                      </a:pPr>
                      <a:r>
                        <a:rPr lang="en-US" sz="1500">
                          <a:effectLst/>
                        </a:rPr>
                        <a:t> </a:t>
                      </a:r>
                    </a:p>
                    <a:p>
                      <a:pPr marL="71120" marR="0">
                        <a:buNone/>
                      </a:pPr>
                      <a:r>
                        <a:rPr lang="en-US" sz="1500" spc="-10">
                          <a:effectLst/>
                        </a:rPr>
                        <a:t>Description</a:t>
                      </a:r>
                      <a:endParaRPr lang="en-US" sz="15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430"/>
                        </a:spcBef>
                        <a:buNone/>
                      </a:pPr>
                      <a:r>
                        <a:rPr lang="en-US" sz="1500">
                          <a:effectLst/>
                        </a:rPr>
                        <a:t>As a user</a:t>
                      </a:r>
                      <a:br>
                        <a:rPr lang="en-US" sz="1500">
                          <a:effectLst/>
                        </a:rPr>
                      </a:br>
                      <a:r>
                        <a:rPr lang="en-US" sz="1500">
                          <a:effectLst/>
                        </a:rPr>
                        <a:t>I’d like to be able to sign up to the application</a:t>
                      </a:r>
                      <a:br>
                        <a:rPr lang="en-US" sz="1500">
                          <a:effectLst/>
                        </a:rPr>
                      </a:br>
                      <a:r>
                        <a:rPr lang="en-US" sz="1500">
                          <a:effectLst/>
                        </a:rPr>
                        <a:t>So that I can create an account and access its services</a:t>
                      </a:r>
                      <a:endParaRPr lang="en-US" sz="15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2121723799"/>
                  </a:ext>
                </a:extLst>
              </a:tr>
              <a:tr h="277473">
                <a:tc>
                  <a:txBody>
                    <a:bodyPr/>
                    <a:lstStyle/>
                    <a:p>
                      <a:pPr marL="71120" marR="0">
                        <a:spcBef>
                          <a:spcPts val="105"/>
                        </a:spcBef>
                        <a:buNone/>
                      </a:pPr>
                      <a:r>
                        <a:rPr lang="en-US" sz="1500">
                          <a:effectLst/>
                        </a:rPr>
                        <a:t>Pre</a:t>
                      </a:r>
                      <a:r>
                        <a:rPr lang="en-US" sz="1500" spc="-20">
                          <a:effectLst/>
                        </a:rPr>
                        <a:t> </a:t>
                      </a:r>
                      <a:r>
                        <a:rPr lang="en-US" sz="1500" spc="-10">
                          <a:effectLst/>
                        </a:rPr>
                        <a:t>condition</a:t>
                      </a:r>
                      <a:endParaRPr lang="en-US" sz="15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600">
                          <a:effectLst/>
                        </a:rPr>
                        <a:t>User is not registered</a:t>
                      </a:r>
                      <a:endParaRPr lang="en-US" sz="15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2097985141"/>
                  </a:ext>
                </a:extLst>
              </a:tr>
              <a:tr h="714794">
                <a:tc>
                  <a:txBody>
                    <a:bodyPr/>
                    <a:lstStyle/>
                    <a:p>
                      <a:pPr marL="71120" marR="0">
                        <a:spcBef>
                          <a:spcPts val="95"/>
                        </a:spcBef>
                        <a:buNone/>
                      </a:pPr>
                      <a:r>
                        <a:rPr lang="en-US" sz="1500">
                          <a:effectLst/>
                        </a:rPr>
                        <a:t>Post</a:t>
                      </a:r>
                      <a:r>
                        <a:rPr lang="en-US" sz="1500" spc="-10">
                          <a:effectLst/>
                        </a:rPr>
                        <a:t> condition</a:t>
                      </a:r>
                      <a:endParaRPr lang="en-US" sz="15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500">
                          <a:effectLst/>
                        </a:rPr>
                        <a:t>  A new user account is created in the system.</a:t>
                      </a:r>
                    </a:p>
                    <a:p>
                      <a:pPr marL="0" marR="0">
                        <a:buNone/>
                      </a:pPr>
                      <a:r>
                        <a:rPr lang="en-US" sz="1500">
                          <a:effectLst/>
                        </a:rPr>
                        <a:t> User receives a confirmation message/email.</a:t>
                      </a:r>
                    </a:p>
                    <a:p>
                      <a:pPr marL="0" marR="0">
                        <a:buNone/>
                      </a:pPr>
                      <a:r>
                        <a:rPr lang="en-US" sz="1500">
                          <a:effectLst/>
                        </a:rPr>
                        <a:t> </a:t>
                      </a:r>
                      <a:endParaRPr lang="en-US" sz="15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1722167625"/>
                  </a:ext>
                </a:extLst>
              </a:tr>
              <a:tr h="1431096"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500">
                          <a:effectLst/>
                        </a:rPr>
                        <a:t> </a:t>
                      </a:r>
                    </a:p>
                    <a:p>
                      <a:pPr marL="0" marR="0">
                        <a:spcBef>
                          <a:spcPts val="60"/>
                        </a:spcBef>
                        <a:buNone/>
                      </a:pPr>
                      <a:r>
                        <a:rPr lang="en-US" sz="1500">
                          <a:effectLst/>
                        </a:rPr>
                        <a:t> </a:t>
                      </a:r>
                    </a:p>
                    <a:p>
                      <a:pPr marL="71120" marR="0">
                        <a:buNone/>
                      </a:pPr>
                      <a:r>
                        <a:rPr lang="en-US" sz="1500">
                          <a:effectLst/>
                        </a:rPr>
                        <a:t>Acceptance</a:t>
                      </a:r>
                      <a:r>
                        <a:rPr lang="en-US" sz="1500" spc="-30">
                          <a:effectLst/>
                        </a:rPr>
                        <a:t> </a:t>
                      </a:r>
                      <a:r>
                        <a:rPr lang="en-US" sz="1500" spc="-10">
                          <a:effectLst/>
                        </a:rPr>
                        <a:t>Criteria</a:t>
                      </a:r>
                      <a:endParaRPr lang="en-US" sz="15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40"/>
                        </a:spcBef>
                        <a:buNone/>
                      </a:pPr>
                      <a:r>
                        <a:rPr lang="en-US" sz="1500" dirty="0">
                          <a:effectLst/>
                        </a:rPr>
                        <a:t> Given I’m a new user on the sign-up page</a:t>
                      </a:r>
                    </a:p>
                    <a:p>
                      <a:pPr marL="0" marR="0">
                        <a:spcBef>
                          <a:spcPts val="40"/>
                        </a:spcBef>
                        <a:buNone/>
                      </a:pPr>
                      <a:r>
                        <a:rPr lang="en-US" sz="1500" dirty="0">
                          <a:effectLst/>
                        </a:rPr>
                        <a:t>  When I fill in valid information (email, username, password) and click “Sign Up”</a:t>
                      </a:r>
                    </a:p>
                    <a:p>
                      <a:pPr marL="0" marR="0">
                        <a:spcBef>
                          <a:spcPts val="40"/>
                        </a:spcBef>
                        <a:buNone/>
                      </a:pPr>
                      <a:r>
                        <a:rPr lang="en-US" sz="1500" dirty="0">
                          <a:effectLst/>
                        </a:rPr>
                        <a:t>  Then the system creates my account and shows a confirmation message</a:t>
                      </a:r>
                    </a:p>
                    <a:p>
                      <a:pPr marL="0" marR="0">
                        <a:spcBef>
                          <a:spcPts val="280"/>
                        </a:spcBef>
                        <a:buNone/>
                      </a:pPr>
                      <a:r>
                        <a:rPr lang="en-US" sz="1500" dirty="0">
                          <a:effectLst/>
                        </a:rPr>
                        <a:t> </a:t>
                      </a:r>
                      <a:endParaRPr lang="en-US" sz="1500" dirty="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15834062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71400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xmlns="" id="{A7AE9375-4664-4DB2-922D-2782A6E439A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EC1513D9-26F2-E748-5E8C-F48C55AC2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69925"/>
            <a:ext cx="3381709" cy="1325563"/>
          </a:xfrm>
        </p:spPr>
        <p:txBody>
          <a:bodyPr anchor="b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Main Success Scenario: User Registration</a:t>
            </a:r>
            <a:br>
              <a:rPr lang="en-US" sz="2400" dirty="0">
                <a:solidFill>
                  <a:schemeClr val="bg1"/>
                </a:solidFill>
              </a:rPr>
            </a:br>
            <a:endParaRPr lang="en-US" sz="2400" dirty="0">
              <a:solidFill>
                <a:schemeClr val="bg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EE504C98-6397-41C1-A8D8-2D9C4ED307E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H="1">
            <a:off x="94657" y="2026340"/>
            <a:ext cx="3915702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ontent Placeholder 2">
            <a:extLst>
              <a:ext uri="{FF2B5EF4-FFF2-40B4-BE49-F238E27FC236}">
                <a16:creationId xmlns:a16="http://schemas.microsoft.com/office/drawing/2014/main" xmlns="" id="{C5739075-275A-62B8-D09A-09640D5BE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4500" y="2398957"/>
            <a:ext cx="7054999" cy="3526144"/>
          </a:xfrm>
        </p:spPr>
        <p:txBody>
          <a:bodyPr>
            <a:normAutofit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en-US" sz="1700" dirty="0">
                <a:solidFill>
                  <a:schemeClr val="bg1"/>
                </a:solidFill>
              </a:rPr>
              <a:t>User navigates to the registration page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1700" dirty="0">
                <a:solidFill>
                  <a:schemeClr val="bg1"/>
                </a:solidFill>
              </a:rPr>
              <a:t>System displays sign-up form with fields: Email, Username, Password, Confirm Password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1700" dirty="0">
                <a:solidFill>
                  <a:schemeClr val="bg1"/>
                </a:solidFill>
              </a:rPr>
              <a:t>User enters valid information in all fields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1700" dirty="0">
                <a:solidFill>
                  <a:schemeClr val="bg1"/>
                </a:solidFill>
              </a:rPr>
              <a:t>User clicks "Sign Up" button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1700" dirty="0">
                <a:solidFill>
                  <a:schemeClr val="bg1"/>
                </a:solidFill>
              </a:rPr>
              <a:t>System validates that email is not already registered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1700" dirty="0">
                <a:solidFill>
                  <a:schemeClr val="bg1"/>
                </a:solidFill>
              </a:rPr>
              <a:t>System validates that password meets security requirements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1700" dirty="0">
                <a:solidFill>
                  <a:schemeClr val="bg1"/>
                </a:solidFill>
              </a:rPr>
              <a:t>System creates new user account in database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1700" dirty="0">
                <a:solidFill>
                  <a:schemeClr val="bg1"/>
                </a:solidFill>
              </a:rPr>
              <a:t>System sends confirmation email to user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1700" dirty="0">
                <a:solidFill>
                  <a:schemeClr val="bg1"/>
                </a:solidFill>
              </a:rPr>
              <a:t>System displays success message: "Account created successfully!"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1700" dirty="0">
                <a:solidFill>
                  <a:schemeClr val="bg1"/>
                </a:solidFill>
              </a:rPr>
              <a:t>System redirects user to login page</a:t>
            </a:r>
          </a:p>
          <a:p>
            <a:endParaRPr lang="en-US" sz="1700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9DD005C1-8C51-42D6-9BEE-B9B83849743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94654" y="115193"/>
            <a:ext cx="8954691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724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!!Rectangle">
            <a:extLst>
              <a:ext uri="{FF2B5EF4-FFF2-40B4-BE49-F238E27FC236}">
                <a16:creationId xmlns:a16="http://schemas.microsoft.com/office/drawing/2014/main" xmlns="" id="{362810D9-2C5A-477D-949C-C191895477F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8467"/>
            <a:ext cx="9143999" cy="686646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93CCFCB5-D233-09BE-4C1E-4BCDA42DEBD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5000"/>
          </a:blip>
          <a:srcRect l="1521" r="23479"/>
          <a:stretch>
            <a:fillRect/>
          </a:stretch>
        </p:blipFill>
        <p:spPr>
          <a:xfrm>
            <a:off x="0" y="-44847"/>
            <a:ext cx="914398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125" y="591344"/>
            <a:ext cx="2400300" cy="5585619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Project Vision (Product Owner)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xmlns="" id="{081E4A58-353D-44AE-B2FC-2A74E2E400F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V="1">
            <a:off x="5662801" y="2455479"/>
            <a:ext cx="3062575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5481" y="591344"/>
            <a:ext cx="5179868" cy="5585619"/>
          </a:xfrm>
        </p:spPr>
        <p:txBody>
          <a:bodyPr anchor="ctr">
            <a:normAutofit fontScale="70000" lnSpcReduction="20000"/>
          </a:bodyPr>
          <a:lstStyle/>
          <a:p>
            <a:pPr>
              <a:lnSpc>
                <a:spcPct val="90000"/>
              </a:lnSpc>
            </a:pPr>
            <a:r>
              <a:rPr lang="en-US" sz="2200">
                <a:solidFill>
                  <a:srgbClr val="FFFFFF"/>
                </a:solidFill>
              </a:rPr>
              <a:t>Vision Statement: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200">
                <a:solidFill>
                  <a:srgbClr val="FFFFFF"/>
                </a:solidFill>
              </a:rPr>
              <a:t>	easy-to-use E-commerce platform that enables users to browse products, purchase 	online, and manage their orders seamlessly</a:t>
            </a:r>
          </a:p>
          <a:p>
            <a:pPr marL="0" indent="0">
              <a:lnSpc>
                <a:spcPct val="90000"/>
              </a:lnSpc>
              <a:buNone/>
            </a:pPr>
            <a:endParaRPr lang="en-US" sz="220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200">
                <a:solidFill>
                  <a:srgbClr val="FFFFFF"/>
                </a:solidFill>
              </a:rPr>
              <a:t>Goals:</a:t>
            </a:r>
          </a:p>
          <a:p>
            <a:pPr lvl="0">
              <a:lnSpc>
                <a:spcPct val="90000"/>
              </a:lnSpc>
            </a:pPr>
            <a:r>
              <a:rPr lang="en-US" sz="2200">
                <a:solidFill>
                  <a:srgbClr val="FFFFFF"/>
                </a:solidFill>
              </a:rPr>
              <a:t>User registration &amp; login</a:t>
            </a:r>
          </a:p>
          <a:p>
            <a:pPr lvl="0">
              <a:lnSpc>
                <a:spcPct val="90000"/>
              </a:lnSpc>
            </a:pPr>
            <a:r>
              <a:rPr lang="en-US" sz="2200">
                <a:solidFill>
                  <a:srgbClr val="FFFFFF"/>
                </a:solidFill>
              </a:rPr>
              <a:t>Browse products</a:t>
            </a:r>
          </a:p>
          <a:p>
            <a:pPr lvl="0">
              <a:lnSpc>
                <a:spcPct val="90000"/>
              </a:lnSpc>
            </a:pPr>
            <a:r>
              <a:rPr lang="en-US" sz="2200">
                <a:solidFill>
                  <a:srgbClr val="FFFFFF"/>
                </a:solidFill>
              </a:rPr>
              <a:t>Shopping cart</a:t>
            </a:r>
          </a:p>
          <a:p>
            <a:pPr lvl="0">
              <a:lnSpc>
                <a:spcPct val="90000"/>
              </a:lnSpc>
            </a:pPr>
            <a:r>
              <a:rPr lang="en-US" sz="2200">
                <a:solidFill>
                  <a:srgbClr val="FFFFFF"/>
                </a:solidFill>
              </a:rPr>
              <a:t>Checkout (future)</a:t>
            </a:r>
          </a:p>
          <a:p>
            <a:pPr lvl="0">
              <a:lnSpc>
                <a:spcPct val="90000"/>
              </a:lnSpc>
            </a:pPr>
            <a:r>
              <a:rPr lang="en-US" sz="2200">
                <a:solidFill>
                  <a:srgbClr val="FFFFFF"/>
                </a:solidFill>
              </a:rPr>
              <a:t>Admin dashboard</a:t>
            </a:r>
          </a:p>
          <a:p>
            <a:pPr>
              <a:lnSpc>
                <a:spcPct val="90000"/>
              </a:lnSpc>
            </a:pPr>
            <a:r>
              <a:rPr lang="en-US" sz="2200">
                <a:solidFill>
                  <a:srgbClr val="FFFFFF"/>
                </a:solidFill>
              </a:rPr>
              <a:t>Responsive </a:t>
            </a:r>
            <a:r>
              <a:rPr lang="en-US" sz="2100">
                <a:solidFill>
                  <a:srgbClr val="FFFFFF"/>
                </a:solidFill>
              </a:rPr>
              <a:t>UI/UX</a:t>
            </a:r>
          </a:p>
          <a:p>
            <a:pPr>
              <a:lnSpc>
                <a:spcPct val="90000"/>
              </a:lnSpc>
            </a:pPr>
            <a:endParaRPr lang="en-US" sz="2200">
              <a:solidFill>
                <a:srgbClr val="FFFFFF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2200">
              <a:solidFill>
                <a:srgbClr val="FFFFFF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220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200">
                <a:solidFill>
                  <a:srgbClr val="FFFFFF"/>
                </a:solidFill>
              </a:rPr>
              <a:t>Business Goals:</a:t>
            </a:r>
          </a:p>
          <a:p>
            <a:pPr>
              <a:lnSpc>
                <a:spcPct val="90000"/>
              </a:lnSpc>
            </a:pPr>
            <a:r>
              <a:rPr lang="en-US" sz="2200">
                <a:solidFill>
                  <a:srgbClr val="FFFFFF"/>
                </a:solidFill>
              </a:rPr>
              <a:t>- Smooth shopping experience</a:t>
            </a:r>
          </a:p>
          <a:p>
            <a:pPr>
              <a:lnSpc>
                <a:spcPct val="90000"/>
              </a:lnSpc>
            </a:pPr>
            <a:r>
              <a:rPr lang="en-US" sz="2200">
                <a:solidFill>
                  <a:srgbClr val="FFFFFF"/>
                </a:solidFill>
              </a:rPr>
              <a:t>- Secure login &amp; account management</a:t>
            </a:r>
          </a:p>
          <a:p>
            <a:pPr>
              <a:lnSpc>
                <a:spcPct val="90000"/>
              </a:lnSpc>
            </a:pPr>
            <a:r>
              <a:rPr lang="en-US" sz="2200">
                <a:solidFill>
                  <a:srgbClr val="FFFFFF"/>
                </a:solidFill>
              </a:rPr>
              <a:t>- Easy product browsing &amp; purchasing</a:t>
            </a:r>
          </a:p>
          <a:p>
            <a:pPr>
              <a:lnSpc>
                <a:spcPct val="90000"/>
              </a:lnSpc>
            </a:pPr>
            <a:r>
              <a:rPr lang="en-US" sz="2200">
                <a:solidFill>
                  <a:srgbClr val="FFFFFF"/>
                </a:solidFill>
              </a:rPr>
              <a:t>- Admin tools for inventory &amp; sales</a:t>
            </a:r>
          </a:p>
          <a:p>
            <a:pPr>
              <a:lnSpc>
                <a:spcPct val="90000"/>
              </a:lnSpc>
            </a:pPr>
            <a:endParaRPr lang="en-US" sz="220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200">
                <a:solidFill>
                  <a:srgbClr val="FFFFFF"/>
                </a:solidFill>
              </a:rPr>
              <a:t>Stakeholders:</a:t>
            </a:r>
          </a:p>
          <a:p>
            <a:pPr>
              <a:lnSpc>
                <a:spcPct val="90000"/>
              </a:lnSpc>
            </a:pPr>
            <a:r>
              <a:rPr lang="en-US" sz="2200">
                <a:solidFill>
                  <a:srgbClr val="FFFFFF"/>
                </a:solidFill>
              </a:rPr>
              <a:t>- Customers</a:t>
            </a:r>
          </a:p>
          <a:p>
            <a:pPr>
              <a:lnSpc>
                <a:spcPct val="90000"/>
              </a:lnSpc>
            </a:pPr>
            <a:r>
              <a:rPr lang="en-US" sz="2200">
                <a:solidFill>
                  <a:srgbClr val="FFFFFF"/>
                </a:solidFill>
              </a:rPr>
              <a:t>- Admins</a:t>
            </a:r>
          </a:p>
          <a:p>
            <a:pPr>
              <a:lnSpc>
                <a:spcPct val="90000"/>
              </a:lnSpc>
            </a:pPr>
            <a:r>
              <a:rPr lang="en-US" sz="2200">
                <a:solidFill>
                  <a:srgbClr val="FFFFFF"/>
                </a:solidFill>
              </a:rPr>
              <a:t>- Scrum Team</a:t>
            </a:r>
          </a:p>
          <a:p>
            <a:pPr>
              <a:lnSpc>
                <a:spcPct val="90000"/>
              </a:lnSpc>
            </a:pPr>
            <a:r>
              <a:rPr lang="en-US" sz="2200">
                <a:solidFill>
                  <a:srgbClr val="FFFFFF"/>
                </a:solidFill>
              </a:rPr>
              <a:t>- Product Owner</a:t>
            </a:r>
          </a:p>
          <a:p>
            <a:pPr>
              <a:lnSpc>
                <a:spcPct val="90000"/>
              </a:lnSpc>
            </a:pPr>
            <a:r>
              <a:rPr lang="en-US" sz="2200">
                <a:solidFill>
                  <a:srgbClr val="FFFFFF"/>
                </a:solidFill>
              </a:rPr>
              <a:t>- Scrum Master</a:t>
            </a:r>
            <a:endParaRPr lang="en-US" sz="22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xmlns="" id="{A7AE9375-4664-4DB2-922D-2782A6E439A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FBF8299F-FAC1-F733-09D2-649CFD7FD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69925"/>
            <a:ext cx="3381709" cy="1325563"/>
          </a:xfrm>
        </p:spPr>
        <p:txBody>
          <a:bodyPr anchor="b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2800" dirty="0">
                <a:solidFill>
                  <a:schemeClr val="bg1"/>
                </a:solidFill>
              </a:rPr>
              <a:t>Alternative Flow : Email Already Exists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xmlns="" id="{EE504C98-6397-41C1-A8D8-2D9C4ED307E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H="1">
            <a:off x="94657" y="2026340"/>
            <a:ext cx="3915702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2">
            <a:extLst>
              <a:ext uri="{FF2B5EF4-FFF2-40B4-BE49-F238E27FC236}">
                <a16:creationId xmlns:a16="http://schemas.microsoft.com/office/drawing/2014/main" xmlns="" id="{3D58BACE-326E-F550-8A1F-D575FB7ED54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44500" y="2398957"/>
            <a:ext cx="7054999" cy="352614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endParaRPr kumimoji="0" lang="en-US" altLang="en-US" sz="17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1700" dirty="0">
                <a:solidFill>
                  <a:schemeClr val="bg1"/>
                </a:solidFill>
              </a:rPr>
              <a:t>User navigates to the Registration Page.</a:t>
            </a:r>
          </a:p>
          <a:p>
            <a:pPr defTabSz="914400" eaLnBrk="0" fontAlgn="base" hangingPunct="0">
              <a:spcBef>
                <a:spcPct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1700" dirty="0">
                <a:solidFill>
                  <a:schemeClr val="bg1"/>
                </a:solidFill>
              </a:rPr>
              <a:t>System displays the Sign-Up Form.</a:t>
            </a:r>
          </a:p>
          <a:p>
            <a:pPr defTabSz="914400" eaLnBrk="0" fontAlgn="base" hangingPunct="0">
              <a:spcBef>
                <a:spcPct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1700" dirty="0">
                <a:solidFill>
                  <a:schemeClr val="bg1"/>
                </a:solidFill>
              </a:rPr>
              <a:t>User enters information including an already registered email.</a:t>
            </a:r>
          </a:p>
          <a:p>
            <a:pPr defTabSz="914400" eaLnBrk="0" fontAlgn="base" hangingPunct="0">
              <a:spcBef>
                <a:spcPct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1700" dirty="0">
                <a:solidFill>
                  <a:schemeClr val="bg1"/>
                </a:solidFill>
              </a:rPr>
              <a:t>User clicks the "Sign Up" button.</a:t>
            </a:r>
          </a:p>
          <a:p>
            <a:pPr defTabSz="914400" eaLnBrk="0" fontAlgn="base" hangingPunct="0">
              <a:spcBef>
                <a:spcPct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1700" dirty="0">
                <a:solidFill>
                  <a:schemeClr val="bg1"/>
                </a:solidFill>
              </a:rPr>
              <a:t>System checks and finds the email already exists.</a:t>
            </a:r>
          </a:p>
          <a:p>
            <a:pPr defTabSz="914400" eaLnBrk="0" fontAlgn="base" hangingPunct="0">
              <a:spcBef>
                <a:spcPct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1700" dirty="0">
                <a:solidFill>
                  <a:schemeClr val="bg1"/>
                </a:solidFill>
              </a:rPr>
              <a:t>System displays error message: "This email is already in use. Please log in or use a different email.“</a:t>
            </a:r>
          </a:p>
          <a:p>
            <a:pPr defTabSz="914400" eaLnBrk="0" fontAlgn="base" hangingPunct="0">
              <a:spcBef>
                <a:spcPct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1700" dirty="0">
                <a:solidFill>
                  <a:schemeClr val="bg1"/>
                </a:solidFill>
              </a:rPr>
              <a:t>User remains on the registration page.</a:t>
            </a:r>
            <a:endParaRPr lang="en-US" altLang="en-US" sz="1700" dirty="0">
              <a:solidFill>
                <a:schemeClr val="bg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xmlns="" id="{9DD005C1-8C51-42D6-9BEE-B9B83849743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94654" y="115193"/>
            <a:ext cx="8954691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7737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A7AE9375-4664-4DB2-922D-2782A6E439A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C265450C-0321-E53E-D0EB-320ABF399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69925"/>
            <a:ext cx="3381709" cy="1325563"/>
          </a:xfrm>
        </p:spPr>
        <p:txBody>
          <a:bodyPr anchor="b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2800" dirty="0">
                <a:solidFill>
                  <a:schemeClr val="bg1"/>
                </a:solidFill>
              </a:rPr>
              <a:t>Alternative Flow : Invalid Password Format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EE504C98-6397-41C1-A8D8-2D9C4ED307E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H="1">
            <a:off x="94657" y="2026340"/>
            <a:ext cx="3915702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1">
            <a:extLst>
              <a:ext uri="{FF2B5EF4-FFF2-40B4-BE49-F238E27FC236}">
                <a16:creationId xmlns:a16="http://schemas.microsoft.com/office/drawing/2014/main" xmlns="" id="{2F141A17-D418-8D1A-5FB9-B9B87F37218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44500" y="2398957"/>
            <a:ext cx="7054999" cy="352614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R="0" lvl="0" defTabSz="914400"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</a:pPr>
            <a:r>
              <a:rPr lang="en-US" altLang="en-US" sz="1700" dirty="0">
                <a:solidFill>
                  <a:schemeClr val="bg1"/>
                </a:solidFill>
              </a:rPr>
              <a:t>User navigates to the Registration Page.</a:t>
            </a:r>
          </a:p>
          <a:p>
            <a:pPr marR="0" lvl="0" defTabSz="914400"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</a:pPr>
            <a:r>
              <a:rPr lang="en-US" altLang="en-US" sz="1700" dirty="0">
                <a:solidFill>
                  <a:schemeClr val="bg1"/>
                </a:solidFill>
              </a:rPr>
              <a:t>System displays the Sign-Up Form.</a:t>
            </a:r>
          </a:p>
          <a:p>
            <a:pPr marR="0" lvl="0" defTabSz="914400"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</a:pPr>
            <a:r>
              <a:rPr lang="en-US" altLang="en-US" sz="1700" dirty="0">
                <a:solidFill>
                  <a:schemeClr val="bg1"/>
                </a:solidFill>
              </a:rPr>
              <a:t>User enters information with an invalid password format.</a:t>
            </a:r>
          </a:p>
          <a:p>
            <a:pPr marR="0" lvl="0" defTabSz="914400"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</a:pPr>
            <a:r>
              <a:rPr lang="en-US" altLang="en-US" sz="1700" dirty="0">
                <a:solidFill>
                  <a:schemeClr val="bg1"/>
                </a:solidFill>
              </a:rPr>
              <a:t>User clicks the "Sign Up" button.</a:t>
            </a:r>
          </a:p>
          <a:p>
            <a:pPr marR="0" lvl="0" defTabSz="914400"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</a:pPr>
            <a:r>
              <a:rPr lang="en-US" altLang="en-US" sz="1700" dirty="0">
                <a:solidFill>
                  <a:schemeClr val="bg1"/>
                </a:solidFill>
              </a:rPr>
              <a:t>System validates the password and finds it does not meet security requirements.</a:t>
            </a:r>
          </a:p>
          <a:p>
            <a:pPr marR="0" lvl="0" defTabSz="914400"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</a:pPr>
            <a:r>
              <a:rPr lang="en-US" altLang="en-US" sz="1700" dirty="0">
                <a:solidFill>
                  <a:schemeClr val="bg1"/>
                </a:solidFill>
              </a:rPr>
              <a:t>System displays password rules (e.g., minimum length, special characters, etc.).</a:t>
            </a:r>
          </a:p>
          <a:p>
            <a:pPr marR="0" lvl="0" defTabSz="914400"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</a:pPr>
            <a:r>
              <a:rPr lang="en-US" altLang="en-US" sz="1700" dirty="0">
                <a:solidFill>
                  <a:schemeClr val="bg1"/>
                </a:solidFill>
              </a:rPr>
              <a:t>User re-enters a valid password.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9DD005C1-8C51-42D6-9BEE-B9B83849743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94654" y="115193"/>
            <a:ext cx="8954691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1364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A7AE9375-4664-4DB2-922D-2782A6E439A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F2C2FADA-2F54-601B-4DCF-7E7D8006E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69925"/>
            <a:ext cx="3381709" cy="1325563"/>
          </a:xfrm>
        </p:spPr>
        <p:txBody>
          <a:bodyPr anchor="b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2800" dirty="0">
                <a:solidFill>
                  <a:schemeClr val="bg1"/>
                </a:solidFill>
              </a:rPr>
              <a:t>Alternative Flow : Required Fields Missing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EE504C98-6397-41C1-A8D8-2D9C4ED307E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H="1">
            <a:off x="94657" y="2026340"/>
            <a:ext cx="3915702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1">
            <a:extLst>
              <a:ext uri="{FF2B5EF4-FFF2-40B4-BE49-F238E27FC236}">
                <a16:creationId xmlns:a16="http://schemas.microsoft.com/office/drawing/2014/main" xmlns="" id="{E686F744-296B-816E-BC4D-2E6F7474E0C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44500" y="2398957"/>
            <a:ext cx="7054999" cy="352614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altLang="en-US" sz="1700" dirty="0">
                <a:solidFill>
                  <a:schemeClr val="bg1"/>
                </a:solidFill>
              </a:rPr>
              <a:t>User navigates to the Registration Page.</a:t>
            </a:r>
          </a:p>
          <a:p>
            <a:pPr defTabSz="914400" eaLnBrk="0" fontAlgn="base" hangingPunct="0">
              <a:spcBef>
                <a:spcPct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altLang="en-US" sz="1700" dirty="0">
                <a:solidFill>
                  <a:schemeClr val="bg1"/>
                </a:solidFill>
              </a:rPr>
              <a:t>System displays the Sign-Up Form.</a:t>
            </a:r>
          </a:p>
          <a:p>
            <a:pPr defTabSz="914400" eaLnBrk="0" fontAlgn="base" hangingPunct="0">
              <a:spcBef>
                <a:spcPct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altLang="en-US" sz="1700" dirty="0">
                <a:solidFill>
                  <a:schemeClr val="bg1"/>
                </a:solidFill>
              </a:rPr>
              <a:t>User leaves one or more required fields empty.</a:t>
            </a:r>
          </a:p>
          <a:p>
            <a:pPr defTabSz="914400" eaLnBrk="0" fontAlgn="base" hangingPunct="0">
              <a:spcBef>
                <a:spcPct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altLang="en-US" sz="1700" dirty="0">
                <a:solidFill>
                  <a:schemeClr val="bg1"/>
                </a:solidFill>
              </a:rPr>
              <a:t>User clicks the "Sign Up" button.</a:t>
            </a:r>
          </a:p>
          <a:p>
            <a:pPr defTabSz="914400" eaLnBrk="0" fontAlgn="base" hangingPunct="0">
              <a:spcBef>
                <a:spcPct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altLang="en-US" sz="1700" dirty="0">
                <a:solidFill>
                  <a:schemeClr val="bg1"/>
                </a:solidFill>
              </a:rPr>
              <a:t>System checks the input and detects missing mandatory fields.</a:t>
            </a:r>
          </a:p>
          <a:p>
            <a:pPr defTabSz="914400" eaLnBrk="0" fontAlgn="base" hangingPunct="0">
              <a:spcBef>
                <a:spcPct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altLang="en-US" sz="1700" dirty="0">
                <a:solidFill>
                  <a:schemeClr val="bg1"/>
                </a:solidFill>
              </a:rPr>
              <a:t>System highlights the missing fields and displays error message: "Please fill in all required fields."</a:t>
            </a:r>
          </a:p>
          <a:p>
            <a:pPr defTabSz="914400" eaLnBrk="0" fontAlgn="base" hangingPunct="0">
              <a:spcBef>
                <a:spcPct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altLang="en-US" sz="1700" dirty="0">
                <a:solidFill>
                  <a:schemeClr val="bg1"/>
                </a:solidFill>
              </a:rPr>
              <a:t>User completes the form and resubmits.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9DD005C1-8C51-42D6-9BEE-B9B83849743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94654" y="115193"/>
            <a:ext cx="8954691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3100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xmlns="" id="{E2BA2BD9-7B54-4190-8F06-3EF3658A002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login page">
            <a:extLst>
              <a:ext uri="{FF2B5EF4-FFF2-40B4-BE49-F238E27FC236}">
                <a16:creationId xmlns:a16="http://schemas.microsoft.com/office/drawing/2014/main" xmlns="" id="{685C41B4-7F54-F082-E575-A8868B0790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r="5334" b="1"/>
          <a:stretch>
            <a:fillRect/>
          </a:stretch>
        </p:blipFill>
        <p:spPr>
          <a:xfrm>
            <a:off x="20" y="10"/>
            <a:ext cx="9143979" cy="6857988"/>
          </a:xfrm>
          <a:prstGeom prst="rect">
            <a:avLst/>
          </a:prstGeom>
          <a:effectLst>
            <a:outerShdw blurRad="596900" dist="330200" dir="8820000" sx="87000" sy="87000" algn="ctr" rotWithShape="0">
              <a:srgbClr val="000000">
                <a:alpha val="29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54201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xmlns="" id="{E611291C-0623-B19C-77D8-22E95F2F36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A7AE9375-4664-4DB2-922D-2782A6E439A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B437CE76-6FEA-C603-915B-605E6C86C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79796"/>
            <a:ext cx="5391742" cy="1021424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/>
            <a:r>
              <a:rPr lang="en-US" sz="35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User Story #2</a:t>
            </a:r>
            <a:endParaRPr lang="en-US" sz="35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xmlns="" id="{EE504C98-6397-41C1-A8D8-2D9C4ED307E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H="1">
            <a:off x="0" y="1440584"/>
            <a:ext cx="6020391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xmlns="" id="{17C2F6CE-0CF2-4DDD-85F5-96799A328F1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H="1">
            <a:off x="3123608" y="6267491"/>
            <a:ext cx="6020392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Content Placeholder 20">
            <a:extLst>
              <a:ext uri="{FF2B5EF4-FFF2-40B4-BE49-F238E27FC236}">
                <a16:creationId xmlns:a16="http://schemas.microsoft.com/office/drawing/2014/main" xmlns="" id="{46D362DE-7D8A-2777-D2AB-E45006E7596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48593469"/>
              </p:ext>
            </p:extLst>
          </p:nvPr>
        </p:nvGraphicFramePr>
        <p:xfrm>
          <a:off x="1044178" y="1994629"/>
          <a:ext cx="7055645" cy="3837373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1942442">
                  <a:extLst>
                    <a:ext uri="{9D8B030D-6E8A-4147-A177-3AD203B41FA5}">
                      <a16:colId xmlns:a16="http://schemas.microsoft.com/office/drawing/2014/main" xmlns="" val="1354731216"/>
                    </a:ext>
                  </a:extLst>
                </a:gridCol>
                <a:gridCol w="5113203">
                  <a:extLst>
                    <a:ext uri="{9D8B030D-6E8A-4147-A177-3AD203B41FA5}">
                      <a16:colId xmlns:a16="http://schemas.microsoft.com/office/drawing/2014/main" xmlns="" val="395118132"/>
                    </a:ext>
                  </a:extLst>
                </a:gridCol>
              </a:tblGrid>
              <a:tr h="219456">
                <a:tc>
                  <a:txBody>
                    <a:bodyPr/>
                    <a:lstStyle/>
                    <a:p>
                      <a:pPr marL="71120" marR="0">
                        <a:buNone/>
                      </a:pPr>
                      <a:r>
                        <a:rPr lang="en-US" sz="1200">
                          <a:effectLst/>
                        </a:rPr>
                        <a:t>User</a:t>
                      </a:r>
                      <a:r>
                        <a:rPr lang="en-US" sz="1200" spc="-20">
                          <a:effectLst/>
                        </a:rPr>
                        <a:t> </a:t>
                      </a:r>
                      <a:r>
                        <a:rPr lang="en-US" sz="1200">
                          <a:effectLst/>
                        </a:rPr>
                        <a:t>Story</a:t>
                      </a:r>
                      <a:r>
                        <a:rPr lang="en-US" sz="1200" spc="-30">
                          <a:effectLst/>
                        </a:rPr>
                        <a:t> </a:t>
                      </a:r>
                      <a:r>
                        <a:rPr lang="en-US" sz="1200" spc="-25">
                          <a:effectLst/>
                        </a:rPr>
                        <a:t>ID</a:t>
                      </a:r>
                      <a:endParaRPr lang="en-US" sz="12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6200" marR="0">
                        <a:lnSpc>
                          <a:spcPts val="1420"/>
                        </a:lnSpc>
                        <a:buNone/>
                      </a:pPr>
                      <a:r>
                        <a:rPr lang="en-US" sz="1300">
                          <a:effectLst/>
                        </a:rPr>
                        <a:t>US</a:t>
                      </a:r>
                      <a:r>
                        <a:rPr lang="en-US" sz="1300" spc="-5">
                          <a:effectLst/>
                        </a:rPr>
                        <a:t> </a:t>
                      </a:r>
                      <a:r>
                        <a:rPr lang="en-US" sz="1300" spc="-25">
                          <a:effectLst/>
                        </a:rPr>
                        <a:t>#2</a:t>
                      </a:r>
                      <a:endParaRPr lang="en-US" sz="12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2828338375"/>
                  </a:ext>
                </a:extLst>
              </a:tr>
              <a:tr h="354017">
                <a:tc>
                  <a:txBody>
                    <a:bodyPr/>
                    <a:lstStyle/>
                    <a:p>
                      <a:pPr marL="71120" marR="0">
                        <a:buNone/>
                      </a:pPr>
                      <a:r>
                        <a:rPr lang="en-US" sz="1200">
                          <a:effectLst/>
                        </a:rPr>
                        <a:t>User</a:t>
                      </a:r>
                      <a:r>
                        <a:rPr lang="en-US" sz="1200" spc="-35">
                          <a:effectLst/>
                        </a:rPr>
                        <a:t> </a:t>
                      </a:r>
                      <a:r>
                        <a:rPr lang="en-US" sz="1200">
                          <a:effectLst/>
                        </a:rPr>
                        <a:t>Story</a:t>
                      </a:r>
                      <a:r>
                        <a:rPr lang="en-US" sz="1200" spc="-25">
                          <a:effectLst/>
                        </a:rPr>
                        <a:t> </a:t>
                      </a:r>
                      <a:r>
                        <a:rPr lang="en-US" sz="1200" spc="-20">
                          <a:effectLst/>
                        </a:rPr>
                        <a:t>Name</a:t>
                      </a:r>
                      <a:endParaRPr lang="en-US" sz="12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385"/>
                        </a:lnSpc>
                        <a:buNone/>
                      </a:pPr>
                      <a:r>
                        <a:rPr lang="en-US" sz="1300">
                          <a:effectLst/>
                        </a:rPr>
                        <a:t>User Login</a:t>
                      </a:r>
                      <a:endParaRPr lang="en-US" sz="12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492830002"/>
                  </a:ext>
                </a:extLst>
              </a:tr>
              <a:tr h="219456">
                <a:tc>
                  <a:txBody>
                    <a:bodyPr/>
                    <a:lstStyle/>
                    <a:p>
                      <a:pPr marL="71120" marR="0">
                        <a:spcBef>
                          <a:spcPts val="120"/>
                        </a:spcBef>
                        <a:buNone/>
                      </a:pPr>
                      <a:r>
                        <a:rPr lang="en-US" sz="1200" spc="-10">
                          <a:effectLst/>
                        </a:rPr>
                        <a:t>Actors</a:t>
                      </a:r>
                      <a:endParaRPr lang="en-US" sz="12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45"/>
                        </a:spcBef>
                        <a:buNone/>
                      </a:pPr>
                      <a:r>
                        <a:rPr lang="en-US" sz="1200">
                          <a:effectLst/>
                        </a:rPr>
                        <a:t>User (Customer)</a:t>
                      </a:r>
                      <a:endParaRPr lang="en-US" sz="12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971420800"/>
                  </a:ext>
                </a:extLst>
              </a:tr>
              <a:tr h="686816">
                <a:tc>
                  <a:txBody>
                    <a:bodyPr/>
                    <a:lstStyle/>
                    <a:p>
                      <a:pPr marL="0" marR="0">
                        <a:spcBef>
                          <a:spcPts val="580"/>
                        </a:spcBef>
                        <a:buNone/>
                      </a:pPr>
                      <a:r>
                        <a:rPr lang="en-US" sz="1200">
                          <a:effectLst/>
                        </a:rPr>
                        <a:t> </a:t>
                      </a:r>
                    </a:p>
                    <a:p>
                      <a:pPr marL="71120" marR="0">
                        <a:buNone/>
                      </a:pPr>
                      <a:r>
                        <a:rPr lang="en-US" sz="1200" spc="-10">
                          <a:effectLst/>
                        </a:rPr>
                        <a:t>Description</a:t>
                      </a:r>
                      <a:endParaRPr lang="en-US" sz="12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"/>
                        </a:spcBef>
                        <a:buNone/>
                      </a:pPr>
                      <a:r>
                        <a:rPr lang="en-US" sz="1200">
                          <a:effectLst/>
                        </a:rPr>
                        <a:t>As</a:t>
                      </a:r>
                      <a:r>
                        <a:rPr lang="en-US" sz="1200" spc="-10">
                          <a:effectLst/>
                        </a:rPr>
                        <a:t> </a:t>
                      </a:r>
                      <a:r>
                        <a:rPr lang="en-US" sz="1200">
                          <a:effectLst/>
                        </a:rPr>
                        <a:t>a</a:t>
                      </a:r>
                      <a:r>
                        <a:rPr lang="en-US" sz="1200" spc="-20">
                          <a:effectLst/>
                        </a:rPr>
                        <a:t> </a:t>
                      </a:r>
                      <a:r>
                        <a:rPr lang="en-US" sz="1200">
                          <a:effectLst/>
                        </a:rPr>
                        <a:t>user</a:t>
                      </a:r>
                    </a:p>
                    <a:p>
                      <a:pPr marL="0" marR="0">
                        <a:spcBef>
                          <a:spcPts val="425"/>
                        </a:spcBef>
                        <a:buNone/>
                      </a:pPr>
                      <a:r>
                        <a:rPr lang="en-US" sz="1200">
                          <a:effectLst/>
                        </a:rPr>
                        <a:t>I'd</a:t>
                      </a:r>
                      <a:r>
                        <a:rPr lang="en-US" sz="1200" spc="-20">
                          <a:effectLst/>
                        </a:rPr>
                        <a:t> </a:t>
                      </a:r>
                      <a:r>
                        <a:rPr lang="en-US" sz="1200">
                          <a:effectLst/>
                        </a:rPr>
                        <a:t>like</a:t>
                      </a:r>
                      <a:r>
                        <a:rPr lang="en-US" sz="1200" spc="-10">
                          <a:effectLst/>
                        </a:rPr>
                        <a:t> </a:t>
                      </a:r>
                      <a:r>
                        <a:rPr lang="en-US" sz="1200">
                          <a:effectLst/>
                        </a:rPr>
                        <a:t>to</a:t>
                      </a:r>
                      <a:r>
                        <a:rPr lang="en-US" sz="1200" spc="-15">
                          <a:effectLst/>
                        </a:rPr>
                        <a:t> </a:t>
                      </a:r>
                      <a:r>
                        <a:rPr lang="en-US" sz="1200">
                          <a:effectLst/>
                        </a:rPr>
                        <a:t>be</a:t>
                      </a:r>
                      <a:r>
                        <a:rPr lang="en-US" sz="1200" spc="-15">
                          <a:effectLst/>
                        </a:rPr>
                        <a:t> </a:t>
                      </a:r>
                      <a:r>
                        <a:rPr lang="en-US" sz="1200">
                          <a:effectLst/>
                        </a:rPr>
                        <a:t>able</a:t>
                      </a:r>
                      <a:r>
                        <a:rPr lang="en-US" sz="1200" spc="-5">
                          <a:effectLst/>
                        </a:rPr>
                        <a:t> </a:t>
                      </a:r>
                      <a:r>
                        <a:rPr lang="en-US" sz="1200">
                          <a:effectLst/>
                        </a:rPr>
                        <a:t>to</a:t>
                      </a:r>
                      <a:r>
                        <a:rPr lang="en-US" sz="1200" spc="-15">
                          <a:effectLst/>
                        </a:rPr>
                        <a:t> </a:t>
                      </a:r>
                      <a:r>
                        <a:rPr lang="en-US" sz="1200">
                          <a:effectLst/>
                        </a:rPr>
                        <a:t>login to</a:t>
                      </a:r>
                      <a:r>
                        <a:rPr lang="en-US" sz="1200" spc="-15">
                          <a:effectLst/>
                        </a:rPr>
                        <a:t> </a:t>
                      </a:r>
                      <a:r>
                        <a:rPr lang="en-US" sz="1200">
                          <a:effectLst/>
                        </a:rPr>
                        <a:t>the</a:t>
                      </a:r>
                      <a:r>
                        <a:rPr lang="en-US" sz="1200" spc="-5">
                          <a:effectLst/>
                        </a:rPr>
                        <a:t> </a:t>
                      </a:r>
                      <a:r>
                        <a:rPr lang="en-US" sz="1200" spc="-10">
                          <a:effectLst/>
                        </a:rPr>
                        <a:t>application</a:t>
                      </a:r>
                      <a:endParaRPr lang="en-US" sz="1200">
                        <a:effectLst/>
                      </a:endParaRPr>
                    </a:p>
                    <a:p>
                      <a:pPr marL="0" marR="0">
                        <a:spcBef>
                          <a:spcPts val="430"/>
                        </a:spcBef>
                        <a:buNone/>
                      </a:pPr>
                      <a:r>
                        <a:rPr lang="en-US" sz="1200">
                          <a:effectLst/>
                        </a:rPr>
                        <a:t>So</a:t>
                      </a:r>
                      <a:r>
                        <a:rPr lang="en-US" sz="1200" spc="-10">
                          <a:effectLst/>
                        </a:rPr>
                        <a:t> </a:t>
                      </a:r>
                      <a:r>
                        <a:rPr lang="en-US" sz="1200">
                          <a:effectLst/>
                        </a:rPr>
                        <a:t>that</a:t>
                      </a:r>
                      <a:r>
                        <a:rPr lang="en-US" sz="1200" spc="-25">
                          <a:effectLst/>
                        </a:rPr>
                        <a:t> </a:t>
                      </a:r>
                      <a:r>
                        <a:rPr lang="en-US" sz="1200">
                          <a:effectLst/>
                        </a:rPr>
                        <a:t>I can</a:t>
                      </a:r>
                      <a:r>
                        <a:rPr lang="en-US" sz="1200" spc="-20">
                          <a:effectLst/>
                        </a:rPr>
                        <a:t> </a:t>
                      </a:r>
                      <a:r>
                        <a:rPr lang="en-US" sz="1200">
                          <a:effectLst/>
                        </a:rPr>
                        <a:t>sign</a:t>
                      </a:r>
                      <a:r>
                        <a:rPr lang="en-US" sz="1200" spc="-15">
                          <a:effectLst/>
                        </a:rPr>
                        <a:t> </a:t>
                      </a:r>
                      <a:r>
                        <a:rPr lang="en-US" sz="1200">
                          <a:effectLst/>
                        </a:rPr>
                        <a:t>in</a:t>
                      </a:r>
                      <a:r>
                        <a:rPr lang="en-US" sz="1200" spc="-10">
                          <a:effectLst/>
                        </a:rPr>
                        <a:t> </a:t>
                      </a:r>
                      <a:r>
                        <a:rPr lang="en-US" sz="1200">
                          <a:effectLst/>
                        </a:rPr>
                        <a:t>and</a:t>
                      </a:r>
                      <a:r>
                        <a:rPr lang="en-US" sz="1200" spc="-30">
                          <a:effectLst/>
                        </a:rPr>
                        <a:t> </a:t>
                      </a:r>
                      <a:r>
                        <a:rPr lang="en-US" sz="1200">
                          <a:effectLst/>
                        </a:rPr>
                        <a:t>access</a:t>
                      </a:r>
                      <a:r>
                        <a:rPr lang="en-US" sz="1200" spc="-5">
                          <a:effectLst/>
                        </a:rPr>
                        <a:t> </a:t>
                      </a:r>
                      <a:r>
                        <a:rPr lang="en-US" sz="1200">
                          <a:effectLst/>
                        </a:rPr>
                        <a:t>its</a:t>
                      </a:r>
                      <a:r>
                        <a:rPr lang="en-US" sz="1200" spc="-5">
                          <a:effectLst/>
                        </a:rPr>
                        <a:t> </a:t>
                      </a:r>
                      <a:r>
                        <a:rPr lang="en-US" sz="1200" spc="-10">
                          <a:effectLst/>
                        </a:rPr>
                        <a:t>services</a:t>
                      </a:r>
                      <a:endParaRPr lang="en-US" sz="12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3405783269"/>
                  </a:ext>
                </a:extLst>
              </a:tr>
              <a:tr h="234696">
                <a:tc>
                  <a:txBody>
                    <a:bodyPr/>
                    <a:lstStyle/>
                    <a:p>
                      <a:pPr marL="71120" marR="0">
                        <a:spcBef>
                          <a:spcPts val="105"/>
                        </a:spcBef>
                        <a:buNone/>
                      </a:pPr>
                      <a:r>
                        <a:rPr lang="en-US" sz="1200">
                          <a:effectLst/>
                        </a:rPr>
                        <a:t>Pre</a:t>
                      </a:r>
                      <a:r>
                        <a:rPr lang="en-US" sz="1200" spc="-20">
                          <a:effectLst/>
                        </a:rPr>
                        <a:t> </a:t>
                      </a:r>
                      <a:r>
                        <a:rPr lang="en-US" sz="1200" spc="-10">
                          <a:effectLst/>
                        </a:rPr>
                        <a:t>condition</a:t>
                      </a:r>
                      <a:endParaRPr lang="en-US" sz="12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300">
                          <a:effectLst/>
                        </a:rPr>
                        <a:t>User has an active registered account.</a:t>
                      </a:r>
                      <a:endParaRPr lang="en-US" sz="12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3056048941"/>
                  </a:ext>
                </a:extLst>
              </a:tr>
              <a:tr h="585216">
                <a:tc>
                  <a:txBody>
                    <a:bodyPr/>
                    <a:lstStyle/>
                    <a:p>
                      <a:pPr marL="71120" marR="0">
                        <a:spcBef>
                          <a:spcPts val="95"/>
                        </a:spcBef>
                        <a:buNone/>
                      </a:pPr>
                      <a:r>
                        <a:rPr lang="en-US" sz="1200">
                          <a:effectLst/>
                        </a:rPr>
                        <a:t>Post</a:t>
                      </a:r>
                      <a:r>
                        <a:rPr lang="en-US" sz="1200" spc="-10">
                          <a:effectLst/>
                        </a:rPr>
                        <a:t> condition</a:t>
                      </a:r>
                      <a:endParaRPr lang="en-US" sz="12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200">
                          <a:effectLst/>
                        </a:rPr>
                        <a:t>  User is authenticated and redirected to the homepage/dashboard.</a:t>
                      </a:r>
                    </a:p>
                    <a:p>
                      <a:pPr marL="0" marR="0">
                        <a:buNone/>
                      </a:pPr>
                      <a:r>
                        <a:rPr lang="en-US" sz="1200">
                          <a:effectLst/>
                        </a:rPr>
                        <a:t>  Invalid attempts are logged and appropriate error messages displayed</a:t>
                      </a:r>
                    </a:p>
                    <a:p>
                      <a:pPr marL="0" marR="0">
                        <a:buNone/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603735594"/>
                  </a:ext>
                </a:extLst>
              </a:tr>
              <a:tr h="1537716"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200">
                          <a:effectLst/>
                        </a:rPr>
                        <a:t> </a:t>
                      </a:r>
                    </a:p>
                    <a:p>
                      <a:pPr marL="0" marR="0">
                        <a:spcBef>
                          <a:spcPts val="60"/>
                        </a:spcBef>
                        <a:buNone/>
                      </a:pPr>
                      <a:r>
                        <a:rPr lang="en-US" sz="1200">
                          <a:effectLst/>
                        </a:rPr>
                        <a:t> </a:t>
                      </a:r>
                    </a:p>
                    <a:p>
                      <a:pPr marL="71120" marR="0">
                        <a:buNone/>
                      </a:pPr>
                      <a:r>
                        <a:rPr lang="en-US" sz="1200">
                          <a:effectLst/>
                        </a:rPr>
                        <a:t>Acceptance</a:t>
                      </a:r>
                      <a:r>
                        <a:rPr lang="en-US" sz="1200" spc="-30">
                          <a:effectLst/>
                        </a:rPr>
                        <a:t> </a:t>
                      </a:r>
                      <a:r>
                        <a:rPr lang="en-US" sz="1200" spc="-10">
                          <a:effectLst/>
                        </a:rPr>
                        <a:t>Criteria</a:t>
                      </a:r>
                      <a:endParaRPr lang="en-US" sz="12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40"/>
                        </a:spcBef>
                        <a:buNone/>
                      </a:pPr>
                      <a:r>
                        <a:rPr lang="en-US" sz="1200" dirty="0">
                          <a:effectLst/>
                        </a:rPr>
                        <a:t> Given I am a registered user on the login page,</a:t>
                      </a:r>
                    </a:p>
                    <a:p>
                      <a:pPr marL="0" marR="0">
                        <a:spcBef>
                          <a:spcPts val="40"/>
                        </a:spcBef>
                        <a:buNone/>
                      </a:pPr>
                      <a:r>
                        <a:rPr lang="en-US" sz="1200" dirty="0">
                          <a:effectLst/>
                        </a:rPr>
                        <a:t>  When I enter valid credentials,</a:t>
                      </a:r>
                    </a:p>
                    <a:p>
                      <a:pPr marL="0" marR="0">
                        <a:spcBef>
                          <a:spcPts val="40"/>
                        </a:spcBef>
                        <a:buNone/>
                      </a:pPr>
                      <a:r>
                        <a:rPr lang="en-US" sz="1200" dirty="0">
                          <a:effectLst/>
                        </a:rPr>
                        <a:t>  Then I should be successfully logged in and redirected to the homepage.</a:t>
                      </a:r>
                    </a:p>
                    <a:p>
                      <a:pPr marL="0" marR="0">
                        <a:spcBef>
                          <a:spcPts val="40"/>
                        </a:spcBef>
                        <a:buNone/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</a:p>
                    <a:p>
                      <a:pPr marL="0" marR="0">
                        <a:spcBef>
                          <a:spcPts val="40"/>
                        </a:spcBef>
                        <a:buNone/>
                      </a:pPr>
                      <a:r>
                        <a:rPr lang="en-US" sz="1200" dirty="0">
                          <a:effectLst/>
                        </a:rPr>
                        <a:t>  Given I enter invalid credentials,</a:t>
                      </a:r>
                    </a:p>
                    <a:p>
                      <a:pPr marL="0" marR="0">
                        <a:spcBef>
                          <a:spcPts val="40"/>
                        </a:spcBef>
                        <a:buNone/>
                      </a:pPr>
                      <a:r>
                        <a:rPr lang="en-US" sz="1200" dirty="0">
                          <a:effectLst/>
                        </a:rPr>
                        <a:t>  When I attempt to log in,</a:t>
                      </a:r>
                    </a:p>
                    <a:p>
                      <a:pPr marL="0" marR="0">
                        <a:spcBef>
                          <a:spcPts val="40"/>
                        </a:spcBef>
                        <a:buNone/>
                      </a:pPr>
                      <a:r>
                        <a:rPr lang="en-US" sz="1200" dirty="0">
                          <a:effectLst/>
                        </a:rPr>
                        <a:t>  Then the system should reject the login and display an error message.</a:t>
                      </a:r>
                    </a:p>
                    <a:p>
                      <a:pPr marL="0" marR="0">
                        <a:spcBef>
                          <a:spcPts val="280"/>
                        </a:spcBef>
                        <a:buNone/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148454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68111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A7AE9375-4664-4DB2-922D-2782A6E439A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4836EC3-9094-002E-D292-34F9E57D0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69925"/>
            <a:ext cx="3381709" cy="1325563"/>
          </a:xfrm>
        </p:spPr>
        <p:txBody>
          <a:bodyPr anchor="b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2800">
                <a:solidFill>
                  <a:schemeClr val="bg1"/>
                </a:solidFill>
              </a:rPr>
              <a:t>Main Success Scenario: User Login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EE504C98-6397-41C1-A8D8-2D9C4ED307E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H="1">
            <a:off x="94657" y="2026340"/>
            <a:ext cx="3915702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EBB2DA2-794A-39F4-B752-4F6AA25DC2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4500" y="2398957"/>
            <a:ext cx="7054999" cy="3526144"/>
          </a:xfrm>
        </p:spPr>
        <p:txBody>
          <a:bodyPr>
            <a:normAutofit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en-US" sz="1700">
                <a:solidFill>
                  <a:schemeClr val="bg1"/>
                </a:solidFill>
              </a:rPr>
              <a:t>User navigates to login page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1700">
                <a:solidFill>
                  <a:schemeClr val="bg1"/>
                </a:solidFill>
              </a:rPr>
              <a:t>System displays login form with Email/Username and Password fields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1700">
                <a:solidFill>
                  <a:schemeClr val="bg1"/>
                </a:solidFill>
              </a:rPr>
              <a:t>User enters registered credentials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1700">
                <a:solidFill>
                  <a:schemeClr val="bg1"/>
                </a:solidFill>
              </a:rPr>
              <a:t>User clicks "Login" button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1700">
                <a:solidFill>
                  <a:schemeClr val="bg1"/>
                </a:solidFill>
              </a:rPr>
              <a:t>System validates credentials against user database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1700">
                <a:solidFill>
                  <a:schemeClr val="bg1"/>
                </a:solidFill>
              </a:rPr>
              <a:t>System creates user session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1700">
                <a:solidFill>
                  <a:schemeClr val="bg1"/>
                </a:solidFill>
              </a:rPr>
              <a:t>System logs the login activity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1700">
                <a:solidFill>
                  <a:schemeClr val="bg1"/>
                </a:solidFill>
              </a:rPr>
              <a:t>System redirects user to homepage/dashboard</a:t>
            </a:r>
          </a:p>
          <a:p>
            <a:endParaRPr lang="en-US" sz="170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9DD005C1-8C51-42D6-9BEE-B9B83849743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94654" y="115193"/>
            <a:ext cx="8954691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3078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A7AE9375-4664-4DB2-922D-2782A6E439A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39BA78D-2A68-0187-73DA-14CEA955E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69925"/>
            <a:ext cx="3381709" cy="1325563"/>
          </a:xfrm>
        </p:spPr>
        <p:txBody>
          <a:bodyPr anchor="b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2800" dirty="0">
                <a:solidFill>
                  <a:schemeClr val="bg1"/>
                </a:solidFill>
              </a:rPr>
              <a:t>Alternative Flow : Invalid Credentials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xmlns="" id="{EE504C98-6397-41C1-A8D8-2D9C4ED307E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H="1">
            <a:off x="94657" y="2026340"/>
            <a:ext cx="3915702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3">
            <a:extLst>
              <a:ext uri="{FF2B5EF4-FFF2-40B4-BE49-F238E27FC236}">
                <a16:creationId xmlns:a16="http://schemas.microsoft.com/office/drawing/2014/main" xmlns="" id="{45596BD6-9B7D-A933-0FCC-FEB61B09532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44500" y="2398957"/>
            <a:ext cx="7054999" cy="352614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R="0" lvl="0" defTabSz="914400"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</a:pPr>
            <a:r>
              <a:rPr lang="en-US" altLang="en-US" sz="1700" b="1" dirty="0">
                <a:solidFill>
                  <a:schemeClr val="bg1"/>
                </a:solidFill>
                <a:latin typeface="Arial" panose="020B0604020202020204" pitchFamily="34" charset="0"/>
              </a:rPr>
              <a:t>User navigates to the Login Page.</a:t>
            </a:r>
          </a:p>
          <a:p>
            <a:pPr marR="0" lvl="0" defTabSz="914400"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</a:pPr>
            <a:r>
              <a:rPr lang="en-US" altLang="en-US" sz="1700" b="1" dirty="0">
                <a:solidFill>
                  <a:schemeClr val="bg1"/>
                </a:solidFill>
                <a:latin typeface="Arial" panose="020B0604020202020204" pitchFamily="34" charset="0"/>
              </a:rPr>
              <a:t>System displays the Login Form.</a:t>
            </a:r>
          </a:p>
          <a:p>
            <a:pPr marR="0" lvl="0" defTabSz="914400"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</a:pPr>
            <a:r>
              <a:rPr lang="en-US" altLang="en-US" sz="1700" b="1" dirty="0">
                <a:solidFill>
                  <a:schemeClr val="bg1"/>
                </a:solidFill>
                <a:latin typeface="Arial" panose="020B0604020202020204" pitchFamily="34" charset="0"/>
              </a:rPr>
              <a:t>User enters incorrect email/username or password.</a:t>
            </a:r>
          </a:p>
          <a:p>
            <a:pPr marR="0" lvl="0" defTabSz="914400"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</a:pPr>
            <a:r>
              <a:rPr lang="en-US" altLang="en-US" sz="1700" b="1" dirty="0">
                <a:solidFill>
                  <a:schemeClr val="bg1"/>
                </a:solidFill>
                <a:latin typeface="Arial" panose="020B0604020202020204" pitchFamily="34" charset="0"/>
              </a:rPr>
              <a:t>User clicks the "Login" button.</a:t>
            </a:r>
          </a:p>
          <a:p>
            <a:pPr marR="0" lvl="0" defTabSz="914400"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</a:pPr>
            <a:r>
              <a:rPr lang="en-US" altLang="en-US" sz="1700" b="1" dirty="0">
                <a:solidFill>
                  <a:schemeClr val="bg1"/>
                </a:solidFill>
                <a:latin typeface="Arial" panose="020B0604020202020204" pitchFamily="34" charset="0"/>
              </a:rPr>
              <a:t>System validates the credentials and finds them invalid.</a:t>
            </a:r>
          </a:p>
          <a:p>
            <a:pPr marR="0" lvl="0" defTabSz="914400"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</a:pPr>
            <a:r>
              <a:rPr lang="en-US" altLang="en-US" sz="1700" b="1" dirty="0">
                <a:solidFill>
                  <a:schemeClr val="bg1"/>
                </a:solidFill>
                <a:latin typeface="Arial" panose="020B0604020202020204" pitchFamily="34" charset="0"/>
              </a:rPr>
              <a:t>System displays error message: "Invalid credentials. Please try again."</a:t>
            </a:r>
          </a:p>
          <a:p>
            <a:pPr marR="0" lvl="0" defTabSz="914400"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</a:pPr>
            <a:r>
              <a:rPr lang="en-US" altLang="en-US" sz="1700" b="1" dirty="0">
                <a:solidFill>
                  <a:schemeClr val="bg1"/>
                </a:solidFill>
                <a:latin typeface="Arial" panose="020B0604020202020204" pitchFamily="34" charset="0"/>
              </a:rPr>
              <a:t>User remains on the login page.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9DD005C1-8C51-42D6-9BEE-B9B83849743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94654" y="115193"/>
            <a:ext cx="8954691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28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A7AE9375-4664-4DB2-922D-2782A6E439A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F4E10E52-BD08-5707-ECA2-9845D9D9C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69925"/>
            <a:ext cx="3381709" cy="1325563"/>
          </a:xfrm>
        </p:spPr>
        <p:txBody>
          <a:bodyPr anchor="b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2800" dirty="0">
                <a:solidFill>
                  <a:schemeClr val="bg1"/>
                </a:solidFill>
              </a:rPr>
              <a:t>Alternative Flow : Forgot Password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EE504C98-6397-41C1-A8D8-2D9C4ED307E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H="1">
            <a:off x="94657" y="2026340"/>
            <a:ext cx="3915702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1">
            <a:extLst>
              <a:ext uri="{FF2B5EF4-FFF2-40B4-BE49-F238E27FC236}">
                <a16:creationId xmlns:a16="http://schemas.microsoft.com/office/drawing/2014/main" xmlns="" id="{CE1B3DD0-A84D-2608-294D-E502FCD7548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44500" y="2398957"/>
            <a:ext cx="7054999" cy="352614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altLang="en-US" sz="1700" b="1" dirty="0">
                <a:solidFill>
                  <a:schemeClr val="bg1"/>
                </a:solidFill>
                <a:latin typeface="Arial" panose="020B0604020202020204" pitchFamily="34" charset="0"/>
              </a:rPr>
              <a:t>User navigates to the Login Page.</a:t>
            </a:r>
          </a:p>
          <a:p>
            <a:pPr defTabSz="914400" eaLnBrk="0" fontAlgn="base" hangingPunct="0">
              <a:spcBef>
                <a:spcPct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altLang="en-US" sz="1700" b="1" dirty="0">
                <a:solidFill>
                  <a:schemeClr val="bg1"/>
                </a:solidFill>
                <a:latin typeface="Arial" panose="020B0604020202020204" pitchFamily="34" charset="0"/>
              </a:rPr>
              <a:t>System displays the Login Form.</a:t>
            </a:r>
          </a:p>
          <a:p>
            <a:pPr defTabSz="914400" eaLnBrk="0" fontAlgn="base" hangingPunct="0">
              <a:spcBef>
                <a:spcPct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altLang="en-US" sz="1700" b="1" dirty="0">
                <a:solidFill>
                  <a:schemeClr val="bg1"/>
                </a:solidFill>
                <a:latin typeface="Arial" panose="020B0604020202020204" pitchFamily="34" charset="0"/>
              </a:rPr>
              <a:t>User clicks the "Forgot Password" link.</a:t>
            </a:r>
          </a:p>
          <a:p>
            <a:pPr defTabSz="914400" eaLnBrk="0" fontAlgn="base" hangingPunct="0">
              <a:spcBef>
                <a:spcPct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altLang="en-US" sz="1700" b="1" dirty="0">
                <a:solidFill>
                  <a:schemeClr val="bg1"/>
                </a:solidFill>
                <a:latin typeface="Arial" panose="020B0604020202020204" pitchFamily="34" charset="0"/>
              </a:rPr>
              <a:t>System initiates the password reset flow 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en-US" altLang="en-US" sz="1700" b="1" dirty="0">
                <a:solidFill>
                  <a:schemeClr val="bg1"/>
                </a:solidFill>
                <a:latin typeface="Arial" panose="020B0604020202020204" pitchFamily="34" charset="0"/>
              </a:rPr>
              <a:t>e.g., sends a password reset email with instructions).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9DD005C1-8C51-42D6-9BEE-B9B83849743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94654" y="115193"/>
            <a:ext cx="8954691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9649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42A4FC2C-047E-45A5-965D-8E1E3BF09BC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white">
          <a:xfrm>
            <a:off x="1143" y="0"/>
            <a:ext cx="9141714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Content Placeholder 4" descr="A screenshot of a login page">
            <a:extLst>
              <a:ext uri="{FF2B5EF4-FFF2-40B4-BE49-F238E27FC236}">
                <a16:creationId xmlns:a16="http://schemas.microsoft.com/office/drawing/2014/main" xmlns="" id="{C43C0535-5C5A-90F9-8F14-B29EDFB8A1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r="5314" b="-2"/>
          <a:stretch>
            <a:fillRect/>
          </a:stretch>
        </p:blipFill>
        <p:spPr>
          <a:xfrm>
            <a:off x="20" y="11010"/>
            <a:ext cx="9143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8184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xmlns="" id="{BFA588F0-4DDB-A284-4FE9-B75B4A2442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A7AE9375-4664-4DB2-922D-2782A6E439A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66A96B27-FBAF-D2E9-56EB-CD7441203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88308"/>
            <a:ext cx="5391742" cy="1021424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3200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User Story #3</a:t>
            </a:r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/>
            </a:r>
            <a:b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endParaRPr lang="en-US" sz="3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EE504C98-6397-41C1-A8D8-2D9C4ED307E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H="1">
            <a:off x="0" y="1440584"/>
            <a:ext cx="6020391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17C2F6CE-0CF2-4DDD-85F5-96799A328F1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H="1">
            <a:off x="3123608" y="6267491"/>
            <a:ext cx="6020392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xmlns="" id="{8612FB07-E292-2EBC-61FA-9BD87DF33C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22911504"/>
              </p:ext>
            </p:extLst>
          </p:nvPr>
        </p:nvGraphicFramePr>
        <p:xfrm>
          <a:off x="1044178" y="1984963"/>
          <a:ext cx="7055645" cy="370269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1818786">
                  <a:extLst>
                    <a:ext uri="{9D8B030D-6E8A-4147-A177-3AD203B41FA5}">
                      <a16:colId xmlns:a16="http://schemas.microsoft.com/office/drawing/2014/main" xmlns="" val="719463774"/>
                    </a:ext>
                  </a:extLst>
                </a:gridCol>
                <a:gridCol w="5236859">
                  <a:extLst>
                    <a:ext uri="{9D8B030D-6E8A-4147-A177-3AD203B41FA5}">
                      <a16:colId xmlns:a16="http://schemas.microsoft.com/office/drawing/2014/main" xmlns="" val="3169061917"/>
                    </a:ext>
                  </a:extLst>
                </a:gridCol>
              </a:tblGrid>
              <a:tr h="262645">
                <a:tc>
                  <a:txBody>
                    <a:bodyPr/>
                    <a:lstStyle/>
                    <a:p>
                      <a:pPr marL="71120" marR="0">
                        <a:buNone/>
                      </a:pPr>
                      <a:r>
                        <a:rPr lang="en-US" sz="1500">
                          <a:effectLst/>
                        </a:rPr>
                        <a:t>User</a:t>
                      </a:r>
                      <a:r>
                        <a:rPr lang="en-US" sz="1500" spc="-20">
                          <a:effectLst/>
                        </a:rPr>
                        <a:t> </a:t>
                      </a:r>
                      <a:r>
                        <a:rPr lang="en-US" sz="1500">
                          <a:effectLst/>
                        </a:rPr>
                        <a:t>Story</a:t>
                      </a:r>
                      <a:r>
                        <a:rPr lang="en-US" sz="1500" spc="-30">
                          <a:effectLst/>
                        </a:rPr>
                        <a:t> </a:t>
                      </a:r>
                      <a:r>
                        <a:rPr lang="en-US" sz="1500" spc="-25">
                          <a:effectLst/>
                        </a:rPr>
                        <a:t>ID</a:t>
                      </a:r>
                      <a:endParaRPr lang="en-US" sz="15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6200" marR="0">
                        <a:lnSpc>
                          <a:spcPts val="1420"/>
                        </a:lnSpc>
                        <a:buNone/>
                      </a:pPr>
                      <a:r>
                        <a:rPr lang="en-US" sz="1600">
                          <a:effectLst/>
                        </a:rPr>
                        <a:t>US</a:t>
                      </a:r>
                      <a:r>
                        <a:rPr lang="en-US" sz="1600" spc="-5">
                          <a:effectLst/>
                        </a:rPr>
                        <a:t> </a:t>
                      </a:r>
                      <a:r>
                        <a:rPr lang="en-US" sz="1600" spc="-25">
                          <a:effectLst/>
                        </a:rPr>
                        <a:t>#3</a:t>
                      </a:r>
                      <a:endParaRPr lang="en-US" sz="15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1320039603"/>
                  </a:ext>
                </a:extLst>
              </a:tr>
              <a:tr h="262645">
                <a:tc>
                  <a:txBody>
                    <a:bodyPr/>
                    <a:lstStyle/>
                    <a:p>
                      <a:pPr marL="71120" marR="0">
                        <a:buNone/>
                      </a:pPr>
                      <a:r>
                        <a:rPr lang="en-US" sz="1500">
                          <a:effectLst/>
                        </a:rPr>
                        <a:t>User</a:t>
                      </a:r>
                      <a:r>
                        <a:rPr lang="en-US" sz="1500" spc="-35">
                          <a:effectLst/>
                        </a:rPr>
                        <a:t> </a:t>
                      </a:r>
                      <a:r>
                        <a:rPr lang="en-US" sz="1500">
                          <a:effectLst/>
                        </a:rPr>
                        <a:t>Story</a:t>
                      </a:r>
                      <a:r>
                        <a:rPr lang="en-US" sz="1500" spc="-25">
                          <a:effectLst/>
                        </a:rPr>
                        <a:t> </a:t>
                      </a:r>
                      <a:r>
                        <a:rPr lang="en-US" sz="1500" spc="-20">
                          <a:effectLst/>
                        </a:rPr>
                        <a:t>Name</a:t>
                      </a:r>
                      <a:endParaRPr lang="en-US" sz="15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385"/>
                        </a:lnSpc>
                        <a:buNone/>
                      </a:pPr>
                      <a:r>
                        <a:rPr lang="en-US" sz="1600">
                          <a:effectLst/>
                        </a:rPr>
                        <a:t>Browse Products</a:t>
                      </a:r>
                      <a:endParaRPr lang="en-US" sz="15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3444948806"/>
                  </a:ext>
                </a:extLst>
              </a:tr>
              <a:tr h="262645">
                <a:tc>
                  <a:txBody>
                    <a:bodyPr/>
                    <a:lstStyle/>
                    <a:p>
                      <a:pPr marL="71120" marR="0">
                        <a:spcBef>
                          <a:spcPts val="120"/>
                        </a:spcBef>
                        <a:buNone/>
                      </a:pPr>
                      <a:r>
                        <a:rPr lang="en-US" sz="1500" spc="-10">
                          <a:effectLst/>
                        </a:rPr>
                        <a:t>Actors</a:t>
                      </a:r>
                      <a:endParaRPr lang="en-US" sz="15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45"/>
                        </a:spcBef>
                        <a:buNone/>
                      </a:pPr>
                      <a:r>
                        <a:rPr lang="en-US" sz="1500">
                          <a:effectLst/>
                        </a:rPr>
                        <a:t>User (Customer)</a:t>
                      </a:r>
                      <a:endParaRPr lang="en-US" sz="15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48689986"/>
                  </a:ext>
                </a:extLst>
              </a:tr>
              <a:tr h="715481">
                <a:tc>
                  <a:txBody>
                    <a:bodyPr/>
                    <a:lstStyle/>
                    <a:p>
                      <a:pPr marL="0" marR="0">
                        <a:spcBef>
                          <a:spcPts val="580"/>
                        </a:spcBef>
                        <a:buNone/>
                      </a:pPr>
                      <a:r>
                        <a:rPr lang="en-US" sz="1500">
                          <a:effectLst/>
                        </a:rPr>
                        <a:t> </a:t>
                      </a:r>
                    </a:p>
                    <a:p>
                      <a:pPr marL="71120" marR="0">
                        <a:buNone/>
                      </a:pPr>
                      <a:r>
                        <a:rPr lang="en-US" sz="1500" spc="-10">
                          <a:effectLst/>
                        </a:rPr>
                        <a:t>Description</a:t>
                      </a:r>
                      <a:endParaRPr lang="en-US" sz="15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430"/>
                        </a:spcBef>
                        <a:buNone/>
                      </a:pPr>
                      <a:r>
                        <a:rPr lang="en-US" sz="1500">
                          <a:effectLst/>
                        </a:rPr>
                        <a:t>As a user</a:t>
                      </a:r>
                      <a:br>
                        <a:rPr lang="en-US" sz="1500">
                          <a:effectLst/>
                        </a:rPr>
                      </a:br>
                      <a:r>
                        <a:rPr lang="en-US" sz="1500">
                          <a:effectLst/>
                        </a:rPr>
                        <a:t>I’d like to browse products</a:t>
                      </a:r>
                      <a:br>
                        <a:rPr lang="en-US" sz="1500">
                          <a:effectLst/>
                        </a:rPr>
                      </a:br>
                      <a:r>
                        <a:rPr lang="en-US" sz="1500">
                          <a:effectLst/>
                        </a:rPr>
                        <a:t>So that I can explore available items</a:t>
                      </a:r>
                      <a:endParaRPr lang="en-US" sz="15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207801057"/>
                  </a:ext>
                </a:extLst>
              </a:tr>
              <a:tr h="277740">
                <a:tc>
                  <a:txBody>
                    <a:bodyPr/>
                    <a:lstStyle/>
                    <a:p>
                      <a:pPr marL="71120" marR="0">
                        <a:spcBef>
                          <a:spcPts val="105"/>
                        </a:spcBef>
                        <a:buNone/>
                      </a:pPr>
                      <a:r>
                        <a:rPr lang="en-US" sz="1500">
                          <a:effectLst/>
                        </a:rPr>
                        <a:t>Pre</a:t>
                      </a:r>
                      <a:r>
                        <a:rPr lang="en-US" sz="1500" spc="-20">
                          <a:effectLst/>
                        </a:rPr>
                        <a:t> </a:t>
                      </a:r>
                      <a:r>
                        <a:rPr lang="en-US" sz="1500" spc="-10">
                          <a:effectLst/>
                        </a:rPr>
                        <a:t>condition</a:t>
                      </a:r>
                      <a:endParaRPr lang="en-US" sz="15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600">
                          <a:effectLst/>
                        </a:rPr>
                        <a:t>Products are available in the system catalog.</a:t>
                      </a:r>
                      <a:endParaRPr lang="en-US" sz="15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2209852023"/>
                  </a:ext>
                </a:extLst>
              </a:tr>
              <a:tr h="262645">
                <a:tc>
                  <a:txBody>
                    <a:bodyPr/>
                    <a:lstStyle/>
                    <a:p>
                      <a:pPr marL="71120" marR="0">
                        <a:spcBef>
                          <a:spcPts val="95"/>
                        </a:spcBef>
                        <a:buNone/>
                      </a:pPr>
                      <a:r>
                        <a:rPr lang="en-US" sz="1500">
                          <a:effectLst/>
                        </a:rPr>
                        <a:t>Post</a:t>
                      </a:r>
                      <a:r>
                        <a:rPr lang="en-US" sz="1500" spc="-10">
                          <a:effectLst/>
                        </a:rPr>
                        <a:t> condition</a:t>
                      </a:r>
                      <a:endParaRPr lang="en-US" sz="15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500">
                          <a:effectLst/>
                        </a:rPr>
                        <a:t>Product catalog is displayed with details (name, price, image).</a:t>
                      </a:r>
                      <a:endParaRPr lang="en-US" sz="15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2554548851"/>
                  </a:ext>
                </a:extLst>
              </a:tr>
              <a:tr h="1658889"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500">
                          <a:effectLst/>
                        </a:rPr>
                        <a:t> </a:t>
                      </a:r>
                    </a:p>
                    <a:p>
                      <a:pPr marL="0" marR="0">
                        <a:spcBef>
                          <a:spcPts val="60"/>
                        </a:spcBef>
                        <a:buNone/>
                      </a:pPr>
                      <a:r>
                        <a:rPr lang="en-US" sz="1500">
                          <a:effectLst/>
                        </a:rPr>
                        <a:t> </a:t>
                      </a:r>
                    </a:p>
                    <a:p>
                      <a:pPr marL="71120" marR="0">
                        <a:buNone/>
                      </a:pPr>
                      <a:r>
                        <a:rPr lang="en-US" sz="1500">
                          <a:effectLst/>
                        </a:rPr>
                        <a:t>Acceptance</a:t>
                      </a:r>
                      <a:r>
                        <a:rPr lang="en-US" sz="1500" spc="-30">
                          <a:effectLst/>
                        </a:rPr>
                        <a:t> </a:t>
                      </a:r>
                      <a:r>
                        <a:rPr lang="en-US" sz="1500" spc="-10">
                          <a:effectLst/>
                        </a:rPr>
                        <a:t>Criteria</a:t>
                      </a:r>
                      <a:endParaRPr lang="en-US" sz="15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40"/>
                        </a:spcBef>
                        <a:buNone/>
                      </a:pPr>
                      <a:r>
                        <a:rPr lang="en-US" sz="1500" dirty="0">
                          <a:effectLst/>
                        </a:rPr>
                        <a:t>  Given I am on the product catalog page,</a:t>
                      </a:r>
                    </a:p>
                    <a:p>
                      <a:pPr marL="0" marR="0">
                        <a:spcBef>
                          <a:spcPts val="40"/>
                        </a:spcBef>
                        <a:buNone/>
                      </a:pPr>
                      <a:r>
                        <a:rPr lang="en-US" sz="1500" dirty="0">
                          <a:effectLst/>
                        </a:rPr>
                        <a:t>  When I browse the store,</a:t>
                      </a:r>
                    </a:p>
                    <a:p>
                      <a:pPr marL="0" marR="0">
                        <a:spcBef>
                          <a:spcPts val="40"/>
                        </a:spcBef>
                        <a:buNone/>
                      </a:pPr>
                      <a:r>
                        <a:rPr lang="en-US" sz="1500" dirty="0">
                          <a:effectLst/>
                        </a:rPr>
                        <a:t>  Then I should see a list of available products with details (name, price, image).</a:t>
                      </a:r>
                    </a:p>
                    <a:p>
                      <a:pPr marL="0" marR="0">
                        <a:spcBef>
                          <a:spcPts val="40"/>
                        </a:spcBef>
                        <a:buNone/>
                      </a:pPr>
                      <a:r>
                        <a:rPr lang="en-US" sz="1500" dirty="0">
                          <a:effectLst/>
                        </a:rPr>
                        <a:t>  And products should be paginated or scrollable if the list is large.</a:t>
                      </a:r>
                    </a:p>
                    <a:p>
                      <a:pPr marL="0" marR="0">
                        <a:spcBef>
                          <a:spcPts val="280"/>
                        </a:spcBef>
                        <a:buNone/>
                      </a:pPr>
                      <a:r>
                        <a:rPr lang="en-US" sz="1500" dirty="0">
                          <a:effectLst/>
                        </a:rPr>
                        <a:t> </a:t>
                      </a:r>
                      <a:endParaRPr lang="en-US" sz="1500" dirty="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17791768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3915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B250C39F-3F6C-4D53-86D2-7BC6B2FF609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" name="Picture 14" descr="Boxes On Rack In Warehouse">
            <a:extLst>
              <a:ext uri="{FF2B5EF4-FFF2-40B4-BE49-F238E27FC236}">
                <a16:creationId xmlns:a16="http://schemas.microsoft.com/office/drawing/2014/main" xmlns="" id="{98F32FF1-19A9-F6C1-4714-BCD29F723F3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249" r="750" b="-1"/>
          <a:stretch>
            <a:fillRect/>
          </a:stretch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70A48D59-8581-41F7-B529-F4617FE07A9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46000">
                <a:schemeClr val="tx1">
                  <a:lumMod val="95000"/>
                  <a:lumOff val="5000"/>
                </a:schemeClr>
              </a:gs>
              <a:gs pos="90000">
                <a:schemeClr val="tx1">
                  <a:lumMod val="95000"/>
                  <a:lumOff val="5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8675" y="910431"/>
            <a:ext cx="3543300" cy="1466455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700" dirty="0">
                <a:solidFill>
                  <a:schemeClr val="bg1"/>
                </a:solidFill>
              </a:rPr>
              <a:t>Product Backlog (Product Owner)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8675" y="2492080"/>
            <a:ext cx="3543300" cy="3015849"/>
          </a:xfrm>
        </p:spPr>
        <p:txBody>
          <a:bodyPr>
            <a:normAutofit/>
          </a:bodyPr>
          <a:lstStyle/>
          <a:p>
            <a:pPr lvl="0">
              <a:lnSpc>
                <a:spcPct val="90000"/>
              </a:lnSpc>
            </a:pPr>
            <a:r>
              <a:rPr lang="en-US" sz="1300">
                <a:solidFill>
                  <a:schemeClr val="bg1"/>
                </a:solidFill>
              </a:rPr>
              <a:t>US1: Sign Up (Must)</a:t>
            </a:r>
          </a:p>
          <a:p>
            <a:pPr lvl="0">
              <a:lnSpc>
                <a:spcPct val="90000"/>
              </a:lnSpc>
            </a:pPr>
            <a:r>
              <a:rPr lang="en-US" sz="1300">
                <a:solidFill>
                  <a:schemeClr val="bg1"/>
                </a:solidFill>
              </a:rPr>
              <a:t>US2: Login (Must)</a:t>
            </a:r>
          </a:p>
          <a:p>
            <a:pPr lvl="0">
              <a:lnSpc>
                <a:spcPct val="90000"/>
              </a:lnSpc>
            </a:pPr>
            <a:r>
              <a:rPr lang="en-US" sz="1300">
                <a:solidFill>
                  <a:schemeClr val="bg1"/>
                </a:solidFill>
              </a:rPr>
              <a:t>US3: Browse Products (Must)</a:t>
            </a:r>
          </a:p>
          <a:p>
            <a:pPr lvl="0">
              <a:lnSpc>
                <a:spcPct val="90000"/>
              </a:lnSpc>
            </a:pPr>
            <a:r>
              <a:rPr lang="en-US" sz="1300">
                <a:solidFill>
                  <a:schemeClr val="bg1"/>
                </a:solidFill>
              </a:rPr>
              <a:t>US4: Add to Cart (Must)</a:t>
            </a:r>
          </a:p>
          <a:p>
            <a:pPr lvl="0">
              <a:lnSpc>
                <a:spcPct val="90000"/>
              </a:lnSpc>
            </a:pPr>
            <a:r>
              <a:rPr lang="en-US" sz="1300">
                <a:solidFill>
                  <a:schemeClr val="bg1"/>
                </a:solidFill>
              </a:rPr>
              <a:t>US5: Search Products (Should)</a:t>
            </a:r>
          </a:p>
          <a:p>
            <a:pPr lvl="0">
              <a:lnSpc>
                <a:spcPct val="90000"/>
              </a:lnSpc>
            </a:pPr>
            <a:r>
              <a:rPr lang="en-US" sz="1300">
                <a:solidFill>
                  <a:schemeClr val="bg1"/>
                </a:solidFill>
              </a:rPr>
              <a:t>US6: Checkout (Must)</a:t>
            </a:r>
          </a:p>
          <a:p>
            <a:pPr lvl="0">
              <a:lnSpc>
                <a:spcPct val="90000"/>
              </a:lnSpc>
            </a:pPr>
            <a:r>
              <a:rPr lang="en-US" sz="1300">
                <a:solidFill>
                  <a:schemeClr val="bg1"/>
                </a:solidFill>
              </a:rPr>
              <a:t>US7: Track Orders (Should)</a:t>
            </a:r>
          </a:p>
          <a:p>
            <a:pPr lvl="0">
              <a:lnSpc>
                <a:spcPct val="90000"/>
              </a:lnSpc>
            </a:pPr>
            <a:r>
              <a:rPr lang="en-US" sz="1300">
                <a:solidFill>
                  <a:schemeClr val="bg1"/>
                </a:solidFill>
              </a:rPr>
              <a:t>US8: Wishlist (Could)</a:t>
            </a:r>
          </a:p>
          <a:p>
            <a:pPr lvl="0">
              <a:lnSpc>
                <a:spcPct val="90000"/>
              </a:lnSpc>
            </a:pPr>
            <a:r>
              <a:rPr lang="en-US" sz="1300">
                <a:solidFill>
                  <a:schemeClr val="bg1"/>
                </a:solidFill>
              </a:rPr>
              <a:t>US9: Review Products (Could)</a:t>
            </a:r>
          </a:p>
          <a:p>
            <a:pPr lvl="0">
              <a:lnSpc>
                <a:spcPct val="90000"/>
              </a:lnSpc>
            </a:pPr>
            <a:r>
              <a:rPr lang="en-US" sz="1300">
                <a:solidFill>
                  <a:schemeClr val="bg1"/>
                </a:solidFill>
              </a:rPr>
              <a:t>US10: Admin – Add Products (Must)</a:t>
            </a:r>
          </a:p>
          <a:p>
            <a:pPr lvl="0">
              <a:lnSpc>
                <a:spcPct val="90000"/>
              </a:lnSpc>
            </a:pPr>
            <a:r>
              <a:rPr lang="en-US" sz="1300">
                <a:solidFill>
                  <a:schemeClr val="bg1"/>
                </a:solidFill>
              </a:rPr>
              <a:t>US11: Admin – Edit Products (Must)</a:t>
            </a:r>
          </a:p>
          <a:p>
            <a:pPr lvl="0">
              <a:lnSpc>
                <a:spcPct val="90000"/>
              </a:lnSpc>
            </a:pPr>
            <a:r>
              <a:rPr lang="en-US" sz="1300">
                <a:solidFill>
                  <a:schemeClr val="bg1"/>
                </a:solidFill>
              </a:rPr>
              <a:t>US12: Admin – Delete Products (Must)</a:t>
            </a:r>
          </a:p>
          <a:p>
            <a:pPr lvl="0">
              <a:lnSpc>
                <a:spcPct val="90000"/>
              </a:lnSpc>
            </a:pPr>
            <a:r>
              <a:rPr lang="en-US" sz="1300">
                <a:solidFill>
                  <a:schemeClr val="bg1"/>
                </a:solidFill>
              </a:rPr>
              <a:t>US13: Admin – View Sales Reports (Should)</a:t>
            </a:r>
          </a:p>
          <a:p>
            <a:pPr>
              <a:lnSpc>
                <a:spcPct val="90000"/>
              </a:lnSpc>
            </a:pPr>
            <a:endParaRPr lang="en-US" sz="1300">
              <a:solidFill>
                <a:schemeClr val="bg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9DD005C1-8C51-42D6-9BEE-B9B83849743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94654" y="115193"/>
            <a:ext cx="8954691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A7AE9375-4664-4DB2-922D-2782A6E439A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8D681BD-00E6-78E3-8743-A5048AB52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69925"/>
            <a:ext cx="3381709" cy="1325563"/>
          </a:xfrm>
        </p:spPr>
        <p:txBody>
          <a:bodyPr anchor="b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2800">
                <a:solidFill>
                  <a:schemeClr val="bg1"/>
                </a:solidFill>
              </a:rPr>
              <a:t>Main Success Scenario: Browse Product Catalog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EE504C98-6397-41C1-A8D8-2D9C4ED307E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H="1">
            <a:off x="94657" y="2026340"/>
            <a:ext cx="3915702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B6CB35A-8FCB-AE21-046F-96B15F946A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4500" y="2398957"/>
            <a:ext cx="7054999" cy="3526144"/>
          </a:xfrm>
        </p:spPr>
        <p:txBody>
          <a:bodyPr>
            <a:normAutofit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en-US" sz="1700" b="1" dirty="0">
                <a:solidFill>
                  <a:schemeClr val="bg1"/>
                </a:solidFill>
                <a:latin typeface="Arial" panose="020B0604020202020204" pitchFamily="34" charset="0"/>
              </a:rPr>
              <a:t>User accesses product catalog page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1700" b="1" dirty="0">
                <a:solidFill>
                  <a:schemeClr val="bg1"/>
                </a:solidFill>
                <a:latin typeface="Arial" panose="020B0604020202020204" pitchFamily="34" charset="0"/>
              </a:rPr>
              <a:t>System retrieves available products from database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1700" b="1" dirty="0">
                <a:solidFill>
                  <a:schemeClr val="bg1"/>
                </a:solidFill>
                <a:latin typeface="Arial" panose="020B0604020202020204" pitchFamily="34" charset="0"/>
              </a:rPr>
              <a:t>System displays product grid with: Image, Name, Price, "Add to Cart" button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1700" b="1" dirty="0">
                <a:solidFill>
                  <a:schemeClr val="bg1"/>
                </a:solidFill>
                <a:latin typeface="Arial" panose="020B0604020202020204" pitchFamily="34" charset="0"/>
              </a:rPr>
              <a:t>User scrolls or paginates through product list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1700" b="1" dirty="0">
                <a:solidFill>
                  <a:schemeClr val="bg1"/>
                </a:solidFill>
                <a:latin typeface="Arial" panose="020B0604020202020204" pitchFamily="34" charset="0"/>
              </a:rPr>
              <a:t>User clicks on a product to view details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1700" b="1" dirty="0">
                <a:solidFill>
                  <a:schemeClr val="bg1"/>
                </a:solidFill>
                <a:latin typeface="Arial" panose="020B0604020202020204" pitchFamily="34" charset="0"/>
              </a:rPr>
              <a:t>System displays product detail page</a:t>
            </a:r>
          </a:p>
          <a:p>
            <a:endParaRPr lang="en-US" sz="1700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9DD005C1-8C51-42D6-9BEE-B9B83849743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94654" y="115193"/>
            <a:ext cx="8954691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8823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A7AE9375-4664-4DB2-922D-2782A6E439A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E70F05C-7140-22E6-7375-92E172870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69925"/>
            <a:ext cx="3381709" cy="1325563"/>
          </a:xfrm>
        </p:spPr>
        <p:txBody>
          <a:bodyPr anchor="b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3400">
                <a:solidFill>
                  <a:schemeClr val="bg1"/>
                </a:solidFill>
              </a:rPr>
              <a:t>Alternative Flow : Filter by Category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EE504C98-6397-41C1-A8D8-2D9C4ED307E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H="1">
            <a:off x="94657" y="2026340"/>
            <a:ext cx="3915702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1">
            <a:extLst>
              <a:ext uri="{FF2B5EF4-FFF2-40B4-BE49-F238E27FC236}">
                <a16:creationId xmlns:a16="http://schemas.microsoft.com/office/drawing/2014/main" xmlns="" id="{26F0B935-8BF8-7F3D-5871-D02145A65C1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44500" y="2398957"/>
            <a:ext cx="7054999" cy="352614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514350" marR="0" indent="-514350" fontAlgn="base">
              <a:spcAft>
                <a:spcPts val="600"/>
              </a:spcAft>
              <a:buClrTx/>
              <a:buSzTx/>
              <a:buFont typeface="+mj-lt"/>
              <a:buAutoNum type="arabicPeriod"/>
              <a:tabLst/>
            </a:pPr>
            <a:r>
              <a:rPr lang="en-US" altLang="en-US" sz="1700" b="1" dirty="0">
                <a:solidFill>
                  <a:schemeClr val="bg1"/>
                </a:solidFill>
                <a:latin typeface="Arial" panose="020B0604020202020204" pitchFamily="34" charset="0"/>
              </a:rPr>
              <a:t>User accesses the Product Catalog Page.</a:t>
            </a:r>
          </a:p>
          <a:p>
            <a:pPr marL="514350" marR="0" indent="-514350" fontAlgn="base">
              <a:spcAft>
                <a:spcPts val="600"/>
              </a:spcAft>
              <a:buClrTx/>
              <a:buSzTx/>
              <a:buFont typeface="+mj-lt"/>
              <a:buAutoNum type="arabicPeriod"/>
              <a:tabLst/>
            </a:pPr>
            <a:r>
              <a:rPr lang="en-US" altLang="en-US" sz="1700" b="1" dirty="0">
                <a:solidFill>
                  <a:schemeClr val="bg1"/>
                </a:solidFill>
                <a:latin typeface="Arial" panose="020B0604020202020204" pitchFamily="34" charset="0"/>
              </a:rPr>
              <a:t>System displays the list of available products.</a:t>
            </a:r>
          </a:p>
          <a:p>
            <a:pPr marL="514350" marR="0" indent="-514350" fontAlgn="base">
              <a:spcAft>
                <a:spcPts val="600"/>
              </a:spcAft>
              <a:buClrTx/>
              <a:buSzTx/>
              <a:buFont typeface="+mj-lt"/>
              <a:buAutoNum type="arabicPeriod"/>
              <a:tabLst/>
            </a:pPr>
            <a:r>
              <a:rPr lang="en-US" altLang="en-US" sz="1700" b="1" dirty="0">
                <a:solidFill>
                  <a:schemeClr val="bg1"/>
                </a:solidFill>
                <a:latin typeface="Arial" panose="020B0604020202020204" pitchFamily="34" charset="0"/>
              </a:rPr>
              <a:t>User selects a category filter (e.g., Electronics, Clothing, Books).</a:t>
            </a:r>
          </a:p>
          <a:p>
            <a:pPr marL="514350" marR="0" indent="-514350" fontAlgn="base">
              <a:spcAft>
                <a:spcPts val="600"/>
              </a:spcAft>
              <a:buClrTx/>
              <a:buSzTx/>
              <a:buFont typeface="+mj-lt"/>
              <a:buAutoNum type="arabicPeriod"/>
              <a:tabLst/>
            </a:pPr>
            <a:r>
              <a:rPr lang="en-US" altLang="en-US" sz="1700" b="1" dirty="0">
                <a:solidFill>
                  <a:schemeClr val="bg1"/>
                </a:solidFill>
                <a:latin typeface="Arial" panose="020B0604020202020204" pitchFamily="34" charset="0"/>
              </a:rPr>
              <a:t>System retrieves products that match the selected category.</a:t>
            </a:r>
          </a:p>
          <a:p>
            <a:pPr marL="514350" marR="0" indent="-514350" fontAlgn="base">
              <a:spcAft>
                <a:spcPts val="600"/>
              </a:spcAft>
              <a:buClrTx/>
              <a:buSzTx/>
              <a:buFont typeface="+mj-lt"/>
              <a:buAutoNum type="arabicPeriod"/>
              <a:tabLst/>
            </a:pPr>
            <a:r>
              <a:rPr lang="en-US" altLang="en-US" sz="1700" b="1" dirty="0">
                <a:solidFill>
                  <a:schemeClr val="bg1"/>
                </a:solidFill>
                <a:latin typeface="Arial" panose="020B0604020202020204" pitchFamily="34" charset="0"/>
              </a:rPr>
              <a:t>System updates and displays the filtered product grid.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9DD005C1-8C51-42D6-9BEE-B9B83849743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94654" y="115193"/>
            <a:ext cx="8954691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2726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A7AE9375-4664-4DB2-922D-2782A6E439A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C702C3E1-1081-0010-EAD7-23D4F018A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69925"/>
            <a:ext cx="3381709" cy="1325563"/>
          </a:xfrm>
        </p:spPr>
        <p:txBody>
          <a:bodyPr anchor="b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3700">
                <a:solidFill>
                  <a:schemeClr val="bg1"/>
                </a:solidFill>
              </a:rPr>
              <a:t>Alternative Flow : Sort Products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EE504C98-6397-41C1-A8D8-2D9C4ED307E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H="1">
            <a:off x="94657" y="2026340"/>
            <a:ext cx="3915702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1">
            <a:extLst>
              <a:ext uri="{FF2B5EF4-FFF2-40B4-BE49-F238E27FC236}">
                <a16:creationId xmlns:a16="http://schemas.microsoft.com/office/drawing/2014/main" xmlns="" id="{74CF223C-0180-3923-147A-CBDAAEEBEE0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44500" y="2398957"/>
            <a:ext cx="7054999" cy="352614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514350" lvl="0" indent="-514350" fontAlgn="base">
              <a:spcAft>
                <a:spcPts val="600"/>
              </a:spcAft>
              <a:buFont typeface="+mj-lt"/>
              <a:buAutoNum type="arabicPeriod"/>
            </a:pPr>
            <a:r>
              <a:rPr lang="en-US" altLang="en-US" sz="1700" b="1" dirty="0">
                <a:solidFill>
                  <a:schemeClr val="bg1"/>
                </a:solidFill>
                <a:latin typeface="Arial" panose="020B0604020202020204" pitchFamily="34" charset="0"/>
              </a:rPr>
              <a:t>User accesses the Product Catalog Page.</a:t>
            </a:r>
          </a:p>
          <a:p>
            <a:pPr marL="514350" lvl="0" indent="-514350" fontAlgn="base">
              <a:spcAft>
                <a:spcPts val="600"/>
              </a:spcAft>
              <a:buFont typeface="+mj-lt"/>
              <a:buAutoNum type="arabicPeriod"/>
            </a:pPr>
            <a:r>
              <a:rPr lang="en-US" altLang="en-US" sz="1700" b="1" dirty="0">
                <a:solidFill>
                  <a:schemeClr val="bg1"/>
                </a:solidFill>
                <a:latin typeface="Arial" panose="020B0604020202020204" pitchFamily="34" charset="0"/>
              </a:rPr>
              <a:t>System displays the list of available products.</a:t>
            </a:r>
          </a:p>
          <a:p>
            <a:pPr marL="514350" lvl="0" indent="-514350" fontAlgn="base">
              <a:spcAft>
                <a:spcPts val="600"/>
              </a:spcAft>
              <a:buFont typeface="+mj-lt"/>
              <a:buAutoNum type="arabicPeriod"/>
            </a:pPr>
            <a:r>
              <a:rPr lang="en-US" altLang="en-US" sz="1700" b="1" dirty="0">
                <a:solidFill>
                  <a:schemeClr val="bg1"/>
                </a:solidFill>
                <a:latin typeface="Arial" panose="020B0604020202020204" pitchFamily="34" charset="0"/>
              </a:rPr>
              <a:t>User selects a sorting option (e.g., by Price, Popularity, or Newest).</a:t>
            </a:r>
          </a:p>
          <a:p>
            <a:pPr marL="514350" lvl="0" indent="-514350" fontAlgn="base">
              <a:spcAft>
                <a:spcPts val="600"/>
              </a:spcAft>
              <a:buFont typeface="+mj-lt"/>
              <a:buAutoNum type="arabicPeriod"/>
            </a:pPr>
            <a:r>
              <a:rPr lang="en-US" altLang="en-US" sz="1700" b="1" dirty="0">
                <a:solidFill>
                  <a:schemeClr val="bg1"/>
                </a:solidFill>
                <a:latin typeface="Arial" panose="020B0604020202020204" pitchFamily="34" charset="0"/>
              </a:rPr>
              <a:t>System reorders the products based on the selected sorting criteria.</a:t>
            </a:r>
          </a:p>
          <a:p>
            <a:pPr marL="514350" lvl="0" indent="-514350" fontAlgn="base">
              <a:spcAft>
                <a:spcPts val="600"/>
              </a:spcAft>
              <a:buFont typeface="+mj-lt"/>
              <a:buAutoNum type="arabicPeriod"/>
            </a:pPr>
            <a:r>
              <a:rPr lang="en-US" altLang="en-US" sz="1700" b="1" dirty="0">
                <a:solidFill>
                  <a:schemeClr val="bg1"/>
                </a:solidFill>
                <a:latin typeface="Arial" panose="020B0604020202020204" pitchFamily="34" charset="0"/>
              </a:rPr>
              <a:t>System displays the sorted product grid.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9DD005C1-8C51-42D6-9BEE-B9B83849743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94654" y="115193"/>
            <a:ext cx="8954691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31199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A7AE9375-4664-4DB2-922D-2782A6E439A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6D1CFE6-2F5C-430B-15F1-37152DA76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69925"/>
            <a:ext cx="3381709" cy="1325563"/>
          </a:xfrm>
        </p:spPr>
        <p:txBody>
          <a:bodyPr anchor="b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2800">
                <a:solidFill>
                  <a:schemeClr val="bg1"/>
                </a:solidFill>
              </a:rPr>
              <a:t>Alternative Flow : No Products Available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xmlns="" id="{EE504C98-6397-41C1-A8D8-2D9C4ED307E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H="1">
            <a:off x="94657" y="2026340"/>
            <a:ext cx="3915702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1">
            <a:extLst>
              <a:ext uri="{FF2B5EF4-FFF2-40B4-BE49-F238E27FC236}">
                <a16:creationId xmlns:a16="http://schemas.microsoft.com/office/drawing/2014/main" xmlns="" id="{96FD7626-1FC2-D003-DD12-7F86A1E1D85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44500" y="2398957"/>
            <a:ext cx="7054999" cy="352614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514350" marR="0" indent="-514350" fontAlgn="base">
              <a:spcAft>
                <a:spcPts val="600"/>
              </a:spcAft>
              <a:buClrTx/>
              <a:buSzTx/>
              <a:buFont typeface="+mj-lt"/>
              <a:buAutoNum type="arabicPeriod"/>
              <a:tabLst/>
            </a:pPr>
            <a:r>
              <a:rPr lang="en-US" altLang="en-US" sz="1700" b="1" dirty="0">
                <a:solidFill>
                  <a:schemeClr val="bg1"/>
                </a:solidFill>
                <a:latin typeface="Arial" panose="020B0604020202020204" pitchFamily="34" charset="0"/>
              </a:rPr>
              <a:t>User accesses the Product Catalog Page.</a:t>
            </a:r>
          </a:p>
          <a:p>
            <a:pPr marL="514350" marR="0" indent="-514350" fontAlgn="base">
              <a:spcAft>
                <a:spcPts val="600"/>
              </a:spcAft>
              <a:buClrTx/>
              <a:buSzTx/>
              <a:buFont typeface="+mj-lt"/>
              <a:buAutoNum type="arabicPeriod"/>
              <a:tabLst/>
            </a:pPr>
            <a:r>
              <a:rPr lang="en-US" altLang="en-US" sz="1700" b="1" dirty="0">
                <a:solidFill>
                  <a:schemeClr val="bg1"/>
                </a:solidFill>
                <a:latin typeface="Arial" panose="020B0604020202020204" pitchFamily="34" charset="0"/>
              </a:rPr>
              <a:t>System queries the database for available products.</a:t>
            </a:r>
          </a:p>
          <a:p>
            <a:pPr marL="514350" marR="0" indent="-514350" fontAlgn="base">
              <a:spcAft>
                <a:spcPts val="600"/>
              </a:spcAft>
              <a:buClrTx/>
              <a:buSzTx/>
              <a:buFont typeface="+mj-lt"/>
              <a:buAutoNum type="arabicPeriod"/>
              <a:tabLst/>
            </a:pPr>
            <a:r>
              <a:rPr lang="en-US" altLang="en-US" sz="1700" b="1" dirty="0">
                <a:solidFill>
                  <a:schemeClr val="bg1"/>
                </a:solidFill>
                <a:latin typeface="Arial" panose="020B0604020202020204" pitchFamily="34" charset="0"/>
              </a:rPr>
              <a:t>System detects that no products are available (e.g., out of stock or category empty).</a:t>
            </a:r>
          </a:p>
          <a:p>
            <a:pPr marL="514350" marR="0" indent="-514350" fontAlgn="base">
              <a:spcAft>
                <a:spcPts val="600"/>
              </a:spcAft>
              <a:buClrTx/>
              <a:buSzTx/>
              <a:buFont typeface="+mj-lt"/>
              <a:buAutoNum type="arabicPeriod"/>
              <a:tabLst/>
            </a:pPr>
            <a:r>
              <a:rPr lang="en-US" altLang="en-US" sz="1700" b="1" dirty="0">
                <a:solidFill>
                  <a:schemeClr val="bg1"/>
                </a:solidFill>
                <a:latin typeface="Arial" panose="020B0604020202020204" pitchFamily="34" charset="0"/>
              </a:rPr>
              <a:t>System displays an empty state message:</a:t>
            </a:r>
          </a:p>
          <a:p>
            <a:pPr marL="514350" marR="0" indent="-514350" fontAlgn="base">
              <a:spcAft>
                <a:spcPts val="600"/>
              </a:spcAft>
              <a:buClrTx/>
              <a:buSzTx/>
              <a:buFont typeface="+mj-lt"/>
              <a:buAutoNum type="arabicPeriod"/>
              <a:tabLst/>
            </a:pPr>
            <a:r>
              <a:rPr lang="en-US" altLang="en-US" sz="1700" b="1" dirty="0">
                <a:solidFill>
                  <a:schemeClr val="bg1"/>
                </a:solidFill>
                <a:latin typeface="Arial" panose="020B0604020202020204" pitchFamily="34" charset="0"/>
              </a:rPr>
              <a:t> "No products available at the moment. Please check back later."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9DD005C1-8C51-42D6-9BEE-B9B83849743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94654" y="115193"/>
            <a:ext cx="8954691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4903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D4D7444E-8572-6DFD-CB75-0984238C716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-3768" y="6737718"/>
            <a:ext cx="9155399" cy="123363"/>
            <a:chOff x="-5025" y="6737718"/>
            <a:chExt cx="12207200" cy="123363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xmlns="" id="{01C89D56-574B-DBE6-E414-A886D4CD9B7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xmlns="" id="{26808B29-2E24-7E95-6543-9B0B821797A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Content Placeholder 8" descr="A screenshot of a computer">
            <a:extLst>
              <a:ext uri="{FF2B5EF4-FFF2-40B4-BE49-F238E27FC236}">
                <a16:creationId xmlns:a16="http://schemas.microsoft.com/office/drawing/2014/main" xmlns="" id="{F9DD88A3-9C12-DC28-D7F5-24167E0D2E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  <p:extLst>
      <p:ext uri="{BB962C8B-B14F-4D97-AF65-F5344CB8AC3E}">
        <p14:creationId xmlns:p14="http://schemas.microsoft.com/office/powerpoint/2010/main" val="87515352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xmlns="" id="{0B9EE3F3-89B7-43C3-8651-C4C96830993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610" y="991443"/>
            <a:ext cx="3332365" cy="1087819"/>
          </a:xfrm>
        </p:spPr>
        <p:txBody>
          <a:bodyPr anchor="b">
            <a:normAutofit/>
          </a:bodyPr>
          <a:lstStyle/>
          <a:p>
            <a:r>
              <a:rPr lang="en-US" sz="3000"/>
              <a:t>Use Case Diagram (Analysis Lead)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33AE4636-AEEC-45D6-84D4-7AC2DA48ECF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477773" y="456519"/>
            <a:ext cx="73152" cy="4114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8D9CE0F4-2EB2-4F1F-8AAC-DB3571D9FE1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08610" y="2285541"/>
            <a:ext cx="32918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8610" y="2684095"/>
            <a:ext cx="3332365" cy="3492868"/>
          </a:xfrm>
        </p:spPr>
        <p:txBody>
          <a:bodyPr>
            <a:normAutofit/>
          </a:bodyPr>
          <a:lstStyle/>
          <a:p>
            <a:r>
              <a:rPr lang="en-US" sz="1600"/>
              <a:t>Actors: Customer</a:t>
            </a:r>
          </a:p>
          <a:p>
            <a:r>
              <a:rPr lang="en-US" sz="1600"/>
              <a:t>Use Cases: Sign Up, Login, Browse Products</a:t>
            </a:r>
          </a:p>
          <a:p>
            <a:endParaRPr lang="en-US" sz="1600"/>
          </a:p>
          <a:p>
            <a:pPr marL="0" indent="0">
              <a:buNone/>
            </a:pPr>
            <a:endParaRPr lang="en-US" sz="1600"/>
          </a:p>
        </p:txBody>
      </p:sp>
      <p:pic>
        <p:nvPicPr>
          <p:cNvPr id="5" name="Picture 4" descr="A diagram of a login system&#10;&#10;AI-generated content may be incorrect.">
            <a:extLst>
              <a:ext uri="{FF2B5EF4-FFF2-40B4-BE49-F238E27FC236}">
                <a16:creationId xmlns:a16="http://schemas.microsoft.com/office/drawing/2014/main" xmlns="" id="{5CE14739-AB61-F1F8-0EFC-47E3385FD8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9362" y="1137111"/>
            <a:ext cx="4830318" cy="4528423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dirty="0"/>
              <a:t>Wireframes / Mockups (UI/UX Lead)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Screens:</a:t>
            </a:r>
          </a:p>
          <a:p>
            <a:r>
              <a:t>- Sign Up Page</a:t>
            </a:r>
          </a:p>
          <a:p>
            <a:r>
              <a:t>- Login Page</a:t>
            </a:r>
          </a:p>
          <a:p>
            <a:r>
              <a:t>- Browse Products Page</a:t>
            </a:r>
          </a:p>
          <a:p>
            <a:endParaRPr/>
          </a:p>
          <a:p>
            <a:r>
              <a:t>(Add mockup images here)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Up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flipH="1" flipV="1">
            <a:off x="2104931" y="4695716"/>
            <a:ext cx="2467069" cy="618669"/>
          </a:xfrm>
        </p:spPr>
        <p:txBody>
          <a:bodyPr>
            <a:normAutofit fontScale="40000" lnSpcReduction="20000"/>
          </a:bodyPr>
          <a:lstStyle/>
          <a:p>
            <a:r>
              <a:rPr dirty="0"/>
              <a:t>Add screenshot of Scrum/</a:t>
            </a:r>
            <a:r>
              <a:rPr lang="en-US" dirty="0" err="1"/>
              <a:t>clickUp</a:t>
            </a:r>
            <a:endParaRPr dirty="0"/>
          </a:p>
          <a:p>
            <a:r>
              <a:rPr dirty="0"/>
              <a:t>Tasks for US1, US2, US3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55" y="1539285"/>
            <a:ext cx="8999145" cy="4680446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Definition of Done (Team Agreement)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A user story is 'Done' when:</a:t>
            </a:r>
            <a:endParaRPr lang="en-US" dirty="0"/>
          </a:p>
          <a:p>
            <a:r>
              <a:rPr lang="en-US" dirty="0"/>
              <a:t>Implemented(use case)</a:t>
            </a:r>
            <a:endParaRPr dirty="0"/>
          </a:p>
          <a:p>
            <a:r>
              <a:rPr dirty="0"/>
              <a:t>- Implemented (UI/Mockup)</a:t>
            </a:r>
          </a:p>
          <a:p>
            <a:r>
              <a:rPr dirty="0"/>
              <a:t>- Acceptance criteria met</a:t>
            </a:r>
          </a:p>
          <a:p>
            <a:r>
              <a:rPr dirty="0"/>
              <a:t>- Approved by Product Owner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 (Team)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Sprint 1 delivered:</a:t>
            </a:r>
          </a:p>
          <a:p>
            <a:r>
              <a:rPr dirty="0"/>
              <a:t>- Sign Up</a:t>
            </a:r>
          </a:p>
          <a:p>
            <a:r>
              <a:rPr dirty="0"/>
              <a:t>- Login</a:t>
            </a:r>
          </a:p>
          <a:p>
            <a:r>
              <a:rPr dirty="0"/>
              <a:t>- Browse Products</a:t>
            </a:r>
          </a:p>
          <a:p>
            <a:endParaRPr dirty="0"/>
          </a:p>
          <a:p>
            <a:r>
              <a:rPr dirty="0"/>
              <a:t>This establishes foundation for Sprint 2 (Cart, Checkout, Search).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xmlns="" id="{A7AE9375-4664-4DB2-922D-2782A6E439A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0042C4-7803-3710-D0D9-DD09F622B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88308"/>
            <a:ext cx="5391742" cy="1021424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3200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User Story #1</a:t>
            </a:r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/>
            </a:r>
            <a:b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endParaRPr lang="en-US" sz="3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E504C98-6397-41C1-A8D8-2D9C4ED307E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H="1">
            <a:off x="0" y="1440584"/>
            <a:ext cx="6020391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xmlns="" id="{17C2F6CE-0CF2-4DDD-85F5-96799A328F1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H="1">
            <a:off x="3123608" y="6267491"/>
            <a:ext cx="6020392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xmlns="" id="{BF442932-BB72-9568-02FA-58D15BC75A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4768441"/>
              </p:ext>
            </p:extLst>
          </p:nvPr>
        </p:nvGraphicFramePr>
        <p:xfrm>
          <a:off x="1044178" y="1873640"/>
          <a:ext cx="7055645" cy="3925336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1850204">
                  <a:extLst>
                    <a:ext uri="{9D8B030D-6E8A-4147-A177-3AD203B41FA5}">
                      <a16:colId xmlns:a16="http://schemas.microsoft.com/office/drawing/2014/main" xmlns="" val="2346788541"/>
                    </a:ext>
                  </a:extLst>
                </a:gridCol>
                <a:gridCol w="5205441">
                  <a:extLst>
                    <a:ext uri="{9D8B030D-6E8A-4147-A177-3AD203B41FA5}">
                      <a16:colId xmlns:a16="http://schemas.microsoft.com/office/drawing/2014/main" xmlns="" val="292489346"/>
                    </a:ext>
                  </a:extLst>
                </a:gridCol>
              </a:tblGrid>
              <a:tr h="262393">
                <a:tc>
                  <a:txBody>
                    <a:bodyPr/>
                    <a:lstStyle/>
                    <a:p>
                      <a:pPr marL="71120" marR="0">
                        <a:buNone/>
                      </a:pPr>
                      <a:r>
                        <a:rPr lang="en-US" sz="1500">
                          <a:effectLst/>
                        </a:rPr>
                        <a:t>User</a:t>
                      </a:r>
                      <a:r>
                        <a:rPr lang="en-US" sz="1500" spc="-20">
                          <a:effectLst/>
                        </a:rPr>
                        <a:t> </a:t>
                      </a:r>
                      <a:r>
                        <a:rPr lang="en-US" sz="1500">
                          <a:effectLst/>
                        </a:rPr>
                        <a:t>Story</a:t>
                      </a:r>
                      <a:r>
                        <a:rPr lang="en-US" sz="1500" spc="-30">
                          <a:effectLst/>
                        </a:rPr>
                        <a:t> </a:t>
                      </a:r>
                      <a:r>
                        <a:rPr lang="en-US" sz="1500" spc="-25">
                          <a:effectLst/>
                        </a:rPr>
                        <a:t>ID</a:t>
                      </a:r>
                      <a:endParaRPr lang="en-US" sz="15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6200" marR="0">
                        <a:lnSpc>
                          <a:spcPts val="1420"/>
                        </a:lnSpc>
                        <a:buNone/>
                      </a:pPr>
                      <a:r>
                        <a:rPr lang="en-US" sz="1600">
                          <a:effectLst/>
                        </a:rPr>
                        <a:t>US</a:t>
                      </a:r>
                      <a:r>
                        <a:rPr lang="en-US" sz="1600" spc="-5">
                          <a:effectLst/>
                        </a:rPr>
                        <a:t> </a:t>
                      </a:r>
                      <a:r>
                        <a:rPr lang="en-US" sz="1600" spc="-25">
                          <a:effectLst/>
                        </a:rPr>
                        <a:t>#1</a:t>
                      </a:r>
                      <a:endParaRPr lang="en-US" sz="15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2573656577"/>
                  </a:ext>
                </a:extLst>
              </a:tr>
              <a:tr h="262393">
                <a:tc>
                  <a:txBody>
                    <a:bodyPr/>
                    <a:lstStyle/>
                    <a:p>
                      <a:pPr marL="71120" marR="0">
                        <a:buNone/>
                      </a:pPr>
                      <a:r>
                        <a:rPr lang="en-US" sz="1500">
                          <a:effectLst/>
                        </a:rPr>
                        <a:t>User</a:t>
                      </a:r>
                      <a:r>
                        <a:rPr lang="en-US" sz="1500" spc="-35">
                          <a:effectLst/>
                        </a:rPr>
                        <a:t> </a:t>
                      </a:r>
                      <a:r>
                        <a:rPr lang="en-US" sz="1500">
                          <a:effectLst/>
                        </a:rPr>
                        <a:t>Story</a:t>
                      </a:r>
                      <a:r>
                        <a:rPr lang="en-US" sz="1500" spc="-25">
                          <a:effectLst/>
                        </a:rPr>
                        <a:t> </a:t>
                      </a:r>
                      <a:r>
                        <a:rPr lang="en-US" sz="1500" spc="-20">
                          <a:effectLst/>
                        </a:rPr>
                        <a:t>Name</a:t>
                      </a:r>
                      <a:endParaRPr lang="en-US" sz="15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385"/>
                        </a:lnSpc>
                        <a:buNone/>
                      </a:pPr>
                      <a:r>
                        <a:rPr lang="en-US" sz="1600">
                          <a:effectLst/>
                        </a:rPr>
                        <a:t>User Sign-up</a:t>
                      </a:r>
                      <a:endParaRPr lang="en-US" sz="15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2474971256"/>
                  </a:ext>
                </a:extLst>
              </a:tr>
              <a:tr h="262393">
                <a:tc>
                  <a:txBody>
                    <a:bodyPr/>
                    <a:lstStyle/>
                    <a:p>
                      <a:pPr marL="71120" marR="0">
                        <a:spcBef>
                          <a:spcPts val="120"/>
                        </a:spcBef>
                        <a:buNone/>
                      </a:pPr>
                      <a:r>
                        <a:rPr lang="en-US" sz="1500" spc="-10">
                          <a:effectLst/>
                        </a:rPr>
                        <a:t>Actors</a:t>
                      </a:r>
                      <a:endParaRPr lang="en-US" sz="15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45"/>
                        </a:spcBef>
                        <a:buNone/>
                      </a:pPr>
                      <a:r>
                        <a:rPr lang="en-US" sz="1500">
                          <a:effectLst/>
                        </a:rPr>
                        <a:t>User (Customer)</a:t>
                      </a:r>
                      <a:endParaRPr lang="en-US" sz="15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2243719574"/>
                  </a:ext>
                </a:extLst>
              </a:tr>
              <a:tr h="714794">
                <a:tc>
                  <a:txBody>
                    <a:bodyPr/>
                    <a:lstStyle/>
                    <a:p>
                      <a:pPr marL="0" marR="0">
                        <a:spcBef>
                          <a:spcPts val="580"/>
                        </a:spcBef>
                        <a:buNone/>
                      </a:pPr>
                      <a:r>
                        <a:rPr lang="en-US" sz="1500">
                          <a:effectLst/>
                        </a:rPr>
                        <a:t> </a:t>
                      </a:r>
                    </a:p>
                    <a:p>
                      <a:pPr marL="71120" marR="0">
                        <a:buNone/>
                      </a:pPr>
                      <a:r>
                        <a:rPr lang="en-US" sz="1500" spc="-10">
                          <a:effectLst/>
                        </a:rPr>
                        <a:t>Description</a:t>
                      </a:r>
                      <a:endParaRPr lang="en-US" sz="15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430"/>
                        </a:spcBef>
                        <a:buNone/>
                      </a:pPr>
                      <a:r>
                        <a:rPr lang="en-US" sz="1500">
                          <a:effectLst/>
                        </a:rPr>
                        <a:t>As a user</a:t>
                      </a:r>
                      <a:br>
                        <a:rPr lang="en-US" sz="1500">
                          <a:effectLst/>
                        </a:rPr>
                      </a:br>
                      <a:r>
                        <a:rPr lang="en-US" sz="1500">
                          <a:effectLst/>
                        </a:rPr>
                        <a:t>I’d like to be able to sign up to the application</a:t>
                      </a:r>
                      <a:br>
                        <a:rPr lang="en-US" sz="1500">
                          <a:effectLst/>
                        </a:rPr>
                      </a:br>
                      <a:r>
                        <a:rPr lang="en-US" sz="1500">
                          <a:effectLst/>
                        </a:rPr>
                        <a:t>So that I can create an account and access its services</a:t>
                      </a:r>
                      <a:endParaRPr lang="en-US" sz="15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2121723799"/>
                  </a:ext>
                </a:extLst>
              </a:tr>
              <a:tr h="277473">
                <a:tc>
                  <a:txBody>
                    <a:bodyPr/>
                    <a:lstStyle/>
                    <a:p>
                      <a:pPr marL="71120" marR="0">
                        <a:spcBef>
                          <a:spcPts val="105"/>
                        </a:spcBef>
                        <a:buNone/>
                      </a:pPr>
                      <a:r>
                        <a:rPr lang="en-US" sz="1500">
                          <a:effectLst/>
                        </a:rPr>
                        <a:t>Pre</a:t>
                      </a:r>
                      <a:r>
                        <a:rPr lang="en-US" sz="1500" spc="-20">
                          <a:effectLst/>
                        </a:rPr>
                        <a:t> </a:t>
                      </a:r>
                      <a:r>
                        <a:rPr lang="en-US" sz="1500" spc="-10">
                          <a:effectLst/>
                        </a:rPr>
                        <a:t>condition</a:t>
                      </a:r>
                      <a:endParaRPr lang="en-US" sz="15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600">
                          <a:effectLst/>
                        </a:rPr>
                        <a:t>User is not registered</a:t>
                      </a:r>
                      <a:endParaRPr lang="en-US" sz="15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2097985141"/>
                  </a:ext>
                </a:extLst>
              </a:tr>
              <a:tr h="714794">
                <a:tc>
                  <a:txBody>
                    <a:bodyPr/>
                    <a:lstStyle/>
                    <a:p>
                      <a:pPr marL="71120" marR="0">
                        <a:spcBef>
                          <a:spcPts val="95"/>
                        </a:spcBef>
                        <a:buNone/>
                      </a:pPr>
                      <a:r>
                        <a:rPr lang="en-US" sz="1500">
                          <a:effectLst/>
                        </a:rPr>
                        <a:t>Post</a:t>
                      </a:r>
                      <a:r>
                        <a:rPr lang="en-US" sz="1500" spc="-10">
                          <a:effectLst/>
                        </a:rPr>
                        <a:t> condition</a:t>
                      </a:r>
                      <a:endParaRPr lang="en-US" sz="15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500">
                          <a:effectLst/>
                        </a:rPr>
                        <a:t>  A new user account is created in the system.</a:t>
                      </a:r>
                    </a:p>
                    <a:p>
                      <a:pPr marL="0" marR="0">
                        <a:buNone/>
                      </a:pPr>
                      <a:r>
                        <a:rPr lang="en-US" sz="1500">
                          <a:effectLst/>
                        </a:rPr>
                        <a:t> User receives a confirmation message/email.</a:t>
                      </a:r>
                    </a:p>
                    <a:p>
                      <a:pPr marL="0" marR="0">
                        <a:buNone/>
                      </a:pPr>
                      <a:r>
                        <a:rPr lang="en-US" sz="1500">
                          <a:effectLst/>
                        </a:rPr>
                        <a:t> </a:t>
                      </a:r>
                      <a:endParaRPr lang="en-US" sz="15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1722167625"/>
                  </a:ext>
                </a:extLst>
              </a:tr>
              <a:tr h="1431096"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500">
                          <a:effectLst/>
                        </a:rPr>
                        <a:t> </a:t>
                      </a:r>
                    </a:p>
                    <a:p>
                      <a:pPr marL="0" marR="0">
                        <a:spcBef>
                          <a:spcPts val="60"/>
                        </a:spcBef>
                        <a:buNone/>
                      </a:pPr>
                      <a:r>
                        <a:rPr lang="en-US" sz="1500">
                          <a:effectLst/>
                        </a:rPr>
                        <a:t> </a:t>
                      </a:r>
                    </a:p>
                    <a:p>
                      <a:pPr marL="71120" marR="0">
                        <a:buNone/>
                      </a:pPr>
                      <a:r>
                        <a:rPr lang="en-US" sz="1500">
                          <a:effectLst/>
                        </a:rPr>
                        <a:t>Acceptance</a:t>
                      </a:r>
                      <a:r>
                        <a:rPr lang="en-US" sz="1500" spc="-30">
                          <a:effectLst/>
                        </a:rPr>
                        <a:t> </a:t>
                      </a:r>
                      <a:r>
                        <a:rPr lang="en-US" sz="1500" spc="-10">
                          <a:effectLst/>
                        </a:rPr>
                        <a:t>Criteria</a:t>
                      </a:r>
                      <a:endParaRPr lang="en-US" sz="15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40"/>
                        </a:spcBef>
                        <a:buNone/>
                      </a:pPr>
                      <a:r>
                        <a:rPr lang="en-US" sz="1500" dirty="0">
                          <a:effectLst/>
                        </a:rPr>
                        <a:t> Given I’m a new user on the sign-up page</a:t>
                      </a:r>
                    </a:p>
                    <a:p>
                      <a:pPr marL="0" marR="0">
                        <a:spcBef>
                          <a:spcPts val="40"/>
                        </a:spcBef>
                        <a:buNone/>
                      </a:pPr>
                      <a:r>
                        <a:rPr lang="en-US" sz="1500" dirty="0">
                          <a:effectLst/>
                        </a:rPr>
                        <a:t>  When I fill in valid information (email, username, password) and click “Sign Up”</a:t>
                      </a:r>
                    </a:p>
                    <a:p>
                      <a:pPr marL="0" marR="0">
                        <a:spcBef>
                          <a:spcPts val="40"/>
                        </a:spcBef>
                        <a:buNone/>
                      </a:pPr>
                      <a:r>
                        <a:rPr lang="en-US" sz="1500" dirty="0">
                          <a:effectLst/>
                        </a:rPr>
                        <a:t>  Then the system creates my account and shows a confirmation message</a:t>
                      </a:r>
                    </a:p>
                    <a:p>
                      <a:pPr marL="0" marR="0">
                        <a:spcBef>
                          <a:spcPts val="280"/>
                        </a:spcBef>
                        <a:buNone/>
                      </a:pPr>
                      <a:r>
                        <a:rPr lang="en-US" sz="1500" dirty="0">
                          <a:effectLst/>
                        </a:rPr>
                        <a:t> </a:t>
                      </a:r>
                      <a:endParaRPr lang="en-US" sz="1500" dirty="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15834062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950494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xmlns="" id="{53B021B3-DE93-4AB7-8A18-CF5F1CED88B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E6A618A9-36CA-F901-1C21-543F9C2B7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256032"/>
            <a:ext cx="7879842" cy="1014984"/>
          </a:xfrm>
        </p:spPr>
        <p:txBody>
          <a:bodyPr anchor="b">
            <a:normAutofit/>
          </a:bodyPr>
          <a:lstStyle/>
          <a:p>
            <a:r>
              <a:rPr lang="en-US"/>
              <a:t>Release Plan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52D502E5-F6B4-4D58-B4AE-FC466FF15EE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49464" y="1634502"/>
            <a:ext cx="7838694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9DECDBF4-02B6-4BB4-B65B-B8107AD6A9E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V="1">
            <a:off x="630936" y="1538176"/>
            <a:ext cx="1405092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15" name="Content Placeholder 14">
            <a:extLst>
              <a:ext uri="{FF2B5EF4-FFF2-40B4-BE49-F238E27FC236}">
                <a16:creationId xmlns:a16="http://schemas.microsoft.com/office/drawing/2014/main" xmlns="" id="{52B756F0-5797-0A17-BA30-B7456DBD4F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85061855"/>
              </p:ext>
            </p:extLst>
          </p:nvPr>
        </p:nvGraphicFramePr>
        <p:xfrm>
          <a:off x="632784" y="1926266"/>
          <a:ext cx="7878432" cy="4683773"/>
        </p:xfrm>
        <a:graphic>
          <a:graphicData uri="http://schemas.openxmlformats.org/drawingml/2006/table">
            <a:tbl>
              <a:tblPr/>
              <a:tblGrid>
                <a:gridCol w="2880096">
                  <a:extLst>
                    <a:ext uri="{9D8B030D-6E8A-4147-A177-3AD203B41FA5}">
                      <a16:colId xmlns:a16="http://schemas.microsoft.com/office/drawing/2014/main" xmlns="" val="1901526426"/>
                    </a:ext>
                  </a:extLst>
                </a:gridCol>
                <a:gridCol w="4998336">
                  <a:extLst>
                    <a:ext uri="{9D8B030D-6E8A-4147-A177-3AD203B41FA5}">
                      <a16:colId xmlns:a16="http://schemas.microsoft.com/office/drawing/2014/main" xmlns="" val="2676363107"/>
                    </a:ext>
                  </a:extLst>
                </a:gridCol>
              </a:tblGrid>
              <a:tr h="56391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500"/>
                        <a:t>Release</a:t>
                      </a:r>
                    </a:p>
                  </a:txBody>
                  <a:tcPr marL="128162" marR="128162" marT="64081" marB="640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500"/>
                        <a:t>Features / Deliverables</a:t>
                      </a:r>
                    </a:p>
                  </a:txBody>
                  <a:tcPr marL="128162" marR="128162" marT="64081" marB="640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99136382"/>
                  </a:ext>
                </a:extLst>
              </a:tr>
              <a:tr h="94840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500" dirty="0"/>
                        <a:t>Release 1 </a:t>
                      </a:r>
                    </a:p>
                  </a:txBody>
                  <a:tcPr marL="128162" marR="128162" marT="64081" marB="640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500" dirty="0"/>
                        <a:t>User Registration, Login, Browse Products</a:t>
                      </a:r>
                    </a:p>
                  </a:txBody>
                  <a:tcPr marL="128162" marR="128162" marT="64081" marB="640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578996664"/>
                  </a:ext>
                </a:extLst>
              </a:tr>
              <a:tr h="56391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500"/>
                        <a:t>Release 2</a:t>
                      </a:r>
                    </a:p>
                  </a:txBody>
                  <a:tcPr marL="128162" marR="128162" marT="64081" marB="640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500" dirty="0"/>
                        <a:t>Wishlist, Search Products, Add to Cart</a:t>
                      </a:r>
                    </a:p>
                  </a:txBody>
                  <a:tcPr marL="128162" marR="128162" marT="64081" marB="640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267600689"/>
                  </a:ext>
                </a:extLst>
              </a:tr>
              <a:tr h="94840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500"/>
                        <a:t>Release 3</a:t>
                      </a:r>
                    </a:p>
                  </a:txBody>
                  <a:tcPr marL="128162" marR="128162" marT="64081" marB="640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500" dirty="0"/>
                        <a:t>Track </a:t>
                      </a:r>
                      <a:r>
                        <a:rPr lang="en-US" sz="2500"/>
                        <a:t>Orders,Review</a:t>
                      </a:r>
                      <a:r>
                        <a:rPr lang="en-US" sz="2500" dirty="0"/>
                        <a:t> Products, Checkout</a:t>
                      </a:r>
                    </a:p>
                  </a:txBody>
                  <a:tcPr marL="128162" marR="128162" marT="64081" marB="640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078314053"/>
                  </a:ext>
                </a:extLst>
              </a:tr>
              <a:tr h="133289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500"/>
                        <a:t>Release 4</a:t>
                      </a:r>
                    </a:p>
                  </a:txBody>
                  <a:tcPr marL="128162" marR="128162" marT="64081" marB="640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500" dirty="0"/>
                        <a:t>Admin Management (Add/Edit/Delete Products, View Reports)</a:t>
                      </a:r>
                    </a:p>
                  </a:txBody>
                  <a:tcPr marL="128162" marR="128162" marT="64081" marB="640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775647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4627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60">
            <a:extLst>
              <a:ext uri="{FF2B5EF4-FFF2-40B4-BE49-F238E27FC236}">
                <a16:creationId xmlns:a16="http://schemas.microsoft.com/office/drawing/2014/main" xmlns="" id="{A7AE9375-4664-4DB2-922D-2782A6E439A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DB021EE9-4A89-66B5-46E3-8A803CC68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88308"/>
            <a:ext cx="5391742" cy="1021424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/>
            <a:r>
              <a:rPr lang="en-US" sz="3500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User Story #2</a:t>
            </a:r>
            <a:endParaRPr lang="en-US" sz="35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xmlns="" id="{EE504C98-6397-41C1-A8D8-2D9C4ED307E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H="1">
            <a:off x="0" y="1440584"/>
            <a:ext cx="6020391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xmlns="" id="{17C2F6CE-0CF2-4DDD-85F5-96799A328F1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H="1">
            <a:off x="3123608" y="6267491"/>
            <a:ext cx="6020392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Content Placeholder 20">
            <a:extLst>
              <a:ext uri="{FF2B5EF4-FFF2-40B4-BE49-F238E27FC236}">
                <a16:creationId xmlns:a16="http://schemas.microsoft.com/office/drawing/2014/main" xmlns="" id="{8AF905CB-0457-244F-C4B5-AF956EC6BA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0901524"/>
              </p:ext>
            </p:extLst>
          </p:nvPr>
        </p:nvGraphicFramePr>
        <p:xfrm>
          <a:off x="1044178" y="1984901"/>
          <a:ext cx="7055645" cy="3702812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1942442">
                  <a:extLst>
                    <a:ext uri="{9D8B030D-6E8A-4147-A177-3AD203B41FA5}">
                      <a16:colId xmlns:a16="http://schemas.microsoft.com/office/drawing/2014/main" xmlns="" val="1354731216"/>
                    </a:ext>
                  </a:extLst>
                </a:gridCol>
                <a:gridCol w="5113203">
                  <a:extLst>
                    <a:ext uri="{9D8B030D-6E8A-4147-A177-3AD203B41FA5}">
                      <a16:colId xmlns:a16="http://schemas.microsoft.com/office/drawing/2014/main" xmlns="" val="395118132"/>
                    </a:ext>
                  </a:extLst>
                </a:gridCol>
              </a:tblGrid>
              <a:tr h="219456">
                <a:tc>
                  <a:txBody>
                    <a:bodyPr/>
                    <a:lstStyle/>
                    <a:p>
                      <a:pPr marL="71120" marR="0">
                        <a:buNone/>
                      </a:pPr>
                      <a:r>
                        <a:rPr lang="en-US" sz="1200">
                          <a:effectLst/>
                        </a:rPr>
                        <a:t>User</a:t>
                      </a:r>
                      <a:r>
                        <a:rPr lang="en-US" sz="1200" spc="-20">
                          <a:effectLst/>
                        </a:rPr>
                        <a:t> </a:t>
                      </a:r>
                      <a:r>
                        <a:rPr lang="en-US" sz="1200">
                          <a:effectLst/>
                        </a:rPr>
                        <a:t>Story</a:t>
                      </a:r>
                      <a:r>
                        <a:rPr lang="en-US" sz="1200" spc="-30">
                          <a:effectLst/>
                        </a:rPr>
                        <a:t> </a:t>
                      </a:r>
                      <a:r>
                        <a:rPr lang="en-US" sz="1200" spc="-25">
                          <a:effectLst/>
                        </a:rPr>
                        <a:t>ID</a:t>
                      </a:r>
                      <a:endParaRPr lang="en-US" sz="12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6200" marR="0">
                        <a:lnSpc>
                          <a:spcPts val="1420"/>
                        </a:lnSpc>
                        <a:buNone/>
                      </a:pPr>
                      <a:r>
                        <a:rPr lang="en-US" sz="1300">
                          <a:effectLst/>
                        </a:rPr>
                        <a:t>US</a:t>
                      </a:r>
                      <a:r>
                        <a:rPr lang="en-US" sz="1300" spc="-5">
                          <a:effectLst/>
                        </a:rPr>
                        <a:t> </a:t>
                      </a:r>
                      <a:r>
                        <a:rPr lang="en-US" sz="1300" spc="-25">
                          <a:effectLst/>
                        </a:rPr>
                        <a:t>#2</a:t>
                      </a:r>
                      <a:endParaRPr lang="en-US" sz="12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2828338375"/>
                  </a:ext>
                </a:extLst>
              </a:tr>
              <a:tr h="219456">
                <a:tc>
                  <a:txBody>
                    <a:bodyPr/>
                    <a:lstStyle/>
                    <a:p>
                      <a:pPr marL="71120" marR="0">
                        <a:buNone/>
                      </a:pPr>
                      <a:r>
                        <a:rPr lang="en-US" sz="1200">
                          <a:effectLst/>
                        </a:rPr>
                        <a:t>User</a:t>
                      </a:r>
                      <a:r>
                        <a:rPr lang="en-US" sz="1200" spc="-35">
                          <a:effectLst/>
                        </a:rPr>
                        <a:t> </a:t>
                      </a:r>
                      <a:r>
                        <a:rPr lang="en-US" sz="1200">
                          <a:effectLst/>
                        </a:rPr>
                        <a:t>Story</a:t>
                      </a:r>
                      <a:r>
                        <a:rPr lang="en-US" sz="1200" spc="-25">
                          <a:effectLst/>
                        </a:rPr>
                        <a:t> </a:t>
                      </a:r>
                      <a:r>
                        <a:rPr lang="en-US" sz="1200" spc="-20">
                          <a:effectLst/>
                        </a:rPr>
                        <a:t>Name</a:t>
                      </a:r>
                      <a:endParaRPr lang="en-US" sz="12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385"/>
                        </a:lnSpc>
                        <a:buNone/>
                      </a:pPr>
                      <a:r>
                        <a:rPr lang="en-US" sz="1300">
                          <a:effectLst/>
                        </a:rPr>
                        <a:t>User Login</a:t>
                      </a:r>
                      <a:endParaRPr lang="en-US" sz="12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492830002"/>
                  </a:ext>
                </a:extLst>
              </a:tr>
              <a:tr h="219456">
                <a:tc>
                  <a:txBody>
                    <a:bodyPr/>
                    <a:lstStyle/>
                    <a:p>
                      <a:pPr marL="71120" marR="0">
                        <a:spcBef>
                          <a:spcPts val="120"/>
                        </a:spcBef>
                        <a:buNone/>
                      </a:pPr>
                      <a:r>
                        <a:rPr lang="en-US" sz="1200" spc="-10">
                          <a:effectLst/>
                        </a:rPr>
                        <a:t>Actors</a:t>
                      </a:r>
                      <a:endParaRPr lang="en-US" sz="12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45"/>
                        </a:spcBef>
                        <a:buNone/>
                      </a:pPr>
                      <a:r>
                        <a:rPr lang="en-US" sz="1200">
                          <a:effectLst/>
                        </a:rPr>
                        <a:t>User (Customer)</a:t>
                      </a:r>
                      <a:endParaRPr lang="en-US" sz="12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971420800"/>
                  </a:ext>
                </a:extLst>
              </a:tr>
              <a:tr h="686816">
                <a:tc>
                  <a:txBody>
                    <a:bodyPr/>
                    <a:lstStyle/>
                    <a:p>
                      <a:pPr marL="0" marR="0">
                        <a:spcBef>
                          <a:spcPts val="580"/>
                        </a:spcBef>
                        <a:buNone/>
                      </a:pPr>
                      <a:r>
                        <a:rPr lang="en-US" sz="1200">
                          <a:effectLst/>
                        </a:rPr>
                        <a:t> </a:t>
                      </a:r>
                    </a:p>
                    <a:p>
                      <a:pPr marL="71120" marR="0">
                        <a:buNone/>
                      </a:pPr>
                      <a:r>
                        <a:rPr lang="en-US" sz="1200" spc="-10">
                          <a:effectLst/>
                        </a:rPr>
                        <a:t>Description</a:t>
                      </a:r>
                      <a:endParaRPr lang="en-US" sz="12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"/>
                        </a:spcBef>
                        <a:buNone/>
                      </a:pPr>
                      <a:r>
                        <a:rPr lang="en-US" sz="1200">
                          <a:effectLst/>
                        </a:rPr>
                        <a:t>As</a:t>
                      </a:r>
                      <a:r>
                        <a:rPr lang="en-US" sz="1200" spc="-10">
                          <a:effectLst/>
                        </a:rPr>
                        <a:t> </a:t>
                      </a:r>
                      <a:r>
                        <a:rPr lang="en-US" sz="1200">
                          <a:effectLst/>
                        </a:rPr>
                        <a:t>a</a:t>
                      </a:r>
                      <a:r>
                        <a:rPr lang="en-US" sz="1200" spc="-20">
                          <a:effectLst/>
                        </a:rPr>
                        <a:t> </a:t>
                      </a:r>
                      <a:r>
                        <a:rPr lang="en-US" sz="1200">
                          <a:effectLst/>
                        </a:rPr>
                        <a:t>user</a:t>
                      </a:r>
                    </a:p>
                    <a:p>
                      <a:pPr marL="0" marR="0">
                        <a:spcBef>
                          <a:spcPts val="425"/>
                        </a:spcBef>
                        <a:buNone/>
                      </a:pPr>
                      <a:r>
                        <a:rPr lang="en-US" sz="1200">
                          <a:effectLst/>
                        </a:rPr>
                        <a:t>I'd</a:t>
                      </a:r>
                      <a:r>
                        <a:rPr lang="en-US" sz="1200" spc="-20">
                          <a:effectLst/>
                        </a:rPr>
                        <a:t> </a:t>
                      </a:r>
                      <a:r>
                        <a:rPr lang="en-US" sz="1200">
                          <a:effectLst/>
                        </a:rPr>
                        <a:t>like</a:t>
                      </a:r>
                      <a:r>
                        <a:rPr lang="en-US" sz="1200" spc="-10">
                          <a:effectLst/>
                        </a:rPr>
                        <a:t> </a:t>
                      </a:r>
                      <a:r>
                        <a:rPr lang="en-US" sz="1200">
                          <a:effectLst/>
                        </a:rPr>
                        <a:t>to</a:t>
                      </a:r>
                      <a:r>
                        <a:rPr lang="en-US" sz="1200" spc="-15">
                          <a:effectLst/>
                        </a:rPr>
                        <a:t> </a:t>
                      </a:r>
                      <a:r>
                        <a:rPr lang="en-US" sz="1200">
                          <a:effectLst/>
                        </a:rPr>
                        <a:t>be</a:t>
                      </a:r>
                      <a:r>
                        <a:rPr lang="en-US" sz="1200" spc="-15">
                          <a:effectLst/>
                        </a:rPr>
                        <a:t> </a:t>
                      </a:r>
                      <a:r>
                        <a:rPr lang="en-US" sz="1200">
                          <a:effectLst/>
                        </a:rPr>
                        <a:t>able</a:t>
                      </a:r>
                      <a:r>
                        <a:rPr lang="en-US" sz="1200" spc="-5">
                          <a:effectLst/>
                        </a:rPr>
                        <a:t> </a:t>
                      </a:r>
                      <a:r>
                        <a:rPr lang="en-US" sz="1200">
                          <a:effectLst/>
                        </a:rPr>
                        <a:t>to</a:t>
                      </a:r>
                      <a:r>
                        <a:rPr lang="en-US" sz="1200" spc="-15">
                          <a:effectLst/>
                        </a:rPr>
                        <a:t> </a:t>
                      </a:r>
                      <a:r>
                        <a:rPr lang="en-US" sz="1200">
                          <a:effectLst/>
                        </a:rPr>
                        <a:t>login to</a:t>
                      </a:r>
                      <a:r>
                        <a:rPr lang="en-US" sz="1200" spc="-15">
                          <a:effectLst/>
                        </a:rPr>
                        <a:t> </a:t>
                      </a:r>
                      <a:r>
                        <a:rPr lang="en-US" sz="1200">
                          <a:effectLst/>
                        </a:rPr>
                        <a:t>the</a:t>
                      </a:r>
                      <a:r>
                        <a:rPr lang="en-US" sz="1200" spc="-5">
                          <a:effectLst/>
                        </a:rPr>
                        <a:t> </a:t>
                      </a:r>
                      <a:r>
                        <a:rPr lang="en-US" sz="1200" spc="-10">
                          <a:effectLst/>
                        </a:rPr>
                        <a:t>application</a:t>
                      </a:r>
                      <a:endParaRPr lang="en-US" sz="1200">
                        <a:effectLst/>
                      </a:endParaRPr>
                    </a:p>
                    <a:p>
                      <a:pPr marL="0" marR="0">
                        <a:spcBef>
                          <a:spcPts val="430"/>
                        </a:spcBef>
                        <a:buNone/>
                      </a:pPr>
                      <a:r>
                        <a:rPr lang="en-US" sz="1200">
                          <a:effectLst/>
                        </a:rPr>
                        <a:t>So</a:t>
                      </a:r>
                      <a:r>
                        <a:rPr lang="en-US" sz="1200" spc="-10">
                          <a:effectLst/>
                        </a:rPr>
                        <a:t> </a:t>
                      </a:r>
                      <a:r>
                        <a:rPr lang="en-US" sz="1200">
                          <a:effectLst/>
                        </a:rPr>
                        <a:t>that</a:t>
                      </a:r>
                      <a:r>
                        <a:rPr lang="en-US" sz="1200" spc="-25">
                          <a:effectLst/>
                        </a:rPr>
                        <a:t> </a:t>
                      </a:r>
                      <a:r>
                        <a:rPr lang="en-US" sz="1200">
                          <a:effectLst/>
                        </a:rPr>
                        <a:t>I can</a:t>
                      </a:r>
                      <a:r>
                        <a:rPr lang="en-US" sz="1200" spc="-20">
                          <a:effectLst/>
                        </a:rPr>
                        <a:t> </a:t>
                      </a:r>
                      <a:r>
                        <a:rPr lang="en-US" sz="1200">
                          <a:effectLst/>
                        </a:rPr>
                        <a:t>sign</a:t>
                      </a:r>
                      <a:r>
                        <a:rPr lang="en-US" sz="1200" spc="-15">
                          <a:effectLst/>
                        </a:rPr>
                        <a:t> </a:t>
                      </a:r>
                      <a:r>
                        <a:rPr lang="en-US" sz="1200">
                          <a:effectLst/>
                        </a:rPr>
                        <a:t>in</a:t>
                      </a:r>
                      <a:r>
                        <a:rPr lang="en-US" sz="1200" spc="-10">
                          <a:effectLst/>
                        </a:rPr>
                        <a:t> </a:t>
                      </a:r>
                      <a:r>
                        <a:rPr lang="en-US" sz="1200">
                          <a:effectLst/>
                        </a:rPr>
                        <a:t>and</a:t>
                      </a:r>
                      <a:r>
                        <a:rPr lang="en-US" sz="1200" spc="-30">
                          <a:effectLst/>
                        </a:rPr>
                        <a:t> </a:t>
                      </a:r>
                      <a:r>
                        <a:rPr lang="en-US" sz="1200">
                          <a:effectLst/>
                        </a:rPr>
                        <a:t>access</a:t>
                      </a:r>
                      <a:r>
                        <a:rPr lang="en-US" sz="1200" spc="-5">
                          <a:effectLst/>
                        </a:rPr>
                        <a:t> </a:t>
                      </a:r>
                      <a:r>
                        <a:rPr lang="en-US" sz="1200">
                          <a:effectLst/>
                        </a:rPr>
                        <a:t>its</a:t>
                      </a:r>
                      <a:r>
                        <a:rPr lang="en-US" sz="1200" spc="-5">
                          <a:effectLst/>
                        </a:rPr>
                        <a:t> </a:t>
                      </a:r>
                      <a:r>
                        <a:rPr lang="en-US" sz="1200" spc="-10">
                          <a:effectLst/>
                        </a:rPr>
                        <a:t>services</a:t>
                      </a:r>
                      <a:endParaRPr lang="en-US" sz="12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3405783269"/>
                  </a:ext>
                </a:extLst>
              </a:tr>
              <a:tr h="234696">
                <a:tc>
                  <a:txBody>
                    <a:bodyPr/>
                    <a:lstStyle/>
                    <a:p>
                      <a:pPr marL="71120" marR="0">
                        <a:spcBef>
                          <a:spcPts val="105"/>
                        </a:spcBef>
                        <a:buNone/>
                      </a:pPr>
                      <a:r>
                        <a:rPr lang="en-US" sz="1200">
                          <a:effectLst/>
                        </a:rPr>
                        <a:t>Pre</a:t>
                      </a:r>
                      <a:r>
                        <a:rPr lang="en-US" sz="1200" spc="-20">
                          <a:effectLst/>
                        </a:rPr>
                        <a:t> </a:t>
                      </a:r>
                      <a:r>
                        <a:rPr lang="en-US" sz="1200" spc="-10">
                          <a:effectLst/>
                        </a:rPr>
                        <a:t>condition</a:t>
                      </a:r>
                      <a:endParaRPr lang="en-US" sz="12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300">
                          <a:effectLst/>
                        </a:rPr>
                        <a:t>User has an active registered account.</a:t>
                      </a:r>
                      <a:endParaRPr lang="en-US" sz="12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3056048941"/>
                  </a:ext>
                </a:extLst>
              </a:tr>
              <a:tr h="585216">
                <a:tc>
                  <a:txBody>
                    <a:bodyPr/>
                    <a:lstStyle/>
                    <a:p>
                      <a:pPr marL="71120" marR="0">
                        <a:spcBef>
                          <a:spcPts val="95"/>
                        </a:spcBef>
                        <a:buNone/>
                      </a:pPr>
                      <a:r>
                        <a:rPr lang="en-US" sz="1200">
                          <a:effectLst/>
                        </a:rPr>
                        <a:t>Post</a:t>
                      </a:r>
                      <a:r>
                        <a:rPr lang="en-US" sz="1200" spc="-10">
                          <a:effectLst/>
                        </a:rPr>
                        <a:t> condition</a:t>
                      </a:r>
                      <a:endParaRPr lang="en-US" sz="12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200">
                          <a:effectLst/>
                        </a:rPr>
                        <a:t>  User is authenticated and redirected to the homepage/dashboard.</a:t>
                      </a:r>
                    </a:p>
                    <a:p>
                      <a:pPr marL="0" marR="0">
                        <a:buNone/>
                      </a:pPr>
                      <a:r>
                        <a:rPr lang="en-US" sz="1200">
                          <a:effectLst/>
                        </a:rPr>
                        <a:t>  Invalid attempts are logged and appropriate error messages displayed</a:t>
                      </a:r>
                    </a:p>
                    <a:p>
                      <a:pPr marL="0" marR="0">
                        <a:buNone/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603735594"/>
                  </a:ext>
                </a:extLst>
              </a:tr>
              <a:tr h="1537716"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200">
                          <a:effectLst/>
                        </a:rPr>
                        <a:t> </a:t>
                      </a:r>
                    </a:p>
                    <a:p>
                      <a:pPr marL="0" marR="0">
                        <a:spcBef>
                          <a:spcPts val="60"/>
                        </a:spcBef>
                        <a:buNone/>
                      </a:pPr>
                      <a:r>
                        <a:rPr lang="en-US" sz="1200">
                          <a:effectLst/>
                        </a:rPr>
                        <a:t> </a:t>
                      </a:r>
                    </a:p>
                    <a:p>
                      <a:pPr marL="71120" marR="0">
                        <a:buNone/>
                      </a:pPr>
                      <a:r>
                        <a:rPr lang="en-US" sz="1200">
                          <a:effectLst/>
                        </a:rPr>
                        <a:t>Acceptance</a:t>
                      </a:r>
                      <a:r>
                        <a:rPr lang="en-US" sz="1200" spc="-30">
                          <a:effectLst/>
                        </a:rPr>
                        <a:t> </a:t>
                      </a:r>
                      <a:r>
                        <a:rPr lang="en-US" sz="1200" spc="-10">
                          <a:effectLst/>
                        </a:rPr>
                        <a:t>Criteria</a:t>
                      </a:r>
                      <a:endParaRPr lang="en-US" sz="12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40"/>
                        </a:spcBef>
                        <a:buNone/>
                      </a:pPr>
                      <a:r>
                        <a:rPr lang="en-US" sz="1200" dirty="0">
                          <a:effectLst/>
                        </a:rPr>
                        <a:t> Given I am a registered user on the login page,</a:t>
                      </a:r>
                    </a:p>
                    <a:p>
                      <a:pPr marL="0" marR="0">
                        <a:spcBef>
                          <a:spcPts val="40"/>
                        </a:spcBef>
                        <a:buNone/>
                      </a:pPr>
                      <a:r>
                        <a:rPr lang="en-US" sz="1200" dirty="0">
                          <a:effectLst/>
                        </a:rPr>
                        <a:t>  When I enter valid credentials,</a:t>
                      </a:r>
                    </a:p>
                    <a:p>
                      <a:pPr marL="0" marR="0">
                        <a:spcBef>
                          <a:spcPts val="40"/>
                        </a:spcBef>
                        <a:buNone/>
                      </a:pPr>
                      <a:r>
                        <a:rPr lang="en-US" sz="1200" dirty="0">
                          <a:effectLst/>
                        </a:rPr>
                        <a:t>  Then I should be successfully logged in and redirected to the homepage.</a:t>
                      </a:r>
                    </a:p>
                    <a:p>
                      <a:pPr marL="0" marR="0">
                        <a:spcBef>
                          <a:spcPts val="40"/>
                        </a:spcBef>
                        <a:buNone/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</a:p>
                    <a:p>
                      <a:pPr marL="0" marR="0">
                        <a:spcBef>
                          <a:spcPts val="40"/>
                        </a:spcBef>
                        <a:buNone/>
                      </a:pPr>
                      <a:r>
                        <a:rPr lang="en-US" sz="1200" dirty="0">
                          <a:effectLst/>
                        </a:rPr>
                        <a:t>  Given I enter invalid credentials,</a:t>
                      </a:r>
                    </a:p>
                    <a:p>
                      <a:pPr marL="0" marR="0">
                        <a:spcBef>
                          <a:spcPts val="40"/>
                        </a:spcBef>
                        <a:buNone/>
                      </a:pPr>
                      <a:r>
                        <a:rPr lang="en-US" sz="1200" dirty="0">
                          <a:effectLst/>
                        </a:rPr>
                        <a:t>  When I attempt to log in,</a:t>
                      </a:r>
                    </a:p>
                    <a:p>
                      <a:pPr marL="0" marR="0">
                        <a:spcBef>
                          <a:spcPts val="40"/>
                        </a:spcBef>
                        <a:buNone/>
                      </a:pPr>
                      <a:r>
                        <a:rPr lang="en-US" sz="1200" dirty="0">
                          <a:effectLst/>
                        </a:rPr>
                        <a:t>  Then the system should reject the login and display an error message.</a:t>
                      </a:r>
                    </a:p>
                    <a:p>
                      <a:pPr marL="0" marR="0">
                        <a:spcBef>
                          <a:spcPts val="280"/>
                        </a:spcBef>
                        <a:buNone/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148454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7144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xmlns="" id="{A7AE9375-4664-4DB2-922D-2782A6E439A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7A9EE3D-6017-6852-9D68-46213FB3A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88308"/>
            <a:ext cx="5391742" cy="1021424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3200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User Story #3</a:t>
            </a:r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/>
            </a:r>
            <a:b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endParaRPr lang="en-US" sz="3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xmlns="" id="{EE504C98-6397-41C1-A8D8-2D9C4ED307E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H="1">
            <a:off x="0" y="1440584"/>
            <a:ext cx="6020391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xmlns="" id="{17C2F6CE-0CF2-4DDD-85F5-96799A328F1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H="1">
            <a:off x="3123608" y="6267491"/>
            <a:ext cx="6020392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xmlns="" id="{4BFC6A87-9BAB-B94B-9410-E493E0E780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9767306"/>
              </p:ext>
            </p:extLst>
          </p:nvPr>
        </p:nvGraphicFramePr>
        <p:xfrm>
          <a:off x="1044178" y="1984963"/>
          <a:ext cx="7055645" cy="370269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1818786">
                  <a:extLst>
                    <a:ext uri="{9D8B030D-6E8A-4147-A177-3AD203B41FA5}">
                      <a16:colId xmlns:a16="http://schemas.microsoft.com/office/drawing/2014/main" xmlns="" val="719463774"/>
                    </a:ext>
                  </a:extLst>
                </a:gridCol>
                <a:gridCol w="5236859">
                  <a:extLst>
                    <a:ext uri="{9D8B030D-6E8A-4147-A177-3AD203B41FA5}">
                      <a16:colId xmlns:a16="http://schemas.microsoft.com/office/drawing/2014/main" xmlns="" val="3169061917"/>
                    </a:ext>
                  </a:extLst>
                </a:gridCol>
              </a:tblGrid>
              <a:tr h="262645">
                <a:tc>
                  <a:txBody>
                    <a:bodyPr/>
                    <a:lstStyle/>
                    <a:p>
                      <a:pPr marL="71120" marR="0">
                        <a:buNone/>
                      </a:pPr>
                      <a:r>
                        <a:rPr lang="en-US" sz="1500">
                          <a:effectLst/>
                        </a:rPr>
                        <a:t>User</a:t>
                      </a:r>
                      <a:r>
                        <a:rPr lang="en-US" sz="1500" spc="-20">
                          <a:effectLst/>
                        </a:rPr>
                        <a:t> </a:t>
                      </a:r>
                      <a:r>
                        <a:rPr lang="en-US" sz="1500">
                          <a:effectLst/>
                        </a:rPr>
                        <a:t>Story</a:t>
                      </a:r>
                      <a:r>
                        <a:rPr lang="en-US" sz="1500" spc="-30">
                          <a:effectLst/>
                        </a:rPr>
                        <a:t> </a:t>
                      </a:r>
                      <a:r>
                        <a:rPr lang="en-US" sz="1500" spc="-25">
                          <a:effectLst/>
                        </a:rPr>
                        <a:t>ID</a:t>
                      </a:r>
                      <a:endParaRPr lang="en-US" sz="15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6200" marR="0">
                        <a:lnSpc>
                          <a:spcPts val="1420"/>
                        </a:lnSpc>
                        <a:buNone/>
                      </a:pPr>
                      <a:r>
                        <a:rPr lang="en-US" sz="1600">
                          <a:effectLst/>
                        </a:rPr>
                        <a:t>US</a:t>
                      </a:r>
                      <a:r>
                        <a:rPr lang="en-US" sz="1600" spc="-5">
                          <a:effectLst/>
                        </a:rPr>
                        <a:t> </a:t>
                      </a:r>
                      <a:r>
                        <a:rPr lang="en-US" sz="1600" spc="-25">
                          <a:effectLst/>
                        </a:rPr>
                        <a:t>#3</a:t>
                      </a:r>
                      <a:endParaRPr lang="en-US" sz="15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1320039603"/>
                  </a:ext>
                </a:extLst>
              </a:tr>
              <a:tr h="262645">
                <a:tc>
                  <a:txBody>
                    <a:bodyPr/>
                    <a:lstStyle/>
                    <a:p>
                      <a:pPr marL="71120" marR="0">
                        <a:buNone/>
                      </a:pPr>
                      <a:r>
                        <a:rPr lang="en-US" sz="1500">
                          <a:effectLst/>
                        </a:rPr>
                        <a:t>User</a:t>
                      </a:r>
                      <a:r>
                        <a:rPr lang="en-US" sz="1500" spc="-35">
                          <a:effectLst/>
                        </a:rPr>
                        <a:t> </a:t>
                      </a:r>
                      <a:r>
                        <a:rPr lang="en-US" sz="1500">
                          <a:effectLst/>
                        </a:rPr>
                        <a:t>Story</a:t>
                      </a:r>
                      <a:r>
                        <a:rPr lang="en-US" sz="1500" spc="-25">
                          <a:effectLst/>
                        </a:rPr>
                        <a:t> </a:t>
                      </a:r>
                      <a:r>
                        <a:rPr lang="en-US" sz="1500" spc="-20">
                          <a:effectLst/>
                        </a:rPr>
                        <a:t>Name</a:t>
                      </a:r>
                      <a:endParaRPr lang="en-US" sz="15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385"/>
                        </a:lnSpc>
                        <a:buNone/>
                      </a:pPr>
                      <a:r>
                        <a:rPr lang="en-US" sz="1600">
                          <a:effectLst/>
                        </a:rPr>
                        <a:t>Browse Products</a:t>
                      </a:r>
                      <a:endParaRPr lang="en-US" sz="15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3444948806"/>
                  </a:ext>
                </a:extLst>
              </a:tr>
              <a:tr h="262645">
                <a:tc>
                  <a:txBody>
                    <a:bodyPr/>
                    <a:lstStyle/>
                    <a:p>
                      <a:pPr marL="71120" marR="0">
                        <a:spcBef>
                          <a:spcPts val="120"/>
                        </a:spcBef>
                        <a:buNone/>
                      </a:pPr>
                      <a:r>
                        <a:rPr lang="en-US" sz="1500" spc="-10">
                          <a:effectLst/>
                        </a:rPr>
                        <a:t>Actors</a:t>
                      </a:r>
                      <a:endParaRPr lang="en-US" sz="15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45"/>
                        </a:spcBef>
                        <a:buNone/>
                      </a:pPr>
                      <a:r>
                        <a:rPr lang="en-US" sz="1500">
                          <a:effectLst/>
                        </a:rPr>
                        <a:t>User (Customer)</a:t>
                      </a:r>
                      <a:endParaRPr lang="en-US" sz="15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48689986"/>
                  </a:ext>
                </a:extLst>
              </a:tr>
              <a:tr h="715481">
                <a:tc>
                  <a:txBody>
                    <a:bodyPr/>
                    <a:lstStyle/>
                    <a:p>
                      <a:pPr marL="0" marR="0">
                        <a:spcBef>
                          <a:spcPts val="580"/>
                        </a:spcBef>
                        <a:buNone/>
                      </a:pPr>
                      <a:r>
                        <a:rPr lang="en-US" sz="1500">
                          <a:effectLst/>
                        </a:rPr>
                        <a:t> </a:t>
                      </a:r>
                    </a:p>
                    <a:p>
                      <a:pPr marL="71120" marR="0">
                        <a:buNone/>
                      </a:pPr>
                      <a:r>
                        <a:rPr lang="en-US" sz="1500" spc="-10">
                          <a:effectLst/>
                        </a:rPr>
                        <a:t>Description</a:t>
                      </a:r>
                      <a:endParaRPr lang="en-US" sz="15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430"/>
                        </a:spcBef>
                        <a:buNone/>
                      </a:pPr>
                      <a:r>
                        <a:rPr lang="en-US" sz="1500">
                          <a:effectLst/>
                        </a:rPr>
                        <a:t>As a user</a:t>
                      </a:r>
                      <a:br>
                        <a:rPr lang="en-US" sz="1500">
                          <a:effectLst/>
                        </a:rPr>
                      </a:br>
                      <a:r>
                        <a:rPr lang="en-US" sz="1500">
                          <a:effectLst/>
                        </a:rPr>
                        <a:t>I’d like to browse products</a:t>
                      </a:r>
                      <a:br>
                        <a:rPr lang="en-US" sz="1500">
                          <a:effectLst/>
                        </a:rPr>
                      </a:br>
                      <a:r>
                        <a:rPr lang="en-US" sz="1500">
                          <a:effectLst/>
                        </a:rPr>
                        <a:t>So that I can explore available items</a:t>
                      </a:r>
                      <a:endParaRPr lang="en-US" sz="15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207801057"/>
                  </a:ext>
                </a:extLst>
              </a:tr>
              <a:tr h="277740">
                <a:tc>
                  <a:txBody>
                    <a:bodyPr/>
                    <a:lstStyle/>
                    <a:p>
                      <a:pPr marL="71120" marR="0">
                        <a:spcBef>
                          <a:spcPts val="105"/>
                        </a:spcBef>
                        <a:buNone/>
                      </a:pPr>
                      <a:r>
                        <a:rPr lang="en-US" sz="1500">
                          <a:effectLst/>
                        </a:rPr>
                        <a:t>Pre</a:t>
                      </a:r>
                      <a:r>
                        <a:rPr lang="en-US" sz="1500" spc="-20">
                          <a:effectLst/>
                        </a:rPr>
                        <a:t> </a:t>
                      </a:r>
                      <a:r>
                        <a:rPr lang="en-US" sz="1500" spc="-10">
                          <a:effectLst/>
                        </a:rPr>
                        <a:t>condition</a:t>
                      </a:r>
                      <a:endParaRPr lang="en-US" sz="15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600">
                          <a:effectLst/>
                        </a:rPr>
                        <a:t>Products are available in the system catalog.</a:t>
                      </a:r>
                      <a:endParaRPr lang="en-US" sz="15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2209852023"/>
                  </a:ext>
                </a:extLst>
              </a:tr>
              <a:tr h="262645">
                <a:tc>
                  <a:txBody>
                    <a:bodyPr/>
                    <a:lstStyle/>
                    <a:p>
                      <a:pPr marL="71120" marR="0">
                        <a:spcBef>
                          <a:spcPts val="95"/>
                        </a:spcBef>
                        <a:buNone/>
                      </a:pPr>
                      <a:r>
                        <a:rPr lang="en-US" sz="1500">
                          <a:effectLst/>
                        </a:rPr>
                        <a:t>Post</a:t>
                      </a:r>
                      <a:r>
                        <a:rPr lang="en-US" sz="1500" spc="-10">
                          <a:effectLst/>
                        </a:rPr>
                        <a:t> condition</a:t>
                      </a:r>
                      <a:endParaRPr lang="en-US" sz="15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500">
                          <a:effectLst/>
                        </a:rPr>
                        <a:t>Product catalog is displayed with details (name, price, image).</a:t>
                      </a:r>
                      <a:endParaRPr lang="en-US" sz="15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2554548851"/>
                  </a:ext>
                </a:extLst>
              </a:tr>
              <a:tr h="1658889"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500">
                          <a:effectLst/>
                        </a:rPr>
                        <a:t> </a:t>
                      </a:r>
                    </a:p>
                    <a:p>
                      <a:pPr marL="0" marR="0">
                        <a:spcBef>
                          <a:spcPts val="60"/>
                        </a:spcBef>
                        <a:buNone/>
                      </a:pPr>
                      <a:r>
                        <a:rPr lang="en-US" sz="1500">
                          <a:effectLst/>
                        </a:rPr>
                        <a:t> </a:t>
                      </a:r>
                    </a:p>
                    <a:p>
                      <a:pPr marL="71120" marR="0">
                        <a:buNone/>
                      </a:pPr>
                      <a:r>
                        <a:rPr lang="en-US" sz="1500">
                          <a:effectLst/>
                        </a:rPr>
                        <a:t>Acceptance</a:t>
                      </a:r>
                      <a:r>
                        <a:rPr lang="en-US" sz="1500" spc="-30">
                          <a:effectLst/>
                        </a:rPr>
                        <a:t> </a:t>
                      </a:r>
                      <a:r>
                        <a:rPr lang="en-US" sz="1500" spc="-10">
                          <a:effectLst/>
                        </a:rPr>
                        <a:t>Criteria</a:t>
                      </a:r>
                      <a:endParaRPr lang="en-US" sz="15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40"/>
                        </a:spcBef>
                        <a:buNone/>
                      </a:pPr>
                      <a:r>
                        <a:rPr lang="en-US" sz="1500" dirty="0">
                          <a:effectLst/>
                        </a:rPr>
                        <a:t>  Given I am on the product catalog page,</a:t>
                      </a:r>
                    </a:p>
                    <a:p>
                      <a:pPr marL="0" marR="0">
                        <a:spcBef>
                          <a:spcPts val="40"/>
                        </a:spcBef>
                        <a:buNone/>
                      </a:pPr>
                      <a:r>
                        <a:rPr lang="en-US" sz="1500" dirty="0">
                          <a:effectLst/>
                        </a:rPr>
                        <a:t>  When I browse the store,</a:t>
                      </a:r>
                    </a:p>
                    <a:p>
                      <a:pPr marL="0" marR="0">
                        <a:spcBef>
                          <a:spcPts val="40"/>
                        </a:spcBef>
                        <a:buNone/>
                      </a:pPr>
                      <a:r>
                        <a:rPr lang="en-US" sz="1500" dirty="0">
                          <a:effectLst/>
                        </a:rPr>
                        <a:t>  Then I should see a list of available products with details (name, price, image).</a:t>
                      </a:r>
                    </a:p>
                    <a:p>
                      <a:pPr marL="0" marR="0">
                        <a:spcBef>
                          <a:spcPts val="40"/>
                        </a:spcBef>
                        <a:buNone/>
                      </a:pPr>
                      <a:r>
                        <a:rPr lang="en-US" sz="1500" dirty="0">
                          <a:effectLst/>
                        </a:rPr>
                        <a:t>  And products should be paginated or scrollable if the list is large.</a:t>
                      </a:r>
                    </a:p>
                    <a:p>
                      <a:pPr marL="0" marR="0">
                        <a:spcBef>
                          <a:spcPts val="280"/>
                        </a:spcBef>
                        <a:buNone/>
                      </a:pPr>
                      <a:r>
                        <a:rPr lang="en-US" sz="1500" dirty="0">
                          <a:effectLst/>
                        </a:rPr>
                        <a:t> </a:t>
                      </a:r>
                      <a:endParaRPr lang="en-US" sz="1500" dirty="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17791768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21308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>
            <a:extLst>
              <a:ext uri="{FF2B5EF4-FFF2-40B4-BE49-F238E27FC236}">
                <a16:creationId xmlns:a16="http://schemas.microsoft.com/office/drawing/2014/main" xmlns="" id="{A7AE9375-4664-4DB2-922D-2782A6E439A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1FBE6455-805F-7309-DDAB-473F917B2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88308"/>
            <a:ext cx="5391742" cy="1021424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200" b="1">
                <a:solidFill>
                  <a:schemeClr val="bg1"/>
                </a:solidFill>
              </a:rPr>
              <a:t>User Story #4</a:t>
            </a:r>
            <a:r>
              <a:rPr lang="en-US" sz="3200">
                <a:solidFill>
                  <a:schemeClr val="bg1"/>
                </a:solidFill>
              </a:rPr>
              <a:t/>
            </a:r>
            <a:br>
              <a:rPr lang="en-US" sz="3200">
                <a:solidFill>
                  <a:schemeClr val="bg1"/>
                </a:solidFill>
              </a:rPr>
            </a:br>
            <a:endParaRPr lang="en-US" sz="3200">
              <a:solidFill>
                <a:schemeClr val="bg1"/>
              </a:solidFill>
            </a:endParaRP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xmlns="" id="{EE504C98-6397-41C1-A8D8-2D9C4ED307E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H="1">
            <a:off x="0" y="1440584"/>
            <a:ext cx="6020391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xmlns="" id="{17C2F6CE-0CF2-4DDD-85F5-96799A328F1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H="1">
            <a:off x="3123608" y="6267491"/>
            <a:ext cx="6020392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xmlns="" id="{AA2DF79D-E6A7-BBAC-EC76-08356DDCCDB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0892015"/>
              </p:ext>
            </p:extLst>
          </p:nvPr>
        </p:nvGraphicFramePr>
        <p:xfrm>
          <a:off x="1044178" y="2095391"/>
          <a:ext cx="7055645" cy="3481832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2305310">
                  <a:extLst>
                    <a:ext uri="{9D8B030D-6E8A-4147-A177-3AD203B41FA5}">
                      <a16:colId xmlns:a16="http://schemas.microsoft.com/office/drawing/2014/main" xmlns="" val="2324402687"/>
                    </a:ext>
                  </a:extLst>
                </a:gridCol>
                <a:gridCol w="4750335">
                  <a:extLst>
                    <a:ext uri="{9D8B030D-6E8A-4147-A177-3AD203B41FA5}">
                      <a16:colId xmlns:a16="http://schemas.microsoft.com/office/drawing/2014/main" xmlns="" val="2500114478"/>
                    </a:ext>
                  </a:extLst>
                </a:gridCol>
              </a:tblGrid>
              <a:tr h="310896">
                <a:tc>
                  <a:txBody>
                    <a:bodyPr/>
                    <a:lstStyle/>
                    <a:p>
                      <a:pPr marL="71120" marR="0">
                        <a:buNone/>
                      </a:pPr>
                      <a:r>
                        <a:rPr lang="en-US" sz="1800">
                          <a:effectLst/>
                        </a:rPr>
                        <a:t>User</a:t>
                      </a:r>
                      <a:r>
                        <a:rPr lang="en-US" sz="1800" spc="-20">
                          <a:effectLst/>
                        </a:rPr>
                        <a:t> </a:t>
                      </a:r>
                      <a:r>
                        <a:rPr lang="en-US" sz="1800">
                          <a:effectLst/>
                        </a:rPr>
                        <a:t>Story</a:t>
                      </a:r>
                      <a:r>
                        <a:rPr lang="en-US" sz="1800" spc="-30">
                          <a:effectLst/>
                        </a:rPr>
                        <a:t> </a:t>
                      </a:r>
                      <a:r>
                        <a:rPr lang="en-US" sz="1800" spc="-25">
                          <a:effectLst/>
                        </a:rPr>
                        <a:t>ID</a:t>
                      </a:r>
                      <a:endParaRPr lang="en-US" sz="18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6200" marR="0">
                        <a:lnSpc>
                          <a:spcPts val="1420"/>
                        </a:lnSpc>
                        <a:buNone/>
                      </a:pPr>
                      <a:r>
                        <a:rPr lang="en-US" sz="2000">
                          <a:effectLst/>
                        </a:rPr>
                        <a:t>US</a:t>
                      </a:r>
                      <a:r>
                        <a:rPr lang="en-US" sz="2000" spc="-5">
                          <a:effectLst/>
                        </a:rPr>
                        <a:t> </a:t>
                      </a:r>
                      <a:r>
                        <a:rPr lang="en-US" sz="2000" spc="-25">
                          <a:effectLst/>
                        </a:rPr>
                        <a:t>#4</a:t>
                      </a:r>
                      <a:endParaRPr lang="en-US" sz="18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150324924"/>
                  </a:ext>
                </a:extLst>
              </a:tr>
              <a:tr h="310896">
                <a:tc>
                  <a:txBody>
                    <a:bodyPr/>
                    <a:lstStyle/>
                    <a:p>
                      <a:pPr marL="71120" marR="0">
                        <a:buNone/>
                      </a:pPr>
                      <a:r>
                        <a:rPr lang="en-US" sz="1800">
                          <a:effectLst/>
                        </a:rPr>
                        <a:t>User</a:t>
                      </a:r>
                      <a:r>
                        <a:rPr lang="en-US" sz="1800" spc="-35">
                          <a:effectLst/>
                        </a:rPr>
                        <a:t> </a:t>
                      </a:r>
                      <a:r>
                        <a:rPr lang="en-US" sz="1800">
                          <a:effectLst/>
                        </a:rPr>
                        <a:t>Story</a:t>
                      </a:r>
                      <a:r>
                        <a:rPr lang="en-US" sz="1800" spc="-25">
                          <a:effectLst/>
                        </a:rPr>
                        <a:t> </a:t>
                      </a:r>
                      <a:r>
                        <a:rPr lang="en-US" sz="1800" spc="-20">
                          <a:effectLst/>
                        </a:rPr>
                        <a:t>Name</a:t>
                      </a:r>
                      <a:endParaRPr lang="en-US" sz="18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385"/>
                        </a:lnSpc>
                        <a:buNone/>
                      </a:pPr>
                      <a:r>
                        <a:rPr lang="en-US" sz="2000">
                          <a:effectLst/>
                        </a:rPr>
                        <a:t>User Add to Cart</a:t>
                      </a:r>
                      <a:endParaRPr lang="en-US" sz="18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63798263"/>
                  </a:ext>
                </a:extLst>
              </a:tr>
              <a:tr h="310896">
                <a:tc>
                  <a:txBody>
                    <a:bodyPr/>
                    <a:lstStyle/>
                    <a:p>
                      <a:pPr marL="71120" marR="0">
                        <a:spcBef>
                          <a:spcPts val="120"/>
                        </a:spcBef>
                        <a:buNone/>
                      </a:pPr>
                      <a:r>
                        <a:rPr lang="en-US" sz="1800" spc="-10">
                          <a:effectLst/>
                        </a:rPr>
                        <a:t>Actors</a:t>
                      </a:r>
                      <a:endParaRPr lang="en-US" sz="18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45"/>
                        </a:spcBef>
                        <a:buNone/>
                      </a:pPr>
                      <a:r>
                        <a:rPr lang="en-US" sz="1800">
                          <a:effectLst/>
                        </a:rPr>
                        <a:t>User (Customer)</a:t>
                      </a:r>
                      <a:endParaRPr lang="en-US" sz="18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584301421"/>
                  </a:ext>
                </a:extLst>
              </a:tr>
              <a:tr h="961136">
                <a:tc>
                  <a:txBody>
                    <a:bodyPr/>
                    <a:lstStyle/>
                    <a:p>
                      <a:pPr marL="0" marR="0">
                        <a:spcBef>
                          <a:spcPts val="580"/>
                        </a:spcBef>
                        <a:buNone/>
                      </a:pPr>
                      <a:r>
                        <a:rPr lang="en-US" sz="1800">
                          <a:effectLst/>
                        </a:rPr>
                        <a:t> </a:t>
                      </a:r>
                    </a:p>
                    <a:p>
                      <a:pPr marL="71120" marR="0">
                        <a:buNone/>
                      </a:pPr>
                      <a:r>
                        <a:rPr lang="en-US" sz="1800" spc="-10">
                          <a:effectLst/>
                        </a:rPr>
                        <a:t>Description</a:t>
                      </a:r>
                      <a:endParaRPr lang="en-US" sz="18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430"/>
                        </a:spcBef>
                        <a:buNone/>
                      </a:pPr>
                      <a:r>
                        <a:rPr lang="en-US" sz="1800">
                          <a:effectLst/>
                        </a:rPr>
                        <a:t>As a customer,</a:t>
                      </a:r>
                    </a:p>
                    <a:p>
                      <a:pPr marL="0" marR="0">
                        <a:spcBef>
                          <a:spcPts val="430"/>
                        </a:spcBef>
                        <a:buNone/>
                      </a:pPr>
                      <a:r>
                        <a:rPr lang="en-US" sz="1800">
                          <a:effectLst/>
                        </a:rPr>
                        <a:t> I want to add items to my cart </a:t>
                      </a:r>
                    </a:p>
                    <a:p>
                      <a:pPr marL="0" marR="0">
                        <a:spcBef>
                          <a:spcPts val="430"/>
                        </a:spcBef>
                        <a:buNone/>
                      </a:pPr>
                      <a:r>
                        <a:rPr lang="en-US" sz="1800">
                          <a:effectLst/>
                        </a:rPr>
                        <a:t>so that I can purchase them later.</a:t>
                      </a:r>
                      <a:endParaRPr lang="en-US" sz="18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2568341758"/>
                  </a:ext>
                </a:extLst>
              </a:tr>
              <a:tr h="341376">
                <a:tc>
                  <a:txBody>
                    <a:bodyPr/>
                    <a:lstStyle/>
                    <a:p>
                      <a:pPr marL="71120" marR="0">
                        <a:spcBef>
                          <a:spcPts val="105"/>
                        </a:spcBef>
                        <a:buNone/>
                      </a:pPr>
                      <a:r>
                        <a:rPr lang="en-US" sz="1800">
                          <a:effectLst/>
                        </a:rPr>
                        <a:t>Pre</a:t>
                      </a:r>
                      <a:r>
                        <a:rPr lang="en-US" sz="1800" spc="-20">
                          <a:effectLst/>
                        </a:rPr>
                        <a:t> </a:t>
                      </a:r>
                      <a:r>
                        <a:rPr lang="en-US" sz="1800" spc="-10">
                          <a:effectLst/>
                        </a:rPr>
                        <a:t>condition</a:t>
                      </a:r>
                      <a:endParaRPr lang="en-US" sz="18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2000">
                          <a:effectLst/>
                        </a:rPr>
                        <a:t>User is logged in</a:t>
                      </a:r>
                      <a:endParaRPr lang="en-US" sz="18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73139797"/>
                  </a:ext>
                </a:extLst>
              </a:tr>
              <a:tr h="310896">
                <a:tc>
                  <a:txBody>
                    <a:bodyPr/>
                    <a:lstStyle/>
                    <a:p>
                      <a:pPr marL="71120" marR="0">
                        <a:spcBef>
                          <a:spcPts val="95"/>
                        </a:spcBef>
                        <a:buNone/>
                      </a:pPr>
                      <a:r>
                        <a:rPr lang="en-US" sz="1800">
                          <a:effectLst/>
                        </a:rPr>
                        <a:t>Post</a:t>
                      </a:r>
                      <a:r>
                        <a:rPr lang="en-US" sz="1800" spc="-10">
                          <a:effectLst/>
                        </a:rPr>
                        <a:t> condition</a:t>
                      </a:r>
                      <a:endParaRPr lang="en-US" sz="18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800">
                          <a:effectLst/>
                        </a:rPr>
                        <a:t>  Product is added to cart.</a:t>
                      </a:r>
                      <a:endParaRPr lang="en-US" sz="18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1502141575"/>
                  </a:ext>
                </a:extLst>
              </a:tr>
              <a:tr h="935736"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800">
                          <a:effectLst/>
                        </a:rPr>
                        <a:t> </a:t>
                      </a:r>
                    </a:p>
                    <a:p>
                      <a:pPr marL="0" marR="0">
                        <a:spcBef>
                          <a:spcPts val="60"/>
                        </a:spcBef>
                        <a:buNone/>
                      </a:pPr>
                      <a:r>
                        <a:rPr lang="en-US" sz="1800">
                          <a:effectLst/>
                        </a:rPr>
                        <a:t> </a:t>
                      </a:r>
                    </a:p>
                    <a:p>
                      <a:pPr marL="71120" marR="0">
                        <a:buNone/>
                      </a:pPr>
                      <a:r>
                        <a:rPr lang="en-US" sz="1800">
                          <a:effectLst/>
                        </a:rPr>
                        <a:t>Acceptance</a:t>
                      </a:r>
                      <a:r>
                        <a:rPr lang="en-US" sz="1800" spc="-30">
                          <a:effectLst/>
                        </a:rPr>
                        <a:t> </a:t>
                      </a:r>
                      <a:r>
                        <a:rPr lang="en-US" sz="1800" spc="-10">
                          <a:effectLst/>
                        </a:rPr>
                        <a:t>Criteria</a:t>
                      </a:r>
                      <a:endParaRPr lang="en-US" sz="18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280"/>
                        </a:spcBef>
                        <a:buNone/>
                        <a:tabLst>
                          <a:tab pos="792480" algn="l"/>
                        </a:tabLst>
                      </a:pPr>
                      <a:r>
                        <a:rPr lang="en-US" sz="1800" dirty="0">
                          <a:effectLst/>
                        </a:rPr>
                        <a:t> Given I am on a product page,</a:t>
                      </a:r>
                    </a:p>
                    <a:p>
                      <a:pPr marL="0" marR="0">
                        <a:spcBef>
                          <a:spcPts val="280"/>
                        </a:spcBef>
                        <a:buNone/>
                        <a:tabLst>
                          <a:tab pos="792480" algn="l"/>
                        </a:tabLst>
                      </a:pPr>
                      <a:r>
                        <a:rPr lang="en-US" sz="1800" dirty="0">
                          <a:effectLst/>
                        </a:rPr>
                        <a:t> When I click "Add to Cart",</a:t>
                      </a:r>
                    </a:p>
                    <a:p>
                      <a:pPr marL="0" marR="0">
                        <a:spcBef>
                          <a:spcPts val="280"/>
                        </a:spcBef>
                        <a:buNone/>
                        <a:tabLst>
                          <a:tab pos="792480" algn="l"/>
                        </a:tabLst>
                      </a:pPr>
                      <a:r>
                        <a:rPr lang="en-US" sz="1800" dirty="0">
                          <a:effectLst/>
                        </a:rPr>
                        <a:t> Then the product is added to my cart.	</a:t>
                      </a:r>
                      <a:endParaRPr lang="en-US" sz="1800" dirty="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18753017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12597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A7AE9375-4664-4DB2-922D-2782A6E439A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3ECCB702-0854-83A2-D5AA-9CD6A35B8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88308"/>
            <a:ext cx="5391742" cy="1021424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200" b="1">
                <a:solidFill>
                  <a:schemeClr val="bg1"/>
                </a:solidFill>
              </a:rPr>
              <a:t>User Story #5</a:t>
            </a:r>
            <a:r>
              <a:rPr lang="en-US" sz="3200">
                <a:solidFill>
                  <a:schemeClr val="bg1"/>
                </a:solidFill>
              </a:rPr>
              <a:t/>
            </a:r>
            <a:br>
              <a:rPr lang="en-US" sz="3200">
                <a:solidFill>
                  <a:schemeClr val="bg1"/>
                </a:solidFill>
              </a:rPr>
            </a:br>
            <a:endParaRPr lang="en-US" sz="3200">
              <a:solidFill>
                <a:schemeClr val="bg1"/>
              </a:solidFill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xmlns="" id="{EE504C98-6397-41C1-A8D8-2D9C4ED307E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H="1">
            <a:off x="0" y="1440584"/>
            <a:ext cx="6020391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xmlns="" id="{17C2F6CE-0CF2-4DDD-85F5-96799A328F1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H="1">
            <a:off x="3123608" y="6267491"/>
            <a:ext cx="6020392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xmlns="" id="{32E9751B-C461-2138-C22D-68570F68A5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7479210"/>
              </p:ext>
            </p:extLst>
          </p:nvPr>
        </p:nvGraphicFramePr>
        <p:xfrm>
          <a:off x="1044178" y="1745727"/>
          <a:ext cx="7055645" cy="4181161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2000572">
                  <a:extLst>
                    <a:ext uri="{9D8B030D-6E8A-4147-A177-3AD203B41FA5}">
                      <a16:colId xmlns:a16="http://schemas.microsoft.com/office/drawing/2014/main" xmlns="" val="2711444956"/>
                    </a:ext>
                  </a:extLst>
                </a:gridCol>
                <a:gridCol w="5055073">
                  <a:extLst>
                    <a:ext uri="{9D8B030D-6E8A-4147-A177-3AD203B41FA5}">
                      <a16:colId xmlns:a16="http://schemas.microsoft.com/office/drawing/2014/main" xmlns="" val="3373465828"/>
                    </a:ext>
                  </a:extLst>
                </a:gridCol>
              </a:tblGrid>
              <a:tr h="298895"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effectLst/>
                        </a:rPr>
                        <a:t>User Story ID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effectLst/>
                        </a:rPr>
                        <a:t>US #5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222207097"/>
                  </a:ext>
                </a:extLst>
              </a:tr>
              <a:tr h="298895"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effectLst/>
                        </a:rPr>
                        <a:t>User Story Name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effectLst/>
                        </a:rPr>
                        <a:t>User Search Products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2727265946"/>
                  </a:ext>
                </a:extLst>
              </a:tr>
              <a:tr h="298895"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effectLst/>
                        </a:rPr>
                        <a:t>Actors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effectLst/>
                        </a:rPr>
                        <a:t>User (Customer)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3003222195"/>
                  </a:ext>
                </a:extLst>
              </a:tr>
              <a:tr h="859727"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</a:p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effectLst/>
                        </a:rPr>
                        <a:t>Description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effectLst/>
                        </a:rPr>
                        <a:t>As a customer</a:t>
                      </a:r>
                      <a:br>
                        <a:rPr lang="en-US" sz="1600" kern="100">
                          <a:effectLst/>
                        </a:rPr>
                      </a:br>
                      <a:r>
                        <a:rPr lang="en-US" sz="1600" kern="100">
                          <a:effectLst/>
                        </a:rPr>
                        <a:t>I’d like to be able to search products</a:t>
                      </a:r>
                      <a:br>
                        <a:rPr lang="en-US" sz="1600" kern="100">
                          <a:effectLst/>
                        </a:rPr>
                      </a:br>
                      <a:r>
                        <a:rPr lang="en-US" sz="1600" kern="100">
                          <a:effectLst/>
                        </a:rPr>
                        <a:t>So that I can quickly find what I need.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2277482172"/>
                  </a:ext>
                </a:extLst>
              </a:tr>
              <a:tr h="298895"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effectLst/>
                        </a:rPr>
                        <a:t>Pre condition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effectLst/>
                        </a:rPr>
                        <a:t>Products exist in catalog.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417383280"/>
                  </a:ext>
                </a:extLst>
              </a:tr>
              <a:tr h="680911"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effectLst/>
                        </a:rPr>
                        <a:t>Post condition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effectLst/>
                        </a:rPr>
                        <a:t>Search results are displayed.</a:t>
                      </a:r>
                    </a:p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3968672605"/>
                  </a:ext>
                </a:extLst>
              </a:tr>
              <a:tr h="1444943"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</a:p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</a:p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effectLst/>
                        </a:rPr>
                        <a:t>Acceptance Criteria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effectLst/>
                        </a:rPr>
                        <a:t>Given I am on the catalog page</a:t>
                      </a:r>
                    </a:p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effectLst/>
                        </a:rPr>
                        <a:t>When I enter a search keyword</a:t>
                      </a:r>
                    </a:p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effectLst/>
                        </a:rPr>
                        <a:t>Then products matching the query are displayed.</a:t>
                      </a:r>
                    </a:p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22014565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94619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A7AE9375-4664-4DB2-922D-2782A6E439A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E88AA1EB-0E16-79D9-C945-1212BA028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88308"/>
            <a:ext cx="5391742" cy="1021424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200" b="1">
                <a:solidFill>
                  <a:schemeClr val="bg1"/>
                </a:solidFill>
              </a:rPr>
              <a:t>User Story #6</a:t>
            </a:r>
            <a:r>
              <a:rPr lang="en-US" sz="3200">
                <a:solidFill>
                  <a:schemeClr val="bg1"/>
                </a:solidFill>
              </a:rPr>
              <a:t/>
            </a:r>
            <a:br>
              <a:rPr lang="en-US" sz="3200">
                <a:solidFill>
                  <a:schemeClr val="bg1"/>
                </a:solidFill>
              </a:rPr>
            </a:br>
            <a:endParaRPr lang="en-US" sz="3200">
              <a:solidFill>
                <a:schemeClr val="bg1"/>
              </a:solidFill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xmlns="" id="{EE504C98-6397-41C1-A8D8-2D9C4ED307E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H="1">
            <a:off x="0" y="1440584"/>
            <a:ext cx="6020391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xmlns="" id="{17C2F6CE-0CF2-4DDD-85F5-96799A328F1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H="1">
            <a:off x="3123608" y="6267491"/>
            <a:ext cx="6020392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xmlns="" id="{AB25F005-92BE-CF8B-8BFC-1BB79A88AF1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7996057"/>
              </p:ext>
            </p:extLst>
          </p:nvPr>
        </p:nvGraphicFramePr>
        <p:xfrm>
          <a:off x="1044178" y="1987535"/>
          <a:ext cx="7055645" cy="3697545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2000572">
                  <a:extLst>
                    <a:ext uri="{9D8B030D-6E8A-4147-A177-3AD203B41FA5}">
                      <a16:colId xmlns:a16="http://schemas.microsoft.com/office/drawing/2014/main" xmlns="" val="3369083508"/>
                    </a:ext>
                  </a:extLst>
                </a:gridCol>
                <a:gridCol w="5055073">
                  <a:extLst>
                    <a:ext uri="{9D8B030D-6E8A-4147-A177-3AD203B41FA5}">
                      <a16:colId xmlns:a16="http://schemas.microsoft.com/office/drawing/2014/main" xmlns="" val="2059497532"/>
                    </a:ext>
                  </a:extLst>
                </a:gridCol>
              </a:tblGrid>
              <a:tr h="298895"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effectLst/>
                        </a:rPr>
                        <a:t>User Story ID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effectLst/>
                        </a:rPr>
                        <a:t>US #6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263858845"/>
                  </a:ext>
                </a:extLst>
              </a:tr>
              <a:tr h="298895"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effectLst/>
                        </a:rPr>
                        <a:t>User Story Name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effectLst/>
                        </a:rPr>
                        <a:t>Checkout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40116675"/>
                  </a:ext>
                </a:extLst>
              </a:tr>
              <a:tr h="298895"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effectLst/>
                        </a:rPr>
                        <a:t>Actors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effectLst/>
                        </a:rPr>
                        <a:t>User (Customer)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545832889"/>
                  </a:ext>
                </a:extLst>
              </a:tr>
              <a:tr h="859727"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</a:p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effectLst/>
                        </a:rPr>
                        <a:t>Description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effectLst/>
                        </a:rPr>
                        <a:t>As a customer</a:t>
                      </a:r>
                      <a:br>
                        <a:rPr lang="en-US" sz="1600" kern="100">
                          <a:effectLst/>
                        </a:rPr>
                      </a:br>
                      <a:r>
                        <a:rPr lang="en-US" sz="1600" kern="100">
                          <a:effectLst/>
                        </a:rPr>
                        <a:t>I’d like to be able to checkout</a:t>
                      </a:r>
                      <a:br>
                        <a:rPr lang="en-US" sz="1600" kern="100">
                          <a:effectLst/>
                        </a:rPr>
                      </a:br>
                      <a:r>
                        <a:rPr lang="en-US" sz="1600" kern="100">
                          <a:effectLst/>
                        </a:rPr>
                        <a:t>So that I can complete my purchase.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1553402819"/>
                  </a:ext>
                </a:extLst>
              </a:tr>
              <a:tr h="298895"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effectLst/>
                        </a:rPr>
                        <a:t>Pre condition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effectLst/>
                        </a:rPr>
                        <a:t>User has items in cart.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3142345136"/>
                  </a:ext>
                </a:extLst>
              </a:tr>
              <a:tr h="298895"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effectLst/>
                        </a:rPr>
                        <a:t>Post condition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effectLst/>
                        </a:rPr>
                        <a:t>Order is placed successfully.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214368045"/>
                  </a:ext>
                </a:extLst>
              </a:tr>
              <a:tr h="1343343"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</a:p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</a:p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effectLst/>
                        </a:rPr>
                        <a:t>Acceptance Criteria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 dirty="0">
                          <a:effectLst/>
                        </a:rPr>
                        <a:t>Given I have items in my cart</a:t>
                      </a:r>
                    </a:p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 dirty="0">
                          <a:effectLst/>
                        </a:rPr>
                        <a:t>When I proceed to checkout and provide shipping/payment details  Then my order is confirmed.</a:t>
                      </a:r>
                    </a:p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 dirty="0">
                          <a:effectLst/>
                        </a:rPr>
                        <a:t> </a:t>
                      </a:r>
                      <a:endParaRPr lang="en-US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5892580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59539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</TotalTime>
  <Words>2213</Words>
  <Application>Microsoft Office PowerPoint</Application>
  <PresentationFormat>On-screen Show (4:3)</PresentationFormat>
  <Paragraphs>531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4" baseType="lpstr">
      <vt:lpstr>Arial</vt:lpstr>
      <vt:lpstr>Arial MT</vt:lpstr>
      <vt:lpstr>Calibri</vt:lpstr>
      <vt:lpstr>Office Theme</vt:lpstr>
      <vt:lpstr>SmartShop – E-Commerce Platform</vt:lpstr>
      <vt:lpstr>Project Vision (Product Owner)</vt:lpstr>
      <vt:lpstr>Product Backlog (Product Owner)</vt:lpstr>
      <vt:lpstr>User Story #1 </vt:lpstr>
      <vt:lpstr>User Story #2</vt:lpstr>
      <vt:lpstr>User Story #3 </vt:lpstr>
      <vt:lpstr>User Story #4 </vt:lpstr>
      <vt:lpstr>User Story #5 </vt:lpstr>
      <vt:lpstr>User Story #6 </vt:lpstr>
      <vt:lpstr>User Story #7 </vt:lpstr>
      <vt:lpstr>User Story #8 </vt:lpstr>
      <vt:lpstr>User Story #9 </vt:lpstr>
      <vt:lpstr>User Story #10 </vt:lpstr>
      <vt:lpstr>User Story #11 </vt:lpstr>
      <vt:lpstr>User Story #12 </vt:lpstr>
      <vt:lpstr>User Story #13 </vt:lpstr>
      <vt:lpstr>Sprint 1 Goal</vt:lpstr>
      <vt:lpstr>User Registration </vt:lpstr>
      <vt:lpstr>Main Success Scenario: User Registration </vt:lpstr>
      <vt:lpstr>Alternative Flow : Email Already Exists</vt:lpstr>
      <vt:lpstr>Alternative Flow : Invalid Password Format</vt:lpstr>
      <vt:lpstr>Alternative Flow : Required Fields Missing</vt:lpstr>
      <vt:lpstr>PowerPoint Presentation</vt:lpstr>
      <vt:lpstr>User Story #2</vt:lpstr>
      <vt:lpstr>Main Success Scenario: User Login</vt:lpstr>
      <vt:lpstr>Alternative Flow : Invalid Credentials</vt:lpstr>
      <vt:lpstr>Alternative Flow : Forgot Password</vt:lpstr>
      <vt:lpstr>PowerPoint Presentation</vt:lpstr>
      <vt:lpstr>User Story #3 </vt:lpstr>
      <vt:lpstr>Main Success Scenario: Browse Product Catalog</vt:lpstr>
      <vt:lpstr>Alternative Flow : Filter by Category</vt:lpstr>
      <vt:lpstr>Alternative Flow : Sort Products</vt:lpstr>
      <vt:lpstr>Alternative Flow : No Products Available</vt:lpstr>
      <vt:lpstr>PowerPoint Presentation</vt:lpstr>
      <vt:lpstr>Use Case Diagram (Analysis Lead)</vt:lpstr>
      <vt:lpstr>Wireframes / Mockups (UI/UX Lead)</vt:lpstr>
      <vt:lpstr>Click Up</vt:lpstr>
      <vt:lpstr>Definition of Done (Team Agreement)</vt:lpstr>
      <vt:lpstr>Conclusion (Team)</vt:lpstr>
      <vt:lpstr>Release Plan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SmartShop – E-Commerce Platform</dc:title>
  <dc:subject/>
  <dc:creator/>
  <cp:keywords/>
  <dc:description>generated using python-pptx</dc:description>
  <cp:lastModifiedBy>Microsoft account</cp:lastModifiedBy>
  <cp:revision>9</cp:revision>
  <dcterms:created xsi:type="dcterms:W3CDTF">2013-01-27T09:14:16Z</dcterms:created>
  <dcterms:modified xsi:type="dcterms:W3CDTF">2025-10-03T21:48:43Z</dcterms:modified>
  <cp:category/>
</cp:coreProperties>
</file>