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83" r:id="rId2"/>
    <p:sldId id="397" r:id="rId3"/>
    <p:sldId id="314" r:id="rId4"/>
    <p:sldId id="368" r:id="rId5"/>
    <p:sldId id="385" r:id="rId6"/>
    <p:sldId id="413" r:id="rId7"/>
    <p:sldId id="396" r:id="rId8"/>
    <p:sldId id="394" r:id="rId9"/>
    <p:sldId id="392" r:id="rId10"/>
    <p:sldId id="395" r:id="rId11"/>
    <p:sldId id="391"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BF4C"/>
    <a:srgbClr val="57CCC6"/>
    <a:srgbClr val="4CC8EC"/>
    <a:srgbClr val="FF7467"/>
    <a:srgbClr val="524E67"/>
    <a:srgbClr val="FF9285"/>
    <a:srgbClr val="F4C956"/>
    <a:srgbClr val="222A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7F3E677-5D4F-4C56-B104-01504E7F8766}" type="slidenum">
              <a:rPr lang="en-US" smtClean="0"/>
              <a:t>2</a:t>
            </a:fld>
            <a:endParaRPr lang="en-US"/>
          </a:p>
        </p:txBody>
      </p:sp>
    </p:spTree>
    <p:extLst>
      <p:ext uri="{BB962C8B-B14F-4D97-AF65-F5344CB8AC3E}">
        <p14:creationId xmlns:p14="http://schemas.microsoft.com/office/powerpoint/2010/main" val="210995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C7F3E677-5D4F-4C56-B104-01504E7F8766}" type="slidenum">
              <a:rPr lang="en-US" smtClean="0"/>
              <a:t>6</a:t>
            </a:fld>
            <a:endParaRPr lang="en-US"/>
          </a:p>
        </p:txBody>
      </p:sp>
    </p:spTree>
    <p:extLst>
      <p:ext uri="{BB962C8B-B14F-4D97-AF65-F5344CB8AC3E}">
        <p14:creationId xmlns:p14="http://schemas.microsoft.com/office/powerpoint/2010/main" val="117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Regression problems: </a:t>
            </a:r>
            <a:r>
              <a:rPr lang="en-US" sz="1200" b="1" i="0" kern="1200" dirty="0" smtClean="0">
                <a:solidFill>
                  <a:schemeClr val="tx1"/>
                </a:solidFill>
                <a:effectLst/>
                <a:latin typeface="+mn-lt"/>
                <a:ea typeface="+mn-ea"/>
                <a:cs typeface="+mn-cs"/>
              </a:rPr>
              <a:t>requires the prediction of a quantity</a:t>
            </a:r>
            <a:endParaRPr lang="en-US" dirty="0"/>
          </a:p>
        </p:txBody>
      </p:sp>
      <p:sp>
        <p:nvSpPr>
          <p:cNvPr id="4" name="Slide Number Placeholder 3"/>
          <p:cNvSpPr>
            <a:spLocks noGrp="1"/>
          </p:cNvSpPr>
          <p:nvPr>
            <p:ph type="sldNum" sz="quarter" idx="10"/>
          </p:nvPr>
        </p:nvSpPr>
        <p:spPr/>
        <p:txBody>
          <a:bodyPr/>
          <a:lstStyle/>
          <a:p>
            <a:fld id="{C7F3E677-5D4F-4C56-B104-01504E7F8766}" type="slidenum">
              <a:rPr lang="en-US" smtClean="0"/>
              <a:t>8</a:t>
            </a:fld>
            <a:endParaRPr lang="en-US"/>
          </a:p>
        </p:txBody>
      </p:sp>
    </p:spTree>
    <p:extLst>
      <p:ext uri="{BB962C8B-B14F-4D97-AF65-F5344CB8AC3E}">
        <p14:creationId xmlns:p14="http://schemas.microsoft.com/office/powerpoint/2010/main" val="178523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89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Рисунок 8"/>
          <p:cNvSpPr>
            <a:spLocks noGrp="1"/>
          </p:cNvSpPr>
          <p:nvPr>
            <p:ph type="pic" sz="quarter" idx="13"/>
          </p:nvPr>
        </p:nvSpPr>
        <p:spPr>
          <a:xfrm>
            <a:off x="1028700" y="1485900"/>
            <a:ext cx="2489200" cy="2576848"/>
          </a:xfrm>
          <a:prstGeom prst="ellipse">
            <a:avLst/>
          </a:prstGeom>
        </p:spPr>
        <p:txBody>
          <a:bodyPr/>
          <a:lstStyle/>
          <a:p>
            <a:endParaRPr lang="ru-RU" dirty="0"/>
          </a:p>
        </p:txBody>
      </p:sp>
      <p:sp>
        <p:nvSpPr>
          <p:cNvPr id="8" name="Рисунок 8"/>
          <p:cNvSpPr>
            <a:spLocks noGrp="1"/>
          </p:cNvSpPr>
          <p:nvPr>
            <p:ph type="pic" sz="quarter" idx="14"/>
          </p:nvPr>
        </p:nvSpPr>
        <p:spPr>
          <a:xfrm>
            <a:off x="3606800" y="1485900"/>
            <a:ext cx="2489200" cy="2576848"/>
          </a:xfrm>
          <a:prstGeom prst="ellipse">
            <a:avLst/>
          </a:prstGeom>
        </p:spPr>
        <p:txBody>
          <a:bodyPr/>
          <a:lstStyle/>
          <a:p>
            <a:endParaRPr lang="ru-RU"/>
          </a:p>
        </p:txBody>
      </p:sp>
      <p:sp>
        <p:nvSpPr>
          <p:cNvPr id="9" name="Рисунок 8"/>
          <p:cNvSpPr>
            <a:spLocks noGrp="1"/>
          </p:cNvSpPr>
          <p:nvPr>
            <p:ph type="pic" sz="quarter" idx="15"/>
          </p:nvPr>
        </p:nvSpPr>
        <p:spPr>
          <a:xfrm>
            <a:off x="6184900" y="1485900"/>
            <a:ext cx="2489200" cy="2576848"/>
          </a:xfrm>
          <a:prstGeom prst="ellipse">
            <a:avLst/>
          </a:prstGeom>
        </p:spPr>
        <p:txBody>
          <a:bodyPr/>
          <a:lstStyle/>
          <a:p>
            <a:endParaRPr lang="ru-RU"/>
          </a:p>
        </p:txBody>
      </p:sp>
      <p:sp>
        <p:nvSpPr>
          <p:cNvPr id="10" name="Рисунок 8"/>
          <p:cNvSpPr>
            <a:spLocks noGrp="1"/>
          </p:cNvSpPr>
          <p:nvPr>
            <p:ph type="pic" sz="quarter" idx="16"/>
          </p:nvPr>
        </p:nvSpPr>
        <p:spPr>
          <a:xfrm>
            <a:off x="8763000" y="1485900"/>
            <a:ext cx="2489200" cy="2576848"/>
          </a:xfrm>
          <a:prstGeom prst="ellipse">
            <a:avLst/>
          </a:prstGeom>
        </p:spPr>
        <p:txBody>
          <a:bodyPr/>
          <a:lstStyle/>
          <a:p>
            <a:endParaRPr lang="ru-RU"/>
          </a:p>
        </p:txBody>
      </p:sp>
    </p:spTree>
    <p:extLst>
      <p:ext uri="{BB962C8B-B14F-4D97-AF65-F5344CB8AC3E}">
        <p14:creationId xmlns:p14="http://schemas.microsoft.com/office/powerpoint/2010/main" val="249985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ic">
    <p:spTree>
      <p:nvGrpSpPr>
        <p:cNvPr id="1" name=""/>
        <p:cNvGrpSpPr/>
        <p:nvPr/>
      </p:nvGrpSpPr>
      <p:grpSpPr>
        <a:xfrm>
          <a:off x="0" y="0"/>
          <a:ext cx="0" cy="0"/>
          <a:chOff x="0" y="0"/>
          <a:chExt cx="0" cy="0"/>
        </a:xfrm>
      </p:grpSpPr>
      <p:sp>
        <p:nvSpPr>
          <p:cNvPr id="11" name="Picture Placeholder 7"/>
          <p:cNvSpPr>
            <a:spLocks noGrp="1"/>
          </p:cNvSpPr>
          <p:nvPr>
            <p:ph type="pic" sz="quarter" idx="53" hasCustomPrompt="1"/>
          </p:nvPr>
        </p:nvSpPr>
        <p:spPr>
          <a:xfrm>
            <a:off x="4370832" y="15917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dirty="0"/>
              <a:t>Click Icon To Add Image</a:t>
            </a:r>
          </a:p>
        </p:txBody>
      </p:sp>
      <p:sp>
        <p:nvSpPr>
          <p:cNvPr id="12" name="Picture Placeholder 7"/>
          <p:cNvSpPr>
            <a:spLocks noGrp="1"/>
          </p:cNvSpPr>
          <p:nvPr>
            <p:ph type="pic" sz="quarter" idx="54" hasCustomPrompt="1"/>
          </p:nvPr>
        </p:nvSpPr>
        <p:spPr>
          <a:xfrm>
            <a:off x="8030464" y="15917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dirty="0"/>
              <a:t>Click Icon To Add Image</a:t>
            </a:r>
          </a:p>
        </p:txBody>
      </p:sp>
      <p:sp>
        <p:nvSpPr>
          <p:cNvPr id="13" name="Picture Placeholder 7"/>
          <p:cNvSpPr>
            <a:spLocks noGrp="1"/>
          </p:cNvSpPr>
          <p:nvPr>
            <p:ph type="pic" sz="quarter" idx="55" hasCustomPrompt="1"/>
          </p:nvPr>
        </p:nvSpPr>
        <p:spPr>
          <a:xfrm>
            <a:off x="711200" y="1591733"/>
            <a:ext cx="3450336" cy="2389632"/>
          </a:xfrm>
          <a:prstGeom prst="roundRect">
            <a:avLst>
              <a:gd name="adj" fmla="val 11707"/>
            </a:avLst>
          </a:prstGeom>
          <a:ln w="3175">
            <a:noFill/>
          </a:ln>
        </p:spPr>
        <p:txBody>
          <a:bodyPr wrap="none" tIns="0" bIns="274320" anchor="b"/>
          <a:lstStyle>
            <a:lvl1pPr algn="ctr" rtl="0">
              <a:buNone/>
              <a:defRPr sz="2400" b="1"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61433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hyperlink" Target="http://powerpoint.sage-fox.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24E67"/>
        </a:solidFill>
        <a:effectLst/>
      </p:bgPr>
    </p:bg>
    <p:spTree>
      <p:nvGrpSpPr>
        <p:cNvPr id="1" name=""/>
        <p:cNvGrpSpPr/>
        <p:nvPr/>
      </p:nvGrpSpPr>
      <p:grpSpPr>
        <a:xfrm>
          <a:off x="0" y="0"/>
          <a:ext cx="0" cy="0"/>
          <a:chOff x="0" y="0"/>
          <a:chExt cx="0" cy="0"/>
        </a:xfrm>
      </p:grpSpPr>
      <p:sp>
        <p:nvSpPr>
          <p:cNvPr id="8" name="Rectangle 7"/>
          <p:cNvSpPr/>
          <p:nvPr userDrawn="1"/>
        </p:nvSpPr>
        <p:spPr>
          <a:xfrm>
            <a:off x="0" y="1"/>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pic>
        <p:nvPicPr>
          <p:cNvPr id="9" name="Picture 8">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826240" y="6757593"/>
            <a:ext cx="365760" cy="100407"/>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lides.sage-fox.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4.xml"/><Relationship Id="rId4" Type="http://schemas.openxmlformats.org/officeDocument/2006/relationships/hyperlink" Target="http://adni.loni.usc.edu/"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98B43792-628D-4C6E-AF6A-51BF9B638CED}"/>
              </a:ext>
            </a:extLst>
          </p:cNvPr>
          <p:cNvGrpSpPr/>
          <p:nvPr/>
        </p:nvGrpSpPr>
        <p:grpSpPr>
          <a:xfrm rot="10800000">
            <a:off x="8989208" y="265026"/>
            <a:ext cx="2469068" cy="519307"/>
            <a:chOff x="6188150" y="6216420"/>
            <a:chExt cx="2469068" cy="519307"/>
          </a:xfrm>
        </p:grpSpPr>
        <p:sp>
          <p:nvSpPr>
            <p:cNvPr id="121" name="Freeform: Shape 120">
              <a:extLst>
                <a:ext uri="{FF2B5EF4-FFF2-40B4-BE49-F238E27FC236}">
                  <a16:creationId xmlns:a16="http://schemas.microsoft.com/office/drawing/2014/main" id="{8611F5BF-C799-4071-85E9-07E58516AA6E}"/>
                </a:ext>
              </a:extLst>
            </p:cNvPr>
            <p:cNvSpPr/>
            <p:nvPr/>
          </p:nvSpPr>
          <p:spPr>
            <a:xfrm rot="5400000">
              <a:off x="7163030" y="5241540"/>
              <a:ext cx="519307" cy="2469068"/>
            </a:xfrm>
            <a:custGeom>
              <a:avLst/>
              <a:gdLst>
                <a:gd name="connsiteX0" fmla="*/ 0 w 519307"/>
                <a:gd name="connsiteY0" fmla="*/ 2363812 h 2469068"/>
                <a:gd name="connsiteX1" fmla="*/ 0 w 519307"/>
                <a:gd name="connsiteY1" fmla="*/ 105256 h 2469068"/>
                <a:gd name="connsiteX2" fmla="*/ 96764 w 519307"/>
                <a:gd name="connsiteY2" fmla="*/ 0 h 2469068"/>
                <a:gd name="connsiteX3" fmla="*/ 519307 w 519307"/>
                <a:gd name="connsiteY3" fmla="*/ 0 h 2469068"/>
                <a:gd name="connsiteX4" fmla="*/ 519307 w 519307"/>
                <a:gd name="connsiteY4" fmla="*/ 2469068 h 2469068"/>
                <a:gd name="connsiteX5" fmla="*/ 96764 w 519307"/>
                <a:gd name="connsiteY5" fmla="*/ 2469068 h 2469068"/>
                <a:gd name="connsiteX6" fmla="*/ 0 w 519307"/>
                <a:gd name="connsiteY6" fmla="*/ 2363812 h 246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07" h="2469068">
                  <a:moveTo>
                    <a:pt x="0" y="2363812"/>
                  </a:moveTo>
                  <a:lnTo>
                    <a:pt x="0" y="105256"/>
                  </a:lnTo>
                  <a:cubicBezTo>
                    <a:pt x="0" y="47125"/>
                    <a:pt x="43323" y="0"/>
                    <a:pt x="96764" y="0"/>
                  </a:cubicBezTo>
                  <a:lnTo>
                    <a:pt x="519307" y="0"/>
                  </a:lnTo>
                  <a:lnTo>
                    <a:pt x="519307" y="2469068"/>
                  </a:lnTo>
                  <a:lnTo>
                    <a:pt x="96764" y="2469068"/>
                  </a:lnTo>
                  <a:cubicBezTo>
                    <a:pt x="43323" y="2469068"/>
                    <a:pt x="0" y="2421943"/>
                    <a:pt x="0" y="2363812"/>
                  </a:cubicBezTo>
                  <a:close/>
                </a:path>
              </a:pathLst>
            </a:custGeom>
            <a:solidFill>
              <a:schemeClr val="tx1">
                <a:alpha val="25000"/>
              </a:schemeClr>
            </a:solidFill>
            <a:ln w="6350">
              <a:solidFill>
                <a:schemeClr val="bg1">
                  <a:alpha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TextBox 55">
              <a:hlinkClick r:id="rId3"/>
              <a:extLst>
                <a:ext uri="{FF2B5EF4-FFF2-40B4-BE49-F238E27FC236}">
                  <a16:creationId xmlns:a16="http://schemas.microsoft.com/office/drawing/2014/main" id="{D3F31455-6BB4-4A6B-927A-2ED4417900F4}"/>
                </a:ext>
              </a:extLst>
            </p:cNvPr>
            <p:cNvSpPr txBox="1">
              <a:spLocks noChangeAspect="1"/>
            </p:cNvSpPr>
            <p:nvPr/>
          </p:nvSpPr>
          <p:spPr>
            <a:xfrm rot="10800000">
              <a:off x="6405864" y="6342881"/>
              <a:ext cx="2033637" cy="307777"/>
            </a:xfrm>
            <a:prstGeom prst="rect">
              <a:avLst/>
            </a:prstGeom>
            <a:noFill/>
            <a:effectLst/>
          </p:spPr>
          <p:txBody>
            <a:bodyPr wrap="square" rtlCol="0" anchor="ctr" anchorCtr="1">
              <a:spAutoFit/>
            </a:bodyPr>
            <a:lstStyle/>
            <a:p>
              <a:pPr algn="ctr"/>
              <a:r>
                <a:rPr lang="en-US" sz="1400" i="1" dirty="0">
                  <a:solidFill>
                    <a:schemeClr val="bg1">
                      <a:lumMod val="95000"/>
                    </a:schemeClr>
                  </a:solidFill>
                  <a:latin typeface="Candara" panose="020E0502030303020204" pitchFamily="34" charset="0"/>
                  <a:cs typeface="Estrangelo Edessa" panose="03080600000000000000" pitchFamily="66" charset="0"/>
                </a:rPr>
                <a:t>Bio Team</a:t>
              </a:r>
            </a:p>
          </p:txBody>
        </p:sp>
      </p:grpSp>
      <p:grpSp>
        <p:nvGrpSpPr>
          <p:cNvPr id="122" name="Group 121">
            <a:extLst>
              <a:ext uri="{FF2B5EF4-FFF2-40B4-BE49-F238E27FC236}">
                <a16:creationId xmlns:a16="http://schemas.microsoft.com/office/drawing/2014/main" id="{93298D1D-469A-41A8-85D1-2FF1D12A9458}"/>
              </a:ext>
            </a:extLst>
          </p:cNvPr>
          <p:cNvGrpSpPr/>
          <p:nvPr/>
        </p:nvGrpSpPr>
        <p:grpSpPr>
          <a:xfrm rot="10800000">
            <a:off x="691693" y="5289451"/>
            <a:ext cx="6500783" cy="1022693"/>
            <a:chOff x="3953883" y="607120"/>
            <a:chExt cx="5303521" cy="1022693"/>
          </a:xfrm>
        </p:grpSpPr>
        <p:sp>
          <p:nvSpPr>
            <p:cNvPr id="117" name="Freeform: Shape 116">
              <a:extLst>
                <a:ext uri="{FF2B5EF4-FFF2-40B4-BE49-F238E27FC236}">
                  <a16:creationId xmlns:a16="http://schemas.microsoft.com/office/drawing/2014/main" id="{D36F87EE-8725-405E-9755-2FFA8C277BF5}"/>
                </a:ext>
              </a:extLst>
            </p:cNvPr>
            <p:cNvSpPr/>
            <p:nvPr/>
          </p:nvSpPr>
          <p:spPr>
            <a:xfrm>
              <a:off x="3966205" y="607120"/>
              <a:ext cx="5291199" cy="1022693"/>
            </a:xfrm>
            <a:custGeom>
              <a:avLst/>
              <a:gdLst>
                <a:gd name="connsiteX0" fmla="*/ 0 w 5291199"/>
                <a:gd name="connsiteY0" fmla="*/ 0 h 1323358"/>
                <a:gd name="connsiteX1" fmla="*/ 5291199 w 5291199"/>
                <a:gd name="connsiteY1" fmla="*/ 0 h 1323358"/>
                <a:gd name="connsiteX2" fmla="*/ 5291199 w 5291199"/>
                <a:gd name="connsiteY2" fmla="*/ 1226594 h 1323358"/>
                <a:gd name="connsiteX3" fmla="*/ 5194435 w 5291199"/>
                <a:gd name="connsiteY3" fmla="*/ 1323358 h 1323358"/>
                <a:gd name="connsiteX4" fmla="*/ 96764 w 5291199"/>
                <a:gd name="connsiteY4" fmla="*/ 1323358 h 1323358"/>
                <a:gd name="connsiteX5" fmla="*/ 0 w 5291199"/>
                <a:gd name="connsiteY5" fmla="*/ 1226594 h 132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1199" h="1323358">
                  <a:moveTo>
                    <a:pt x="0" y="0"/>
                  </a:moveTo>
                  <a:lnTo>
                    <a:pt x="5291199" y="0"/>
                  </a:lnTo>
                  <a:lnTo>
                    <a:pt x="5291199" y="1226594"/>
                  </a:lnTo>
                  <a:cubicBezTo>
                    <a:pt x="5291199" y="1280035"/>
                    <a:pt x="5247876" y="1323358"/>
                    <a:pt x="5194435" y="1323358"/>
                  </a:cubicBezTo>
                  <a:lnTo>
                    <a:pt x="96764" y="1323358"/>
                  </a:lnTo>
                  <a:cubicBezTo>
                    <a:pt x="43323" y="1323358"/>
                    <a:pt x="0" y="1280035"/>
                    <a:pt x="0" y="1226594"/>
                  </a:cubicBezTo>
                  <a:close/>
                </a:path>
              </a:pathLst>
            </a:custGeom>
            <a:solidFill>
              <a:schemeClr val="tx1">
                <a:alpha val="25000"/>
              </a:schemeClr>
            </a:solidFill>
            <a:ln w="6350">
              <a:solidFill>
                <a:schemeClr val="bg1">
                  <a:alpha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TextBox 34">
              <a:extLst>
                <a:ext uri="{FF2B5EF4-FFF2-40B4-BE49-F238E27FC236}">
                  <a16:creationId xmlns:a16="http://schemas.microsoft.com/office/drawing/2014/main" id="{5FB96E53-3C7C-4834-B272-83E8E6FB1FBD}"/>
                </a:ext>
              </a:extLst>
            </p:cNvPr>
            <p:cNvSpPr txBox="1"/>
            <p:nvPr/>
          </p:nvSpPr>
          <p:spPr>
            <a:xfrm rot="10800000">
              <a:off x="3953883" y="607120"/>
              <a:ext cx="5303520" cy="707886"/>
            </a:xfrm>
            <a:prstGeom prst="rect">
              <a:avLst/>
            </a:prstGeom>
            <a:noFill/>
          </p:spPr>
          <p:txBody>
            <a:bodyPr wrap="square" rtlCol="0" anchor="t" anchorCtr="1">
              <a:spAutoFit/>
            </a:bodyPr>
            <a:lstStyle/>
            <a:p>
              <a:pPr fontAlgn="base"/>
              <a:endParaRPr lang="en-US" sz="4000" dirty="0">
                <a:solidFill>
                  <a:schemeClr val="bg1">
                    <a:lumMod val="95000"/>
                  </a:schemeClr>
                </a:solidFill>
                <a:latin typeface="Candara" panose="020E0502030303020204" pitchFamily="34" charset="0"/>
                <a:cs typeface="Estrangelo Edessa" panose="03080600000000000000" pitchFamily="66" charset="0"/>
              </a:endParaRPr>
            </a:p>
          </p:txBody>
        </p:sp>
      </p:grpSp>
      <p:sp>
        <p:nvSpPr>
          <p:cNvPr id="125" name="Freeform: Shape 124">
            <a:extLst>
              <a:ext uri="{FF2B5EF4-FFF2-40B4-BE49-F238E27FC236}">
                <a16:creationId xmlns:a16="http://schemas.microsoft.com/office/drawing/2014/main" id="{31563BA5-03F6-4CCF-A83E-F390AB3F6511}"/>
              </a:ext>
            </a:extLst>
          </p:cNvPr>
          <p:cNvSpPr/>
          <p:nvPr/>
        </p:nvSpPr>
        <p:spPr>
          <a:xfrm>
            <a:off x="28341" y="6602820"/>
            <a:ext cx="5370658" cy="255180"/>
          </a:xfrm>
          <a:custGeom>
            <a:avLst/>
            <a:gdLst>
              <a:gd name="connsiteX0" fmla="*/ 1942850 w 5370658"/>
              <a:gd name="connsiteY0" fmla="*/ 0 h 255180"/>
              <a:gd name="connsiteX1" fmla="*/ 5370658 w 5370658"/>
              <a:gd name="connsiteY1" fmla="*/ 0 h 255180"/>
              <a:gd name="connsiteX2" fmla="*/ 5370658 w 5370658"/>
              <a:gd name="connsiteY2" fmla="*/ 255180 h 255180"/>
              <a:gd name="connsiteX3" fmla="*/ 1687671 w 5370658"/>
              <a:gd name="connsiteY3" fmla="*/ 255180 h 255180"/>
              <a:gd name="connsiteX4" fmla="*/ 1656453 w 5370658"/>
              <a:gd name="connsiteY4" fmla="*/ 0 h 255180"/>
              <a:gd name="connsiteX5" fmla="*/ 1796751 w 5370658"/>
              <a:gd name="connsiteY5" fmla="*/ 0 h 255180"/>
              <a:gd name="connsiteX6" fmla="*/ 1541571 w 5370658"/>
              <a:gd name="connsiteY6" fmla="*/ 255180 h 255180"/>
              <a:gd name="connsiteX7" fmla="*/ 1401272 w 5370658"/>
              <a:gd name="connsiteY7" fmla="*/ 255180 h 255180"/>
              <a:gd name="connsiteX8" fmla="*/ 1364630 w 5370658"/>
              <a:gd name="connsiteY8" fmla="*/ 0 h 255180"/>
              <a:gd name="connsiteX9" fmla="*/ 1510353 w 5370658"/>
              <a:gd name="connsiteY9" fmla="*/ 0 h 255180"/>
              <a:gd name="connsiteX10" fmla="*/ 1255173 w 5370658"/>
              <a:gd name="connsiteY10" fmla="*/ 255180 h 255180"/>
              <a:gd name="connsiteX11" fmla="*/ 1109450 w 5370658"/>
              <a:gd name="connsiteY11" fmla="*/ 255180 h 255180"/>
              <a:gd name="connsiteX12" fmla="*/ 255180 w 5370658"/>
              <a:gd name="connsiteY12" fmla="*/ 0 h 255180"/>
              <a:gd name="connsiteX13" fmla="*/ 1218531 w 5370658"/>
              <a:gd name="connsiteY13" fmla="*/ 0 h 255180"/>
              <a:gd name="connsiteX14" fmla="*/ 963351 w 5370658"/>
              <a:gd name="connsiteY14" fmla="*/ 255180 h 255180"/>
              <a:gd name="connsiteX15" fmla="*/ 0 w 5370658"/>
              <a:gd name="connsiteY15" fmla="*/ 255180 h 25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70658" h="255180">
                <a:moveTo>
                  <a:pt x="1942850" y="0"/>
                </a:moveTo>
                <a:lnTo>
                  <a:pt x="5370658" y="0"/>
                </a:lnTo>
                <a:lnTo>
                  <a:pt x="5370658" y="255180"/>
                </a:lnTo>
                <a:lnTo>
                  <a:pt x="1687671" y="255180"/>
                </a:lnTo>
                <a:close/>
                <a:moveTo>
                  <a:pt x="1656453" y="0"/>
                </a:moveTo>
                <a:lnTo>
                  <a:pt x="1796751" y="0"/>
                </a:lnTo>
                <a:lnTo>
                  <a:pt x="1541571" y="255180"/>
                </a:lnTo>
                <a:lnTo>
                  <a:pt x="1401272" y="255180"/>
                </a:lnTo>
                <a:close/>
                <a:moveTo>
                  <a:pt x="1364630" y="0"/>
                </a:moveTo>
                <a:lnTo>
                  <a:pt x="1510353" y="0"/>
                </a:lnTo>
                <a:lnTo>
                  <a:pt x="1255173" y="255180"/>
                </a:lnTo>
                <a:lnTo>
                  <a:pt x="1109450" y="255180"/>
                </a:lnTo>
                <a:close/>
                <a:moveTo>
                  <a:pt x="255180" y="0"/>
                </a:moveTo>
                <a:lnTo>
                  <a:pt x="1218531" y="0"/>
                </a:lnTo>
                <a:lnTo>
                  <a:pt x="963351" y="255180"/>
                </a:lnTo>
                <a:lnTo>
                  <a:pt x="0" y="255180"/>
                </a:lnTo>
                <a:close/>
              </a:path>
            </a:pathLst>
          </a:custGeom>
          <a:solidFill>
            <a:srgbClr val="57CCC6"/>
          </a:solidFill>
          <a:ln>
            <a:solidFill>
              <a:srgbClr val="57C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6522E1F0-12C7-48B6-9682-81903F839AA5}"/>
              </a:ext>
            </a:extLst>
          </p:cNvPr>
          <p:cNvSpPr/>
          <p:nvPr/>
        </p:nvSpPr>
        <p:spPr>
          <a:xfrm rot="16200000">
            <a:off x="9376693" y="4033585"/>
            <a:ext cx="5386068" cy="265815"/>
          </a:xfrm>
          <a:custGeom>
            <a:avLst/>
            <a:gdLst>
              <a:gd name="connsiteX0" fmla="*/ 5386068 w 5386068"/>
              <a:gd name="connsiteY0" fmla="*/ 265813 h 265815"/>
              <a:gd name="connsiteX1" fmla="*/ 5386068 w 5386068"/>
              <a:gd name="connsiteY1" fmla="*/ 265815 h 265815"/>
              <a:gd name="connsiteX2" fmla="*/ 0 w 5386068"/>
              <a:gd name="connsiteY2" fmla="*/ 265814 h 265815"/>
              <a:gd name="connsiteX3" fmla="*/ 265814 w 5386068"/>
              <a:gd name="connsiteY3" fmla="*/ 0 h 265815"/>
              <a:gd name="connsiteX4" fmla="*/ 3499257 w 5386068"/>
              <a:gd name="connsiteY4" fmla="*/ 1 h 265815"/>
              <a:gd name="connsiteX5" fmla="*/ 3233446 w 5386068"/>
              <a:gd name="connsiteY5" fmla="*/ 265813 h 26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6068" h="265815">
                <a:moveTo>
                  <a:pt x="5386068" y="265813"/>
                </a:moveTo>
                <a:lnTo>
                  <a:pt x="5386068" y="265815"/>
                </a:lnTo>
                <a:lnTo>
                  <a:pt x="0" y="265814"/>
                </a:lnTo>
                <a:lnTo>
                  <a:pt x="265814" y="0"/>
                </a:lnTo>
                <a:lnTo>
                  <a:pt x="3499257" y="1"/>
                </a:lnTo>
                <a:lnTo>
                  <a:pt x="3233446" y="265813"/>
                </a:lnTo>
                <a:close/>
              </a:path>
            </a:pathLst>
          </a:custGeom>
          <a:solidFill>
            <a:srgbClr val="EABF4C"/>
          </a:solidFill>
          <a:ln>
            <a:solidFill>
              <a:srgbClr val="EABF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64F71FE0-D747-4F7A-A175-7A6B327EA4B6}"/>
              </a:ext>
            </a:extLst>
          </p:cNvPr>
          <p:cNvSpPr/>
          <p:nvPr/>
        </p:nvSpPr>
        <p:spPr>
          <a:xfrm rot="10800000">
            <a:off x="6802662" y="0"/>
            <a:ext cx="5394479" cy="265814"/>
          </a:xfrm>
          <a:custGeom>
            <a:avLst/>
            <a:gdLst>
              <a:gd name="connsiteX0" fmla="*/ 1124312 w 5394479"/>
              <a:gd name="connsiteY0" fmla="*/ 265814 h 265814"/>
              <a:gd name="connsiteX1" fmla="*/ 0 w 5394479"/>
              <a:gd name="connsiteY1" fmla="*/ 265814 h 265814"/>
              <a:gd name="connsiteX2" fmla="*/ 265814 w 5394479"/>
              <a:gd name="connsiteY2" fmla="*/ 0 h 265814"/>
              <a:gd name="connsiteX3" fmla="*/ 1390126 w 5394479"/>
              <a:gd name="connsiteY3" fmla="*/ 0 h 265814"/>
              <a:gd name="connsiteX4" fmla="*/ 1410710 w 5394479"/>
              <a:gd name="connsiteY4" fmla="*/ 265814 h 265814"/>
              <a:gd name="connsiteX5" fmla="*/ 1270412 w 5394479"/>
              <a:gd name="connsiteY5" fmla="*/ 265814 h 265814"/>
              <a:gd name="connsiteX6" fmla="*/ 1536225 w 5394479"/>
              <a:gd name="connsiteY6" fmla="*/ 0 h 265814"/>
              <a:gd name="connsiteX7" fmla="*/ 1676523 w 5394479"/>
              <a:gd name="connsiteY7" fmla="*/ 0 h 265814"/>
              <a:gd name="connsiteX8" fmla="*/ 1702532 w 5394479"/>
              <a:gd name="connsiteY8" fmla="*/ 265814 h 265814"/>
              <a:gd name="connsiteX9" fmla="*/ 1556809 w 5394479"/>
              <a:gd name="connsiteY9" fmla="*/ 265814 h 265814"/>
              <a:gd name="connsiteX10" fmla="*/ 1822623 w 5394479"/>
              <a:gd name="connsiteY10" fmla="*/ 0 h 265814"/>
              <a:gd name="connsiteX11" fmla="*/ 1968346 w 5394479"/>
              <a:gd name="connsiteY11" fmla="*/ 0 h 265814"/>
              <a:gd name="connsiteX12" fmla="*/ 5394479 w 5394479"/>
              <a:gd name="connsiteY12" fmla="*/ 265814 h 265814"/>
              <a:gd name="connsiteX13" fmla="*/ 1848631 w 5394479"/>
              <a:gd name="connsiteY13" fmla="*/ 265814 h 265814"/>
              <a:gd name="connsiteX14" fmla="*/ 2114445 w 5394479"/>
              <a:gd name="connsiteY14" fmla="*/ 0 h 265814"/>
              <a:gd name="connsiteX15" fmla="*/ 5327726 w 5394479"/>
              <a:gd name="connsiteY15" fmla="*/ 0 h 265814"/>
              <a:gd name="connsiteX16" fmla="*/ 5005636 w 5394479"/>
              <a:gd name="connsiteY16" fmla="*/ 265813 h 265814"/>
              <a:gd name="connsiteX17" fmla="*/ 5394479 w 5394479"/>
              <a:gd name="connsiteY17" fmla="*/ 265813 h 26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94479" h="265814">
                <a:moveTo>
                  <a:pt x="1124312" y="265814"/>
                </a:moveTo>
                <a:lnTo>
                  <a:pt x="0" y="265814"/>
                </a:lnTo>
                <a:lnTo>
                  <a:pt x="265814" y="0"/>
                </a:lnTo>
                <a:lnTo>
                  <a:pt x="1390126" y="0"/>
                </a:lnTo>
                <a:close/>
                <a:moveTo>
                  <a:pt x="1410710" y="265814"/>
                </a:moveTo>
                <a:lnTo>
                  <a:pt x="1270412" y="265814"/>
                </a:lnTo>
                <a:lnTo>
                  <a:pt x="1536225" y="0"/>
                </a:lnTo>
                <a:lnTo>
                  <a:pt x="1676523" y="0"/>
                </a:lnTo>
                <a:close/>
                <a:moveTo>
                  <a:pt x="1702532" y="265814"/>
                </a:moveTo>
                <a:lnTo>
                  <a:pt x="1556809" y="265814"/>
                </a:lnTo>
                <a:lnTo>
                  <a:pt x="1822623" y="0"/>
                </a:lnTo>
                <a:lnTo>
                  <a:pt x="1968346" y="0"/>
                </a:lnTo>
                <a:close/>
                <a:moveTo>
                  <a:pt x="5394479" y="265814"/>
                </a:moveTo>
                <a:lnTo>
                  <a:pt x="1848631" y="265814"/>
                </a:lnTo>
                <a:lnTo>
                  <a:pt x="2114445" y="0"/>
                </a:lnTo>
                <a:lnTo>
                  <a:pt x="5327726" y="0"/>
                </a:lnTo>
                <a:lnTo>
                  <a:pt x="5005636" y="265813"/>
                </a:lnTo>
                <a:lnTo>
                  <a:pt x="5394479" y="265813"/>
                </a:lnTo>
                <a:close/>
              </a:path>
            </a:pathLst>
          </a:custGeom>
          <a:solidFill>
            <a:srgbClr val="4CC8EC"/>
          </a:solidFill>
          <a:ln>
            <a:solidFill>
              <a:srgbClr val="4CC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C3A7BD37-33BB-4A65-A786-482E6B07B832}"/>
              </a:ext>
            </a:extLst>
          </p:cNvPr>
          <p:cNvSpPr/>
          <p:nvPr/>
        </p:nvSpPr>
        <p:spPr>
          <a:xfrm rot="5400000">
            <a:off x="3203142" y="-3205791"/>
            <a:ext cx="786192" cy="7192477"/>
          </a:xfrm>
          <a:custGeom>
            <a:avLst/>
            <a:gdLst>
              <a:gd name="connsiteX0" fmla="*/ 0 w 786192"/>
              <a:gd name="connsiteY0" fmla="*/ 7192477 h 7192477"/>
              <a:gd name="connsiteX1" fmla="*/ 0 w 786192"/>
              <a:gd name="connsiteY1" fmla="*/ 6926663 h 7192477"/>
              <a:gd name="connsiteX2" fmla="*/ 1 w 786192"/>
              <a:gd name="connsiteY2" fmla="*/ 6926663 h 7192477"/>
              <a:gd name="connsiteX3" fmla="*/ 1 w 786192"/>
              <a:gd name="connsiteY3" fmla="*/ 0 h 7192477"/>
              <a:gd name="connsiteX4" fmla="*/ 265815 w 786192"/>
              <a:gd name="connsiteY4" fmla="*/ 322091 h 7192477"/>
              <a:gd name="connsiteX5" fmla="*/ 265815 w 786192"/>
              <a:gd name="connsiteY5" fmla="*/ 3248509 h 7192477"/>
              <a:gd name="connsiteX6" fmla="*/ 786192 w 786192"/>
              <a:gd name="connsiteY6" fmla="*/ 3768886 h 7192477"/>
              <a:gd name="connsiteX7" fmla="*/ 786192 w 786192"/>
              <a:gd name="connsiteY7" fmla="*/ 3914985 h 7192477"/>
              <a:gd name="connsiteX8" fmla="*/ 265815 w 786192"/>
              <a:gd name="connsiteY8" fmla="*/ 3394608 h 7192477"/>
              <a:gd name="connsiteX9" fmla="*/ 265815 w 786192"/>
              <a:gd name="connsiteY9" fmla="*/ 3534907 h 7192477"/>
              <a:gd name="connsiteX10" fmla="*/ 786192 w 786192"/>
              <a:gd name="connsiteY10" fmla="*/ 4055283 h 7192477"/>
              <a:gd name="connsiteX11" fmla="*/ 786192 w 786192"/>
              <a:gd name="connsiteY11" fmla="*/ 4201383 h 7192477"/>
              <a:gd name="connsiteX12" fmla="*/ 265815 w 786192"/>
              <a:gd name="connsiteY12" fmla="*/ 3681006 h 7192477"/>
              <a:gd name="connsiteX13" fmla="*/ 265815 w 786192"/>
              <a:gd name="connsiteY13" fmla="*/ 3826729 h 7192477"/>
              <a:gd name="connsiteX14" fmla="*/ 786192 w 786192"/>
              <a:gd name="connsiteY14" fmla="*/ 4347105 h 7192477"/>
              <a:gd name="connsiteX15" fmla="*/ 786192 w 786192"/>
              <a:gd name="connsiteY15" fmla="*/ 4493205 h 7192477"/>
              <a:gd name="connsiteX16" fmla="*/ 265815 w 786192"/>
              <a:gd name="connsiteY16" fmla="*/ 3972828 h 7192477"/>
              <a:gd name="connsiteX17" fmla="*/ 265815 w 786192"/>
              <a:gd name="connsiteY17" fmla="*/ 6926663 h 7192477"/>
              <a:gd name="connsiteX18" fmla="*/ 271339 w 786192"/>
              <a:gd name="connsiteY18" fmla="*/ 6926663 h 7192477"/>
              <a:gd name="connsiteX19" fmla="*/ 17095 w 786192"/>
              <a:gd name="connsiteY19" fmla="*/ 7180907 h 7192477"/>
              <a:gd name="connsiteX20" fmla="*/ 17095 w 786192"/>
              <a:gd name="connsiteY20" fmla="*/ 7191238 h 7192477"/>
              <a:gd name="connsiteX21" fmla="*/ 29791 w 786192"/>
              <a:gd name="connsiteY21" fmla="*/ 7191238 h 7192477"/>
              <a:gd name="connsiteX22" fmla="*/ 29791 w 786192"/>
              <a:gd name="connsiteY22" fmla="*/ 7192477 h 719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6192" h="7192477">
                <a:moveTo>
                  <a:pt x="0" y="7192477"/>
                </a:moveTo>
                <a:lnTo>
                  <a:pt x="0" y="6926663"/>
                </a:lnTo>
                <a:lnTo>
                  <a:pt x="1" y="6926663"/>
                </a:lnTo>
                <a:lnTo>
                  <a:pt x="1" y="0"/>
                </a:lnTo>
                <a:lnTo>
                  <a:pt x="265815" y="322091"/>
                </a:lnTo>
                <a:lnTo>
                  <a:pt x="265815" y="3248509"/>
                </a:lnTo>
                <a:lnTo>
                  <a:pt x="786192" y="3768886"/>
                </a:lnTo>
                <a:lnTo>
                  <a:pt x="786192" y="3914985"/>
                </a:lnTo>
                <a:lnTo>
                  <a:pt x="265815" y="3394608"/>
                </a:lnTo>
                <a:lnTo>
                  <a:pt x="265815" y="3534907"/>
                </a:lnTo>
                <a:lnTo>
                  <a:pt x="786192" y="4055283"/>
                </a:lnTo>
                <a:lnTo>
                  <a:pt x="786192" y="4201383"/>
                </a:lnTo>
                <a:lnTo>
                  <a:pt x="265815" y="3681006"/>
                </a:lnTo>
                <a:lnTo>
                  <a:pt x="265815" y="3826729"/>
                </a:lnTo>
                <a:lnTo>
                  <a:pt x="786192" y="4347105"/>
                </a:lnTo>
                <a:lnTo>
                  <a:pt x="786192" y="4493205"/>
                </a:lnTo>
                <a:lnTo>
                  <a:pt x="265815" y="3972828"/>
                </a:lnTo>
                <a:lnTo>
                  <a:pt x="265815" y="6926663"/>
                </a:lnTo>
                <a:lnTo>
                  <a:pt x="271339" y="6926663"/>
                </a:lnTo>
                <a:lnTo>
                  <a:pt x="17095" y="7180907"/>
                </a:lnTo>
                <a:lnTo>
                  <a:pt x="17095" y="7191238"/>
                </a:lnTo>
                <a:lnTo>
                  <a:pt x="29791" y="7191238"/>
                </a:lnTo>
                <a:lnTo>
                  <a:pt x="29791" y="7192477"/>
                </a:lnTo>
                <a:close/>
              </a:path>
            </a:pathLst>
          </a:custGeom>
          <a:solidFill>
            <a:srgbClr val="FF7467"/>
          </a:solidFill>
          <a:ln>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EC0BEC4-44CB-4FCB-8B51-05A32299CC8C}"/>
              </a:ext>
            </a:extLst>
          </p:cNvPr>
          <p:cNvSpPr/>
          <p:nvPr/>
        </p:nvSpPr>
        <p:spPr>
          <a:xfrm rot="10800000">
            <a:off x="11930400" y="0"/>
            <a:ext cx="272232" cy="3626080"/>
          </a:xfrm>
          <a:custGeom>
            <a:avLst/>
            <a:gdLst>
              <a:gd name="connsiteX0" fmla="*/ 6418 w 272232"/>
              <a:gd name="connsiteY0" fmla="*/ 3626080 h 3626080"/>
              <a:gd name="connsiteX1" fmla="*/ 0 w 272232"/>
              <a:gd name="connsiteY1" fmla="*/ 3626080 h 3626080"/>
              <a:gd name="connsiteX2" fmla="*/ 0 w 272232"/>
              <a:gd name="connsiteY2" fmla="*/ 3360266 h 3626080"/>
              <a:gd name="connsiteX3" fmla="*/ 1 w 272232"/>
              <a:gd name="connsiteY3" fmla="*/ 3360266 h 3626080"/>
              <a:gd name="connsiteX4" fmla="*/ 1 w 272232"/>
              <a:gd name="connsiteY4" fmla="*/ 0 h 3626080"/>
              <a:gd name="connsiteX5" fmla="*/ 265815 w 272232"/>
              <a:gd name="connsiteY5" fmla="*/ 265814 h 3626080"/>
              <a:gd name="connsiteX6" fmla="*/ 265815 w 272232"/>
              <a:gd name="connsiteY6" fmla="*/ 3360266 h 3626080"/>
              <a:gd name="connsiteX7" fmla="*/ 272232 w 272232"/>
              <a:gd name="connsiteY7" fmla="*/ 3360266 h 36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232" h="3626080">
                <a:moveTo>
                  <a:pt x="6418" y="3626080"/>
                </a:moveTo>
                <a:lnTo>
                  <a:pt x="0" y="3626080"/>
                </a:lnTo>
                <a:lnTo>
                  <a:pt x="0" y="3360266"/>
                </a:lnTo>
                <a:lnTo>
                  <a:pt x="1" y="3360266"/>
                </a:lnTo>
                <a:lnTo>
                  <a:pt x="1" y="0"/>
                </a:lnTo>
                <a:lnTo>
                  <a:pt x="265815" y="265814"/>
                </a:lnTo>
                <a:lnTo>
                  <a:pt x="265815" y="3360266"/>
                </a:lnTo>
                <a:lnTo>
                  <a:pt x="272232" y="3360266"/>
                </a:lnTo>
                <a:close/>
              </a:path>
            </a:pathLst>
          </a:custGeom>
          <a:solidFill>
            <a:srgbClr val="4CC8EC"/>
          </a:solidFill>
          <a:ln>
            <a:solidFill>
              <a:srgbClr val="4CC8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1AF5F37D-ED96-449A-AFAB-F72186DA64E5}"/>
              </a:ext>
            </a:extLst>
          </p:cNvPr>
          <p:cNvSpPr/>
          <p:nvPr/>
        </p:nvSpPr>
        <p:spPr>
          <a:xfrm rot="16200000">
            <a:off x="8189744" y="2849907"/>
            <a:ext cx="766735" cy="7259045"/>
          </a:xfrm>
          <a:custGeom>
            <a:avLst/>
            <a:gdLst>
              <a:gd name="connsiteX0" fmla="*/ 766735 w 766735"/>
              <a:gd name="connsiteY0" fmla="*/ 4626272 h 7259045"/>
              <a:gd name="connsiteX1" fmla="*/ 766735 w 766735"/>
              <a:gd name="connsiteY1" fmla="*/ 4772372 h 7259045"/>
              <a:gd name="connsiteX2" fmla="*/ 265815 w 766735"/>
              <a:gd name="connsiteY2" fmla="*/ 4271451 h 7259045"/>
              <a:gd name="connsiteX3" fmla="*/ 265815 w 766735"/>
              <a:gd name="connsiteY3" fmla="*/ 4411750 h 7259045"/>
              <a:gd name="connsiteX4" fmla="*/ 766734 w 766735"/>
              <a:gd name="connsiteY4" fmla="*/ 4912669 h 7259045"/>
              <a:gd name="connsiteX5" fmla="*/ 766734 w 766735"/>
              <a:gd name="connsiteY5" fmla="*/ 5058768 h 7259045"/>
              <a:gd name="connsiteX6" fmla="*/ 265815 w 766735"/>
              <a:gd name="connsiteY6" fmla="*/ 4557849 h 7259045"/>
              <a:gd name="connsiteX7" fmla="*/ 265815 w 766735"/>
              <a:gd name="connsiteY7" fmla="*/ 6993231 h 7259045"/>
              <a:gd name="connsiteX8" fmla="*/ 274189 w 766735"/>
              <a:gd name="connsiteY8" fmla="*/ 6993231 h 7259045"/>
              <a:gd name="connsiteX9" fmla="*/ 8375 w 766735"/>
              <a:gd name="connsiteY9" fmla="*/ 7259045 h 7259045"/>
              <a:gd name="connsiteX10" fmla="*/ 0 w 766735"/>
              <a:gd name="connsiteY10" fmla="*/ 7259045 h 7259045"/>
              <a:gd name="connsiteX11" fmla="*/ 0 w 766735"/>
              <a:gd name="connsiteY11" fmla="*/ 6993231 h 7259045"/>
              <a:gd name="connsiteX12" fmla="*/ 1 w 766735"/>
              <a:gd name="connsiteY12" fmla="*/ 6993231 h 7259045"/>
              <a:gd name="connsiteX13" fmla="*/ 1 w 766735"/>
              <a:gd name="connsiteY13" fmla="*/ 265814 h 7259045"/>
              <a:gd name="connsiteX14" fmla="*/ 265815 w 766735"/>
              <a:gd name="connsiteY14" fmla="*/ 0 h 7259045"/>
              <a:gd name="connsiteX15" fmla="*/ 265815 w 766735"/>
              <a:gd name="connsiteY15" fmla="*/ 3833530 h 7259045"/>
              <a:gd name="connsiteX16" fmla="*/ 766734 w 766735"/>
              <a:gd name="connsiteY16" fmla="*/ 4334448 h 7259045"/>
              <a:gd name="connsiteX17" fmla="*/ 766733 w 766735"/>
              <a:gd name="connsiteY17" fmla="*/ 4480547 h 7259045"/>
              <a:gd name="connsiteX18" fmla="*/ 265815 w 766735"/>
              <a:gd name="connsiteY18" fmla="*/ 3979629 h 7259045"/>
              <a:gd name="connsiteX19" fmla="*/ 265815 w 766735"/>
              <a:gd name="connsiteY19" fmla="*/ 4125351 h 725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6735" h="7259045">
                <a:moveTo>
                  <a:pt x="766735" y="4626272"/>
                </a:moveTo>
                <a:lnTo>
                  <a:pt x="766735" y="4772372"/>
                </a:lnTo>
                <a:lnTo>
                  <a:pt x="265815" y="4271451"/>
                </a:lnTo>
                <a:lnTo>
                  <a:pt x="265815" y="4411750"/>
                </a:lnTo>
                <a:lnTo>
                  <a:pt x="766734" y="4912669"/>
                </a:lnTo>
                <a:lnTo>
                  <a:pt x="766734" y="5058768"/>
                </a:lnTo>
                <a:lnTo>
                  <a:pt x="265815" y="4557849"/>
                </a:lnTo>
                <a:lnTo>
                  <a:pt x="265815" y="6993231"/>
                </a:lnTo>
                <a:lnTo>
                  <a:pt x="274189" y="6993231"/>
                </a:lnTo>
                <a:lnTo>
                  <a:pt x="8375" y="7259045"/>
                </a:lnTo>
                <a:lnTo>
                  <a:pt x="0" y="7259045"/>
                </a:lnTo>
                <a:lnTo>
                  <a:pt x="0" y="6993231"/>
                </a:lnTo>
                <a:lnTo>
                  <a:pt x="1" y="6993231"/>
                </a:lnTo>
                <a:lnTo>
                  <a:pt x="1" y="265814"/>
                </a:lnTo>
                <a:lnTo>
                  <a:pt x="265815" y="0"/>
                </a:lnTo>
                <a:lnTo>
                  <a:pt x="265815" y="3833530"/>
                </a:lnTo>
                <a:lnTo>
                  <a:pt x="766734" y="4334448"/>
                </a:lnTo>
                <a:lnTo>
                  <a:pt x="766733" y="4480547"/>
                </a:lnTo>
                <a:lnTo>
                  <a:pt x="265815" y="3979629"/>
                </a:lnTo>
                <a:lnTo>
                  <a:pt x="265815" y="4125351"/>
                </a:lnTo>
                <a:close/>
              </a:path>
            </a:pathLst>
          </a:custGeom>
          <a:solidFill>
            <a:srgbClr val="EABF4C"/>
          </a:solidFill>
          <a:ln>
            <a:solidFill>
              <a:srgbClr val="EABF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20AE2B1E-0F07-49CA-9648-B11A9EA4769E}"/>
              </a:ext>
            </a:extLst>
          </p:cNvPr>
          <p:cNvSpPr/>
          <p:nvPr/>
        </p:nvSpPr>
        <p:spPr>
          <a:xfrm>
            <a:off x="-972" y="3624317"/>
            <a:ext cx="289669" cy="3244317"/>
          </a:xfrm>
          <a:custGeom>
            <a:avLst/>
            <a:gdLst>
              <a:gd name="connsiteX0" fmla="*/ 265815 w 289669"/>
              <a:gd name="connsiteY0" fmla="*/ 0 h 3244317"/>
              <a:gd name="connsiteX1" fmla="*/ 265815 w 289669"/>
              <a:gd name="connsiteY1" fmla="*/ 2978503 h 3244317"/>
              <a:gd name="connsiteX2" fmla="*/ 289669 w 289669"/>
              <a:gd name="connsiteY2" fmla="*/ 2978503 h 3244317"/>
              <a:gd name="connsiteX3" fmla="*/ 23855 w 289669"/>
              <a:gd name="connsiteY3" fmla="*/ 3244317 h 3244317"/>
              <a:gd name="connsiteX4" fmla="*/ 0 w 289669"/>
              <a:gd name="connsiteY4" fmla="*/ 3244317 h 3244317"/>
              <a:gd name="connsiteX5" fmla="*/ 0 w 289669"/>
              <a:gd name="connsiteY5" fmla="*/ 2978503 h 3244317"/>
              <a:gd name="connsiteX6" fmla="*/ 1 w 289669"/>
              <a:gd name="connsiteY6" fmla="*/ 2978503 h 3244317"/>
              <a:gd name="connsiteX7" fmla="*/ 1 w 289669"/>
              <a:gd name="connsiteY7" fmla="*/ 221228 h 3244317"/>
              <a:gd name="connsiteX8" fmla="*/ 265814 w 289669"/>
              <a:gd name="connsiteY8" fmla="*/ 1859 h 3244317"/>
              <a:gd name="connsiteX9" fmla="*/ 265814 w 289669"/>
              <a:gd name="connsiteY9" fmla="*/ 0 h 324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669" h="3244317">
                <a:moveTo>
                  <a:pt x="265815" y="0"/>
                </a:moveTo>
                <a:lnTo>
                  <a:pt x="265815" y="2978503"/>
                </a:lnTo>
                <a:lnTo>
                  <a:pt x="289669" y="2978503"/>
                </a:lnTo>
                <a:lnTo>
                  <a:pt x="23855" y="3244317"/>
                </a:lnTo>
                <a:lnTo>
                  <a:pt x="0" y="3244317"/>
                </a:lnTo>
                <a:lnTo>
                  <a:pt x="0" y="2978503"/>
                </a:lnTo>
                <a:lnTo>
                  <a:pt x="1" y="2978503"/>
                </a:lnTo>
                <a:lnTo>
                  <a:pt x="1" y="221228"/>
                </a:lnTo>
                <a:lnTo>
                  <a:pt x="265814" y="1859"/>
                </a:lnTo>
                <a:lnTo>
                  <a:pt x="265814" y="0"/>
                </a:lnTo>
                <a:close/>
              </a:path>
            </a:pathLst>
          </a:custGeom>
          <a:solidFill>
            <a:srgbClr val="57CCC6"/>
          </a:solidFill>
          <a:ln>
            <a:solidFill>
              <a:srgbClr val="57CC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125459BE-F73A-4E53-B159-E14E3A21FD15}"/>
              </a:ext>
            </a:extLst>
          </p:cNvPr>
          <p:cNvSpPr/>
          <p:nvPr/>
        </p:nvSpPr>
        <p:spPr>
          <a:xfrm rot="5400000">
            <a:off x="-1780609" y="1779383"/>
            <a:ext cx="3834913" cy="276146"/>
          </a:xfrm>
          <a:custGeom>
            <a:avLst/>
            <a:gdLst>
              <a:gd name="connsiteX0" fmla="*/ 0 w 3834913"/>
              <a:gd name="connsiteY0" fmla="*/ 276146 h 276146"/>
              <a:gd name="connsiteX1" fmla="*/ 0 w 3834913"/>
              <a:gd name="connsiteY1" fmla="*/ 265815 h 276146"/>
              <a:gd name="connsiteX2" fmla="*/ 265815 w 3834913"/>
              <a:gd name="connsiteY2" fmla="*/ 0 h 276146"/>
              <a:gd name="connsiteX3" fmla="*/ 265815 w 3834913"/>
              <a:gd name="connsiteY3" fmla="*/ 10332 h 276146"/>
              <a:gd name="connsiteX4" fmla="*/ 3615543 w 3834913"/>
              <a:gd name="connsiteY4" fmla="*/ 10332 h 276146"/>
              <a:gd name="connsiteX5" fmla="*/ 3834913 w 3834913"/>
              <a:gd name="connsiteY5" fmla="*/ 276146 h 27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4913" h="276146">
                <a:moveTo>
                  <a:pt x="0" y="276146"/>
                </a:moveTo>
                <a:lnTo>
                  <a:pt x="0" y="265815"/>
                </a:lnTo>
                <a:lnTo>
                  <a:pt x="265815" y="0"/>
                </a:lnTo>
                <a:lnTo>
                  <a:pt x="265815" y="10332"/>
                </a:lnTo>
                <a:lnTo>
                  <a:pt x="3615543" y="10332"/>
                </a:lnTo>
                <a:lnTo>
                  <a:pt x="3834913" y="276146"/>
                </a:lnTo>
                <a:close/>
              </a:path>
            </a:pathLst>
          </a:custGeom>
          <a:solidFill>
            <a:srgbClr val="FF7467"/>
          </a:solidFill>
          <a:ln>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7EFDA-A535-1C2C-D1E7-B85386389E8B}"/>
              </a:ext>
            </a:extLst>
          </p:cNvPr>
          <p:cNvSpPr txBox="1"/>
          <p:nvPr/>
        </p:nvSpPr>
        <p:spPr>
          <a:xfrm>
            <a:off x="908809" y="5452505"/>
            <a:ext cx="6563346" cy="646331"/>
          </a:xfrm>
          <a:prstGeom prst="rect">
            <a:avLst/>
          </a:prstGeom>
          <a:noFill/>
        </p:spPr>
        <p:txBody>
          <a:bodyPr wrap="square">
            <a:spAutoFit/>
          </a:bodyPr>
          <a:lstStyle/>
          <a:p>
            <a:pPr fontAlgn="base"/>
            <a:r>
              <a:rPr lang="en-US" sz="3600" b="1" dirty="0">
                <a:solidFill>
                  <a:schemeClr val="bg1"/>
                </a:solidFill>
              </a:rPr>
              <a:t>Alzheimer</a:t>
            </a:r>
            <a:r>
              <a:rPr lang="en-US" sz="3600" dirty="0">
                <a:solidFill>
                  <a:schemeClr val="bg1"/>
                </a:solidFill>
              </a:rPr>
              <a:t>’s </a:t>
            </a:r>
            <a:r>
              <a:rPr lang="en-US" sz="3600" b="1" dirty="0">
                <a:solidFill>
                  <a:schemeClr val="bg1"/>
                </a:solidFill>
              </a:rPr>
              <a:t>disease</a:t>
            </a:r>
            <a:r>
              <a:rPr lang="en-US" sz="3600" b="1" dirty="0">
                <a:solidFill>
                  <a:schemeClr val="bg1">
                    <a:lumMod val="95000"/>
                  </a:schemeClr>
                </a:solidFill>
                <a:latin typeface="Candara" panose="020E0502030303020204" pitchFamily="34" charset="0"/>
              </a:rPr>
              <a:t> Prediction</a:t>
            </a:r>
            <a:endParaRPr lang="en-US" sz="3600" dirty="0">
              <a:solidFill>
                <a:schemeClr val="bg1">
                  <a:lumMod val="95000"/>
                </a:schemeClr>
              </a:solidFill>
              <a:latin typeface="Candara" panose="020E0502030303020204" pitchFamily="34" charset="0"/>
              <a:cs typeface="Estrangelo Edessa" panose="03080600000000000000" pitchFamily="66" charset="0"/>
            </a:endParaRPr>
          </a:p>
        </p:txBody>
      </p:sp>
    </p:spTree>
    <p:extLst>
      <p:ext uri="{BB962C8B-B14F-4D97-AF65-F5344CB8AC3E}">
        <p14:creationId xmlns:p14="http://schemas.microsoft.com/office/powerpoint/2010/main" val="301774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4"/>
                                        </p:tgtEl>
                                        <p:attrNameLst>
                                          <p:attrName>style.visibility</p:attrName>
                                        </p:attrNameLst>
                                      </p:cBhvr>
                                      <p:to>
                                        <p:strVal val="visible"/>
                                      </p:to>
                                    </p:set>
                                    <p:anim calcmode="lin" valueType="num">
                                      <p:cBhvr>
                                        <p:cTn id="12" dur="500" fill="hold"/>
                                        <p:tgtEl>
                                          <p:spTgt spid="114"/>
                                        </p:tgtEl>
                                        <p:attrNameLst>
                                          <p:attrName>ppt_w</p:attrName>
                                        </p:attrNameLst>
                                      </p:cBhvr>
                                      <p:tavLst>
                                        <p:tav tm="0">
                                          <p:val>
                                            <p:fltVal val="0"/>
                                          </p:val>
                                        </p:tav>
                                        <p:tav tm="100000">
                                          <p:val>
                                            <p:strVal val="#ppt_w"/>
                                          </p:val>
                                        </p:tav>
                                      </p:tavLst>
                                    </p:anim>
                                    <p:anim calcmode="lin" valueType="num">
                                      <p:cBhvr>
                                        <p:cTn id="13" dur="500" fill="hold"/>
                                        <p:tgtEl>
                                          <p:spTgt spid="114"/>
                                        </p:tgtEl>
                                        <p:attrNameLst>
                                          <p:attrName>ppt_h</p:attrName>
                                        </p:attrNameLst>
                                      </p:cBhvr>
                                      <p:tavLst>
                                        <p:tav tm="0">
                                          <p:val>
                                            <p:fltVal val="0"/>
                                          </p:val>
                                        </p:tav>
                                        <p:tav tm="100000">
                                          <p:val>
                                            <p:strVal val="#ppt_h"/>
                                          </p:val>
                                        </p:tav>
                                      </p:tavLst>
                                    </p:anim>
                                    <p:animEffect transition="in" filter="fade">
                                      <p:cBhvr>
                                        <p:cTn id="14" dur="500"/>
                                        <p:tgtEl>
                                          <p:spTgt spid="1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anim calcmode="lin" valueType="num">
                                      <p:cBhvr>
                                        <p:cTn id="17" dur="500" fill="hold"/>
                                        <p:tgtEl>
                                          <p:spTgt spid="99"/>
                                        </p:tgtEl>
                                        <p:attrNameLst>
                                          <p:attrName>ppt_w</p:attrName>
                                        </p:attrNameLst>
                                      </p:cBhvr>
                                      <p:tavLst>
                                        <p:tav tm="0">
                                          <p:val>
                                            <p:fltVal val="0"/>
                                          </p:val>
                                        </p:tav>
                                        <p:tav tm="100000">
                                          <p:val>
                                            <p:strVal val="#ppt_w"/>
                                          </p:val>
                                        </p:tav>
                                      </p:tavLst>
                                    </p:anim>
                                    <p:anim calcmode="lin" valueType="num">
                                      <p:cBhvr>
                                        <p:cTn id="18" dur="500" fill="hold"/>
                                        <p:tgtEl>
                                          <p:spTgt spid="99"/>
                                        </p:tgtEl>
                                        <p:attrNameLst>
                                          <p:attrName>ppt_h</p:attrName>
                                        </p:attrNameLst>
                                      </p:cBhvr>
                                      <p:tavLst>
                                        <p:tav tm="0">
                                          <p:val>
                                            <p:fltVal val="0"/>
                                          </p:val>
                                        </p:tav>
                                        <p:tav tm="100000">
                                          <p:val>
                                            <p:strVal val="#ppt_h"/>
                                          </p:val>
                                        </p:tav>
                                      </p:tavLst>
                                    </p:anim>
                                    <p:animEffect transition="in" filter="fade">
                                      <p:cBhvr>
                                        <p:cTn id="19" dur="500"/>
                                        <p:tgtEl>
                                          <p:spTgt spid="9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p:cTn id="22" dur="500" fill="hold"/>
                                        <p:tgtEl>
                                          <p:spTgt spid="76"/>
                                        </p:tgtEl>
                                        <p:attrNameLst>
                                          <p:attrName>ppt_w</p:attrName>
                                        </p:attrNameLst>
                                      </p:cBhvr>
                                      <p:tavLst>
                                        <p:tav tm="0">
                                          <p:val>
                                            <p:fltVal val="0"/>
                                          </p:val>
                                        </p:tav>
                                        <p:tav tm="100000">
                                          <p:val>
                                            <p:strVal val="#ppt_w"/>
                                          </p:val>
                                        </p:tav>
                                      </p:tavLst>
                                    </p:anim>
                                    <p:anim calcmode="lin" valueType="num">
                                      <p:cBhvr>
                                        <p:cTn id="23" dur="500" fill="hold"/>
                                        <p:tgtEl>
                                          <p:spTgt spid="76"/>
                                        </p:tgtEl>
                                        <p:attrNameLst>
                                          <p:attrName>ppt_h</p:attrName>
                                        </p:attrNameLst>
                                      </p:cBhvr>
                                      <p:tavLst>
                                        <p:tav tm="0">
                                          <p:val>
                                            <p:fltVal val="0"/>
                                          </p:val>
                                        </p:tav>
                                        <p:tav tm="100000">
                                          <p:val>
                                            <p:strVal val="#ppt_h"/>
                                          </p:val>
                                        </p:tav>
                                      </p:tavLst>
                                    </p:anim>
                                    <p:animEffect transition="in" filter="fade">
                                      <p:cBhvr>
                                        <p:cTn id="24" dur="500"/>
                                        <p:tgtEl>
                                          <p:spTgt spid="7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3"/>
                                        </p:tgtEl>
                                        <p:attrNameLst>
                                          <p:attrName>style.visibility</p:attrName>
                                        </p:attrNameLst>
                                      </p:cBhvr>
                                      <p:to>
                                        <p:strVal val="visible"/>
                                      </p:to>
                                    </p:set>
                                    <p:anim calcmode="lin" valueType="num">
                                      <p:cBhvr>
                                        <p:cTn id="32" dur="500" fill="hold"/>
                                        <p:tgtEl>
                                          <p:spTgt spid="113"/>
                                        </p:tgtEl>
                                        <p:attrNameLst>
                                          <p:attrName>ppt_w</p:attrName>
                                        </p:attrNameLst>
                                      </p:cBhvr>
                                      <p:tavLst>
                                        <p:tav tm="0">
                                          <p:val>
                                            <p:fltVal val="0"/>
                                          </p:val>
                                        </p:tav>
                                        <p:tav tm="100000">
                                          <p:val>
                                            <p:strVal val="#ppt_w"/>
                                          </p:val>
                                        </p:tav>
                                      </p:tavLst>
                                    </p:anim>
                                    <p:anim calcmode="lin" valueType="num">
                                      <p:cBhvr>
                                        <p:cTn id="33" dur="500" fill="hold"/>
                                        <p:tgtEl>
                                          <p:spTgt spid="113"/>
                                        </p:tgtEl>
                                        <p:attrNameLst>
                                          <p:attrName>ppt_h</p:attrName>
                                        </p:attrNameLst>
                                      </p:cBhvr>
                                      <p:tavLst>
                                        <p:tav tm="0">
                                          <p:val>
                                            <p:fltVal val="0"/>
                                          </p:val>
                                        </p:tav>
                                        <p:tav tm="100000">
                                          <p:val>
                                            <p:strVal val="#ppt_h"/>
                                          </p:val>
                                        </p:tav>
                                      </p:tavLst>
                                    </p:anim>
                                    <p:animEffect transition="in" filter="fade">
                                      <p:cBhvr>
                                        <p:cTn id="34" dur="500"/>
                                        <p:tgtEl>
                                          <p:spTgt spid="1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Effect transition="in" filter="fade">
                                      <p:cBhvr>
                                        <p:cTn id="39" dur="500"/>
                                        <p:tgtEl>
                                          <p:spTgt spid="8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5"/>
                                        </p:tgtEl>
                                        <p:attrNameLst>
                                          <p:attrName>style.visibility</p:attrName>
                                        </p:attrNameLst>
                                      </p:cBhvr>
                                      <p:to>
                                        <p:strVal val="visible"/>
                                      </p:to>
                                    </p:set>
                                    <p:anim calcmode="lin" valueType="num">
                                      <p:cBhvr>
                                        <p:cTn id="42" dur="500" fill="hold"/>
                                        <p:tgtEl>
                                          <p:spTgt spid="125"/>
                                        </p:tgtEl>
                                        <p:attrNameLst>
                                          <p:attrName>ppt_w</p:attrName>
                                        </p:attrNameLst>
                                      </p:cBhvr>
                                      <p:tavLst>
                                        <p:tav tm="0">
                                          <p:val>
                                            <p:fltVal val="0"/>
                                          </p:val>
                                        </p:tav>
                                        <p:tav tm="100000">
                                          <p:val>
                                            <p:strVal val="#ppt_w"/>
                                          </p:val>
                                        </p:tav>
                                      </p:tavLst>
                                    </p:anim>
                                    <p:anim calcmode="lin" valueType="num">
                                      <p:cBhvr>
                                        <p:cTn id="43" dur="500" fill="hold"/>
                                        <p:tgtEl>
                                          <p:spTgt spid="125"/>
                                        </p:tgtEl>
                                        <p:attrNameLst>
                                          <p:attrName>ppt_h</p:attrName>
                                        </p:attrNameLst>
                                      </p:cBhvr>
                                      <p:tavLst>
                                        <p:tav tm="0">
                                          <p:val>
                                            <p:fltVal val="0"/>
                                          </p:val>
                                        </p:tav>
                                        <p:tav tm="100000">
                                          <p:val>
                                            <p:strVal val="#ppt_h"/>
                                          </p:val>
                                        </p:tav>
                                      </p:tavLst>
                                    </p:anim>
                                    <p:animEffect transition="in" filter="fade">
                                      <p:cBhvr>
                                        <p:cTn id="44" dur="500"/>
                                        <p:tgtEl>
                                          <p:spTgt spid="125"/>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fade">
                                      <p:cBhvr>
                                        <p:cTn id="48" dur="1000"/>
                                        <p:tgtEl>
                                          <p:spTgt spid="122"/>
                                        </p:tgtEl>
                                      </p:cBhvr>
                                    </p:animEffect>
                                    <p:anim calcmode="lin" valueType="num">
                                      <p:cBhvr>
                                        <p:cTn id="49" dur="1000" fill="hold"/>
                                        <p:tgtEl>
                                          <p:spTgt spid="122"/>
                                        </p:tgtEl>
                                        <p:attrNameLst>
                                          <p:attrName>ppt_x</p:attrName>
                                        </p:attrNameLst>
                                      </p:cBhvr>
                                      <p:tavLst>
                                        <p:tav tm="0">
                                          <p:val>
                                            <p:strVal val="#ppt_x"/>
                                          </p:val>
                                        </p:tav>
                                        <p:tav tm="100000">
                                          <p:val>
                                            <p:strVal val="#ppt_x"/>
                                          </p:val>
                                        </p:tav>
                                      </p:tavLst>
                                    </p:anim>
                                    <p:anim calcmode="lin" valueType="num">
                                      <p:cBhvr>
                                        <p:cTn id="50" dur="1000" fill="hold"/>
                                        <p:tgtEl>
                                          <p:spTgt spid="122"/>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47" presetClass="entr" presetSubtype="0" fill="hold" nodeType="after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fade">
                                      <p:cBhvr>
                                        <p:cTn id="54" dur="1000"/>
                                        <p:tgtEl>
                                          <p:spTgt spid="123"/>
                                        </p:tgtEl>
                                      </p:cBhvr>
                                    </p:animEffect>
                                    <p:anim calcmode="lin" valueType="num">
                                      <p:cBhvr>
                                        <p:cTn id="55" dur="1000" fill="hold"/>
                                        <p:tgtEl>
                                          <p:spTgt spid="123"/>
                                        </p:tgtEl>
                                        <p:attrNameLst>
                                          <p:attrName>ppt_x</p:attrName>
                                        </p:attrNameLst>
                                      </p:cBhvr>
                                      <p:tavLst>
                                        <p:tav tm="0">
                                          <p:val>
                                            <p:strVal val="#ppt_x"/>
                                          </p:val>
                                        </p:tav>
                                        <p:tav tm="100000">
                                          <p:val>
                                            <p:strVal val="#ppt_x"/>
                                          </p:val>
                                        </p:tav>
                                      </p:tavLst>
                                    </p:anim>
                                    <p:anim calcmode="lin" valueType="num">
                                      <p:cBhvr>
                                        <p:cTn id="56"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79" grpId="0" animBg="1"/>
      <p:bldP spid="99" grpId="0" animBg="1"/>
      <p:bldP spid="114" grpId="0" animBg="1"/>
      <p:bldP spid="76" grpId="0" animBg="1"/>
      <p:bldP spid="113" grpId="0" animBg="1"/>
      <p:bldP spid="87" grpId="0" animBg="1"/>
      <p:bldP spid="8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1" name="TextBox 100">
            <a:extLst>
              <a:ext uri="{FF2B5EF4-FFF2-40B4-BE49-F238E27FC236}">
                <a16:creationId xmlns:a16="http://schemas.microsoft.com/office/drawing/2014/main" id="{1F60321E-057C-1525-D202-F3F2A6493FF1}"/>
              </a:ext>
            </a:extLst>
          </p:cNvPr>
          <p:cNvSpPr txBox="1"/>
          <p:nvPr/>
        </p:nvSpPr>
        <p:spPr>
          <a:xfrm>
            <a:off x="370046" y="304456"/>
            <a:ext cx="7493794" cy="769441"/>
          </a:xfrm>
          <a:prstGeom prst="rect">
            <a:avLst/>
          </a:prstGeom>
          <a:noFill/>
        </p:spPr>
        <p:txBody>
          <a:bodyPr wrap="square" rtlCol="0">
            <a:spAutoFit/>
          </a:bodyPr>
          <a:lstStyle/>
          <a:p>
            <a:r>
              <a:rPr lang="en-US" sz="4400" b="1" i="1" u="sng" dirty="0">
                <a:solidFill>
                  <a:schemeClr val="bg1"/>
                </a:solidFill>
              </a:rPr>
              <a:t>Results</a:t>
            </a:r>
          </a:p>
        </p:txBody>
      </p:sp>
      <p:pic>
        <p:nvPicPr>
          <p:cNvPr id="7" name="Picture 6">
            <a:extLst>
              <a:ext uri="{FF2B5EF4-FFF2-40B4-BE49-F238E27FC236}">
                <a16:creationId xmlns:a16="http://schemas.microsoft.com/office/drawing/2014/main" id="{A1BCEF40-9C77-6026-C016-D0894820DC78}"/>
              </a:ext>
            </a:extLst>
          </p:cNvPr>
          <p:cNvPicPr>
            <a:picLocks noChangeAspect="1"/>
          </p:cNvPicPr>
          <p:nvPr/>
        </p:nvPicPr>
        <p:blipFill>
          <a:blip r:embed="rId3"/>
          <a:stretch>
            <a:fillRect/>
          </a:stretch>
        </p:blipFill>
        <p:spPr>
          <a:xfrm>
            <a:off x="280749" y="1436631"/>
            <a:ext cx="6257925" cy="2428875"/>
          </a:xfrm>
          <a:prstGeom prst="rect">
            <a:avLst/>
          </a:prstGeom>
        </p:spPr>
      </p:pic>
      <p:pic>
        <p:nvPicPr>
          <p:cNvPr id="9" name="Picture 8">
            <a:extLst>
              <a:ext uri="{FF2B5EF4-FFF2-40B4-BE49-F238E27FC236}">
                <a16:creationId xmlns:a16="http://schemas.microsoft.com/office/drawing/2014/main" id="{9DDDD780-469F-BCB7-2745-77E051E889A4}"/>
              </a:ext>
            </a:extLst>
          </p:cNvPr>
          <p:cNvPicPr>
            <a:picLocks noChangeAspect="1"/>
          </p:cNvPicPr>
          <p:nvPr/>
        </p:nvPicPr>
        <p:blipFill>
          <a:blip r:embed="rId4"/>
          <a:stretch>
            <a:fillRect/>
          </a:stretch>
        </p:blipFill>
        <p:spPr>
          <a:xfrm>
            <a:off x="108108" y="4365419"/>
            <a:ext cx="6781800" cy="2324100"/>
          </a:xfrm>
          <a:prstGeom prst="rect">
            <a:avLst/>
          </a:prstGeom>
        </p:spPr>
      </p:pic>
      <p:sp>
        <p:nvSpPr>
          <p:cNvPr id="102" name="TextBox 101">
            <a:extLst>
              <a:ext uri="{FF2B5EF4-FFF2-40B4-BE49-F238E27FC236}">
                <a16:creationId xmlns:a16="http://schemas.microsoft.com/office/drawing/2014/main" id="{6D0D42D8-1C42-0C45-1075-6B14739B94BF}"/>
              </a:ext>
            </a:extLst>
          </p:cNvPr>
          <p:cNvSpPr txBox="1"/>
          <p:nvPr/>
        </p:nvSpPr>
        <p:spPr>
          <a:xfrm>
            <a:off x="7443897" y="1892325"/>
            <a:ext cx="7493794" cy="584775"/>
          </a:xfrm>
          <a:prstGeom prst="rect">
            <a:avLst/>
          </a:prstGeom>
          <a:noFill/>
        </p:spPr>
        <p:txBody>
          <a:bodyPr wrap="square" rtlCol="0">
            <a:spAutoFit/>
          </a:bodyPr>
          <a:lstStyle/>
          <a:p>
            <a:r>
              <a:rPr lang="en-US" sz="3200" b="1" u="sng" dirty="0">
                <a:solidFill>
                  <a:schemeClr val="bg1"/>
                </a:solidFill>
              </a:rPr>
              <a:t>Input data</a:t>
            </a:r>
          </a:p>
        </p:txBody>
      </p:sp>
      <p:sp>
        <p:nvSpPr>
          <p:cNvPr id="103" name="TextBox 102">
            <a:extLst>
              <a:ext uri="{FF2B5EF4-FFF2-40B4-BE49-F238E27FC236}">
                <a16:creationId xmlns:a16="http://schemas.microsoft.com/office/drawing/2014/main" id="{15A074DB-F3A0-DBE2-8309-2638CA4F0378}"/>
              </a:ext>
            </a:extLst>
          </p:cNvPr>
          <p:cNvSpPr txBox="1"/>
          <p:nvPr/>
        </p:nvSpPr>
        <p:spPr>
          <a:xfrm>
            <a:off x="7443897" y="4942694"/>
            <a:ext cx="7493794" cy="584775"/>
          </a:xfrm>
          <a:prstGeom prst="rect">
            <a:avLst/>
          </a:prstGeom>
          <a:noFill/>
        </p:spPr>
        <p:txBody>
          <a:bodyPr wrap="square" rtlCol="0">
            <a:spAutoFit/>
          </a:bodyPr>
          <a:lstStyle/>
          <a:p>
            <a:r>
              <a:rPr lang="en-US" sz="3200" b="1" u="sng" dirty="0">
                <a:solidFill>
                  <a:schemeClr val="bg1"/>
                </a:solidFill>
              </a:rPr>
              <a:t>Output data</a:t>
            </a:r>
          </a:p>
        </p:txBody>
      </p:sp>
    </p:spTree>
    <p:extLst>
      <p:ext uri="{BB962C8B-B14F-4D97-AF65-F5344CB8AC3E}">
        <p14:creationId xmlns:p14="http://schemas.microsoft.com/office/powerpoint/2010/main" val="348693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left)">
                                      <p:cBhvr>
                                        <p:cTn id="15"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067C063-12D4-208D-F97C-1CD2FA261AED}"/>
              </a:ext>
            </a:extLst>
          </p:cNvPr>
          <p:cNvSpPr/>
          <p:nvPr/>
        </p:nvSpPr>
        <p:spPr>
          <a:xfrm>
            <a:off x="721739" y="787790"/>
            <a:ext cx="11065768" cy="2641209"/>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07000"/>
              </a:lnSpc>
              <a:spcAft>
                <a:spcPts val="800"/>
              </a:spcAft>
              <a:tabLst>
                <a:tab pos="1578610" algn="l"/>
              </a:tabLst>
            </a:pPr>
            <a:r>
              <a:rPr lang="en-US" sz="2400"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PDX: “AD” if they have </a:t>
            </a:r>
            <a:r>
              <a:rPr lang="en-US" sz="2400" dirty="0">
                <a:solidFill>
                  <a:schemeClr val="accent1">
                    <a:lumMod val="60000"/>
                    <a:lumOff val="40000"/>
                  </a:schemeClr>
                </a:solidFill>
              </a:rPr>
              <a:t>Alzheimer's disease </a:t>
            </a:r>
            <a:r>
              <a:rPr lang="en-US" sz="2400"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and “NOT AD” they have not </a:t>
            </a:r>
            <a:r>
              <a:rPr lang="en-US" sz="2400" dirty="0">
                <a:solidFill>
                  <a:schemeClr val="accent1">
                    <a:lumMod val="60000"/>
                    <a:lumOff val="40000"/>
                  </a:schemeClr>
                </a:solidFill>
              </a:rPr>
              <a:t>Alzheimer's disease</a:t>
            </a:r>
            <a:r>
              <a:rPr lang="en-US" sz="2400"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 This is the column we are trying to predict</a:t>
            </a:r>
            <a:r>
              <a:rPr lang="en-US" sz="2400" u="sng" dirty="0">
                <a:solidFill>
                  <a:schemeClr val="accent1">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 It is called the our target.</a:t>
            </a:r>
            <a:endParaRPr lang="ar-EG" sz="2400" u="sng" dirty="0">
              <a:solidFill>
                <a:schemeClr val="accent1">
                  <a:lumMod val="60000"/>
                  <a:lumOff val="40000"/>
                </a:schemeClr>
              </a:solidFill>
              <a:latin typeface="Arial" panose="020B0604020202020204" pitchFamily="34" charset="0"/>
              <a:ea typeface="Times New Roman" panose="02020603050405020304" pitchFamily="18" charset="0"/>
            </a:endParaRPr>
          </a:p>
          <a:p>
            <a:pPr rtl="1">
              <a:lnSpc>
                <a:spcPct val="107000"/>
              </a:lnSpc>
              <a:spcAft>
                <a:spcPts val="800"/>
              </a:spcAft>
              <a:tabLst>
                <a:tab pos="1578610" algn="l"/>
              </a:tabLst>
            </a:pPr>
            <a:endParaRPr lang="ar-EG" sz="2400" u="sng" dirty="0">
              <a:solidFill>
                <a:schemeClr val="accent1">
                  <a:lumMod val="60000"/>
                  <a:lumOff val="40000"/>
                </a:schemeClr>
              </a:solidFill>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96F7B15A-D416-AF5D-1099-C03BB8A551C3}"/>
              </a:ext>
            </a:extLst>
          </p:cNvPr>
          <p:cNvPicPr>
            <a:picLocks noChangeAspect="1"/>
          </p:cNvPicPr>
          <p:nvPr/>
        </p:nvPicPr>
        <p:blipFill>
          <a:blip r:embed="rId3"/>
          <a:stretch>
            <a:fillRect/>
          </a:stretch>
        </p:blipFill>
        <p:spPr>
          <a:xfrm>
            <a:off x="983346" y="4054280"/>
            <a:ext cx="5667375" cy="1619250"/>
          </a:xfrm>
          <a:prstGeom prst="rect">
            <a:avLst/>
          </a:prstGeom>
        </p:spPr>
      </p:pic>
      <p:sp>
        <p:nvSpPr>
          <p:cNvPr id="47" name="TextBox 46">
            <a:extLst>
              <a:ext uri="{FF2B5EF4-FFF2-40B4-BE49-F238E27FC236}">
                <a16:creationId xmlns:a16="http://schemas.microsoft.com/office/drawing/2014/main" id="{888CF27E-2565-0664-BDED-DDF5AA765598}"/>
              </a:ext>
            </a:extLst>
          </p:cNvPr>
          <p:cNvSpPr txBox="1"/>
          <p:nvPr/>
        </p:nvSpPr>
        <p:spPr>
          <a:xfrm>
            <a:off x="6650721" y="4094464"/>
            <a:ext cx="7493794" cy="769441"/>
          </a:xfrm>
          <a:prstGeom prst="rect">
            <a:avLst/>
          </a:prstGeom>
          <a:noFill/>
        </p:spPr>
        <p:txBody>
          <a:bodyPr wrap="square" rtlCol="0">
            <a:spAutoFit/>
          </a:bodyPr>
          <a:lstStyle/>
          <a:p>
            <a:r>
              <a:rPr lang="en-US" sz="4400" b="1" i="1" u="sng" dirty="0">
                <a:solidFill>
                  <a:schemeClr val="accent1">
                    <a:lumMod val="60000"/>
                    <a:lumOff val="40000"/>
                  </a:schemeClr>
                </a:solidFill>
              </a:rPr>
              <a:t>Accuracy of our  model</a:t>
            </a:r>
          </a:p>
        </p:txBody>
      </p:sp>
    </p:spTree>
    <p:extLst>
      <p:ext uri="{BB962C8B-B14F-4D97-AF65-F5344CB8AC3E}">
        <p14:creationId xmlns:p14="http://schemas.microsoft.com/office/powerpoint/2010/main" val="24929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left)">
                                      <p:cBhvr>
                                        <p:cTn id="1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p:cNvSpPr txBox="1"/>
          <p:nvPr/>
        </p:nvSpPr>
        <p:spPr>
          <a:xfrm>
            <a:off x="3449999" y="2474892"/>
            <a:ext cx="5508978" cy="769441"/>
          </a:xfrm>
          <a:prstGeom prst="rect">
            <a:avLst/>
          </a:prstGeom>
          <a:noFill/>
        </p:spPr>
        <p:txBody>
          <a:bodyPr wrap="square" rtlCol="0">
            <a:spAutoFit/>
          </a:bodyPr>
          <a:lstStyle/>
          <a:p>
            <a:pPr algn="ctr"/>
            <a:r>
              <a:rPr lang="en-US" sz="4400" b="1" dirty="0">
                <a:solidFill>
                  <a:schemeClr val="bg1"/>
                </a:solidFill>
                <a:latin typeface="Candara" panose="020E0502030303020204" pitchFamily="34" charset="0"/>
              </a:rPr>
              <a:t>THANK YOU</a:t>
            </a:r>
          </a:p>
        </p:txBody>
      </p:sp>
      <p:grpSp>
        <p:nvGrpSpPr>
          <p:cNvPr id="3" name="Group 2"/>
          <p:cNvGrpSpPr/>
          <p:nvPr/>
        </p:nvGrpSpPr>
        <p:grpSpPr>
          <a:xfrm>
            <a:off x="5135879" y="3244333"/>
            <a:ext cx="1920240" cy="91440"/>
            <a:chOff x="4831644" y="3200400"/>
            <a:chExt cx="1920240" cy="91440"/>
          </a:xfrm>
        </p:grpSpPr>
        <p:sp>
          <p:nvSpPr>
            <p:cNvPr id="2" name="Rectangle 1"/>
            <p:cNvSpPr/>
            <p:nvPr/>
          </p:nvSpPr>
          <p:spPr>
            <a:xfrm>
              <a:off x="4831644" y="3200400"/>
              <a:ext cx="640080" cy="91440"/>
            </a:xfrm>
            <a:prstGeom prst="rect">
              <a:avLst/>
            </a:prstGeom>
            <a:solidFill>
              <a:srgbClr val="FF746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4CC8EC"/>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F4C95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04125" y="6778911"/>
            <a:ext cx="365760" cy="98854"/>
          </a:xfrm>
          <a:prstGeom prst="rect">
            <a:avLst/>
          </a:prstGeom>
          <a:noFill/>
          <a:effectLst>
            <a:glow rad="63500">
              <a:schemeClr val="bg1">
                <a:alpha val="45000"/>
              </a:schemeClr>
            </a:glow>
          </a:effectLst>
        </p:spPr>
      </p:pic>
    </p:spTree>
    <p:extLst>
      <p:ext uri="{BB962C8B-B14F-4D97-AF65-F5344CB8AC3E}">
        <p14:creationId xmlns:p14="http://schemas.microsoft.com/office/powerpoint/2010/main" val="34419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3678AA-A498-4604-AC5B-D03EA4735524}"/>
              </a:ext>
            </a:extLst>
          </p:cNvPr>
          <p:cNvSpPr txBox="1"/>
          <p:nvPr/>
        </p:nvSpPr>
        <p:spPr>
          <a:xfrm>
            <a:off x="513278" y="218809"/>
            <a:ext cx="5943600" cy="830997"/>
          </a:xfrm>
          <a:prstGeom prst="rect">
            <a:avLst/>
          </a:prstGeom>
          <a:noFill/>
        </p:spPr>
        <p:txBody>
          <a:bodyPr wrap="square" rtlCol="0">
            <a:spAutoFit/>
          </a:bodyPr>
          <a:lstStyle/>
          <a:p>
            <a:pPr fontAlgn="base"/>
            <a:r>
              <a:rPr lang="en-US" sz="4800" b="1" dirty="0">
                <a:solidFill>
                  <a:schemeClr val="bg1"/>
                </a:solidFill>
              </a:rPr>
              <a:t>Alzheimer</a:t>
            </a:r>
            <a:r>
              <a:rPr lang="en-US" sz="4800" dirty="0">
                <a:solidFill>
                  <a:schemeClr val="bg1"/>
                </a:solidFill>
              </a:rPr>
              <a:t>'s</a:t>
            </a:r>
            <a:r>
              <a:rPr lang="en-US" sz="4800" b="1" dirty="0">
                <a:solidFill>
                  <a:schemeClr val="bg1"/>
                </a:solidFill>
              </a:rPr>
              <a:t> disease</a:t>
            </a:r>
          </a:p>
        </p:txBody>
      </p:sp>
      <p:sp>
        <p:nvSpPr>
          <p:cNvPr id="2" name="Rectangle 1">
            <a:extLst>
              <a:ext uri="{FF2B5EF4-FFF2-40B4-BE49-F238E27FC236}">
                <a16:creationId xmlns:a16="http://schemas.microsoft.com/office/drawing/2014/main" id="{8EE6705D-AC22-4041-A8CD-67383C88602F}"/>
              </a:ext>
            </a:extLst>
          </p:cNvPr>
          <p:cNvSpPr/>
          <p:nvPr/>
        </p:nvSpPr>
        <p:spPr>
          <a:xfrm>
            <a:off x="513278" y="1361710"/>
            <a:ext cx="10673092" cy="5202648"/>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Alzheimer's disease (AD) is a progressive neurodegenerative disease. Though best known for its role in declining memory function, symptoms also include: difficulty thinking and reasoning, making judgements and decisions, and planning and performing familiar tasks. It may also cause alterations in personality and behavior. The cause of AD is not well understood. There is thought to be a significant hereditary component. For example, a variation of the APOE gene, APOE e4, increases risk of Alzheimer's disease</a:t>
            </a:r>
            <a:r>
              <a:rPr lang="en-US" sz="2400" dirty="0" smtClean="0"/>
              <a:t>.</a:t>
            </a:r>
            <a:endParaRPr lang="en-US" sz="2400" dirty="0"/>
          </a:p>
        </p:txBody>
      </p:sp>
      <p:pic>
        <p:nvPicPr>
          <p:cNvPr id="46" name="Picture 45">
            <a:extLst>
              <a:ext uri="{FF2B5EF4-FFF2-40B4-BE49-F238E27FC236}">
                <a16:creationId xmlns:a16="http://schemas.microsoft.com/office/drawing/2014/main" id="{842F892B-BE82-97D5-9A2B-317A4ACCB50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89315" y="1463979"/>
            <a:ext cx="1252027" cy="1024159"/>
          </a:xfrm>
          <a:prstGeom prst="rect">
            <a:avLst/>
          </a:prstGeom>
        </p:spPr>
      </p:pic>
    </p:spTree>
    <p:extLst>
      <p:ext uri="{BB962C8B-B14F-4D97-AF65-F5344CB8AC3E}">
        <p14:creationId xmlns:p14="http://schemas.microsoft.com/office/powerpoint/2010/main" val="6171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1031960" y="624519"/>
            <a:ext cx="6013273" cy="707886"/>
          </a:xfrm>
          <a:prstGeom prst="rect">
            <a:avLst/>
          </a:prstGeom>
          <a:noFill/>
        </p:spPr>
        <p:txBody>
          <a:bodyPr wrap="square" rtlCol="0">
            <a:spAutoFit/>
          </a:bodyPr>
          <a:lstStyle/>
          <a:p>
            <a:r>
              <a:rPr lang="en-US" sz="4000" b="1" dirty="0">
                <a:solidFill>
                  <a:schemeClr val="bg1"/>
                </a:solidFill>
              </a:rPr>
              <a:t>Project Motivation</a:t>
            </a:r>
          </a:p>
        </p:txBody>
      </p:sp>
      <p:sp>
        <p:nvSpPr>
          <p:cNvPr id="32" name="Isosceles Triangle 31"/>
          <p:cNvSpPr/>
          <p:nvPr/>
        </p:nvSpPr>
        <p:spPr>
          <a:xfrm rot="10800000">
            <a:off x="1833852" y="0"/>
            <a:ext cx="836508" cy="452972"/>
          </a:xfrm>
          <a:prstGeom prst="triangle">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83">
            <a:extLst>
              <a:ext uri="{FF2B5EF4-FFF2-40B4-BE49-F238E27FC236}">
                <a16:creationId xmlns:a16="http://schemas.microsoft.com/office/drawing/2014/main" id="{49FB9AFD-A74E-0CF1-4369-98E2BFBF4EA9}"/>
              </a:ext>
            </a:extLst>
          </p:cNvPr>
          <p:cNvGrpSpPr/>
          <p:nvPr/>
        </p:nvGrpSpPr>
        <p:grpSpPr>
          <a:xfrm>
            <a:off x="752560" y="599780"/>
            <a:ext cx="279400" cy="455719"/>
            <a:chOff x="3916363" y="1987550"/>
            <a:chExt cx="163513" cy="266700"/>
          </a:xfrm>
          <a:solidFill>
            <a:schemeClr val="bg1"/>
          </a:solidFill>
        </p:grpSpPr>
        <p:sp>
          <p:nvSpPr>
            <p:cNvPr id="35" name="Freeform 39">
              <a:extLst>
                <a:ext uri="{FF2B5EF4-FFF2-40B4-BE49-F238E27FC236}">
                  <a16:creationId xmlns:a16="http://schemas.microsoft.com/office/drawing/2014/main" id="{4197AFFD-03D4-87CB-354A-D0F875C0E009}"/>
                </a:ext>
              </a:extLst>
            </p:cNvPr>
            <p:cNvSpPr>
              <a:spLocks noEditPoints="1"/>
            </p:cNvSpPr>
            <p:nvPr/>
          </p:nvSpPr>
          <p:spPr bwMode="auto">
            <a:xfrm>
              <a:off x="3916363" y="1987550"/>
              <a:ext cx="163513" cy="244475"/>
            </a:xfrm>
            <a:custGeom>
              <a:avLst/>
              <a:gdLst/>
              <a:ahLst/>
              <a:cxnLst>
                <a:cxn ang="0">
                  <a:pos x="31" y="30"/>
                </a:cxn>
                <a:cxn ang="0">
                  <a:pos x="36" y="18"/>
                </a:cxn>
                <a:cxn ang="0">
                  <a:pos x="18" y="0"/>
                </a:cxn>
                <a:cxn ang="0">
                  <a:pos x="0" y="18"/>
                </a:cxn>
                <a:cxn ang="0">
                  <a:pos x="5" y="30"/>
                </a:cxn>
                <a:cxn ang="0">
                  <a:pos x="5" y="30"/>
                </a:cxn>
                <a:cxn ang="0">
                  <a:pos x="10" y="42"/>
                </a:cxn>
                <a:cxn ang="0">
                  <a:pos x="9" y="44"/>
                </a:cxn>
                <a:cxn ang="0">
                  <a:pos x="11" y="46"/>
                </a:cxn>
                <a:cxn ang="0">
                  <a:pos x="9" y="48"/>
                </a:cxn>
                <a:cxn ang="0">
                  <a:pos x="11" y="50"/>
                </a:cxn>
                <a:cxn ang="0">
                  <a:pos x="9" y="52"/>
                </a:cxn>
                <a:cxn ang="0">
                  <a:pos x="12" y="54"/>
                </a:cxn>
                <a:cxn ang="0">
                  <a:pos x="24" y="54"/>
                </a:cxn>
                <a:cxn ang="0">
                  <a:pos x="27" y="52"/>
                </a:cxn>
                <a:cxn ang="0">
                  <a:pos x="26" y="50"/>
                </a:cxn>
                <a:cxn ang="0">
                  <a:pos x="27" y="48"/>
                </a:cxn>
                <a:cxn ang="0">
                  <a:pos x="26" y="46"/>
                </a:cxn>
                <a:cxn ang="0">
                  <a:pos x="27" y="44"/>
                </a:cxn>
                <a:cxn ang="0">
                  <a:pos x="26" y="42"/>
                </a:cxn>
                <a:cxn ang="0">
                  <a:pos x="31" y="30"/>
                </a:cxn>
                <a:cxn ang="0">
                  <a:pos x="19" y="42"/>
                </a:cxn>
                <a:cxn ang="0">
                  <a:pos x="18" y="42"/>
                </a:cxn>
                <a:cxn ang="0">
                  <a:pos x="18" y="33"/>
                </a:cxn>
                <a:cxn ang="0">
                  <a:pos x="18" y="32"/>
                </a:cxn>
                <a:cxn ang="0">
                  <a:pos x="19" y="33"/>
                </a:cxn>
                <a:cxn ang="0">
                  <a:pos x="19" y="33"/>
                </a:cxn>
                <a:cxn ang="0">
                  <a:pos x="19" y="42"/>
                </a:cxn>
                <a:cxn ang="0">
                  <a:pos x="29" y="28"/>
                </a:cxn>
                <a:cxn ang="0">
                  <a:pos x="29" y="28"/>
                </a:cxn>
                <a:cxn ang="0">
                  <a:pos x="23" y="42"/>
                </a:cxn>
                <a:cxn ang="0">
                  <a:pos x="21" y="42"/>
                </a:cxn>
                <a:cxn ang="0">
                  <a:pos x="21" y="33"/>
                </a:cxn>
                <a:cxn ang="0">
                  <a:pos x="21" y="33"/>
                </a:cxn>
                <a:cxn ang="0">
                  <a:pos x="26" y="19"/>
                </a:cxn>
                <a:cxn ang="0">
                  <a:pos x="25" y="19"/>
                </a:cxn>
                <a:cxn ang="0">
                  <a:pos x="24" y="19"/>
                </a:cxn>
                <a:cxn ang="0">
                  <a:pos x="21" y="29"/>
                </a:cxn>
                <a:cxn ang="0">
                  <a:pos x="21" y="23"/>
                </a:cxn>
                <a:cxn ang="0">
                  <a:pos x="21" y="23"/>
                </a:cxn>
                <a:cxn ang="0">
                  <a:pos x="20" y="23"/>
                </a:cxn>
                <a:cxn ang="0">
                  <a:pos x="20" y="30"/>
                </a:cxn>
                <a:cxn ang="0">
                  <a:pos x="18" y="30"/>
                </a:cxn>
                <a:cxn ang="0">
                  <a:pos x="16" y="30"/>
                </a:cxn>
                <a:cxn ang="0">
                  <a:pos x="16" y="23"/>
                </a:cxn>
                <a:cxn ang="0">
                  <a:pos x="16" y="23"/>
                </a:cxn>
                <a:cxn ang="0">
                  <a:pos x="15" y="23"/>
                </a:cxn>
                <a:cxn ang="0">
                  <a:pos x="15" y="29"/>
                </a:cxn>
                <a:cxn ang="0">
                  <a:pos x="12" y="19"/>
                </a:cxn>
                <a:cxn ang="0">
                  <a:pos x="11" y="19"/>
                </a:cxn>
                <a:cxn ang="0">
                  <a:pos x="11" y="19"/>
                </a:cxn>
                <a:cxn ang="0">
                  <a:pos x="15" y="33"/>
                </a:cxn>
                <a:cxn ang="0">
                  <a:pos x="15" y="33"/>
                </a:cxn>
                <a:cxn ang="0">
                  <a:pos x="15" y="42"/>
                </a:cxn>
                <a:cxn ang="0">
                  <a:pos x="13" y="42"/>
                </a:cxn>
                <a:cxn ang="0">
                  <a:pos x="7" y="28"/>
                </a:cxn>
                <a:cxn ang="0">
                  <a:pos x="7" y="28"/>
                </a:cxn>
                <a:cxn ang="0">
                  <a:pos x="7" y="28"/>
                </a:cxn>
                <a:cxn ang="0">
                  <a:pos x="3" y="18"/>
                </a:cxn>
                <a:cxn ang="0">
                  <a:pos x="18" y="3"/>
                </a:cxn>
                <a:cxn ang="0">
                  <a:pos x="33" y="18"/>
                </a:cxn>
                <a:cxn ang="0">
                  <a:pos x="29" y="28"/>
                </a:cxn>
              </a:cxnLst>
              <a:rect l="0" t="0" r="r" b="b"/>
              <a:pathLst>
                <a:path w="36" h="54">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6" name="Freeform 40">
              <a:extLst>
                <a:ext uri="{FF2B5EF4-FFF2-40B4-BE49-F238E27FC236}">
                  <a16:creationId xmlns:a16="http://schemas.microsoft.com/office/drawing/2014/main" id="{71539ECA-9C87-9495-A26F-78C9DB8BE6C6}"/>
                </a:ext>
              </a:extLst>
            </p:cNvPr>
            <p:cNvSpPr>
              <a:spLocks/>
            </p:cNvSpPr>
            <p:nvPr/>
          </p:nvSpPr>
          <p:spPr bwMode="auto">
            <a:xfrm>
              <a:off x="3975101" y="2236788"/>
              <a:ext cx="44450" cy="17462"/>
            </a:xfrm>
            <a:custGeom>
              <a:avLst/>
              <a:gdLst/>
              <a:ahLst/>
              <a:cxnLst>
                <a:cxn ang="0">
                  <a:pos x="4" y="4"/>
                </a:cxn>
                <a:cxn ang="0">
                  <a:pos x="6" y="4"/>
                </a:cxn>
                <a:cxn ang="0">
                  <a:pos x="10" y="0"/>
                </a:cxn>
                <a:cxn ang="0">
                  <a:pos x="0" y="0"/>
                </a:cxn>
                <a:cxn ang="0">
                  <a:pos x="4" y="4"/>
                </a:cxn>
              </a:cxnLst>
              <a:rect l="0" t="0" r="r" b="b"/>
              <a:pathLst>
                <a:path w="10" h="4">
                  <a:moveTo>
                    <a:pt x="4" y="4"/>
                  </a:moveTo>
                  <a:cubicBezTo>
                    <a:pt x="6" y="4"/>
                    <a:pt x="6" y="4"/>
                    <a:pt x="6" y="4"/>
                  </a:cubicBezTo>
                  <a:cubicBezTo>
                    <a:pt x="8" y="4"/>
                    <a:pt x="10" y="2"/>
                    <a:pt x="10" y="0"/>
                  </a:cubicBezTo>
                  <a:cubicBezTo>
                    <a:pt x="0" y="0"/>
                    <a:pt x="0" y="0"/>
                    <a:pt x="0" y="0"/>
                  </a:cubicBezTo>
                  <a:cubicBezTo>
                    <a:pt x="0" y="2"/>
                    <a:pt x="2" y="4"/>
                    <a:pt x="4" y="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7" name="Freeform 41">
              <a:extLst>
                <a:ext uri="{FF2B5EF4-FFF2-40B4-BE49-F238E27FC236}">
                  <a16:creationId xmlns:a16="http://schemas.microsoft.com/office/drawing/2014/main" id="{A655D721-76B4-8DEC-18FA-A389D16C0555}"/>
                </a:ext>
              </a:extLst>
            </p:cNvPr>
            <p:cNvSpPr>
              <a:spLocks/>
            </p:cNvSpPr>
            <p:nvPr/>
          </p:nvSpPr>
          <p:spPr bwMode="auto">
            <a:xfrm>
              <a:off x="3987801" y="2087563"/>
              <a:ext cx="19050" cy="7937"/>
            </a:xfrm>
            <a:custGeom>
              <a:avLst/>
              <a:gdLst/>
              <a:ahLst/>
              <a:cxnLst>
                <a:cxn ang="0">
                  <a:pos x="3" y="0"/>
                </a:cxn>
                <a:cxn ang="0">
                  <a:pos x="1" y="0"/>
                </a:cxn>
                <a:cxn ang="0">
                  <a:pos x="0" y="1"/>
                </a:cxn>
                <a:cxn ang="0">
                  <a:pos x="1" y="2"/>
                </a:cxn>
                <a:cxn ang="0">
                  <a:pos x="3" y="2"/>
                </a:cxn>
                <a:cxn ang="0">
                  <a:pos x="4" y="1"/>
                </a:cxn>
                <a:cxn ang="0">
                  <a:pos x="3" y="0"/>
                </a:cxn>
              </a:cxnLst>
              <a:rect l="0" t="0" r="r" b="b"/>
              <a:pathLst>
                <a:path w="4" h="2">
                  <a:moveTo>
                    <a:pt x="3" y="0"/>
                  </a:moveTo>
                  <a:cubicBezTo>
                    <a:pt x="1" y="0"/>
                    <a:pt x="1" y="0"/>
                    <a:pt x="1" y="0"/>
                  </a:cubicBezTo>
                  <a:cubicBezTo>
                    <a:pt x="1" y="0"/>
                    <a:pt x="0" y="1"/>
                    <a:pt x="0" y="1"/>
                  </a:cubicBezTo>
                  <a:cubicBezTo>
                    <a:pt x="0" y="2"/>
                    <a:pt x="1" y="2"/>
                    <a:pt x="1" y="2"/>
                  </a:cubicBezTo>
                  <a:cubicBezTo>
                    <a:pt x="3" y="2"/>
                    <a:pt x="3" y="2"/>
                    <a:pt x="3" y="2"/>
                  </a:cubicBezTo>
                  <a:cubicBezTo>
                    <a:pt x="4" y="2"/>
                    <a:pt x="4" y="2"/>
                    <a:pt x="4" y="1"/>
                  </a:cubicBezTo>
                  <a:cubicBezTo>
                    <a:pt x="4" y="1"/>
                    <a:pt x="4" y="0"/>
                    <a:pt x="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8" name="Freeform 42">
              <a:extLst>
                <a:ext uri="{FF2B5EF4-FFF2-40B4-BE49-F238E27FC236}">
                  <a16:creationId xmlns:a16="http://schemas.microsoft.com/office/drawing/2014/main" id="{9824304D-AA88-55E8-8351-58FDE672C560}"/>
                </a:ext>
              </a:extLst>
            </p:cNvPr>
            <p:cNvSpPr>
              <a:spLocks/>
            </p:cNvSpPr>
            <p:nvPr/>
          </p:nvSpPr>
          <p:spPr bwMode="auto">
            <a:xfrm>
              <a:off x="3970338" y="2073275"/>
              <a:ext cx="53975" cy="4762"/>
            </a:xfrm>
            <a:custGeom>
              <a:avLst/>
              <a:gdLst/>
              <a:ahLst/>
              <a:cxnLst>
                <a:cxn ang="0">
                  <a:pos x="31" y="0"/>
                </a:cxn>
                <a:cxn ang="0">
                  <a:pos x="3" y="0"/>
                </a:cxn>
                <a:cxn ang="0">
                  <a:pos x="0" y="0"/>
                </a:cxn>
                <a:cxn ang="0">
                  <a:pos x="3" y="3"/>
                </a:cxn>
                <a:cxn ang="0">
                  <a:pos x="31" y="3"/>
                </a:cxn>
                <a:cxn ang="0">
                  <a:pos x="34" y="0"/>
                </a:cxn>
                <a:cxn ang="0">
                  <a:pos x="31" y="0"/>
                </a:cxn>
              </a:cxnLst>
              <a:rect l="0" t="0" r="r" b="b"/>
              <a:pathLst>
                <a:path w="34" h="3">
                  <a:moveTo>
                    <a:pt x="31" y="0"/>
                  </a:moveTo>
                  <a:lnTo>
                    <a:pt x="3" y="0"/>
                  </a:lnTo>
                  <a:lnTo>
                    <a:pt x="0" y="0"/>
                  </a:lnTo>
                  <a:lnTo>
                    <a:pt x="3" y="3"/>
                  </a:lnTo>
                  <a:lnTo>
                    <a:pt x="31" y="3"/>
                  </a:lnTo>
                  <a:lnTo>
                    <a:pt x="34"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9" name="Rectangle 38">
            <a:extLst>
              <a:ext uri="{FF2B5EF4-FFF2-40B4-BE49-F238E27FC236}">
                <a16:creationId xmlns:a16="http://schemas.microsoft.com/office/drawing/2014/main" id="{E2E45588-D4F9-60AB-D152-95E6D83D778D}"/>
              </a:ext>
            </a:extLst>
          </p:cNvPr>
          <p:cNvSpPr/>
          <p:nvPr/>
        </p:nvSpPr>
        <p:spPr>
          <a:xfrm>
            <a:off x="413578" y="1478886"/>
            <a:ext cx="11375148" cy="4632853"/>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According to global statistics, there are approximately 47 million Alzheimer’s patients in the world, and that Egypt has 400,000 with this disease, and it is expected that in 2030 the percentage will increase to 75 million patients in the world, and by 2050 it will reach 132 million patients, and statistics have proven that 70 % of dementia patients will be from developing countries.</a:t>
            </a:r>
          </a:p>
        </p:txBody>
      </p:sp>
    </p:spTree>
    <p:extLst>
      <p:ext uri="{BB962C8B-B14F-4D97-AF65-F5344CB8AC3E}">
        <p14:creationId xmlns:p14="http://schemas.microsoft.com/office/powerpoint/2010/main" val="20082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ppt_w</p:attrName>
                                        </p:attrNameLst>
                                      </p:cBhvr>
                                      <p:tavLst>
                                        <p:tav tm="0">
                                          <p:val>
                                            <p:fltVal val="0"/>
                                          </p:val>
                                        </p:tav>
                                        <p:tav tm="100000">
                                          <p:val>
                                            <p:strVal val="#ppt_w"/>
                                          </p:val>
                                        </p:tav>
                                      </p:tavLst>
                                    </p:anim>
                                    <p:anim calcmode="lin" valueType="num">
                                      <p:cBhvr>
                                        <p:cTn id="16" dur="500" fill="hold"/>
                                        <p:tgtEl>
                                          <p:spTgt spid="34"/>
                                        </p:tgtEl>
                                        <p:attrNameLst>
                                          <p:attrName>ppt_h</p:attrName>
                                        </p:attrNameLst>
                                      </p:cBhvr>
                                      <p:tavLst>
                                        <p:tav tm="0">
                                          <p:val>
                                            <p:fltVal val="0"/>
                                          </p:val>
                                        </p:tav>
                                        <p:tav tm="100000">
                                          <p:val>
                                            <p:strVal val="#ppt_h"/>
                                          </p:val>
                                        </p:tav>
                                      </p:tavLst>
                                    </p:anim>
                                    <p:animEffect transition="in" filter="fade">
                                      <p:cBhvr>
                                        <p:cTn id="17" dur="500"/>
                                        <p:tgtEl>
                                          <p:spTgt spid="3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6E0E8369-5C3F-D634-4A78-9E378D192AE0}"/>
              </a:ext>
            </a:extLst>
          </p:cNvPr>
          <p:cNvSpPr txBox="1"/>
          <p:nvPr/>
        </p:nvSpPr>
        <p:spPr>
          <a:xfrm>
            <a:off x="421369" y="0"/>
            <a:ext cx="5951296" cy="830997"/>
          </a:xfrm>
          <a:prstGeom prst="rect">
            <a:avLst/>
          </a:prstGeom>
          <a:noFill/>
        </p:spPr>
        <p:txBody>
          <a:bodyPr wrap="square" rtlCol="0">
            <a:spAutoFit/>
          </a:bodyPr>
          <a:lstStyle/>
          <a:p>
            <a:r>
              <a:rPr lang="en-US" sz="4800" b="1" dirty="0">
                <a:solidFill>
                  <a:schemeClr val="bg1"/>
                </a:solidFill>
              </a:rPr>
              <a:t>Project Description:</a:t>
            </a:r>
          </a:p>
        </p:txBody>
      </p:sp>
      <p:pic>
        <p:nvPicPr>
          <p:cNvPr id="92" name="Picture 91">
            <a:extLst>
              <a:ext uri="{FF2B5EF4-FFF2-40B4-BE49-F238E27FC236}">
                <a16:creationId xmlns:a16="http://schemas.microsoft.com/office/drawing/2014/main" id="{B1E1DE8A-EB9D-B4EA-C222-9C5C89EBAB86}"/>
              </a:ext>
            </a:extLst>
          </p:cNvPr>
          <p:cNvPicPr>
            <a:picLocks noChangeAspect="1"/>
          </p:cNvPicPr>
          <p:nvPr/>
        </p:nvPicPr>
        <p:blipFill>
          <a:blip r:embed="rId3"/>
          <a:stretch>
            <a:fillRect/>
          </a:stretch>
        </p:blipFill>
        <p:spPr>
          <a:xfrm>
            <a:off x="574328" y="3153543"/>
            <a:ext cx="10271863" cy="3151222"/>
          </a:xfrm>
          <a:prstGeom prst="rect">
            <a:avLst/>
          </a:prstGeom>
        </p:spPr>
      </p:pic>
      <p:sp>
        <p:nvSpPr>
          <p:cNvPr id="93" name="TextBox 92">
            <a:extLst>
              <a:ext uri="{FF2B5EF4-FFF2-40B4-BE49-F238E27FC236}">
                <a16:creationId xmlns:a16="http://schemas.microsoft.com/office/drawing/2014/main" id="{9A11A2CC-6A7D-8173-247A-D38B2DAC9848}"/>
              </a:ext>
            </a:extLst>
          </p:cNvPr>
          <p:cNvSpPr txBox="1"/>
          <p:nvPr/>
        </p:nvSpPr>
        <p:spPr>
          <a:xfrm>
            <a:off x="421369" y="1104719"/>
            <a:ext cx="9144661" cy="1631216"/>
          </a:xfrm>
          <a:prstGeom prst="rect">
            <a:avLst/>
          </a:prstGeom>
          <a:noFill/>
        </p:spPr>
        <p:txBody>
          <a:bodyPr wrap="square" rtlCol="0">
            <a:spAutoFit/>
          </a:bodyPr>
          <a:lstStyle/>
          <a:p>
            <a:r>
              <a:rPr lang="en-US" sz="2000" dirty="0">
                <a:solidFill>
                  <a:schemeClr val="bg1"/>
                </a:solidFill>
              </a:rPr>
              <a:t>Using data provided by the </a:t>
            </a:r>
            <a:r>
              <a:rPr lang="en-US" sz="2000" dirty="0">
                <a:solidFill>
                  <a:schemeClr val="bg1"/>
                </a:solidFill>
                <a:hlinkClick r:id="rId4">
                  <a:extLst>
                    <a:ext uri="{A12FA001-AC4F-418D-AE19-62706E023703}">
                      <ahyp:hlinkClr xmlns="" xmlns:ahyp="http://schemas.microsoft.com/office/drawing/2018/hyperlinkcolor" val="tx"/>
                    </a:ext>
                  </a:extLst>
                </a:hlinkClick>
              </a:rPr>
              <a:t>ADNI Project</a:t>
            </a:r>
            <a:r>
              <a:rPr lang="en-US" sz="2000" dirty="0">
                <a:solidFill>
                  <a:schemeClr val="bg1"/>
                </a:solidFill>
              </a:rPr>
              <a:t>, it is our goal to develop a computer model that assists in the diagnosis of the disease. We will try multiple models recently popularized in machine learning (Neural Network, SVM, etc.) and more traditional statistical models such as ordinal regression, multinomial regression, and decision trees.</a:t>
            </a:r>
          </a:p>
        </p:txBody>
      </p:sp>
    </p:spTree>
    <p:extLst>
      <p:ext uri="{BB962C8B-B14F-4D97-AF65-F5344CB8AC3E}">
        <p14:creationId xmlns:p14="http://schemas.microsoft.com/office/powerpoint/2010/main" val="403298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wipe(left)">
                                      <p:cBhvr>
                                        <p:cTn id="1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391AD3E-BD85-438D-93B3-BFA0A2DEC673}"/>
              </a:ext>
            </a:extLst>
          </p:cNvPr>
          <p:cNvSpPr txBox="1"/>
          <p:nvPr/>
        </p:nvSpPr>
        <p:spPr>
          <a:xfrm>
            <a:off x="370046" y="304456"/>
            <a:ext cx="7792274" cy="584775"/>
          </a:xfrm>
          <a:prstGeom prst="rect">
            <a:avLst/>
          </a:prstGeom>
          <a:noFill/>
        </p:spPr>
        <p:txBody>
          <a:bodyPr wrap="square" rtlCol="0">
            <a:spAutoFit/>
          </a:bodyPr>
          <a:lstStyle/>
          <a:p>
            <a:r>
              <a:rPr lang="en-US" sz="3200" b="1" i="1" u="sng" dirty="0">
                <a:solidFill>
                  <a:schemeClr val="bg1"/>
                </a:solidFill>
              </a:rPr>
              <a:t>Features/Predictor Variables Used: </a:t>
            </a:r>
            <a:endParaRPr lang="en-US" sz="3200" b="1" i="1" u="sng" dirty="0">
              <a:solidFill>
                <a:schemeClr val="bg1"/>
              </a:solidFill>
              <a:latin typeface="Candara" panose="020E0502030303020204" pitchFamily="34" charset="0"/>
            </a:endParaRPr>
          </a:p>
        </p:txBody>
      </p:sp>
      <p:grpSp>
        <p:nvGrpSpPr>
          <p:cNvPr id="43" name="Group 42">
            <a:extLst>
              <a:ext uri="{FF2B5EF4-FFF2-40B4-BE49-F238E27FC236}">
                <a16:creationId xmlns:a16="http://schemas.microsoft.com/office/drawing/2014/main" id="{791E0348-545C-428A-96E3-8B94EE399F62}"/>
              </a:ext>
            </a:extLst>
          </p:cNvPr>
          <p:cNvGrpSpPr/>
          <p:nvPr/>
        </p:nvGrpSpPr>
        <p:grpSpPr>
          <a:xfrm>
            <a:off x="563523" y="1638985"/>
            <a:ext cx="3530009" cy="1701210"/>
            <a:chOff x="563524" y="1483650"/>
            <a:chExt cx="3530009" cy="1759644"/>
          </a:xfrm>
        </p:grpSpPr>
        <p:sp>
          <p:nvSpPr>
            <p:cNvPr id="4" name="Rectangle 3">
              <a:extLst>
                <a:ext uri="{FF2B5EF4-FFF2-40B4-BE49-F238E27FC236}">
                  <a16:creationId xmlns:a16="http://schemas.microsoft.com/office/drawing/2014/main" id="{2F8271E2-2DBB-4A22-8A16-0C63E1906AB1}"/>
                </a:ext>
              </a:extLst>
            </p:cNvPr>
            <p:cNvSpPr/>
            <p:nvPr/>
          </p:nvSpPr>
          <p:spPr>
            <a:xfrm>
              <a:off x="563524" y="1483650"/>
              <a:ext cx="3530009" cy="1759644"/>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29" name="TextBox 28">
              <a:extLst>
                <a:ext uri="{FF2B5EF4-FFF2-40B4-BE49-F238E27FC236}">
                  <a16:creationId xmlns:a16="http://schemas.microsoft.com/office/drawing/2014/main" id="{06D607A1-08D1-4743-ACBA-EF1259FFA4F1}"/>
                </a:ext>
              </a:extLst>
            </p:cNvPr>
            <p:cNvSpPr txBox="1"/>
            <p:nvPr/>
          </p:nvSpPr>
          <p:spPr>
            <a:xfrm>
              <a:off x="1022685" y="1523456"/>
              <a:ext cx="2466754" cy="1693094"/>
            </a:xfrm>
            <a:prstGeom prst="rect">
              <a:avLst/>
            </a:prstGeom>
            <a:noFill/>
          </p:spPr>
          <p:txBody>
            <a:bodyPr wrap="square" rtlCol="0">
              <a:spAutoFit/>
            </a:bodyPr>
            <a:lstStyle/>
            <a:p>
              <a:pPr algn="ctr"/>
              <a:r>
                <a:rPr lang="en-US" sz="1400" dirty="0" smtClean="0">
                  <a:solidFill>
                    <a:schemeClr val="bg1"/>
                  </a:solidFill>
                  <a:latin typeface="Candara" panose="020E0502030303020204" pitchFamily="34" charset="0"/>
                </a:rPr>
                <a:t>APOE </a:t>
              </a:r>
              <a:r>
                <a:rPr lang="en-US" sz="1400" dirty="0">
                  <a:solidFill>
                    <a:schemeClr val="bg1"/>
                  </a:solidFill>
                  <a:latin typeface="Candara" panose="020E0502030303020204" pitchFamily="34" charset="0"/>
                </a:rPr>
                <a:t>ε4 increases risk for Alzheimer's disease and is also associated with an earlier age of disease onset. Having one or two APOE ε4 alleles increases the risk of developing Alzheimer's</a:t>
              </a:r>
            </a:p>
          </p:txBody>
        </p:sp>
      </p:grpSp>
      <p:sp>
        <p:nvSpPr>
          <p:cNvPr id="32" name="Freeform: Shape 31">
            <a:extLst>
              <a:ext uri="{FF2B5EF4-FFF2-40B4-BE49-F238E27FC236}">
                <a16:creationId xmlns:a16="http://schemas.microsoft.com/office/drawing/2014/main" id="{1E0DBCE3-4737-49D8-B411-BBA6AF8410DC}"/>
              </a:ext>
            </a:extLst>
          </p:cNvPr>
          <p:cNvSpPr/>
          <p:nvPr/>
        </p:nvSpPr>
        <p:spPr>
          <a:xfrm>
            <a:off x="563522" y="1256918"/>
            <a:ext cx="3530009" cy="394695"/>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ndara" panose="020E0502030303020204" pitchFamily="34" charset="0"/>
              </a:rPr>
              <a:t>APOE4 ( Apolipoprotein E ) </a:t>
            </a:r>
            <a:endParaRPr lang="en-US" sz="2000" b="1" dirty="0">
              <a:solidFill>
                <a:schemeClr val="bg1"/>
              </a:solidFill>
            </a:endParaRPr>
          </a:p>
        </p:txBody>
      </p:sp>
      <p:grpSp>
        <p:nvGrpSpPr>
          <p:cNvPr id="45" name="Group 44">
            <a:extLst>
              <a:ext uri="{FF2B5EF4-FFF2-40B4-BE49-F238E27FC236}">
                <a16:creationId xmlns:a16="http://schemas.microsoft.com/office/drawing/2014/main" id="{478A9EC9-7F54-4036-A8AF-DBB4C1804483}"/>
              </a:ext>
            </a:extLst>
          </p:cNvPr>
          <p:cNvGrpSpPr/>
          <p:nvPr/>
        </p:nvGrpSpPr>
        <p:grpSpPr>
          <a:xfrm>
            <a:off x="484512" y="4232535"/>
            <a:ext cx="3609019" cy="2399096"/>
            <a:chOff x="563524" y="4651370"/>
            <a:chExt cx="3734574" cy="2996048"/>
          </a:xfrm>
        </p:grpSpPr>
        <p:sp>
          <p:nvSpPr>
            <p:cNvPr id="33" name="Rectangle 32">
              <a:extLst>
                <a:ext uri="{FF2B5EF4-FFF2-40B4-BE49-F238E27FC236}">
                  <a16:creationId xmlns:a16="http://schemas.microsoft.com/office/drawing/2014/main" id="{31E0F2B5-EDE6-4FF7-A92F-93C7E23337C9}"/>
                </a:ext>
              </a:extLst>
            </p:cNvPr>
            <p:cNvSpPr/>
            <p:nvPr/>
          </p:nvSpPr>
          <p:spPr>
            <a:xfrm>
              <a:off x="563524" y="4651370"/>
              <a:ext cx="3734574" cy="262787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34" name="TextBox 33">
              <a:extLst>
                <a:ext uri="{FF2B5EF4-FFF2-40B4-BE49-F238E27FC236}">
                  <a16:creationId xmlns:a16="http://schemas.microsoft.com/office/drawing/2014/main" id="{2759855E-C0BE-4876-967A-4DD5C5B592DE}"/>
                </a:ext>
              </a:extLst>
            </p:cNvPr>
            <p:cNvSpPr txBox="1"/>
            <p:nvPr/>
          </p:nvSpPr>
          <p:spPr>
            <a:xfrm>
              <a:off x="964461" y="4764729"/>
              <a:ext cx="2731732" cy="2882689"/>
            </a:xfrm>
            <a:prstGeom prst="rect">
              <a:avLst/>
            </a:prstGeom>
            <a:noFill/>
          </p:spPr>
          <p:txBody>
            <a:bodyPr wrap="square" rtlCol="0">
              <a:spAutoFit/>
            </a:bodyPr>
            <a:lstStyle/>
            <a:p>
              <a:pPr algn="ctr"/>
              <a:r>
                <a:rPr lang="en-US" dirty="0">
                  <a:solidFill>
                    <a:schemeClr val="bg1"/>
                  </a:solidFill>
                  <a:latin typeface="Candara" panose="020E0502030303020204" pitchFamily="34" charset="0"/>
                </a:rPr>
                <a:t>to examine the mental abilities most Normal people are ranged between ( 21 </a:t>
              </a:r>
              <a:r>
                <a:rPr lang="en-US" dirty="0" smtClean="0">
                  <a:solidFill>
                    <a:schemeClr val="bg1"/>
                  </a:solidFill>
                  <a:latin typeface="Candara" panose="020E0502030303020204" pitchFamily="34" charset="0"/>
                </a:rPr>
                <a:t>-25 </a:t>
              </a:r>
              <a:r>
                <a:rPr lang="en-US" dirty="0">
                  <a:solidFill>
                    <a:schemeClr val="bg1"/>
                  </a:solidFill>
                  <a:latin typeface="Candara" panose="020E0502030303020204" pitchFamily="34" charset="0"/>
                </a:rPr>
                <a:t>) and most Alzheimer's suffers are ranged between (</a:t>
              </a:r>
              <a:r>
                <a:rPr lang="en-US" dirty="0" smtClean="0">
                  <a:solidFill>
                    <a:schemeClr val="bg1"/>
                  </a:solidFill>
                  <a:latin typeface="Candara" panose="020E0502030303020204" pitchFamily="34" charset="0"/>
                </a:rPr>
                <a:t>26-30)</a:t>
              </a:r>
              <a:endParaRPr lang="en-US" dirty="0">
                <a:solidFill>
                  <a:schemeClr val="bg1"/>
                </a:solidFill>
                <a:latin typeface="Candara" panose="020E0502030303020204" pitchFamily="34" charset="0"/>
              </a:endParaRPr>
            </a:p>
            <a:p>
              <a:pPr algn="ctr"/>
              <a:endParaRPr lang="en-US" dirty="0">
                <a:solidFill>
                  <a:schemeClr val="bg1"/>
                </a:solidFill>
                <a:latin typeface="Candara" panose="020E0502030303020204" pitchFamily="34" charset="0"/>
              </a:endParaRPr>
            </a:p>
          </p:txBody>
        </p:sp>
      </p:grpSp>
      <p:sp>
        <p:nvSpPr>
          <p:cNvPr id="35" name="Freeform: Shape 34">
            <a:extLst>
              <a:ext uri="{FF2B5EF4-FFF2-40B4-BE49-F238E27FC236}">
                <a16:creationId xmlns:a16="http://schemas.microsoft.com/office/drawing/2014/main" id="{64B78BBE-AC9D-46D2-873E-9CD6CAAB5867}"/>
              </a:ext>
            </a:extLst>
          </p:cNvPr>
          <p:cNvSpPr/>
          <p:nvPr/>
        </p:nvSpPr>
        <p:spPr>
          <a:xfrm>
            <a:off x="497598" y="3858835"/>
            <a:ext cx="3595933" cy="394696"/>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rgbClr val="F4C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MMSE ( mini mental state examination )</a:t>
            </a:r>
          </a:p>
        </p:txBody>
      </p:sp>
      <p:grpSp>
        <p:nvGrpSpPr>
          <p:cNvPr id="44" name="Group 43">
            <a:extLst>
              <a:ext uri="{FF2B5EF4-FFF2-40B4-BE49-F238E27FC236}">
                <a16:creationId xmlns:a16="http://schemas.microsoft.com/office/drawing/2014/main" id="{AD85FB29-EB64-4157-9349-E23451A64AA9}"/>
              </a:ext>
            </a:extLst>
          </p:cNvPr>
          <p:cNvGrpSpPr/>
          <p:nvPr/>
        </p:nvGrpSpPr>
        <p:grpSpPr>
          <a:xfrm>
            <a:off x="4329961" y="1593495"/>
            <a:ext cx="3530009" cy="1754326"/>
            <a:chOff x="4323419" y="2472096"/>
            <a:chExt cx="3530009" cy="1754326"/>
          </a:xfrm>
        </p:grpSpPr>
        <p:sp>
          <p:nvSpPr>
            <p:cNvPr id="36" name="Rectangle 35">
              <a:extLst>
                <a:ext uri="{FF2B5EF4-FFF2-40B4-BE49-F238E27FC236}">
                  <a16:creationId xmlns:a16="http://schemas.microsoft.com/office/drawing/2014/main" id="{546727C5-7E66-4026-AC7E-76D5A1E21F61}"/>
                </a:ext>
              </a:extLst>
            </p:cNvPr>
            <p:cNvSpPr/>
            <p:nvPr/>
          </p:nvSpPr>
          <p:spPr>
            <a:xfrm>
              <a:off x="4323419" y="2498654"/>
              <a:ext cx="3530009" cy="170121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37" name="TextBox 36">
              <a:extLst>
                <a:ext uri="{FF2B5EF4-FFF2-40B4-BE49-F238E27FC236}">
                  <a16:creationId xmlns:a16="http://schemas.microsoft.com/office/drawing/2014/main" id="{19B137C3-54F9-4D9B-81F8-2196EE3153B0}"/>
                </a:ext>
              </a:extLst>
            </p:cNvPr>
            <p:cNvSpPr txBox="1"/>
            <p:nvPr/>
          </p:nvSpPr>
          <p:spPr>
            <a:xfrm>
              <a:off x="4865506" y="2472096"/>
              <a:ext cx="2466754" cy="1754326"/>
            </a:xfrm>
            <a:prstGeom prst="rect">
              <a:avLst/>
            </a:prstGeom>
            <a:noFill/>
          </p:spPr>
          <p:txBody>
            <a:bodyPr wrap="square" rtlCol="0">
              <a:spAutoFit/>
            </a:bodyPr>
            <a:lstStyle/>
            <a:p>
              <a:pPr algn="ctr"/>
              <a:r>
                <a:rPr lang="en-US" dirty="0" smtClean="0">
                  <a:solidFill>
                    <a:schemeClr val="bg1"/>
                  </a:solidFill>
                  <a:latin typeface="Candara" panose="020E0502030303020204" pitchFamily="34" charset="0"/>
                </a:rPr>
                <a:t>To </a:t>
              </a:r>
              <a:r>
                <a:rPr lang="en-US" dirty="0" err="1" smtClean="0">
                  <a:solidFill>
                    <a:schemeClr val="bg1"/>
                  </a:solidFill>
                  <a:latin typeface="Candara" panose="020E0502030303020204" pitchFamily="34" charset="0"/>
                </a:rPr>
                <a:t>excluse</a:t>
              </a:r>
              <a:r>
                <a:rPr lang="en-US" dirty="0" smtClean="0">
                  <a:solidFill>
                    <a:schemeClr val="bg1"/>
                  </a:solidFill>
                  <a:latin typeface="Candara" panose="020E0502030303020204" pitchFamily="34" charset="0"/>
                </a:rPr>
                <a:t> </a:t>
              </a:r>
              <a:r>
                <a:rPr lang="en-US" dirty="0">
                  <a:solidFill>
                    <a:schemeClr val="bg1"/>
                  </a:solidFill>
                  <a:latin typeface="Candara" panose="020E0502030303020204" pitchFamily="34" charset="0"/>
                </a:rPr>
                <a:t>unobservable genetic patterns and if it equal true then it founded if it's not then it couldn't be find.</a:t>
              </a:r>
            </a:p>
          </p:txBody>
        </p:sp>
      </p:grpSp>
      <p:sp>
        <p:nvSpPr>
          <p:cNvPr id="38" name="Freeform: Shape 37">
            <a:extLst>
              <a:ext uri="{FF2B5EF4-FFF2-40B4-BE49-F238E27FC236}">
                <a16:creationId xmlns:a16="http://schemas.microsoft.com/office/drawing/2014/main" id="{8BE32628-B7A5-4A75-9EB2-039FEC2D7113}"/>
              </a:ext>
            </a:extLst>
          </p:cNvPr>
          <p:cNvSpPr/>
          <p:nvPr/>
        </p:nvSpPr>
        <p:spPr>
          <a:xfrm>
            <a:off x="4340420" y="1198800"/>
            <a:ext cx="3530009" cy="394695"/>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Imputed  Genotype</a:t>
            </a:r>
            <a:endParaRPr lang="en-US" sz="2000" b="1" dirty="0">
              <a:solidFill>
                <a:schemeClr val="bg1"/>
              </a:solidFill>
            </a:endParaRPr>
          </a:p>
        </p:txBody>
      </p:sp>
      <p:grpSp>
        <p:nvGrpSpPr>
          <p:cNvPr id="46" name="Group 45">
            <a:extLst>
              <a:ext uri="{FF2B5EF4-FFF2-40B4-BE49-F238E27FC236}">
                <a16:creationId xmlns:a16="http://schemas.microsoft.com/office/drawing/2014/main" id="{64F27D30-2A11-4D76-9413-AD2AB202CF0F}"/>
              </a:ext>
            </a:extLst>
          </p:cNvPr>
          <p:cNvGrpSpPr/>
          <p:nvPr/>
        </p:nvGrpSpPr>
        <p:grpSpPr>
          <a:xfrm>
            <a:off x="4329959" y="4267528"/>
            <a:ext cx="3530009" cy="2065930"/>
            <a:chOff x="4242561" y="4651370"/>
            <a:chExt cx="3530009" cy="1701210"/>
          </a:xfrm>
        </p:grpSpPr>
        <p:sp>
          <p:nvSpPr>
            <p:cNvPr id="39" name="Rectangle 38">
              <a:extLst>
                <a:ext uri="{FF2B5EF4-FFF2-40B4-BE49-F238E27FC236}">
                  <a16:creationId xmlns:a16="http://schemas.microsoft.com/office/drawing/2014/main" id="{A3EF0E2F-B7E9-4900-9175-E3B9C8F4DECC}"/>
                </a:ext>
              </a:extLst>
            </p:cNvPr>
            <p:cNvSpPr/>
            <p:nvPr/>
          </p:nvSpPr>
          <p:spPr>
            <a:xfrm>
              <a:off x="4242561" y="4651370"/>
              <a:ext cx="3530009" cy="170121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40" name="TextBox 39">
              <a:extLst>
                <a:ext uri="{FF2B5EF4-FFF2-40B4-BE49-F238E27FC236}">
                  <a16:creationId xmlns:a16="http://schemas.microsoft.com/office/drawing/2014/main" id="{3B74C6A9-2F41-4E47-889C-FB4D40366C1F}"/>
                </a:ext>
              </a:extLst>
            </p:cNvPr>
            <p:cNvSpPr txBox="1"/>
            <p:nvPr/>
          </p:nvSpPr>
          <p:spPr>
            <a:xfrm>
              <a:off x="4784650" y="4790751"/>
              <a:ext cx="2466754" cy="292388"/>
            </a:xfrm>
            <a:prstGeom prst="rect">
              <a:avLst/>
            </a:prstGeom>
            <a:noFill/>
          </p:spPr>
          <p:txBody>
            <a:bodyPr wrap="square" rtlCol="0">
              <a:spAutoFit/>
            </a:bodyPr>
            <a:lstStyle/>
            <a:p>
              <a:pPr algn="ctr"/>
              <a:endParaRPr lang="en-US" sz="1300" dirty="0">
                <a:solidFill>
                  <a:schemeClr val="bg1"/>
                </a:solidFill>
                <a:latin typeface="Candara" panose="020E0502030303020204" pitchFamily="34" charset="0"/>
              </a:endParaRPr>
            </a:p>
          </p:txBody>
        </p:sp>
      </p:grpSp>
      <p:sp>
        <p:nvSpPr>
          <p:cNvPr id="41" name="Freeform: Shape 40">
            <a:extLst>
              <a:ext uri="{FF2B5EF4-FFF2-40B4-BE49-F238E27FC236}">
                <a16:creationId xmlns:a16="http://schemas.microsoft.com/office/drawing/2014/main" id="{E6DC5B7E-95D6-4C2C-B97A-F5ECD0D63BA7}"/>
              </a:ext>
            </a:extLst>
          </p:cNvPr>
          <p:cNvSpPr/>
          <p:nvPr/>
        </p:nvSpPr>
        <p:spPr>
          <a:xfrm>
            <a:off x="4329960" y="3901426"/>
            <a:ext cx="3530009" cy="394695"/>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a:t>
            </a:r>
            <a:r>
              <a:rPr lang="en-US" dirty="0"/>
              <a:t>AGE (Age at baseline)</a:t>
            </a:r>
            <a:endParaRPr lang="en-US" dirty="0">
              <a:solidFill>
                <a:schemeClr val="bg1"/>
              </a:solidFill>
            </a:endParaRPr>
          </a:p>
        </p:txBody>
      </p:sp>
      <p:sp>
        <p:nvSpPr>
          <p:cNvPr id="24" name="Rectangle 23">
            <a:extLst>
              <a:ext uri="{FF2B5EF4-FFF2-40B4-BE49-F238E27FC236}">
                <a16:creationId xmlns:a16="http://schemas.microsoft.com/office/drawing/2014/main" id="{C257C96E-D5F0-ED2B-8C35-F7CD8444CDBE}"/>
              </a:ext>
            </a:extLst>
          </p:cNvPr>
          <p:cNvSpPr/>
          <p:nvPr/>
        </p:nvSpPr>
        <p:spPr>
          <a:xfrm>
            <a:off x="8098469" y="1624987"/>
            <a:ext cx="3390315" cy="1666216"/>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Alzheimer suffers race most of them </a:t>
            </a:r>
            <a:r>
              <a:rPr lang="en-US" sz="2000" dirty="0" smtClean="0"/>
              <a:t>are black</a:t>
            </a:r>
            <a:endParaRPr lang="en-US" sz="2000" dirty="0"/>
          </a:p>
        </p:txBody>
      </p:sp>
      <p:sp>
        <p:nvSpPr>
          <p:cNvPr id="26" name="Freeform: Shape 25">
            <a:extLst>
              <a:ext uri="{FF2B5EF4-FFF2-40B4-BE49-F238E27FC236}">
                <a16:creationId xmlns:a16="http://schemas.microsoft.com/office/drawing/2014/main" id="{78B819A5-2EC5-7D98-26D5-EC9AAD631CD7}"/>
              </a:ext>
            </a:extLst>
          </p:cNvPr>
          <p:cNvSpPr/>
          <p:nvPr/>
        </p:nvSpPr>
        <p:spPr>
          <a:xfrm>
            <a:off x="8096399" y="1244290"/>
            <a:ext cx="3390315" cy="394695"/>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PTRACCAT (Race)</a:t>
            </a:r>
            <a:endParaRPr lang="en-US" sz="2000" b="1" dirty="0">
              <a:solidFill>
                <a:schemeClr val="bg1"/>
              </a:solidFill>
            </a:endParaRPr>
          </a:p>
        </p:txBody>
      </p:sp>
      <p:sp>
        <p:nvSpPr>
          <p:cNvPr id="31" name="Rectangle 30">
            <a:extLst>
              <a:ext uri="{FF2B5EF4-FFF2-40B4-BE49-F238E27FC236}">
                <a16:creationId xmlns:a16="http://schemas.microsoft.com/office/drawing/2014/main" id="{84AC42C6-AD6B-F3B6-B334-8D4F695875FF}"/>
              </a:ext>
            </a:extLst>
          </p:cNvPr>
          <p:cNvSpPr/>
          <p:nvPr/>
        </p:nvSpPr>
        <p:spPr>
          <a:xfrm>
            <a:off x="8162320" y="4267527"/>
            <a:ext cx="3390315" cy="2016163"/>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number of education years of most Alzheimer's suffers ranged between ( 11 - 20 ) years.</a:t>
            </a:r>
          </a:p>
        </p:txBody>
      </p:sp>
      <p:sp>
        <p:nvSpPr>
          <p:cNvPr id="42" name="Freeform: Shape 41">
            <a:extLst>
              <a:ext uri="{FF2B5EF4-FFF2-40B4-BE49-F238E27FC236}">
                <a16:creationId xmlns:a16="http://schemas.microsoft.com/office/drawing/2014/main" id="{082F0431-A042-3CDA-A59B-0C12A5CAF201}"/>
              </a:ext>
            </a:extLst>
          </p:cNvPr>
          <p:cNvSpPr/>
          <p:nvPr/>
        </p:nvSpPr>
        <p:spPr>
          <a:xfrm>
            <a:off x="8175407" y="3858835"/>
            <a:ext cx="3396859" cy="394695"/>
          </a:xfrm>
          <a:custGeom>
            <a:avLst/>
            <a:gdLst>
              <a:gd name="connsiteX0" fmla="*/ 77303 w 3530009"/>
              <a:gd name="connsiteY0" fmla="*/ 0 h 394695"/>
              <a:gd name="connsiteX1" fmla="*/ 3452706 w 3530009"/>
              <a:gd name="connsiteY1" fmla="*/ 0 h 394695"/>
              <a:gd name="connsiteX2" fmla="*/ 3530009 w 3530009"/>
              <a:gd name="connsiteY2" fmla="*/ 77303 h 394695"/>
              <a:gd name="connsiteX3" fmla="*/ 3530009 w 3530009"/>
              <a:gd name="connsiteY3" fmla="*/ 386504 h 394695"/>
              <a:gd name="connsiteX4" fmla="*/ 3528355 w 3530009"/>
              <a:gd name="connsiteY4" fmla="*/ 394695 h 394695"/>
              <a:gd name="connsiteX5" fmla="*/ 1654 w 3530009"/>
              <a:gd name="connsiteY5" fmla="*/ 394695 h 394695"/>
              <a:gd name="connsiteX6" fmla="*/ 0 w 3530009"/>
              <a:gd name="connsiteY6" fmla="*/ 386504 h 394695"/>
              <a:gd name="connsiteX7" fmla="*/ 0 w 3530009"/>
              <a:gd name="connsiteY7" fmla="*/ 77303 h 394695"/>
              <a:gd name="connsiteX8" fmla="*/ 77303 w 3530009"/>
              <a:gd name="connsiteY8" fmla="*/ 0 h 39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009" h="394695">
                <a:moveTo>
                  <a:pt x="77303" y="0"/>
                </a:moveTo>
                <a:lnTo>
                  <a:pt x="3452706" y="0"/>
                </a:lnTo>
                <a:cubicBezTo>
                  <a:pt x="3495399" y="0"/>
                  <a:pt x="3530009" y="34610"/>
                  <a:pt x="3530009" y="77303"/>
                </a:cubicBezTo>
                <a:lnTo>
                  <a:pt x="3530009" y="386504"/>
                </a:lnTo>
                <a:lnTo>
                  <a:pt x="3528355" y="394695"/>
                </a:lnTo>
                <a:lnTo>
                  <a:pt x="1654" y="394695"/>
                </a:lnTo>
                <a:lnTo>
                  <a:pt x="0" y="386504"/>
                </a:lnTo>
                <a:lnTo>
                  <a:pt x="0" y="77303"/>
                </a:lnTo>
                <a:cubicBezTo>
                  <a:pt x="0" y="34610"/>
                  <a:pt x="34610" y="0"/>
                  <a:pt x="77303"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a:t>
            </a:r>
            <a:r>
              <a:rPr lang="en-US" b="1" dirty="0"/>
              <a:t>PTEDUCAT (Years of Education)</a:t>
            </a:r>
            <a:r>
              <a:rPr lang="en-US" b="1" dirty="0">
                <a:solidFill>
                  <a:schemeClr val="bg1"/>
                </a:solidFill>
              </a:rPr>
              <a:t>) </a:t>
            </a:r>
          </a:p>
        </p:txBody>
      </p:sp>
      <p:sp>
        <p:nvSpPr>
          <p:cNvPr id="50" name="TextBox 49">
            <a:extLst>
              <a:ext uri="{FF2B5EF4-FFF2-40B4-BE49-F238E27FC236}">
                <a16:creationId xmlns:a16="http://schemas.microsoft.com/office/drawing/2014/main" id="{59D5377A-99AE-9816-6239-6801EB2A50E2}"/>
              </a:ext>
            </a:extLst>
          </p:cNvPr>
          <p:cNvSpPr txBox="1"/>
          <p:nvPr/>
        </p:nvSpPr>
        <p:spPr>
          <a:xfrm>
            <a:off x="4529796" y="4437863"/>
            <a:ext cx="3066758" cy="1477328"/>
          </a:xfrm>
          <a:prstGeom prst="rect">
            <a:avLst/>
          </a:prstGeom>
          <a:noFill/>
        </p:spPr>
        <p:txBody>
          <a:bodyPr wrap="square">
            <a:spAutoFit/>
          </a:bodyPr>
          <a:lstStyle/>
          <a:p>
            <a:r>
              <a:rPr lang="en-US" dirty="0">
                <a:solidFill>
                  <a:schemeClr val="bg1"/>
                </a:solidFill>
              </a:rPr>
              <a:t>Most ages of Alzheimer's sufferers range between (62-84). It's rarely to be Alzheimer's sufferers in his thirties</a:t>
            </a:r>
            <a:endParaRPr lang="ar-EG" dirty="0">
              <a:solidFill>
                <a:schemeClr val="bg1"/>
              </a:solidFill>
            </a:endParaRPr>
          </a:p>
        </p:txBody>
      </p:sp>
    </p:spTree>
    <p:extLst>
      <p:ext uri="{BB962C8B-B14F-4D97-AF65-F5344CB8AC3E}">
        <p14:creationId xmlns:p14="http://schemas.microsoft.com/office/powerpoint/2010/main" val="22561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anim calcmode="lin" valueType="num">
                                      <p:cBhvr>
                                        <p:cTn id="12" dur="1000" fill="hold"/>
                                        <p:tgtEl>
                                          <p:spTgt spid="32"/>
                                        </p:tgtEl>
                                        <p:attrNameLst>
                                          <p:attrName>ppt_x</p:attrName>
                                        </p:attrNameLst>
                                      </p:cBhvr>
                                      <p:tavLst>
                                        <p:tav tm="0">
                                          <p:val>
                                            <p:strVal val="#ppt_x"/>
                                          </p:val>
                                        </p:tav>
                                        <p:tav tm="100000">
                                          <p:val>
                                            <p:strVal val="#ppt_x"/>
                                          </p:val>
                                        </p:tav>
                                      </p:tavLst>
                                    </p:anim>
                                    <p:anim calcmode="lin" valueType="num">
                                      <p:cBhvr>
                                        <p:cTn id="13" dur="1000" fill="hold"/>
                                        <p:tgtEl>
                                          <p:spTgt spid="3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1000" fill="hold"/>
                                        <p:tgtEl>
                                          <p:spTgt spid="43"/>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0"/>
                                        <p:tgtEl>
                                          <p:spTgt spid="35"/>
                                        </p:tgtEl>
                                      </p:cBhvr>
                                    </p:animEffect>
                                    <p:anim calcmode="lin" valueType="num">
                                      <p:cBhvr>
                                        <p:cTn id="34" dur="1000" fill="hold"/>
                                        <p:tgtEl>
                                          <p:spTgt spid="35"/>
                                        </p:tgtEl>
                                        <p:attrNameLst>
                                          <p:attrName>ppt_x</p:attrName>
                                        </p:attrNameLst>
                                      </p:cBhvr>
                                      <p:tavLst>
                                        <p:tav tm="0">
                                          <p:val>
                                            <p:strVal val="#ppt_x"/>
                                          </p:val>
                                        </p:tav>
                                        <p:tav tm="100000">
                                          <p:val>
                                            <p:strVal val="#ppt_x"/>
                                          </p:val>
                                        </p:tav>
                                      </p:tavLst>
                                    </p:anim>
                                    <p:anim calcmode="lin" valueType="num">
                                      <p:cBhvr>
                                        <p:cTn id="35" dur="1000" fill="hold"/>
                                        <p:tgtEl>
                                          <p:spTgt spid="3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anim calcmode="lin" valueType="num">
                                      <p:cBhvr>
                                        <p:cTn id="45" dur="1000" fill="hold"/>
                                        <p:tgtEl>
                                          <p:spTgt spid="41"/>
                                        </p:tgtEl>
                                        <p:attrNameLst>
                                          <p:attrName>ppt_x</p:attrName>
                                        </p:attrNameLst>
                                      </p:cBhvr>
                                      <p:tavLst>
                                        <p:tav tm="0">
                                          <p:val>
                                            <p:strVal val="#ppt_x"/>
                                          </p:val>
                                        </p:tav>
                                        <p:tav tm="100000">
                                          <p:val>
                                            <p:strVal val="#ppt_x"/>
                                          </p:val>
                                        </p:tav>
                                      </p:tavLst>
                                    </p:anim>
                                    <p:anim calcmode="lin" valueType="num">
                                      <p:cBhvr>
                                        <p:cTn id="46" dur="10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anim calcmode="lin" valueType="num">
                                      <p:cBhvr>
                                        <p:cTn id="50" dur="1000" fill="hold"/>
                                        <p:tgtEl>
                                          <p:spTgt spid="46"/>
                                        </p:tgtEl>
                                        <p:attrNameLst>
                                          <p:attrName>ppt_x</p:attrName>
                                        </p:attrNameLst>
                                      </p:cBhvr>
                                      <p:tavLst>
                                        <p:tav tm="0">
                                          <p:val>
                                            <p:strVal val="#ppt_x"/>
                                          </p:val>
                                        </p:tav>
                                        <p:tav tm="100000">
                                          <p:val>
                                            <p:strVal val="#ppt_x"/>
                                          </p:val>
                                        </p:tav>
                                      </p:tavLst>
                                    </p:anim>
                                    <p:anim calcmode="lin" valueType="num">
                                      <p:cBhvr>
                                        <p:cTn id="51" dur="1000" fill="hold"/>
                                        <p:tgtEl>
                                          <p:spTgt spid="46"/>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5000"/>
                            </p:stCondLst>
                            <p:childTnLst>
                              <p:par>
                                <p:cTn id="59" presetID="47" presetClass="entr" presetSubtype="0"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childTnLst>
                          </p:cTn>
                        </p:par>
                        <p:par>
                          <p:cTn id="70" fill="hold">
                            <p:stCondLst>
                              <p:cond delay="6500"/>
                            </p:stCondLst>
                            <p:childTnLst>
                              <p:par>
                                <p:cTn id="71" presetID="47"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1000"/>
                                        <p:tgtEl>
                                          <p:spTgt spid="42"/>
                                        </p:tgtEl>
                                      </p:cBhvr>
                                    </p:animEffect>
                                    <p:anim calcmode="lin" valueType="num">
                                      <p:cBhvr>
                                        <p:cTn id="74" dur="1000" fill="hold"/>
                                        <p:tgtEl>
                                          <p:spTgt spid="42"/>
                                        </p:tgtEl>
                                        <p:attrNameLst>
                                          <p:attrName>ppt_x</p:attrName>
                                        </p:attrNameLst>
                                      </p:cBhvr>
                                      <p:tavLst>
                                        <p:tav tm="0">
                                          <p:val>
                                            <p:strVal val="#ppt_x"/>
                                          </p:val>
                                        </p:tav>
                                        <p:tav tm="100000">
                                          <p:val>
                                            <p:strVal val="#ppt_x"/>
                                          </p:val>
                                        </p:tav>
                                      </p:tavLst>
                                    </p:anim>
                                    <p:anim calcmode="lin" valueType="num">
                                      <p:cBhvr>
                                        <p:cTn id="7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animBg="1"/>
      <p:bldP spid="35" grpId="0" animBg="1"/>
      <p:bldP spid="38" grpId="0" animBg="1"/>
      <p:bldP spid="41" grpId="0" animBg="1"/>
      <p:bldP spid="24" grpId="0" animBg="1"/>
      <p:bldP spid="26" grpId="0" animBg="1"/>
      <p:bldP spid="3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3678AA-A498-4604-AC5B-D03EA4735524}"/>
              </a:ext>
            </a:extLst>
          </p:cNvPr>
          <p:cNvSpPr txBox="1"/>
          <p:nvPr/>
        </p:nvSpPr>
        <p:spPr>
          <a:xfrm>
            <a:off x="1293566" y="101552"/>
            <a:ext cx="4402995" cy="830997"/>
          </a:xfrm>
          <a:prstGeom prst="rect">
            <a:avLst/>
          </a:prstGeom>
          <a:noFill/>
        </p:spPr>
        <p:txBody>
          <a:bodyPr wrap="square" rtlCol="0">
            <a:spAutoFit/>
          </a:bodyPr>
          <a:lstStyle/>
          <a:p>
            <a:pPr fontAlgn="base"/>
            <a:r>
              <a:rPr lang="en-US" sz="4800" b="1" dirty="0">
                <a:solidFill>
                  <a:schemeClr val="bg1"/>
                </a:solidFill>
              </a:rPr>
              <a:t>Dataset</a:t>
            </a:r>
          </a:p>
        </p:txBody>
      </p:sp>
      <p:grpSp>
        <p:nvGrpSpPr>
          <p:cNvPr id="22" name="Group 83">
            <a:extLst>
              <a:ext uri="{FF2B5EF4-FFF2-40B4-BE49-F238E27FC236}">
                <a16:creationId xmlns:a16="http://schemas.microsoft.com/office/drawing/2014/main" id="{B97D833C-5618-499A-B3B0-C4A5BECD8B8B}"/>
              </a:ext>
            </a:extLst>
          </p:cNvPr>
          <p:cNvGrpSpPr/>
          <p:nvPr/>
        </p:nvGrpSpPr>
        <p:grpSpPr>
          <a:xfrm>
            <a:off x="-946450" y="1710564"/>
            <a:ext cx="279400" cy="455719"/>
            <a:chOff x="3916363" y="1987550"/>
            <a:chExt cx="163513" cy="266700"/>
          </a:xfrm>
          <a:solidFill>
            <a:schemeClr val="bg1"/>
          </a:solidFill>
        </p:grpSpPr>
        <p:sp>
          <p:nvSpPr>
            <p:cNvPr id="23" name="Freeform 39">
              <a:extLst>
                <a:ext uri="{FF2B5EF4-FFF2-40B4-BE49-F238E27FC236}">
                  <a16:creationId xmlns:a16="http://schemas.microsoft.com/office/drawing/2014/main" id="{4E81DD27-CB92-4BAA-93FF-27C8966C1037}"/>
                </a:ext>
              </a:extLst>
            </p:cNvPr>
            <p:cNvSpPr>
              <a:spLocks noEditPoints="1"/>
            </p:cNvSpPr>
            <p:nvPr/>
          </p:nvSpPr>
          <p:spPr bwMode="auto">
            <a:xfrm>
              <a:off x="3916363" y="1987550"/>
              <a:ext cx="163513" cy="244475"/>
            </a:xfrm>
            <a:custGeom>
              <a:avLst/>
              <a:gdLst/>
              <a:ahLst/>
              <a:cxnLst>
                <a:cxn ang="0">
                  <a:pos x="31" y="30"/>
                </a:cxn>
                <a:cxn ang="0">
                  <a:pos x="36" y="18"/>
                </a:cxn>
                <a:cxn ang="0">
                  <a:pos x="18" y="0"/>
                </a:cxn>
                <a:cxn ang="0">
                  <a:pos x="0" y="18"/>
                </a:cxn>
                <a:cxn ang="0">
                  <a:pos x="5" y="30"/>
                </a:cxn>
                <a:cxn ang="0">
                  <a:pos x="5" y="30"/>
                </a:cxn>
                <a:cxn ang="0">
                  <a:pos x="10" y="42"/>
                </a:cxn>
                <a:cxn ang="0">
                  <a:pos x="9" y="44"/>
                </a:cxn>
                <a:cxn ang="0">
                  <a:pos x="11" y="46"/>
                </a:cxn>
                <a:cxn ang="0">
                  <a:pos x="9" y="48"/>
                </a:cxn>
                <a:cxn ang="0">
                  <a:pos x="11" y="50"/>
                </a:cxn>
                <a:cxn ang="0">
                  <a:pos x="9" y="52"/>
                </a:cxn>
                <a:cxn ang="0">
                  <a:pos x="12" y="54"/>
                </a:cxn>
                <a:cxn ang="0">
                  <a:pos x="24" y="54"/>
                </a:cxn>
                <a:cxn ang="0">
                  <a:pos x="27" y="52"/>
                </a:cxn>
                <a:cxn ang="0">
                  <a:pos x="26" y="50"/>
                </a:cxn>
                <a:cxn ang="0">
                  <a:pos x="27" y="48"/>
                </a:cxn>
                <a:cxn ang="0">
                  <a:pos x="26" y="46"/>
                </a:cxn>
                <a:cxn ang="0">
                  <a:pos x="27" y="44"/>
                </a:cxn>
                <a:cxn ang="0">
                  <a:pos x="26" y="42"/>
                </a:cxn>
                <a:cxn ang="0">
                  <a:pos x="31" y="30"/>
                </a:cxn>
                <a:cxn ang="0">
                  <a:pos x="19" y="42"/>
                </a:cxn>
                <a:cxn ang="0">
                  <a:pos x="18" y="42"/>
                </a:cxn>
                <a:cxn ang="0">
                  <a:pos x="18" y="33"/>
                </a:cxn>
                <a:cxn ang="0">
                  <a:pos x="18" y="32"/>
                </a:cxn>
                <a:cxn ang="0">
                  <a:pos x="19" y="33"/>
                </a:cxn>
                <a:cxn ang="0">
                  <a:pos x="19" y="33"/>
                </a:cxn>
                <a:cxn ang="0">
                  <a:pos x="19" y="42"/>
                </a:cxn>
                <a:cxn ang="0">
                  <a:pos x="29" y="28"/>
                </a:cxn>
                <a:cxn ang="0">
                  <a:pos x="29" y="28"/>
                </a:cxn>
                <a:cxn ang="0">
                  <a:pos x="23" y="42"/>
                </a:cxn>
                <a:cxn ang="0">
                  <a:pos x="21" y="42"/>
                </a:cxn>
                <a:cxn ang="0">
                  <a:pos x="21" y="33"/>
                </a:cxn>
                <a:cxn ang="0">
                  <a:pos x="21" y="33"/>
                </a:cxn>
                <a:cxn ang="0">
                  <a:pos x="26" y="19"/>
                </a:cxn>
                <a:cxn ang="0">
                  <a:pos x="25" y="19"/>
                </a:cxn>
                <a:cxn ang="0">
                  <a:pos x="24" y="19"/>
                </a:cxn>
                <a:cxn ang="0">
                  <a:pos x="21" y="29"/>
                </a:cxn>
                <a:cxn ang="0">
                  <a:pos x="21" y="23"/>
                </a:cxn>
                <a:cxn ang="0">
                  <a:pos x="21" y="23"/>
                </a:cxn>
                <a:cxn ang="0">
                  <a:pos x="20" y="23"/>
                </a:cxn>
                <a:cxn ang="0">
                  <a:pos x="20" y="30"/>
                </a:cxn>
                <a:cxn ang="0">
                  <a:pos x="18" y="30"/>
                </a:cxn>
                <a:cxn ang="0">
                  <a:pos x="16" y="30"/>
                </a:cxn>
                <a:cxn ang="0">
                  <a:pos x="16" y="23"/>
                </a:cxn>
                <a:cxn ang="0">
                  <a:pos x="16" y="23"/>
                </a:cxn>
                <a:cxn ang="0">
                  <a:pos x="15" y="23"/>
                </a:cxn>
                <a:cxn ang="0">
                  <a:pos x="15" y="29"/>
                </a:cxn>
                <a:cxn ang="0">
                  <a:pos x="12" y="19"/>
                </a:cxn>
                <a:cxn ang="0">
                  <a:pos x="11" y="19"/>
                </a:cxn>
                <a:cxn ang="0">
                  <a:pos x="11" y="19"/>
                </a:cxn>
                <a:cxn ang="0">
                  <a:pos x="15" y="33"/>
                </a:cxn>
                <a:cxn ang="0">
                  <a:pos x="15" y="33"/>
                </a:cxn>
                <a:cxn ang="0">
                  <a:pos x="15" y="42"/>
                </a:cxn>
                <a:cxn ang="0">
                  <a:pos x="13" y="42"/>
                </a:cxn>
                <a:cxn ang="0">
                  <a:pos x="7" y="28"/>
                </a:cxn>
                <a:cxn ang="0">
                  <a:pos x="7" y="28"/>
                </a:cxn>
                <a:cxn ang="0">
                  <a:pos x="7" y="28"/>
                </a:cxn>
                <a:cxn ang="0">
                  <a:pos x="3" y="18"/>
                </a:cxn>
                <a:cxn ang="0">
                  <a:pos x="18" y="3"/>
                </a:cxn>
                <a:cxn ang="0">
                  <a:pos x="33" y="18"/>
                </a:cxn>
                <a:cxn ang="0">
                  <a:pos x="29" y="28"/>
                </a:cxn>
              </a:cxnLst>
              <a:rect l="0" t="0" r="r" b="b"/>
              <a:pathLst>
                <a:path w="36" h="54">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4" name="Freeform 40">
              <a:extLst>
                <a:ext uri="{FF2B5EF4-FFF2-40B4-BE49-F238E27FC236}">
                  <a16:creationId xmlns:a16="http://schemas.microsoft.com/office/drawing/2014/main" id="{4B9FD082-7B11-4C62-A1E8-FAE90D29533C}"/>
                </a:ext>
              </a:extLst>
            </p:cNvPr>
            <p:cNvSpPr>
              <a:spLocks/>
            </p:cNvSpPr>
            <p:nvPr/>
          </p:nvSpPr>
          <p:spPr bwMode="auto">
            <a:xfrm>
              <a:off x="3975101" y="2236788"/>
              <a:ext cx="44450" cy="17462"/>
            </a:xfrm>
            <a:custGeom>
              <a:avLst/>
              <a:gdLst/>
              <a:ahLst/>
              <a:cxnLst>
                <a:cxn ang="0">
                  <a:pos x="4" y="4"/>
                </a:cxn>
                <a:cxn ang="0">
                  <a:pos x="6" y="4"/>
                </a:cxn>
                <a:cxn ang="0">
                  <a:pos x="10" y="0"/>
                </a:cxn>
                <a:cxn ang="0">
                  <a:pos x="0" y="0"/>
                </a:cxn>
                <a:cxn ang="0">
                  <a:pos x="4" y="4"/>
                </a:cxn>
              </a:cxnLst>
              <a:rect l="0" t="0" r="r" b="b"/>
              <a:pathLst>
                <a:path w="10" h="4">
                  <a:moveTo>
                    <a:pt x="4" y="4"/>
                  </a:moveTo>
                  <a:cubicBezTo>
                    <a:pt x="6" y="4"/>
                    <a:pt x="6" y="4"/>
                    <a:pt x="6" y="4"/>
                  </a:cubicBezTo>
                  <a:cubicBezTo>
                    <a:pt x="8" y="4"/>
                    <a:pt x="10" y="2"/>
                    <a:pt x="10" y="0"/>
                  </a:cubicBezTo>
                  <a:cubicBezTo>
                    <a:pt x="0" y="0"/>
                    <a:pt x="0" y="0"/>
                    <a:pt x="0" y="0"/>
                  </a:cubicBezTo>
                  <a:cubicBezTo>
                    <a:pt x="0" y="2"/>
                    <a:pt x="2" y="4"/>
                    <a:pt x="4" y="4"/>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5" name="Freeform 41">
              <a:extLst>
                <a:ext uri="{FF2B5EF4-FFF2-40B4-BE49-F238E27FC236}">
                  <a16:creationId xmlns:a16="http://schemas.microsoft.com/office/drawing/2014/main" id="{B0A8A2A2-A166-4051-A21B-0B7058FDBD64}"/>
                </a:ext>
              </a:extLst>
            </p:cNvPr>
            <p:cNvSpPr>
              <a:spLocks/>
            </p:cNvSpPr>
            <p:nvPr/>
          </p:nvSpPr>
          <p:spPr bwMode="auto">
            <a:xfrm>
              <a:off x="3987801" y="2087563"/>
              <a:ext cx="19050" cy="7937"/>
            </a:xfrm>
            <a:custGeom>
              <a:avLst/>
              <a:gdLst/>
              <a:ahLst/>
              <a:cxnLst>
                <a:cxn ang="0">
                  <a:pos x="3" y="0"/>
                </a:cxn>
                <a:cxn ang="0">
                  <a:pos x="1" y="0"/>
                </a:cxn>
                <a:cxn ang="0">
                  <a:pos x="0" y="1"/>
                </a:cxn>
                <a:cxn ang="0">
                  <a:pos x="1" y="2"/>
                </a:cxn>
                <a:cxn ang="0">
                  <a:pos x="3" y="2"/>
                </a:cxn>
                <a:cxn ang="0">
                  <a:pos x="4" y="1"/>
                </a:cxn>
                <a:cxn ang="0">
                  <a:pos x="3" y="0"/>
                </a:cxn>
              </a:cxnLst>
              <a:rect l="0" t="0" r="r" b="b"/>
              <a:pathLst>
                <a:path w="4" h="2">
                  <a:moveTo>
                    <a:pt x="3" y="0"/>
                  </a:moveTo>
                  <a:cubicBezTo>
                    <a:pt x="1" y="0"/>
                    <a:pt x="1" y="0"/>
                    <a:pt x="1" y="0"/>
                  </a:cubicBezTo>
                  <a:cubicBezTo>
                    <a:pt x="1" y="0"/>
                    <a:pt x="0" y="1"/>
                    <a:pt x="0" y="1"/>
                  </a:cubicBezTo>
                  <a:cubicBezTo>
                    <a:pt x="0" y="2"/>
                    <a:pt x="1" y="2"/>
                    <a:pt x="1" y="2"/>
                  </a:cubicBezTo>
                  <a:cubicBezTo>
                    <a:pt x="3" y="2"/>
                    <a:pt x="3" y="2"/>
                    <a:pt x="3" y="2"/>
                  </a:cubicBezTo>
                  <a:cubicBezTo>
                    <a:pt x="4" y="2"/>
                    <a:pt x="4" y="2"/>
                    <a:pt x="4" y="1"/>
                  </a:cubicBezTo>
                  <a:cubicBezTo>
                    <a:pt x="4" y="1"/>
                    <a:pt x="4" y="0"/>
                    <a:pt x="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6" name="Freeform 42">
              <a:extLst>
                <a:ext uri="{FF2B5EF4-FFF2-40B4-BE49-F238E27FC236}">
                  <a16:creationId xmlns:a16="http://schemas.microsoft.com/office/drawing/2014/main" id="{06756C11-0701-40B6-908E-26FC49CA944B}"/>
                </a:ext>
              </a:extLst>
            </p:cNvPr>
            <p:cNvSpPr>
              <a:spLocks/>
            </p:cNvSpPr>
            <p:nvPr/>
          </p:nvSpPr>
          <p:spPr bwMode="auto">
            <a:xfrm>
              <a:off x="3970338" y="2073275"/>
              <a:ext cx="53975" cy="4762"/>
            </a:xfrm>
            <a:custGeom>
              <a:avLst/>
              <a:gdLst/>
              <a:ahLst/>
              <a:cxnLst>
                <a:cxn ang="0">
                  <a:pos x="31" y="0"/>
                </a:cxn>
                <a:cxn ang="0">
                  <a:pos x="3" y="0"/>
                </a:cxn>
                <a:cxn ang="0">
                  <a:pos x="0" y="0"/>
                </a:cxn>
                <a:cxn ang="0">
                  <a:pos x="3" y="3"/>
                </a:cxn>
                <a:cxn ang="0">
                  <a:pos x="31" y="3"/>
                </a:cxn>
                <a:cxn ang="0">
                  <a:pos x="34" y="0"/>
                </a:cxn>
                <a:cxn ang="0">
                  <a:pos x="31" y="0"/>
                </a:cxn>
              </a:cxnLst>
              <a:rect l="0" t="0" r="r" b="b"/>
              <a:pathLst>
                <a:path w="34" h="3">
                  <a:moveTo>
                    <a:pt x="31" y="0"/>
                  </a:moveTo>
                  <a:lnTo>
                    <a:pt x="3" y="0"/>
                  </a:lnTo>
                  <a:lnTo>
                    <a:pt x="0" y="0"/>
                  </a:lnTo>
                  <a:lnTo>
                    <a:pt x="3" y="3"/>
                  </a:lnTo>
                  <a:lnTo>
                    <a:pt x="31" y="3"/>
                  </a:lnTo>
                  <a:lnTo>
                    <a:pt x="34"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pic>
        <p:nvPicPr>
          <p:cNvPr id="4" name="Picture 3">
            <a:extLst>
              <a:ext uri="{FF2B5EF4-FFF2-40B4-BE49-F238E27FC236}">
                <a16:creationId xmlns:a16="http://schemas.microsoft.com/office/drawing/2014/main" id="{8C259243-A57A-2DD5-1272-B4CECF45B38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3813" y="176276"/>
            <a:ext cx="863805" cy="681550"/>
          </a:xfrm>
          <a:prstGeom prst="rect">
            <a:avLst/>
          </a:prstGeom>
        </p:spPr>
      </p:pic>
      <p:pic>
        <p:nvPicPr>
          <p:cNvPr id="5" name="Picture 4">
            <a:extLst>
              <a:ext uri="{FF2B5EF4-FFF2-40B4-BE49-F238E27FC236}">
                <a16:creationId xmlns:a16="http://schemas.microsoft.com/office/drawing/2014/main" id="{E118DDA2-140C-953B-EF30-95A09923D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02" y="1350498"/>
            <a:ext cx="11200420" cy="4848164"/>
          </a:xfrm>
          <a:prstGeom prst="rect">
            <a:avLst/>
          </a:prstGeom>
        </p:spPr>
      </p:pic>
    </p:spTree>
    <p:extLst>
      <p:ext uri="{BB962C8B-B14F-4D97-AF65-F5344CB8AC3E}">
        <p14:creationId xmlns:p14="http://schemas.microsoft.com/office/powerpoint/2010/main" val="61020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F9E7EEC2-AAC0-4AC1-9A8D-0DDCBDDF30BC}"/>
              </a:ext>
            </a:extLst>
          </p:cNvPr>
          <p:cNvSpPr txBox="1"/>
          <p:nvPr/>
        </p:nvSpPr>
        <p:spPr>
          <a:xfrm>
            <a:off x="1794064" y="151656"/>
            <a:ext cx="7715695" cy="769441"/>
          </a:xfrm>
          <a:prstGeom prst="rect">
            <a:avLst/>
          </a:prstGeom>
          <a:noFill/>
        </p:spPr>
        <p:txBody>
          <a:bodyPr wrap="square" rtlCol="0">
            <a:spAutoFit/>
          </a:bodyPr>
          <a:lstStyle/>
          <a:p>
            <a:pPr algn="ctr"/>
            <a:r>
              <a:rPr lang="ar-EG" altLang="ar-EG" sz="4400" i="1" dirty="0">
                <a:solidFill>
                  <a:schemeClr val="bg1"/>
                </a:solidFill>
                <a:latin typeface="Roboto Mono"/>
              </a:rPr>
              <a:t> </a:t>
            </a:r>
            <a:r>
              <a:rPr lang="en-US" altLang="ar-EG" sz="4400" i="1" dirty="0">
                <a:solidFill>
                  <a:schemeClr val="bg1"/>
                </a:solidFill>
                <a:latin typeface="Roboto Mono"/>
              </a:rPr>
              <a:t>Importing required libraries</a:t>
            </a:r>
            <a:endParaRPr lang="en-US" dirty="0">
              <a:solidFill>
                <a:schemeClr val="bg1"/>
              </a:solidFill>
              <a:latin typeface="Candara" panose="020E0502030303020204" pitchFamily="34" charset="0"/>
            </a:endParaRPr>
          </a:p>
        </p:txBody>
      </p:sp>
      <p:sp>
        <p:nvSpPr>
          <p:cNvPr id="4" name="Rectangle 2">
            <a:extLst>
              <a:ext uri="{FF2B5EF4-FFF2-40B4-BE49-F238E27FC236}">
                <a16:creationId xmlns:a16="http://schemas.microsoft.com/office/drawing/2014/main" id="{6A1A6DE9-286D-68F2-78D3-24809456719B}"/>
              </a:ext>
            </a:extLst>
          </p:cNvPr>
          <p:cNvSpPr>
            <a:spLocks noChangeArrowheads="1"/>
          </p:cNvSpPr>
          <p:nvPr/>
        </p:nvSpPr>
        <p:spPr bwMode="auto">
          <a:xfrm>
            <a:off x="0" y="151656"/>
            <a:ext cx="70532" cy="1538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000" b="0" i="1" u="none" strike="noStrike" cap="none" normalizeH="0" baseline="0" dirty="0">
                <a:ln>
                  <a:noFill/>
                </a:ln>
                <a:solidFill>
                  <a:schemeClr val="tx1"/>
                </a:solidFill>
                <a:effectLst/>
                <a:latin typeface="Roboto Mono"/>
              </a:rPr>
              <a:t>#</a:t>
            </a:r>
            <a:endParaRPr kumimoji="0" lang="ar-EG" altLang="ar-EG" sz="1800" b="0" i="0" u="none" strike="noStrike" cap="none" normalizeH="0" baseline="0" dirty="0">
              <a:ln>
                <a:noFill/>
              </a:ln>
              <a:solidFill>
                <a:schemeClr val="tx1"/>
              </a:solidFill>
              <a:effectLst/>
              <a:latin typeface="Arial" panose="020B0604020202020204" pitchFamily="34" charset="0"/>
            </a:endParaRPr>
          </a:p>
        </p:txBody>
      </p:sp>
      <p:grpSp>
        <p:nvGrpSpPr>
          <p:cNvPr id="50" name="Group 49">
            <a:extLst>
              <a:ext uri="{FF2B5EF4-FFF2-40B4-BE49-F238E27FC236}">
                <a16:creationId xmlns:a16="http://schemas.microsoft.com/office/drawing/2014/main" id="{79DAF828-64C4-AC73-51DB-AF192075D19C}"/>
              </a:ext>
            </a:extLst>
          </p:cNvPr>
          <p:cNvGrpSpPr/>
          <p:nvPr/>
        </p:nvGrpSpPr>
        <p:grpSpPr>
          <a:xfrm>
            <a:off x="6267890" y="1108988"/>
            <a:ext cx="5629103" cy="1503206"/>
            <a:chOff x="4865506" y="2203462"/>
            <a:chExt cx="5494567" cy="1701210"/>
          </a:xfrm>
        </p:grpSpPr>
        <p:sp>
          <p:nvSpPr>
            <p:cNvPr id="51" name="Rectangle 50">
              <a:extLst>
                <a:ext uri="{FF2B5EF4-FFF2-40B4-BE49-F238E27FC236}">
                  <a16:creationId xmlns:a16="http://schemas.microsoft.com/office/drawing/2014/main" id="{ABE6194C-94A0-84C9-866A-DDB727F658EA}"/>
                </a:ext>
              </a:extLst>
            </p:cNvPr>
            <p:cNvSpPr/>
            <p:nvPr/>
          </p:nvSpPr>
          <p:spPr>
            <a:xfrm>
              <a:off x="6830064" y="2203462"/>
              <a:ext cx="3530009" cy="170121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52" name="TextBox 51">
              <a:extLst>
                <a:ext uri="{FF2B5EF4-FFF2-40B4-BE49-F238E27FC236}">
                  <a16:creationId xmlns:a16="http://schemas.microsoft.com/office/drawing/2014/main" id="{3D3AAF38-39F8-2791-C51C-07547DC4B492}"/>
                </a:ext>
              </a:extLst>
            </p:cNvPr>
            <p:cNvSpPr txBox="1"/>
            <p:nvPr/>
          </p:nvSpPr>
          <p:spPr>
            <a:xfrm>
              <a:off x="4865506" y="2472096"/>
              <a:ext cx="2466754" cy="369332"/>
            </a:xfrm>
            <a:prstGeom prst="rect">
              <a:avLst/>
            </a:prstGeom>
            <a:noFill/>
          </p:spPr>
          <p:txBody>
            <a:bodyPr wrap="square" rtlCol="0">
              <a:spAutoFit/>
            </a:bodyPr>
            <a:lstStyle/>
            <a:p>
              <a:pPr algn="ctr"/>
              <a:endParaRPr lang="en-US" dirty="0">
                <a:solidFill>
                  <a:schemeClr val="bg1"/>
                </a:solidFill>
                <a:latin typeface="Candara" panose="020E0502030303020204" pitchFamily="34" charset="0"/>
              </a:endParaRPr>
            </a:p>
          </p:txBody>
        </p:sp>
      </p:grpSp>
      <p:sp>
        <p:nvSpPr>
          <p:cNvPr id="53" name="Rectangle 52">
            <a:extLst>
              <a:ext uri="{FF2B5EF4-FFF2-40B4-BE49-F238E27FC236}">
                <a16:creationId xmlns:a16="http://schemas.microsoft.com/office/drawing/2014/main" id="{15C7EA1E-B88F-2E33-458B-049941730225}"/>
              </a:ext>
            </a:extLst>
          </p:cNvPr>
          <p:cNvSpPr/>
          <p:nvPr/>
        </p:nvSpPr>
        <p:spPr>
          <a:xfrm>
            <a:off x="8280551" y="2814876"/>
            <a:ext cx="3530009" cy="1527357"/>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54" name="Rectangle 53">
            <a:extLst>
              <a:ext uri="{FF2B5EF4-FFF2-40B4-BE49-F238E27FC236}">
                <a16:creationId xmlns:a16="http://schemas.microsoft.com/office/drawing/2014/main" id="{5C8A110B-CA03-7C14-F0B8-A865FFEB03A4}"/>
              </a:ext>
            </a:extLst>
          </p:cNvPr>
          <p:cNvSpPr/>
          <p:nvPr/>
        </p:nvSpPr>
        <p:spPr>
          <a:xfrm>
            <a:off x="665380" y="4813861"/>
            <a:ext cx="6466940" cy="1807952"/>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55" name="TextBox 54">
            <a:extLst>
              <a:ext uri="{FF2B5EF4-FFF2-40B4-BE49-F238E27FC236}">
                <a16:creationId xmlns:a16="http://schemas.microsoft.com/office/drawing/2014/main" id="{921154E5-8E78-0B12-A28D-0EB89E40E0A4}"/>
              </a:ext>
            </a:extLst>
          </p:cNvPr>
          <p:cNvSpPr txBox="1"/>
          <p:nvPr/>
        </p:nvSpPr>
        <p:spPr>
          <a:xfrm>
            <a:off x="8296664" y="1311708"/>
            <a:ext cx="3381426" cy="1230032"/>
          </a:xfrm>
          <a:prstGeom prst="rect">
            <a:avLst/>
          </a:prstGeom>
          <a:noFill/>
        </p:spPr>
        <p:txBody>
          <a:bodyPr wrap="square">
            <a:spAutoFit/>
          </a:bodyPr>
          <a:lstStyle/>
          <a:p>
            <a:r>
              <a:rPr lang="en-US" b="0" i="0" dirty="0">
                <a:solidFill>
                  <a:srgbClr val="808495"/>
                </a:solidFill>
                <a:effectLst/>
                <a:latin typeface="Inter"/>
              </a:rPr>
              <a:t>1.Streamlit :turns data scripts into shareable web apps in minutes.</a:t>
            </a:r>
            <a:r>
              <a:rPr lang="en-US" dirty="0"/>
              <a:t/>
            </a:r>
            <a:br>
              <a:rPr lang="en-US" dirty="0"/>
            </a:br>
            <a:r>
              <a:rPr lang="en-US" b="0" i="0" dirty="0">
                <a:solidFill>
                  <a:srgbClr val="808495"/>
                </a:solidFill>
                <a:effectLst/>
                <a:latin typeface="Inter"/>
              </a:rPr>
              <a:t>All in pure Python. No front‑end experience required.</a:t>
            </a:r>
            <a:endParaRPr lang="ar-EG" dirty="0"/>
          </a:p>
        </p:txBody>
      </p:sp>
      <p:sp>
        <p:nvSpPr>
          <p:cNvPr id="56" name="TextBox 55">
            <a:extLst>
              <a:ext uri="{FF2B5EF4-FFF2-40B4-BE49-F238E27FC236}">
                <a16:creationId xmlns:a16="http://schemas.microsoft.com/office/drawing/2014/main" id="{D76AD530-2E09-CC5E-FE51-0CB927F10505}"/>
              </a:ext>
            </a:extLst>
          </p:cNvPr>
          <p:cNvSpPr txBox="1"/>
          <p:nvPr/>
        </p:nvSpPr>
        <p:spPr>
          <a:xfrm>
            <a:off x="8429134" y="3050707"/>
            <a:ext cx="3381426" cy="1200329"/>
          </a:xfrm>
          <a:prstGeom prst="rect">
            <a:avLst/>
          </a:prstGeom>
          <a:noFill/>
        </p:spPr>
        <p:txBody>
          <a:bodyPr wrap="square">
            <a:spAutoFit/>
          </a:bodyPr>
          <a:lstStyle/>
          <a:p>
            <a:r>
              <a:rPr lang="en-US" b="0" i="0" dirty="0">
                <a:solidFill>
                  <a:schemeClr val="tx1">
                    <a:lumMod val="50000"/>
                    <a:lumOff val="50000"/>
                  </a:schemeClr>
                </a:solidFill>
                <a:effectLst/>
                <a:latin typeface="Inter"/>
              </a:rPr>
              <a:t>2.</a:t>
            </a:r>
            <a:r>
              <a:rPr lang="en-US" b="1" i="0" dirty="0">
                <a:solidFill>
                  <a:schemeClr val="tx1">
                    <a:lumMod val="50000"/>
                    <a:lumOff val="50000"/>
                  </a:schemeClr>
                </a:solidFill>
                <a:effectLst/>
                <a:latin typeface="system-ui"/>
              </a:rPr>
              <a:t> pandas:</a:t>
            </a:r>
            <a:r>
              <a:rPr lang="en-US" b="0" i="0" dirty="0">
                <a:solidFill>
                  <a:schemeClr val="tx1">
                    <a:lumMod val="50000"/>
                    <a:lumOff val="50000"/>
                  </a:schemeClr>
                </a:solidFill>
                <a:effectLst/>
                <a:latin typeface="system-ui"/>
              </a:rPr>
              <a:t> is a fast, powerful, flexible and easy to use open source data analysis and manipulation tool</a:t>
            </a:r>
            <a:endParaRPr lang="ar-EG" dirty="0">
              <a:solidFill>
                <a:schemeClr val="tx1">
                  <a:lumMod val="50000"/>
                  <a:lumOff val="50000"/>
                </a:schemeClr>
              </a:solidFill>
            </a:endParaRPr>
          </a:p>
        </p:txBody>
      </p:sp>
      <p:sp>
        <p:nvSpPr>
          <p:cNvPr id="57" name="TextBox 56">
            <a:extLst>
              <a:ext uri="{FF2B5EF4-FFF2-40B4-BE49-F238E27FC236}">
                <a16:creationId xmlns:a16="http://schemas.microsoft.com/office/drawing/2014/main" id="{C884C25C-3B0D-6F52-95CE-2BAD7CFCE6C0}"/>
              </a:ext>
            </a:extLst>
          </p:cNvPr>
          <p:cNvSpPr txBox="1"/>
          <p:nvPr/>
        </p:nvSpPr>
        <p:spPr>
          <a:xfrm>
            <a:off x="813962" y="4920603"/>
            <a:ext cx="5755649" cy="1200329"/>
          </a:xfrm>
          <a:prstGeom prst="rect">
            <a:avLst/>
          </a:prstGeom>
          <a:noFill/>
        </p:spPr>
        <p:txBody>
          <a:bodyPr wrap="square">
            <a:spAutoFit/>
          </a:bodyPr>
          <a:lstStyle/>
          <a:p>
            <a:r>
              <a:rPr lang="en-US" dirty="0">
                <a:solidFill>
                  <a:schemeClr val="tx1">
                    <a:lumMod val="50000"/>
                    <a:lumOff val="50000"/>
                  </a:schemeClr>
                </a:solidFill>
                <a:latin typeface="Inter"/>
              </a:rPr>
              <a:t>4</a:t>
            </a:r>
            <a:r>
              <a:rPr lang="en-US" b="0" i="0" dirty="0">
                <a:solidFill>
                  <a:schemeClr val="tx1">
                    <a:lumMod val="50000"/>
                    <a:lumOff val="50000"/>
                  </a:schemeClr>
                </a:solidFill>
                <a:effectLst/>
                <a:latin typeface="Inter"/>
              </a:rPr>
              <a:t>.Scikit-learn is an indispensable part of the Python machine learning . It is very widely used across all parts of the bank for classification, predictive analytics, and very many other machine learning tasks.</a:t>
            </a:r>
            <a:endParaRPr lang="ar-EG" dirty="0">
              <a:solidFill>
                <a:schemeClr val="tx1">
                  <a:lumMod val="50000"/>
                  <a:lumOff val="50000"/>
                </a:schemeClr>
              </a:solidFill>
            </a:endParaRPr>
          </a:p>
        </p:txBody>
      </p:sp>
      <p:pic>
        <p:nvPicPr>
          <p:cNvPr id="12" name="Picture 11">
            <a:extLst>
              <a:ext uri="{FF2B5EF4-FFF2-40B4-BE49-F238E27FC236}">
                <a16:creationId xmlns:a16="http://schemas.microsoft.com/office/drawing/2014/main" id="{FDC8ED5C-E268-9992-E6D0-C26795D9E381}"/>
              </a:ext>
            </a:extLst>
          </p:cNvPr>
          <p:cNvPicPr>
            <a:picLocks noChangeAspect="1"/>
          </p:cNvPicPr>
          <p:nvPr/>
        </p:nvPicPr>
        <p:blipFill>
          <a:blip r:embed="rId3"/>
          <a:stretch>
            <a:fillRect/>
          </a:stretch>
        </p:blipFill>
        <p:spPr>
          <a:xfrm>
            <a:off x="381440" y="1240007"/>
            <a:ext cx="5886450" cy="2642675"/>
          </a:xfrm>
          <a:prstGeom prst="rect">
            <a:avLst/>
          </a:prstGeom>
        </p:spPr>
      </p:pic>
      <p:sp>
        <p:nvSpPr>
          <p:cNvPr id="58" name="Rectangle 57">
            <a:extLst>
              <a:ext uri="{FF2B5EF4-FFF2-40B4-BE49-F238E27FC236}">
                <a16:creationId xmlns:a16="http://schemas.microsoft.com/office/drawing/2014/main" id="{AE74F7C5-0EEB-9843-4BE6-D01A0D84B986}"/>
              </a:ext>
            </a:extLst>
          </p:cNvPr>
          <p:cNvSpPr/>
          <p:nvPr/>
        </p:nvSpPr>
        <p:spPr>
          <a:xfrm>
            <a:off x="8280551" y="4638351"/>
            <a:ext cx="3616442" cy="1815882"/>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00" dirty="0">
              <a:solidFill>
                <a:schemeClr val="bg1"/>
              </a:solidFill>
              <a:latin typeface="Candara" panose="020E0502030303020204" pitchFamily="34" charset="0"/>
            </a:endParaRPr>
          </a:p>
        </p:txBody>
      </p:sp>
      <p:sp>
        <p:nvSpPr>
          <p:cNvPr id="59" name="TextBox 58">
            <a:extLst>
              <a:ext uri="{FF2B5EF4-FFF2-40B4-BE49-F238E27FC236}">
                <a16:creationId xmlns:a16="http://schemas.microsoft.com/office/drawing/2014/main" id="{773A164C-0AB6-A288-5A9A-6ACD9A5024D4}"/>
              </a:ext>
            </a:extLst>
          </p:cNvPr>
          <p:cNvSpPr txBox="1"/>
          <p:nvPr/>
        </p:nvSpPr>
        <p:spPr>
          <a:xfrm>
            <a:off x="8354842" y="4776645"/>
            <a:ext cx="3381427" cy="1815882"/>
          </a:xfrm>
          <a:prstGeom prst="rect">
            <a:avLst/>
          </a:prstGeom>
          <a:noFill/>
        </p:spPr>
        <p:txBody>
          <a:bodyPr wrap="square">
            <a:spAutoFit/>
          </a:bodyPr>
          <a:lstStyle/>
          <a:p>
            <a:pPr algn="l"/>
            <a:r>
              <a:rPr lang="en-US" dirty="0">
                <a:solidFill>
                  <a:schemeClr val="tx1">
                    <a:lumMod val="50000"/>
                    <a:lumOff val="50000"/>
                  </a:schemeClr>
                </a:solidFill>
                <a:latin typeface="Inter"/>
              </a:rPr>
              <a:t>3</a:t>
            </a:r>
            <a:r>
              <a:rPr lang="en-US" sz="1400" b="0" i="0" dirty="0">
                <a:solidFill>
                  <a:schemeClr val="tx1">
                    <a:lumMod val="50000"/>
                    <a:lumOff val="50000"/>
                  </a:schemeClr>
                </a:solidFill>
                <a:effectLst/>
                <a:latin typeface="Inter"/>
              </a:rPr>
              <a:t>.</a:t>
            </a:r>
            <a:r>
              <a:rPr lang="en-US" sz="1400" b="1" i="0" dirty="0">
                <a:solidFill>
                  <a:schemeClr val="tx1">
                    <a:lumMod val="50000"/>
                    <a:lumOff val="50000"/>
                  </a:schemeClr>
                </a:solidFill>
                <a:effectLst/>
                <a:latin typeface="system-ui"/>
              </a:rPr>
              <a:t> </a:t>
            </a:r>
            <a:r>
              <a:rPr lang="en-US" sz="1600" b="0" i="0" dirty="0">
                <a:solidFill>
                  <a:schemeClr val="tx1">
                    <a:lumMod val="50000"/>
                    <a:lumOff val="50000"/>
                  </a:schemeClr>
                </a:solidFill>
                <a:effectLst/>
                <a:latin typeface="Helvetica Neue"/>
              </a:rPr>
              <a:t>Matplotlib </a:t>
            </a:r>
            <a:r>
              <a:rPr lang="en-US" sz="1600" dirty="0">
                <a:solidFill>
                  <a:schemeClr val="tx1">
                    <a:lumMod val="50000"/>
                    <a:lumOff val="50000"/>
                  </a:schemeClr>
                </a:solidFill>
                <a:latin typeface="Helvetica Neue"/>
              </a:rPr>
              <a:t>:</a:t>
            </a:r>
            <a:r>
              <a:rPr lang="en-US" sz="1600" b="0" i="0" dirty="0">
                <a:solidFill>
                  <a:schemeClr val="tx1">
                    <a:lumMod val="50000"/>
                    <a:lumOff val="50000"/>
                  </a:schemeClr>
                </a:solidFill>
                <a:effectLst/>
                <a:latin typeface="Helvetica Neue"/>
              </a:rPr>
              <a:t>is a comprehensive library for </a:t>
            </a:r>
            <a:r>
              <a:rPr lang="en-US" sz="1600" i="0" dirty="0">
                <a:solidFill>
                  <a:schemeClr val="tx1">
                    <a:lumMod val="50000"/>
                    <a:lumOff val="50000"/>
                  </a:schemeClr>
                </a:solidFill>
                <a:effectLst/>
                <a:latin typeface="Helvetica Neue"/>
              </a:rPr>
              <a:t>creating static, animated, and interactive visualizations in Python</a:t>
            </a:r>
            <a:r>
              <a:rPr lang="en-US" sz="1600" b="0" i="0" dirty="0">
                <a:solidFill>
                  <a:schemeClr val="tx1">
                    <a:lumMod val="50000"/>
                    <a:lumOff val="50000"/>
                  </a:schemeClr>
                </a:solidFill>
                <a:effectLst/>
                <a:latin typeface="Helvetica Neue"/>
              </a:rPr>
              <a:t>. Matplotlib makes easy things easy and hard things possible</a:t>
            </a:r>
          </a:p>
          <a:p>
            <a:endParaRPr lang="ar-EG" sz="1400" dirty="0">
              <a:solidFill>
                <a:schemeClr val="tx1">
                  <a:lumMod val="50000"/>
                  <a:lumOff val="50000"/>
                </a:schemeClr>
              </a:solidFill>
            </a:endParaRPr>
          </a:p>
        </p:txBody>
      </p:sp>
      <p:cxnSp>
        <p:nvCxnSpPr>
          <p:cNvPr id="20" name="Connector: Elbow 19">
            <a:extLst>
              <a:ext uri="{FF2B5EF4-FFF2-40B4-BE49-F238E27FC236}">
                <a16:creationId xmlns:a16="http://schemas.microsoft.com/office/drawing/2014/main" id="{6AD62A84-FBB9-4B0A-CB03-DE7E21AB6D93}"/>
              </a:ext>
            </a:extLst>
          </p:cNvPr>
          <p:cNvCxnSpPr/>
          <p:nvPr/>
        </p:nvCxnSpPr>
        <p:spPr>
          <a:xfrm>
            <a:off x="2419643" y="1346356"/>
            <a:ext cx="5860908" cy="2010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831CA8-E617-2FC6-7F9B-7B169D1494B4}"/>
              </a:ext>
            </a:extLst>
          </p:cNvPr>
          <p:cNvCxnSpPr/>
          <p:nvPr/>
        </p:nvCxnSpPr>
        <p:spPr>
          <a:xfrm>
            <a:off x="2166425" y="1547446"/>
            <a:ext cx="6188417" cy="13927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C865067-7C6A-0787-92E3-00F55537F783}"/>
              </a:ext>
            </a:extLst>
          </p:cNvPr>
          <p:cNvCxnSpPr/>
          <p:nvPr/>
        </p:nvCxnSpPr>
        <p:spPr>
          <a:xfrm rot="10800000">
            <a:off x="70532" y="2166425"/>
            <a:ext cx="594848"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01DA3130-BADA-AD37-1D6A-477BFF9E3152}"/>
              </a:ext>
            </a:extLst>
          </p:cNvPr>
          <p:cNvCxnSpPr>
            <a:endCxn id="54" idx="1"/>
          </p:cNvCxnSpPr>
          <p:nvPr/>
        </p:nvCxnSpPr>
        <p:spPr>
          <a:xfrm rot="16200000" flipH="1">
            <a:off x="-1401400" y="3651057"/>
            <a:ext cx="3538712" cy="5948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70215F4-6DDD-B308-85F0-094B0D05DFE5}"/>
              </a:ext>
            </a:extLst>
          </p:cNvPr>
          <p:cNvCxnSpPr>
            <a:cxnSpLocks/>
          </p:cNvCxnSpPr>
          <p:nvPr/>
        </p:nvCxnSpPr>
        <p:spPr>
          <a:xfrm>
            <a:off x="3024554" y="1800665"/>
            <a:ext cx="3243336" cy="1941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850C26D4-A171-CC39-4BB5-36745DE4644B}"/>
              </a:ext>
            </a:extLst>
          </p:cNvPr>
          <p:cNvCxnSpPr>
            <a:cxnSpLocks/>
            <a:endCxn id="58" idx="1"/>
          </p:cNvCxnSpPr>
          <p:nvPr/>
        </p:nvCxnSpPr>
        <p:spPr>
          <a:xfrm>
            <a:off x="6267890" y="3742006"/>
            <a:ext cx="2012661" cy="18042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15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42"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1000"/>
                                        <p:tgtEl>
                                          <p:spTgt spid="50"/>
                                        </p:tgtEl>
                                      </p:cBhvr>
                                    </p:animEffect>
                                    <p:anim calcmode="lin" valueType="num">
                                      <p:cBhvr>
                                        <p:cTn id="11" dur="1000" fill="hold"/>
                                        <p:tgtEl>
                                          <p:spTgt spid="50"/>
                                        </p:tgtEl>
                                        <p:attrNameLst>
                                          <p:attrName>ppt_x</p:attrName>
                                        </p:attrNameLst>
                                      </p:cBhvr>
                                      <p:tavLst>
                                        <p:tav tm="0">
                                          <p:val>
                                            <p:strVal val="#ppt_x"/>
                                          </p:val>
                                        </p:tav>
                                        <p:tav tm="100000">
                                          <p:val>
                                            <p:strVal val="#ppt_x"/>
                                          </p:val>
                                        </p:tav>
                                      </p:tavLst>
                                    </p:anim>
                                    <p:anim calcmode="lin" valueType="num">
                                      <p:cBhvr>
                                        <p:cTn id="1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040F8EF-F537-4145-0F43-A19AB8ECEA0F}"/>
              </a:ext>
            </a:extLst>
          </p:cNvPr>
          <p:cNvSpPr/>
          <p:nvPr/>
        </p:nvSpPr>
        <p:spPr>
          <a:xfrm>
            <a:off x="370046" y="1252025"/>
            <a:ext cx="11065768" cy="4797082"/>
          </a:xfrm>
          <a:prstGeom prst="rect">
            <a:avLst/>
          </a:prstGeom>
          <a:solidFill>
            <a:schemeClr val="tx1">
              <a:alpha val="75000"/>
            </a:schemeClr>
          </a:solidFill>
          <a:ln w="6350">
            <a:solidFill>
              <a:schemeClr val="bg1">
                <a:alpha val="1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SzPct val="122000"/>
              <a:buFont typeface="Wingdings" panose="05000000000000000000" pitchFamily="2" charset="2"/>
              <a:buChar char="Ø"/>
            </a:pPr>
            <a:endParaRPr lang="en-US" dirty="0"/>
          </a:p>
          <a:p>
            <a:pPr>
              <a:buSzPct val="122000"/>
            </a:pPr>
            <a:endParaRPr lang="en-US" dirty="0"/>
          </a:p>
          <a:p>
            <a:pPr>
              <a:buSzPct val="122000"/>
            </a:pPr>
            <a:endParaRPr lang="en-US" dirty="0"/>
          </a:p>
          <a:p>
            <a:pPr marL="342900" indent="-342900">
              <a:buSzPct val="122000"/>
              <a:buFont typeface="Wingdings" panose="05000000000000000000" pitchFamily="2" charset="2"/>
              <a:buChar char="Ø"/>
            </a:pPr>
            <a:r>
              <a:rPr lang="en-US" sz="2000" dirty="0"/>
              <a:t>Logistic regression is one of the most popular Machine Learning algorithms, which comes under the Supervised Learning technique. It is used for predicting the categorical dependent variable using a given set of independent variables.</a:t>
            </a:r>
          </a:p>
          <a:p>
            <a:pPr marL="342900" indent="-342900">
              <a:buSzPct val="122000"/>
              <a:buFont typeface="Wingdings" panose="05000000000000000000" pitchFamily="2" charset="2"/>
              <a:buChar char="Ø"/>
            </a:pPr>
            <a:r>
              <a:rPr lang="en-US" sz="2000" dirty="0"/>
              <a:t>Logistic regression predicts the output of a categorical dependent variable. Therefore the outcome must be a categorical or discrete value. It can be either Yes or No, 0 or 1, true or False, etc. but instead of giving the exact value as 0 and 1, </a:t>
            </a:r>
            <a:r>
              <a:rPr lang="en-US" sz="2000" b="1" dirty="0"/>
              <a:t>it gives the probabilistic values which lie between 0 and 1</a:t>
            </a:r>
            <a:r>
              <a:rPr lang="en-US" sz="2000" dirty="0"/>
              <a:t>.</a:t>
            </a:r>
          </a:p>
          <a:p>
            <a:pPr marL="342900" indent="-342900">
              <a:buSzPct val="122000"/>
              <a:buFont typeface="Wingdings" panose="05000000000000000000" pitchFamily="2" charset="2"/>
              <a:buChar char="Ø"/>
            </a:pPr>
            <a:r>
              <a:rPr lang="en-US" sz="2000" dirty="0"/>
              <a:t>Logistic Regression is much similar to the Linear Regression except that how they are used. Linear Regression is used for solving Regression problems, whereas </a:t>
            </a:r>
            <a:r>
              <a:rPr lang="en-US" sz="2000" b="1" dirty="0"/>
              <a:t>Logistic regression is used for solving the classification problems</a:t>
            </a:r>
            <a:r>
              <a:rPr lang="en-US" sz="2000" dirty="0"/>
              <a:t>.</a:t>
            </a:r>
          </a:p>
        </p:txBody>
      </p:sp>
      <p:sp>
        <p:nvSpPr>
          <p:cNvPr id="38" name="TextBox 37">
            <a:extLst>
              <a:ext uri="{FF2B5EF4-FFF2-40B4-BE49-F238E27FC236}">
                <a16:creationId xmlns:a16="http://schemas.microsoft.com/office/drawing/2014/main" id="{1B4137D1-7D25-0C98-C133-D87F3C270C01}"/>
              </a:ext>
            </a:extLst>
          </p:cNvPr>
          <p:cNvSpPr txBox="1"/>
          <p:nvPr/>
        </p:nvSpPr>
        <p:spPr>
          <a:xfrm>
            <a:off x="370046" y="304456"/>
            <a:ext cx="7493794" cy="769441"/>
          </a:xfrm>
          <a:prstGeom prst="rect">
            <a:avLst/>
          </a:prstGeom>
          <a:noFill/>
        </p:spPr>
        <p:txBody>
          <a:bodyPr wrap="square" rtlCol="0">
            <a:spAutoFit/>
          </a:bodyPr>
          <a:lstStyle/>
          <a:p>
            <a:r>
              <a:rPr lang="en-US" sz="4400" b="1" i="1" u="sng" dirty="0">
                <a:solidFill>
                  <a:schemeClr val="bg1"/>
                </a:solidFill>
              </a:rPr>
              <a:t>Logistic Regression</a:t>
            </a:r>
          </a:p>
        </p:txBody>
      </p:sp>
      <p:pic>
        <p:nvPicPr>
          <p:cNvPr id="3" name="Picture 2">
            <a:extLst>
              <a:ext uri="{FF2B5EF4-FFF2-40B4-BE49-F238E27FC236}">
                <a16:creationId xmlns:a16="http://schemas.microsoft.com/office/drawing/2014/main" id="{9359E510-352E-7C98-B378-1D685C3F072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3266" y="1430553"/>
            <a:ext cx="887332" cy="862482"/>
          </a:xfrm>
          <a:prstGeom prst="rect">
            <a:avLst/>
          </a:prstGeom>
        </p:spPr>
      </p:pic>
      <p:pic>
        <p:nvPicPr>
          <p:cNvPr id="6" name="Picture 5">
            <a:extLst>
              <a:ext uri="{FF2B5EF4-FFF2-40B4-BE49-F238E27FC236}">
                <a16:creationId xmlns:a16="http://schemas.microsoft.com/office/drawing/2014/main" id="{E526F20C-9F42-9169-AAA4-347FCF4DDB4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87320" y="1430553"/>
            <a:ext cx="1132236" cy="862481"/>
          </a:xfrm>
          <a:prstGeom prst="rect">
            <a:avLst/>
          </a:prstGeom>
        </p:spPr>
      </p:pic>
    </p:spTree>
    <p:extLst>
      <p:ext uri="{BB962C8B-B14F-4D97-AF65-F5344CB8AC3E}">
        <p14:creationId xmlns:p14="http://schemas.microsoft.com/office/powerpoint/2010/main" val="107847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E41C319-1AAA-CDFD-D506-A459BC9E2C66}"/>
              </a:ext>
            </a:extLst>
          </p:cNvPr>
          <p:cNvSpPr txBox="1"/>
          <p:nvPr/>
        </p:nvSpPr>
        <p:spPr>
          <a:xfrm>
            <a:off x="1293566" y="101552"/>
            <a:ext cx="6106040" cy="830997"/>
          </a:xfrm>
          <a:prstGeom prst="rect">
            <a:avLst/>
          </a:prstGeom>
          <a:noFill/>
        </p:spPr>
        <p:txBody>
          <a:bodyPr wrap="square" rtlCol="0">
            <a:spAutoFit/>
          </a:bodyPr>
          <a:lstStyle/>
          <a:p>
            <a:pPr fontAlgn="base"/>
            <a:r>
              <a:rPr lang="en-US" sz="4800" b="1" i="1" u="sng" dirty="0">
                <a:solidFill>
                  <a:schemeClr val="bg1"/>
                </a:solidFill>
              </a:rPr>
              <a:t>Data Distribution</a:t>
            </a:r>
          </a:p>
        </p:txBody>
      </p:sp>
      <p:pic>
        <p:nvPicPr>
          <p:cNvPr id="3" name="Picture 2">
            <a:extLst>
              <a:ext uri="{FF2B5EF4-FFF2-40B4-BE49-F238E27FC236}">
                <a16:creationId xmlns:a16="http://schemas.microsoft.com/office/drawing/2014/main" id="{5A673259-9DE0-C902-E2FD-51660F9B3E2A}"/>
              </a:ext>
            </a:extLst>
          </p:cNvPr>
          <p:cNvPicPr>
            <a:picLocks noChangeAspect="1"/>
          </p:cNvPicPr>
          <p:nvPr/>
        </p:nvPicPr>
        <p:blipFill>
          <a:blip r:embed="rId3"/>
          <a:stretch>
            <a:fillRect/>
          </a:stretch>
        </p:blipFill>
        <p:spPr>
          <a:xfrm>
            <a:off x="365039" y="1476540"/>
            <a:ext cx="4335964" cy="2380716"/>
          </a:xfrm>
          <a:prstGeom prst="rect">
            <a:avLst/>
          </a:prstGeom>
        </p:spPr>
      </p:pic>
      <p:pic>
        <p:nvPicPr>
          <p:cNvPr id="5" name="Picture 4">
            <a:extLst>
              <a:ext uri="{FF2B5EF4-FFF2-40B4-BE49-F238E27FC236}">
                <a16:creationId xmlns:a16="http://schemas.microsoft.com/office/drawing/2014/main" id="{2975D5FD-A42F-AFC5-0A71-4035FBF6AF99}"/>
              </a:ext>
            </a:extLst>
          </p:cNvPr>
          <p:cNvPicPr>
            <a:picLocks noChangeAspect="1"/>
          </p:cNvPicPr>
          <p:nvPr/>
        </p:nvPicPr>
        <p:blipFill>
          <a:blip r:embed="rId4"/>
          <a:stretch>
            <a:fillRect/>
          </a:stretch>
        </p:blipFill>
        <p:spPr>
          <a:xfrm>
            <a:off x="6545362" y="1476541"/>
            <a:ext cx="4634921" cy="2380716"/>
          </a:xfrm>
          <a:prstGeom prst="rect">
            <a:avLst/>
          </a:prstGeom>
        </p:spPr>
      </p:pic>
      <p:pic>
        <p:nvPicPr>
          <p:cNvPr id="8" name="Picture 7">
            <a:extLst>
              <a:ext uri="{FF2B5EF4-FFF2-40B4-BE49-F238E27FC236}">
                <a16:creationId xmlns:a16="http://schemas.microsoft.com/office/drawing/2014/main" id="{C4E44002-DB48-F30A-E391-14CE9C1044D8}"/>
              </a:ext>
            </a:extLst>
          </p:cNvPr>
          <p:cNvPicPr>
            <a:picLocks noChangeAspect="1"/>
          </p:cNvPicPr>
          <p:nvPr/>
        </p:nvPicPr>
        <p:blipFill>
          <a:blip r:embed="rId5"/>
          <a:stretch>
            <a:fillRect/>
          </a:stretch>
        </p:blipFill>
        <p:spPr>
          <a:xfrm>
            <a:off x="6545362" y="4422731"/>
            <a:ext cx="4634921" cy="2217006"/>
          </a:xfrm>
          <a:prstGeom prst="rect">
            <a:avLst/>
          </a:prstGeom>
        </p:spPr>
      </p:pic>
      <p:pic>
        <p:nvPicPr>
          <p:cNvPr id="10" name="Picture 9">
            <a:extLst>
              <a:ext uri="{FF2B5EF4-FFF2-40B4-BE49-F238E27FC236}">
                <a16:creationId xmlns:a16="http://schemas.microsoft.com/office/drawing/2014/main" id="{BA66350D-19A0-88D8-4CFF-EE9AA7F3E8D9}"/>
              </a:ext>
            </a:extLst>
          </p:cNvPr>
          <p:cNvPicPr>
            <a:picLocks noChangeAspect="1"/>
          </p:cNvPicPr>
          <p:nvPr/>
        </p:nvPicPr>
        <p:blipFill>
          <a:blip r:embed="rId6"/>
          <a:stretch>
            <a:fillRect/>
          </a:stretch>
        </p:blipFill>
        <p:spPr>
          <a:xfrm>
            <a:off x="365039" y="4408876"/>
            <a:ext cx="4335964" cy="2217006"/>
          </a:xfrm>
          <a:prstGeom prst="rect">
            <a:avLst/>
          </a:prstGeom>
        </p:spPr>
      </p:pic>
    </p:spTree>
    <p:extLst>
      <p:ext uri="{BB962C8B-B14F-4D97-AF65-F5344CB8AC3E}">
        <p14:creationId xmlns:p14="http://schemas.microsoft.com/office/powerpoint/2010/main" val="276104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3381</TotalTime>
  <Words>552</Words>
  <Application>Microsoft Office PowerPoint</Application>
  <PresentationFormat>Widescreen</PresentationFormat>
  <Paragraphs>46</Paragraphs>
  <Slides>12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Calibri Light</vt:lpstr>
      <vt:lpstr>Candara</vt:lpstr>
      <vt:lpstr>Estrangelo Edessa</vt:lpstr>
      <vt:lpstr>Helvetica Neue</vt:lpstr>
      <vt:lpstr>Inter</vt:lpstr>
      <vt:lpstr>Roboto Mono</vt:lpstr>
      <vt:lpstr>system-ui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Habeba</cp:lastModifiedBy>
  <cp:revision>536</cp:revision>
  <dcterms:created xsi:type="dcterms:W3CDTF">2016-09-28T22:08:47Z</dcterms:created>
  <dcterms:modified xsi:type="dcterms:W3CDTF">2022-05-26T10:21:49Z</dcterms:modified>
</cp:coreProperties>
</file>