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86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23" y="-10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B60B-B8E5-4B8E-B1F5-1CFDFEA4B2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621AD-D71C-47A0-832F-7A3527C18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09663" y="0"/>
            <a:ext cx="9723438" cy="5470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914900"/>
            <a:ext cx="5486400" cy="3086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621AD-D71C-47A0-832F-7A3527C18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1203-D9E4-479A-8CD6-0FEEE6E09F9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AD1A-2457-4084-981A-0490281F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270E6-C8FD-43FF-92A4-4932CC720AF2}"/>
              </a:ext>
            </a:extLst>
          </p:cNvPr>
          <p:cNvSpPr txBox="1"/>
          <p:nvPr/>
        </p:nvSpPr>
        <p:spPr>
          <a:xfrm>
            <a:off x="300912" y="16541"/>
            <a:ext cx="2463282" cy="274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Class base</a:t>
            </a:r>
          </a:p>
          <a:p>
            <a:r>
              <a:rPr lang="en-US" sz="1013" dirty="0"/>
              <a:t>{private: int x;</a:t>
            </a:r>
          </a:p>
          <a:p>
            <a:r>
              <a:rPr lang="en-US" sz="1013" dirty="0"/>
              <a:t>Protected: int y;</a:t>
            </a:r>
          </a:p>
          <a:p>
            <a:r>
              <a:rPr lang="en-US" sz="1013" dirty="0"/>
              <a:t>Public: int z;</a:t>
            </a:r>
          </a:p>
          <a:p>
            <a:endParaRPr lang="en-US" sz="1013" dirty="0"/>
          </a:p>
          <a:p>
            <a:r>
              <a:rPr lang="en-US" sz="1013" dirty="0"/>
              <a:t>Base(int </a:t>
            </a:r>
            <a:r>
              <a:rPr lang="en-US" sz="1013" dirty="0" err="1"/>
              <a:t>x,int</a:t>
            </a:r>
            <a:r>
              <a:rPr lang="en-US" sz="1013" dirty="0"/>
              <a:t> </a:t>
            </a:r>
            <a:r>
              <a:rPr lang="en-US" sz="1013" dirty="0" err="1"/>
              <a:t>y,int</a:t>
            </a:r>
            <a:r>
              <a:rPr lang="en-US" sz="1013" dirty="0"/>
              <a:t> z){..}</a:t>
            </a:r>
          </a:p>
          <a:p>
            <a:r>
              <a:rPr lang="en-US" sz="1013" dirty="0"/>
              <a:t>Int fun()</a:t>
            </a:r>
          </a:p>
          <a:p>
            <a:r>
              <a:rPr lang="en-US" sz="1013" dirty="0"/>
              <a:t>{return  </a:t>
            </a:r>
            <a:r>
              <a:rPr lang="en-US" sz="1013" b="1" dirty="0">
                <a:solidFill>
                  <a:srgbClr val="00FF00"/>
                </a:solidFill>
              </a:rPr>
              <a:t>x+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               y+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               z;}</a:t>
            </a:r>
          </a:p>
          <a:p>
            <a:endParaRPr lang="en-US" sz="1013" dirty="0"/>
          </a:p>
          <a:p>
            <a:r>
              <a:rPr lang="en-US" sz="1013" dirty="0"/>
              <a:t>Int main(){</a:t>
            </a:r>
          </a:p>
          <a:p>
            <a:r>
              <a:rPr lang="en-US" sz="1013" dirty="0"/>
              <a:t>Base O1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O1.x=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O1.y=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O1.z=</a:t>
            </a:r>
          </a:p>
          <a:p>
            <a:r>
              <a:rPr lang="en-US" sz="1013" dirty="0"/>
              <a:t>1;}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71649-753F-4AF0-A0AB-9AE4852B6E7D}"/>
              </a:ext>
            </a:extLst>
          </p:cNvPr>
          <p:cNvSpPr txBox="1"/>
          <p:nvPr/>
        </p:nvSpPr>
        <p:spPr>
          <a:xfrm>
            <a:off x="2291502" y="16541"/>
            <a:ext cx="2463282" cy="414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Class derived:             base </a:t>
            </a:r>
          </a:p>
          <a:p>
            <a:r>
              <a:rPr lang="en-US" sz="1013" dirty="0"/>
              <a:t>{private: int a;   </a:t>
            </a:r>
          </a:p>
          <a:p>
            <a:r>
              <a:rPr lang="en-US" sz="1013" dirty="0"/>
              <a:t>Protected: int b;   Y Z   </a:t>
            </a:r>
          </a:p>
          <a:p>
            <a:r>
              <a:rPr lang="en-US" sz="1013" dirty="0"/>
              <a:t>Public: int c;            </a:t>
            </a:r>
          </a:p>
          <a:p>
            <a:endParaRPr lang="en-US" sz="1013" dirty="0"/>
          </a:p>
          <a:p>
            <a:r>
              <a:rPr lang="en-US" sz="1013" dirty="0"/>
              <a:t>Base(int </a:t>
            </a:r>
            <a:r>
              <a:rPr lang="en-US" sz="1013" dirty="0" err="1"/>
              <a:t>x,int</a:t>
            </a:r>
            <a:r>
              <a:rPr lang="en-US" sz="1013" dirty="0"/>
              <a:t> </a:t>
            </a:r>
            <a:r>
              <a:rPr lang="en-US" sz="1013" dirty="0" err="1"/>
              <a:t>y,int</a:t>
            </a:r>
            <a:r>
              <a:rPr lang="en-US" sz="1013" dirty="0"/>
              <a:t> </a:t>
            </a:r>
            <a:r>
              <a:rPr lang="en-US" sz="1013" dirty="0" err="1"/>
              <a:t>z,int</a:t>
            </a:r>
            <a:r>
              <a:rPr lang="en-US" sz="1013" dirty="0"/>
              <a:t> a, int b, int c) : </a:t>
            </a:r>
            <a:r>
              <a:rPr lang="en-US" sz="1013" dirty="0" err="1"/>
              <a:t>x,y,z</a:t>
            </a:r>
            <a:endParaRPr lang="en-US" sz="1013" dirty="0"/>
          </a:p>
          <a:p>
            <a:r>
              <a:rPr lang="en-US" sz="1013" dirty="0"/>
              <a:t>{..}</a:t>
            </a:r>
          </a:p>
          <a:p>
            <a:r>
              <a:rPr lang="en-US" sz="1013" dirty="0"/>
              <a:t>Int fun()</a:t>
            </a:r>
          </a:p>
          <a:p>
            <a:r>
              <a:rPr lang="en-US" sz="1013" dirty="0"/>
              <a:t>{return </a:t>
            </a:r>
            <a:r>
              <a:rPr lang="en-US" sz="1013" dirty="0">
                <a:solidFill>
                  <a:srgbClr val="00FF00"/>
                </a:solidFill>
              </a:rPr>
              <a:t>a+</a:t>
            </a:r>
          </a:p>
          <a:p>
            <a:r>
              <a:rPr lang="en-US" sz="1013" dirty="0"/>
              <a:t>               </a:t>
            </a:r>
            <a:r>
              <a:rPr lang="en-US" sz="1013" dirty="0">
                <a:solidFill>
                  <a:srgbClr val="00FF00"/>
                </a:solidFill>
              </a:rPr>
              <a:t>b+</a:t>
            </a:r>
          </a:p>
          <a:p>
            <a:r>
              <a:rPr lang="en-US" sz="1013" dirty="0"/>
              <a:t>               </a:t>
            </a:r>
            <a:r>
              <a:rPr lang="en-US" sz="1013" dirty="0">
                <a:solidFill>
                  <a:srgbClr val="00FF00"/>
                </a:solidFill>
              </a:rPr>
              <a:t>c+</a:t>
            </a:r>
          </a:p>
          <a:p>
            <a:r>
              <a:rPr lang="en-US" sz="1013" dirty="0"/>
              <a:t>               </a:t>
            </a:r>
            <a:r>
              <a:rPr lang="en-US" sz="1013" b="1" dirty="0">
                <a:solidFill>
                  <a:srgbClr val="FF0000"/>
                </a:solidFill>
              </a:rPr>
              <a:t>x+</a:t>
            </a:r>
          </a:p>
          <a:p>
            <a:r>
              <a:rPr lang="en-US" sz="1013" dirty="0"/>
              <a:t>               </a:t>
            </a:r>
            <a:r>
              <a:rPr lang="en-US" sz="1013" dirty="0">
                <a:solidFill>
                  <a:srgbClr val="00FF00"/>
                </a:solidFill>
              </a:rPr>
              <a:t>y+</a:t>
            </a:r>
          </a:p>
          <a:p>
            <a:r>
              <a:rPr lang="en-US" sz="1013" dirty="0"/>
              <a:t>               </a:t>
            </a:r>
            <a:r>
              <a:rPr lang="en-US" sz="1013" dirty="0">
                <a:solidFill>
                  <a:srgbClr val="00FF00"/>
                </a:solidFill>
              </a:rPr>
              <a:t>z;}</a:t>
            </a:r>
          </a:p>
          <a:p>
            <a:endParaRPr lang="en-US" sz="1013" dirty="0"/>
          </a:p>
          <a:p>
            <a:r>
              <a:rPr lang="en-US" sz="1013" dirty="0"/>
              <a:t>Int main(){</a:t>
            </a:r>
          </a:p>
          <a:p>
            <a:r>
              <a:rPr lang="en-US" sz="1013" dirty="0"/>
              <a:t>Derived O2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O2.a=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O2.b=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O2.c=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O2.x=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O2.y=</a:t>
            </a:r>
          </a:p>
          <a:p>
            <a:r>
              <a:rPr lang="en-US" sz="1013" b="1" dirty="0"/>
              <a:t>O2.z=</a:t>
            </a:r>
          </a:p>
          <a:p>
            <a:r>
              <a:rPr lang="en-US" sz="1013" dirty="0"/>
              <a:t>2;}</a:t>
            </a:r>
          </a:p>
          <a:p>
            <a:endParaRPr lang="en-US" sz="1013" dirty="0"/>
          </a:p>
          <a:p>
            <a:r>
              <a:rPr lang="en-US" sz="1013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7B88D-84BB-46E6-810B-B9A62E025118}"/>
              </a:ext>
            </a:extLst>
          </p:cNvPr>
          <p:cNvSpPr txBox="1"/>
          <p:nvPr/>
        </p:nvSpPr>
        <p:spPr>
          <a:xfrm>
            <a:off x="5055696" y="-5018"/>
            <a:ext cx="2764194" cy="50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Class derived2:             derived </a:t>
            </a:r>
          </a:p>
          <a:p>
            <a:r>
              <a:rPr lang="en-US" sz="1013" dirty="0"/>
              <a:t>{private: int k;  B C Y Z </a:t>
            </a:r>
          </a:p>
          <a:p>
            <a:r>
              <a:rPr lang="en-US" sz="1013" dirty="0"/>
              <a:t>Protected: int l;       </a:t>
            </a:r>
          </a:p>
          <a:p>
            <a:r>
              <a:rPr lang="en-US" sz="1013" dirty="0"/>
              <a:t>Public: int m;      </a:t>
            </a:r>
          </a:p>
          <a:p>
            <a:endParaRPr lang="en-US" sz="1013" dirty="0"/>
          </a:p>
          <a:p>
            <a:r>
              <a:rPr lang="en-US" sz="1013" dirty="0"/>
              <a:t>Base(int </a:t>
            </a:r>
            <a:r>
              <a:rPr lang="en-US" sz="1013" dirty="0" err="1"/>
              <a:t>x,int</a:t>
            </a:r>
            <a:r>
              <a:rPr lang="en-US" sz="1013" dirty="0"/>
              <a:t> </a:t>
            </a:r>
            <a:r>
              <a:rPr lang="en-US" sz="1013" dirty="0" err="1"/>
              <a:t>y,int</a:t>
            </a:r>
            <a:r>
              <a:rPr lang="en-US" sz="1013" dirty="0"/>
              <a:t> </a:t>
            </a:r>
            <a:r>
              <a:rPr lang="en-US" sz="1013" dirty="0" err="1"/>
              <a:t>z,int</a:t>
            </a:r>
            <a:r>
              <a:rPr lang="en-US" sz="1013" dirty="0"/>
              <a:t> a, int b, int c) : </a:t>
            </a:r>
            <a:r>
              <a:rPr lang="en-US" sz="1013" dirty="0" err="1"/>
              <a:t>x,y,z</a:t>
            </a:r>
            <a:endParaRPr lang="en-US" sz="1013" dirty="0"/>
          </a:p>
          <a:p>
            <a:r>
              <a:rPr lang="en-US" sz="1013" dirty="0"/>
              <a:t>{..}</a:t>
            </a:r>
          </a:p>
          <a:p>
            <a:r>
              <a:rPr lang="en-US" sz="1013" dirty="0"/>
              <a:t>Int fun()</a:t>
            </a:r>
          </a:p>
          <a:p>
            <a:r>
              <a:rPr lang="en-US" sz="1013" dirty="0"/>
              <a:t>{return </a:t>
            </a:r>
            <a:r>
              <a:rPr lang="en-US" sz="1013" b="1" dirty="0">
                <a:solidFill>
                  <a:srgbClr val="00FF00"/>
                </a:solidFill>
              </a:rPr>
              <a:t>k+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               l+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               m+</a:t>
            </a:r>
          </a:p>
          <a:p>
            <a:r>
              <a:rPr lang="en-US" sz="1013" dirty="0"/>
              <a:t>               </a:t>
            </a:r>
            <a:r>
              <a:rPr lang="en-US" sz="1013" b="1" dirty="0">
                <a:solidFill>
                  <a:srgbClr val="FF0000"/>
                </a:solidFill>
              </a:rPr>
              <a:t>a+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               b+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               c+</a:t>
            </a:r>
          </a:p>
          <a:p>
            <a:r>
              <a:rPr lang="en-US" sz="1013" dirty="0"/>
              <a:t>               </a:t>
            </a:r>
            <a:r>
              <a:rPr lang="en-US" sz="1013" b="1" dirty="0">
                <a:solidFill>
                  <a:srgbClr val="FF0000"/>
                </a:solidFill>
              </a:rPr>
              <a:t>x+</a:t>
            </a:r>
          </a:p>
          <a:p>
            <a:r>
              <a:rPr lang="en-US" sz="1013" b="1" dirty="0"/>
              <a:t>               y+</a:t>
            </a:r>
          </a:p>
          <a:p>
            <a:r>
              <a:rPr lang="en-US" sz="1013" b="1" dirty="0"/>
              <a:t>               z;}</a:t>
            </a:r>
          </a:p>
          <a:p>
            <a:endParaRPr lang="en-US" sz="1013" dirty="0"/>
          </a:p>
          <a:p>
            <a:r>
              <a:rPr lang="en-US" sz="1013" dirty="0"/>
              <a:t>Int main(){</a:t>
            </a:r>
          </a:p>
          <a:p>
            <a:r>
              <a:rPr lang="en-US" sz="1013" dirty="0"/>
              <a:t>Derived2 O3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O3.k=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O3.l=</a:t>
            </a:r>
          </a:p>
          <a:p>
            <a:r>
              <a:rPr lang="en-US" sz="1013" b="1" dirty="0">
                <a:solidFill>
                  <a:srgbClr val="00FF00"/>
                </a:solidFill>
              </a:rPr>
              <a:t>O3.m=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O2.a=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O2.b=</a:t>
            </a:r>
          </a:p>
          <a:p>
            <a:r>
              <a:rPr lang="en-US" sz="1013" b="1" dirty="0"/>
              <a:t>O2.c=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O2.x=</a:t>
            </a:r>
          </a:p>
          <a:p>
            <a:r>
              <a:rPr lang="en-US" sz="1013" b="1" dirty="0">
                <a:solidFill>
                  <a:srgbClr val="FF0000"/>
                </a:solidFill>
              </a:rPr>
              <a:t>O2.y=</a:t>
            </a:r>
          </a:p>
          <a:p>
            <a:r>
              <a:rPr lang="en-US" sz="1013" b="1" dirty="0"/>
              <a:t>O2.z=</a:t>
            </a:r>
          </a:p>
          <a:p>
            <a:r>
              <a:rPr lang="en-US" sz="1013" dirty="0"/>
              <a:t>3;}</a:t>
            </a:r>
          </a:p>
          <a:p>
            <a:r>
              <a:rPr lang="en-US" sz="1013" dirty="0"/>
              <a:t>	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D611B01-2D16-4C79-9F70-F5039DF7F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10983"/>
              </p:ext>
            </p:extLst>
          </p:nvPr>
        </p:nvGraphicFramePr>
        <p:xfrm>
          <a:off x="2698543" y="3397250"/>
          <a:ext cx="2160271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57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307134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EE344D-BE85-44D8-99D2-6976B7DCB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70778"/>
              </p:ext>
            </p:extLst>
          </p:nvPr>
        </p:nvGraphicFramePr>
        <p:xfrm>
          <a:off x="5494183" y="4288790"/>
          <a:ext cx="218408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1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227820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41711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27820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260981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300581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2782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27820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2782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685401-9509-4D2D-9D36-E8B2A7E31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23946"/>
              </p:ext>
            </p:extLst>
          </p:nvPr>
        </p:nvGraphicFramePr>
        <p:xfrm>
          <a:off x="5494182" y="3781538"/>
          <a:ext cx="2302709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41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241043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41043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41043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241043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41043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41043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465E30-E01D-4A09-B9EE-E6AE6987E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66239"/>
              </p:ext>
            </p:extLst>
          </p:nvPr>
        </p:nvGraphicFramePr>
        <p:xfrm>
          <a:off x="5800311" y="2270760"/>
          <a:ext cx="2183996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8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285211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227147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92EE46-2AB4-4FA4-A70C-8FD5D26FE447}"/>
              </a:ext>
            </a:extLst>
          </p:cNvPr>
          <p:cNvSpPr txBox="1"/>
          <p:nvPr/>
        </p:nvSpPr>
        <p:spPr>
          <a:xfrm>
            <a:off x="0" y="2775966"/>
            <a:ext cx="2613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public </a:t>
            </a:r>
            <a:r>
              <a:rPr lang="en-US" sz="1600" dirty="0" err="1"/>
              <a:t>public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Protected </a:t>
            </a:r>
            <a:r>
              <a:rPr lang="en-US" sz="1600" dirty="0" err="1"/>
              <a:t>protected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Private </a:t>
            </a:r>
            <a:r>
              <a:rPr lang="en-US" sz="1600" dirty="0" err="1"/>
              <a:t>private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Public private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Protected 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Public 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Private public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Private protected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Protected private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0C9590-3326-435A-AEC1-5B3616B3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75168"/>
              </p:ext>
            </p:extLst>
          </p:nvPr>
        </p:nvGraphicFramePr>
        <p:xfrm>
          <a:off x="5801673" y="2623933"/>
          <a:ext cx="218263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18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252924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30602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278163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09367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00FF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78032D-A11B-479A-BE7B-7D3382D22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6329"/>
              </p:ext>
            </p:extLst>
          </p:nvPr>
        </p:nvGraphicFramePr>
        <p:xfrm>
          <a:off x="5800311" y="1868544"/>
          <a:ext cx="218408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8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9F8D2B-5B1C-41D6-A92B-E2E6CE774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9395"/>
              </p:ext>
            </p:extLst>
          </p:nvPr>
        </p:nvGraphicFramePr>
        <p:xfrm>
          <a:off x="2686636" y="3071497"/>
          <a:ext cx="218408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8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CA74B8B-8024-44A4-94FA-34E4DFC16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73237"/>
              </p:ext>
            </p:extLst>
          </p:nvPr>
        </p:nvGraphicFramePr>
        <p:xfrm>
          <a:off x="5494183" y="3422876"/>
          <a:ext cx="218408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8">
                  <a:extLst>
                    <a:ext uri="{9D8B030D-6E8A-4147-A177-3AD203B41FA5}">
                      <a16:colId xmlns:a16="http://schemas.microsoft.com/office/drawing/2014/main" val="159668899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93182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73543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5855803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4282855389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630718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585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2351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57093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4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382</Words>
  <Application>Microsoft Office PowerPoint</Application>
  <PresentationFormat>On-screen Show (16:9)</PresentationFormat>
  <Paragraphs>156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sherif negm</dc:creator>
  <cp:lastModifiedBy>amr sherif negm</cp:lastModifiedBy>
  <cp:revision>7</cp:revision>
  <dcterms:created xsi:type="dcterms:W3CDTF">2022-11-02T10:53:21Z</dcterms:created>
  <dcterms:modified xsi:type="dcterms:W3CDTF">2022-11-03T12:43:06Z</dcterms:modified>
</cp:coreProperties>
</file>