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7" r:id="rId10"/>
    <p:sldId id="262" r:id="rId11"/>
    <p:sldId id="266" r:id="rId12"/>
    <p:sldId id="265" r:id="rId13"/>
  </p:sldIdLst>
  <p:sldSz cx="10080625" cy="7559675"/>
  <p:notesSz cx="7559675" cy="1069181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83A3CC2-CFDC-4EB3-85DB-AA788EA022D1}" type="slidenum">
              <a:rPr lang="en-GB" sz="1400" b="0" i="0" u="none" strike="noStrike" kern="1200" cap="none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rPr>
              <a:t>‹#›</a:t>
            </a:fld>
            <a:endParaRPr lang="en-GB" sz="14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96152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 dirty="0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7C7901A-C33C-4B2F-A495-89CB8D8E52A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452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0C2A545-FF6E-4335-ABDF-919CFFC656EE}" type="slidenum">
              <a:t>1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947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1A312CC-7BB8-4F96-BD14-286282819343}" type="slidenum">
              <a:t>2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237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8CD0A6-0AA0-48EA-8D23-A4FE92A0777A}" type="slidenum">
              <a:t>3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942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AD0E7AF-B2E5-485E-9597-93B7ECC1A539}" type="slidenum">
              <a:t>4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274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D359621-FA2C-454F-8C44-A8F369BAE311}" type="slidenum">
              <a:t>6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678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ED4134-2C29-4933-BD97-274F489FB939}" type="slidenum">
              <a:t>7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032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FCAB1F9-4A54-4D36-B9B8-6360F247112C}" type="slidenum">
              <a:t>10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43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6B5A95-AE29-494C-B1EC-CF4858EE2E4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96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41776B-9B97-478B-ADCB-F1984414B4A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2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924AEA-FD70-47BF-AC87-7B30F752408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0B1E78-1323-48ED-B31D-36B505CF2B3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11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20D1C2-747F-40C4-AAFC-4FDCF351661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17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620855-9351-4298-9313-3FF24AF23DB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1E4C6F-F1BA-4176-8D09-F850C3FBA8E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93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AD8358-41A3-4E9C-AED3-AFB3B147494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88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3C9B0C-20A0-4927-8901-0465373DEB7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30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862172-B83D-4A6F-80D5-D7E5E4D71BE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41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AE9958-5C30-4A28-87E5-98BEC7F6F76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36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6FC187A-9AF1-49C3-BFED-91A9B3311964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GB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Calibri" panose="020F0502020204030204" pitchFamily="34" charset="0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1043279"/>
            <a:ext cx="9071640" cy="1762199"/>
          </a:xfrm>
        </p:spPr>
        <p:txBody>
          <a:bodyPr/>
          <a:lstStyle/>
          <a:p>
            <a:pPr lvl="0">
              <a:spcBef>
                <a:spcPts val="2835"/>
              </a:spcBef>
              <a:spcAft>
                <a:spcPts val="4252"/>
              </a:spcAft>
            </a:pPr>
            <a:r>
              <a:rPr lang="en-GB" dirty="0">
                <a:latin typeface="Calibri" panose="020F0502020204030204" pitchFamily="34" charset="0"/>
              </a:rPr>
              <a:t>Single cell </a:t>
            </a:r>
            <a:r>
              <a:rPr lang="en-GB" dirty="0" smtClean="0">
                <a:latin typeface="Calibri" panose="020F0502020204030204" pitchFamily="34" charset="0"/>
              </a:rPr>
              <a:t>RNA-</a:t>
            </a:r>
            <a:r>
              <a:rPr lang="en-GB" dirty="0" err="1" smtClean="0">
                <a:latin typeface="Calibri" panose="020F0502020204030204" pitchFamily="34" charset="0"/>
              </a:rPr>
              <a:t>seq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1186200" y="2415960"/>
            <a:ext cx="7902000" cy="3818519"/>
          </a:xfrm>
        </p:spPr>
        <p:txBody>
          <a:bodyPr anchor="ctr"/>
          <a:lstStyle/>
          <a:p>
            <a:pPr lvl="0" algn="ctr">
              <a:lnSpc>
                <a:spcPct val="150000"/>
              </a:lnSpc>
            </a:pPr>
            <a:r>
              <a:rPr lang="en-GB" sz="2800" dirty="0">
                <a:latin typeface="Calibri" panose="020F0502020204030204" pitchFamily="34" charset="0"/>
              </a:rPr>
              <a:t>Single cell RNA-</a:t>
            </a:r>
            <a:r>
              <a:rPr lang="en-GB" sz="2800" dirty="0" err="1">
                <a:latin typeface="Calibri" panose="020F0502020204030204" pitchFamily="34" charset="0"/>
              </a:rPr>
              <a:t>seq</a:t>
            </a:r>
            <a:r>
              <a:rPr lang="en-GB" sz="2800" dirty="0">
                <a:latin typeface="Calibri" panose="020F0502020204030204" pitchFamily="34" charset="0"/>
              </a:rPr>
              <a:t> data analysis course</a:t>
            </a:r>
          </a:p>
          <a:p>
            <a:pPr lvl="0" algn="ctr">
              <a:lnSpc>
                <a:spcPct val="150000"/>
              </a:lnSpc>
            </a:pPr>
            <a:r>
              <a:rPr lang="en-GB" sz="2800" dirty="0">
                <a:latin typeface="Calibri" panose="020F0502020204030204" pitchFamily="34" charset="0"/>
              </a:rPr>
              <a:t>CSC 21.9.2018</a:t>
            </a:r>
          </a:p>
          <a:p>
            <a:pPr lvl="0" algn="ctr">
              <a:lnSpc>
                <a:spcPct val="150000"/>
              </a:lnSpc>
            </a:pPr>
            <a:r>
              <a:rPr lang="en-GB" sz="2800" dirty="0">
                <a:latin typeface="Calibri" panose="020F0502020204030204" pitchFamily="34" charset="0"/>
              </a:rPr>
              <a:t>Heli Pessa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Properties of single cell transcriptomes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2620080"/>
          </a:xfrm>
        </p:spPr>
        <p:txBody>
          <a:bodyPr/>
          <a:lstStyle/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GB" dirty="0" smtClean="0"/>
              <a:t>Low gene and transcript counts per cell</a:t>
            </a:r>
            <a:endParaRPr lang="en-GB"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GB" dirty="0"/>
              <a:t>High drop-out </a:t>
            </a:r>
            <a:r>
              <a:rPr lang="en-GB" dirty="0" smtClean="0"/>
              <a:t>rate: genes with 0 counts</a:t>
            </a:r>
            <a:endParaRPr lang="en-GB" dirty="0"/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GB" dirty="0" smtClean="0"/>
              <a:t>High variation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957" y="4653023"/>
            <a:ext cx="91678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AAATGCCGTCCTCTTG-1 </a:t>
            </a:r>
            <a:r>
              <a:rPr lang="fi-FI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AACACGTGTATCTGCA-1 AACACGTTCAGGCCCA-1 AACACGTTCTGCTGTC-1 AACCATGGTATAGGTA-1 </a:t>
            </a:r>
          </a:p>
          <a:p>
            <a:r>
              <a:rPr lang="fi-FI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ENSG00000239906                  </a:t>
            </a:r>
            <a:r>
              <a:rPr lang="fi-FI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0                  0                  0                  0                  0 </a:t>
            </a:r>
          </a:p>
          <a:p>
            <a:r>
              <a:rPr lang="fi-FI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ENSG00000241599                  0                  0                  0                  0                  0 </a:t>
            </a:r>
          </a:p>
          <a:p>
            <a:r>
              <a:rPr lang="fi-FI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ENSG00000279928                  0                  0                  0                  0                  0 </a:t>
            </a:r>
          </a:p>
          <a:p>
            <a:r>
              <a:rPr lang="fi-FI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ENSG00000279457                  1                  0                  0                  0                  2 </a:t>
            </a:r>
          </a:p>
          <a:p>
            <a:r>
              <a:rPr lang="fi-FI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ENSG00000228463                  0                  0                  0                  0                  1 </a:t>
            </a:r>
          </a:p>
          <a:p>
            <a:r>
              <a:rPr lang="fi-FI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ENSG00000236743                  0                  0                  0                  0                  0 </a:t>
            </a:r>
          </a:p>
          <a:p>
            <a:r>
              <a:rPr lang="fi-FI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ENSG00000236601                  0                  0                  0                  0                  0 </a:t>
            </a:r>
          </a:p>
          <a:p>
            <a:r>
              <a:rPr lang="fi-FI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ENSG00000237094                  0                  0                  0                  0                  0 </a:t>
            </a:r>
          </a:p>
          <a:p>
            <a:r>
              <a:rPr lang="fi-FI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ENSG00000278566                  0                  0                  0                  0                  0 </a:t>
            </a:r>
            <a:endParaRPr lang="fi-FI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ENSG00000230021                  0                  0                  0                  0                  0</a:t>
            </a:r>
            <a:endParaRPr lang="fi-FI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 </a:t>
            </a:r>
            <a:r>
              <a:rPr lang="fi-FI" dirty="0" err="1" smtClean="0"/>
              <a:t>tools</a:t>
            </a:r>
            <a:r>
              <a:rPr lang="fi-FI" dirty="0" smtClean="0"/>
              <a:t> for </a:t>
            </a:r>
            <a:r>
              <a:rPr lang="fi-FI" dirty="0" err="1" smtClean="0"/>
              <a:t>scRNA-Seq</a:t>
            </a:r>
            <a:r>
              <a:rPr lang="fi-FI" dirty="0" smtClean="0"/>
              <a:t> </a:t>
            </a:r>
            <a:r>
              <a:rPr lang="fi-FI" dirty="0" err="1" smtClean="0"/>
              <a:t>analysis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dirty="0" smtClean="0"/>
              <a:t>QC: </a:t>
            </a:r>
            <a:r>
              <a:rPr lang="fi-FI" dirty="0" err="1" smtClean="0">
                <a:solidFill>
                  <a:srgbClr val="FF0000"/>
                </a:solidFill>
              </a:rPr>
              <a:t>scater</a:t>
            </a:r>
            <a:r>
              <a:rPr lang="fi-FI" dirty="0" smtClean="0"/>
              <a:t>, </a:t>
            </a:r>
            <a:r>
              <a:rPr lang="fi-FI" dirty="0" smtClean="0">
                <a:solidFill>
                  <a:srgbClr val="FF0000"/>
                </a:solidFill>
              </a:rPr>
              <a:t>Seurat</a:t>
            </a:r>
            <a:r>
              <a:rPr lang="fi-FI" dirty="0" smtClean="0"/>
              <a:t>, MAST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dirty="0" err="1" smtClean="0"/>
              <a:t>Dimentionality</a:t>
            </a:r>
            <a:r>
              <a:rPr lang="fi-FI" dirty="0" smtClean="0"/>
              <a:t> </a:t>
            </a:r>
            <a:r>
              <a:rPr lang="fi-FI" dirty="0" err="1" smtClean="0"/>
              <a:t>reduction</a:t>
            </a:r>
            <a:r>
              <a:rPr lang="fi-FI" dirty="0" smtClean="0"/>
              <a:t>, </a:t>
            </a:r>
            <a:r>
              <a:rPr lang="fi-FI" dirty="0" err="1" smtClean="0"/>
              <a:t>differential</a:t>
            </a:r>
            <a:r>
              <a:rPr lang="fi-FI" dirty="0" smtClean="0"/>
              <a:t> </a:t>
            </a:r>
            <a:r>
              <a:rPr lang="fi-FI" dirty="0" err="1" smtClean="0"/>
              <a:t>expression</a:t>
            </a:r>
            <a:r>
              <a:rPr lang="fi-FI" dirty="0" smtClean="0"/>
              <a:t>: </a:t>
            </a:r>
            <a:r>
              <a:rPr lang="fi-FI" dirty="0" smtClean="0">
                <a:solidFill>
                  <a:srgbClr val="FF0000"/>
                </a:solidFill>
              </a:rPr>
              <a:t>Seurat</a:t>
            </a:r>
            <a:r>
              <a:rPr lang="fi-FI" dirty="0" smtClean="0"/>
              <a:t>, MAST, </a:t>
            </a:r>
            <a:r>
              <a:rPr lang="fi-FI" dirty="0" err="1" smtClean="0"/>
              <a:t>Monocle</a:t>
            </a:r>
            <a:r>
              <a:rPr lang="fi-FI" dirty="0" smtClean="0"/>
              <a:t>, SCDE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i-FI" dirty="0" err="1" smtClean="0"/>
              <a:t>Developmental</a:t>
            </a:r>
            <a:r>
              <a:rPr lang="fi-FI" dirty="0" smtClean="0"/>
              <a:t> </a:t>
            </a:r>
            <a:r>
              <a:rPr lang="fi-FI" dirty="0" err="1" smtClean="0"/>
              <a:t>trajectory</a:t>
            </a:r>
            <a:r>
              <a:rPr lang="fi-FI" dirty="0" smtClean="0"/>
              <a:t>/</a:t>
            </a:r>
            <a:r>
              <a:rPr lang="fi-FI" dirty="0" err="1" smtClean="0"/>
              <a:t>pseudotime</a:t>
            </a:r>
            <a:r>
              <a:rPr lang="fi-FI" dirty="0" smtClean="0"/>
              <a:t> </a:t>
            </a:r>
            <a:r>
              <a:rPr lang="fi-FI" dirty="0" err="1" smtClean="0"/>
              <a:t>analysis</a:t>
            </a:r>
            <a:r>
              <a:rPr lang="fi-FI" dirty="0" smtClean="0"/>
              <a:t>: </a:t>
            </a:r>
            <a:r>
              <a:rPr lang="fi-FI" dirty="0" err="1" smtClean="0"/>
              <a:t>Monocle</a:t>
            </a:r>
            <a:r>
              <a:rPr lang="fi-FI" dirty="0" smtClean="0"/>
              <a:t>, TSCAN, </a:t>
            </a:r>
            <a:r>
              <a:rPr lang="fi-FI" dirty="0" err="1" smtClean="0">
                <a:solidFill>
                  <a:srgbClr val="FF0000"/>
                </a:solidFill>
              </a:rPr>
              <a:t>Slingshot</a:t>
            </a:r>
            <a:endParaRPr lang="fi-FI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i-FI" dirty="0"/>
          </a:p>
          <a:p>
            <a:r>
              <a:rPr lang="fi-FI" dirty="0" smtClean="0"/>
              <a:t>And </a:t>
            </a:r>
            <a:r>
              <a:rPr lang="fi-FI" dirty="0" err="1" smtClean="0"/>
              <a:t>many</a:t>
            </a:r>
            <a:r>
              <a:rPr lang="fi-FI" dirty="0" smtClean="0"/>
              <a:t> </a:t>
            </a:r>
            <a:r>
              <a:rPr lang="fi-FI" dirty="0" err="1" smtClean="0"/>
              <a:t>more</a:t>
            </a:r>
            <a:r>
              <a:rPr lang="fi-FI" dirty="0" smtClean="0"/>
              <a:t>, </a:t>
            </a:r>
            <a:r>
              <a:rPr lang="fi-FI" dirty="0" err="1" smtClean="0"/>
              <a:t>see</a:t>
            </a:r>
            <a:r>
              <a:rPr lang="fi-FI" dirty="0" smtClean="0"/>
              <a:t> e. </a:t>
            </a:r>
            <a:r>
              <a:rPr lang="fi-FI" dirty="0"/>
              <a:t>g. www.scrna-tools.org</a:t>
            </a:r>
          </a:p>
        </p:txBody>
      </p:sp>
    </p:spTree>
    <p:extLst>
      <p:ext uri="{BB962C8B-B14F-4D97-AF65-F5344CB8AC3E}">
        <p14:creationId xmlns:p14="http://schemas.microsoft.com/office/powerpoint/2010/main" val="252606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Quality</a:t>
            </a:r>
            <a:r>
              <a:rPr lang="fi-FI" dirty="0" smtClean="0"/>
              <a:t> </a:t>
            </a:r>
            <a:r>
              <a:rPr lang="fi-FI" dirty="0" err="1" smtClean="0"/>
              <a:t>control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Examine numbers of genes and transcripts present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Remove empty </a:t>
            </a:r>
            <a:r>
              <a:rPr lang="en-GB" dirty="0"/>
              <a:t>barcodes capturing ambient </a:t>
            </a:r>
            <a:r>
              <a:rPr lang="en-GB" dirty="0" smtClean="0"/>
              <a:t>RNA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Remove dead cells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Remove uninformative genes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Cell QC is done first, then gene QC (why?)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6062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>
                <a:latin typeface="Calibri" panose="020F0502020204030204" pitchFamily="34" charset="0"/>
              </a:rPr>
              <a:t>Different technologies for capturing single-cell transcriptomes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299670"/>
          </a:xfrm>
        </p:spPr>
        <p:txBody>
          <a:bodyPr/>
          <a:lstStyle/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Plate-based: </a:t>
            </a:r>
            <a:r>
              <a:rPr lang="en-GB" dirty="0" smtClean="0">
                <a:latin typeface="Calibri" panose="020F0502020204030204" pitchFamily="34" charset="0"/>
              </a:rPr>
              <a:t>SMART-Seq2, STRT-</a:t>
            </a:r>
            <a:r>
              <a:rPr lang="en-GB" dirty="0" err="1" smtClean="0">
                <a:latin typeface="Calibri" panose="020F0502020204030204" pitchFamily="34" charset="0"/>
              </a:rPr>
              <a:t>Seq</a:t>
            </a:r>
            <a:r>
              <a:rPr lang="en-GB" dirty="0" smtClean="0">
                <a:latin typeface="Calibri" panose="020F0502020204030204" pitchFamily="34" charset="0"/>
              </a:rPr>
              <a:t>, CEL-</a:t>
            </a:r>
            <a:r>
              <a:rPr lang="en-GB" dirty="0" err="1" smtClean="0">
                <a:latin typeface="Calibri" panose="020F0502020204030204" pitchFamily="34" charset="0"/>
              </a:rPr>
              <a:t>Seq</a:t>
            </a:r>
            <a:endParaRPr lang="en-GB" dirty="0">
              <a:latin typeface="Calibri" panose="020F0502020204030204" pitchFamily="34" charset="0"/>
            </a:endParaRP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Droplet-based: </a:t>
            </a:r>
            <a:r>
              <a:rPr lang="en-GB" dirty="0" smtClean="0">
                <a:latin typeface="Calibri" panose="020F0502020204030204" pitchFamily="34" charset="0"/>
              </a:rPr>
              <a:t>10X Chromium, </a:t>
            </a:r>
            <a:r>
              <a:rPr lang="en-GB" dirty="0">
                <a:latin typeface="Calibri" panose="020F0502020204030204" pitchFamily="34" charset="0"/>
              </a:rPr>
              <a:t>Drop-</a:t>
            </a:r>
            <a:r>
              <a:rPr lang="en-GB" dirty="0" err="1">
                <a:latin typeface="Calibri" panose="020F0502020204030204" pitchFamily="34" charset="0"/>
              </a:rPr>
              <a:t>Seq</a:t>
            </a:r>
            <a:r>
              <a:rPr lang="en-GB" dirty="0">
                <a:latin typeface="Calibri" panose="020F0502020204030204" pitchFamily="34" charset="0"/>
              </a:rPr>
              <a:t>, </a:t>
            </a:r>
            <a:r>
              <a:rPr lang="en-GB" dirty="0" err="1" smtClean="0">
                <a:latin typeface="Calibri" panose="020F0502020204030204" pitchFamily="34" charset="0"/>
              </a:rPr>
              <a:t>Indrop</a:t>
            </a:r>
            <a:r>
              <a:rPr lang="en-GB" dirty="0" smtClean="0">
                <a:latin typeface="Calibri" panose="020F0502020204030204" pitchFamily="34" charset="0"/>
              </a:rPr>
              <a:t>, </a:t>
            </a:r>
            <a:r>
              <a:rPr lang="en-GB" dirty="0" err="1" smtClean="0">
                <a:latin typeface="Calibri" panose="020F0502020204030204" pitchFamily="34" charset="0"/>
              </a:rPr>
              <a:t>Fluidigm</a:t>
            </a:r>
            <a:r>
              <a:rPr lang="en-GB" dirty="0" smtClean="0">
                <a:latin typeface="Calibri" panose="020F0502020204030204" pitchFamily="34" charset="0"/>
              </a:rPr>
              <a:t> C1</a:t>
            </a:r>
            <a:endParaRPr lang="en-GB" dirty="0">
              <a:latin typeface="Calibri" panose="020F0502020204030204" pitchFamily="34" charset="0"/>
            </a:endParaRP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GB" dirty="0" err="1">
                <a:latin typeface="Calibri" panose="020F0502020204030204" pitchFamily="34" charset="0"/>
              </a:rPr>
              <a:t>Microwell</a:t>
            </a:r>
            <a:r>
              <a:rPr lang="en-GB" dirty="0">
                <a:latin typeface="Calibri" panose="020F0502020204030204" pitchFamily="34" charset="0"/>
              </a:rPr>
              <a:t>-based: </a:t>
            </a:r>
            <a:r>
              <a:rPr lang="en-GB" dirty="0" smtClean="0">
                <a:latin typeface="Calibri" panose="020F0502020204030204" pitchFamily="34" charset="0"/>
              </a:rPr>
              <a:t>ICell8, </a:t>
            </a:r>
            <a:r>
              <a:rPr lang="en-GB" dirty="0" err="1" smtClean="0">
                <a:latin typeface="Calibri" panose="020F0502020204030204" pitchFamily="34" charset="0"/>
              </a:rPr>
              <a:t>Seq</a:t>
            </a:r>
            <a:r>
              <a:rPr lang="en-GB" dirty="0" smtClean="0">
                <a:latin typeface="Calibri" panose="020F0502020204030204" pitchFamily="34" charset="0"/>
              </a:rPr>
              <a:t>-Well</a:t>
            </a:r>
          </a:p>
          <a:p>
            <a:pPr lvl="0">
              <a:buSzPct val="45000"/>
            </a:pPr>
            <a:endParaRPr lang="en-GB" dirty="0"/>
          </a:p>
          <a:p>
            <a:pPr lvl="0">
              <a:buSzPct val="45000"/>
            </a:pPr>
            <a:r>
              <a:rPr lang="en-GB" dirty="0" smtClean="0">
                <a:latin typeface="Calibri" panose="020F0502020204030204" pitchFamily="34" charset="0"/>
              </a:rPr>
              <a:t>Libraries are usually 3’ tagged: only a short sequence at the 3’ end of the mRNA is sequenced</a:t>
            </a:r>
          </a:p>
          <a:p>
            <a:pPr lvl="0">
              <a:buSzPct val="45000"/>
            </a:pPr>
            <a:r>
              <a:rPr lang="en-GB" dirty="0"/>
              <a:t>	</a:t>
            </a:r>
            <a:r>
              <a:rPr lang="en-GB" sz="2800" dirty="0" smtClean="0"/>
              <a:t>How does this influence the data?</a:t>
            </a:r>
            <a:endParaRPr lang="en-GB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7657960" y="1672919"/>
            <a:ext cx="2160000" cy="54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788080" y="1672919"/>
            <a:ext cx="1879200" cy="54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743560" y="1672919"/>
            <a:ext cx="3097439" cy="5411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524640" y="6102719"/>
            <a:ext cx="662040" cy="66204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gradFill>
            <a:gsLst>
              <a:gs pos="0">
                <a:srgbClr val="CCFFFF"/>
              </a:gs>
              <a:gs pos="100000">
                <a:srgbClr val="009999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>
                <a:latin typeface="Calibri" panose="020F0502020204030204" pitchFamily="34" charset="0"/>
              </a:rPr>
              <a:t>Different technologies for capturing single-cell transcriptomes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41785" y="3467792"/>
            <a:ext cx="535637" cy="37268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rPr>
              <a:t>10X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9280" y="1889098"/>
            <a:ext cx="2193399" cy="37268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solidFill>
                  <a:srgbClr val="000099"/>
                </a:solidFill>
                <a:latin typeface="Calibri" panose="020F0502020204030204" pitchFamily="34" charset="0"/>
                <a:ea typeface="Noto Sans CJK SC Regular" pitchFamily="2"/>
                <a:cs typeface="FreeSans" pitchFamily="2"/>
              </a:rPr>
              <a:t>Encapsulation of cells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76611" y="1881126"/>
            <a:ext cx="1359196" cy="37268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solidFill>
                  <a:srgbClr val="000099"/>
                </a:solidFill>
                <a:latin typeface="Calibri" panose="020F0502020204030204" pitchFamily="34" charset="0"/>
                <a:ea typeface="Noto Sans CJK SC Regular" pitchFamily="2"/>
                <a:cs typeface="FreeSans" pitchFamily="2"/>
              </a:rPr>
              <a:t>RNA capture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053959" y="3282830"/>
            <a:ext cx="2917801" cy="1384210"/>
            <a:chOff x="4053959" y="3282830"/>
            <a:chExt cx="2917801" cy="1384210"/>
          </a:xfrm>
        </p:grpSpPr>
        <p:sp>
          <p:nvSpPr>
            <p:cNvPr id="12" name="Freeform 11"/>
            <p:cNvSpPr/>
            <p:nvPr/>
          </p:nvSpPr>
          <p:spPr>
            <a:xfrm>
              <a:off x="5257440" y="3288600"/>
              <a:ext cx="1216079" cy="137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79" h="3830">
                  <a:moveTo>
                    <a:pt x="12" y="49"/>
                  </a:moveTo>
                  <a:lnTo>
                    <a:pt x="12" y="3830"/>
                  </a:lnTo>
                  <a:lnTo>
                    <a:pt x="951" y="3830"/>
                  </a:lnTo>
                  <a:lnTo>
                    <a:pt x="951" y="2317"/>
                  </a:lnTo>
                  <a:lnTo>
                    <a:pt x="1646" y="2317"/>
                  </a:lnTo>
                  <a:lnTo>
                    <a:pt x="1886" y="2537"/>
                  </a:lnTo>
                  <a:lnTo>
                    <a:pt x="3379" y="2531"/>
                  </a:lnTo>
                  <a:lnTo>
                    <a:pt x="3379" y="1269"/>
                  </a:lnTo>
                  <a:lnTo>
                    <a:pt x="1886" y="1269"/>
                  </a:lnTo>
                  <a:lnTo>
                    <a:pt x="1663" y="1456"/>
                  </a:lnTo>
                  <a:lnTo>
                    <a:pt x="951" y="1456"/>
                  </a:lnTo>
                  <a:lnTo>
                    <a:pt x="9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477320" y="3282840"/>
              <a:ext cx="1378799" cy="1375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31" h="3821">
                  <a:moveTo>
                    <a:pt x="0" y="0"/>
                  </a:moveTo>
                  <a:lnTo>
                    <a:pt x="0" y="3821"/>
                  </a:lnTo>
                  <a:lnTo>
                    <a:pt x="914" y="3821"/>
                  </a:lnTo>
                  <a:lnTo>
                    <a:pt x="914" y="2335"/>
                  </a:lnTo>
                  <a:lnTo>
                    <a:pt x="3831" y="2335"/>
                  </a:lnTo>
                  <a:lnTo>
                    <a:pt x="3831" y="1487"/>
                  </a:lnTo>
                  <a:lnTo>
                    <a:pt x="914" y="1487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rgbClr val="99FFF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053959" y="3282840"/>
              <a:ext cx="423000" cy="534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6" h="1487" fill="none">
                  <a:moveTo>
                    <a:pt x="0" y="1487"/>
                  </a:moveTo>
                  <a:lnTo>
                    <a:pt x="1176" y="1487"/>
                  </a:lnTo>
                  <a:lnTo>
                    <a:pt x="117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rot="5400000">
              <a:off x="4762933" y="3326390"/>
              <a:ext cx="534960" cy="447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7" h="1245" fill="none">
                  <a:moveTo>
                    <a:pt x="35" y="1245"/>
                  </a:moveTo>
                  <a:lnTo>
                    <a:pt x="1487" y="1245"/>
                  </a:lnTo>
                  <a:lnTo>
                    <a:pt x="1487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rot="5400000">
              <a:off x="5772034" y="3112006"/>
              <a:ext cx="523079" cy="87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4" h="2421" fill="none">
                  <a:moveTo>
                    <a:pt x="0" y="2421"/>
                  </a:moveTo>
                  <a:lnTo>
                    <a:pt x="1454" y="2421"/>
                  </a:lnTo>
                  <a:lnTo>
                    <a:pt x="1454" y="1712"/>
                  </a:lnTo>
                  <a:lnTo>
                    <a:pt x="1267" y="1492"/>
                  </a:lnTo>
                  <a:lnTo>
                    <a:pt x="126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rot="10800000">
              <a:off x="4054089" y="4123510"/>
              <a:ext cx="423000" cy="534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6" h="1487" fill="none">
                  <a:moveTo>
                    <a:pt x="1176" y="1487"/>
                  </a:moveTo>
                  <a:lnTo>
                    <a:pt x="0" y="148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5400000">
              <a:off x="4762933" y="4166858"/>
              <a:ext cx="534960" cy="447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7" h="1245" fill="none">
                  <a:moveTo>
                    <a:pt x="1452" y="1245"/>
                  </a:moveTo>
                  <a:lnTo>
                    <a:pt x="0" y="1245"/>
                  </a:lnTo>
                  <a:lnTo>
                    <a:pt x="0" y="0"/>
                  </a:lnTo>
                  <a:lnTo>
                    <a:pt x="148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5400000">
              <a:off x="5767893" y="3953378"/>
              <a:ext cx="531360" cy="87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7" h="2421" fill="none">
                  <a:moveTo>
                    <a:pt x="1477" y="2421"/>
                  </a:moveTo>
                  <a:lnTo>
                    <a:pt x="0" y="2421"/>
                  </a:lnTo>
                  <a:lnTo>
                    <a:pt x="0" y="1703"/>
                  </a:lnTo>
                  <a:lnTo>
                    <a:pt x="211" y="1492"/>
                  </a:lnTo>
                  <a:lnTo>
                    <a:pt x="21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4053959" y="3817800"/>
              <a:ext cx="1675079" cy="30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54" h="848">
                  <a:moveTo>
                    <a:pt x="0" y="0"/>
                  </a:moveTo>
                  <a:lnTo>
                    <a:pt x="1243" y="0"/>
                  </a:lnTo>
                  <a:lnTo>
                    <a:pt x="4654" y="448"/>
                  </a:lnTo>
                  <a:lnTo>
                    <a:pt x="1243" y="848"/>
                  </a:lnTo>
                  <a:lnTo>
                    <a:pt x="0" y="848"/>
                  </a:lnTo>
                  <a:close/>
                </a:path>
              </a:pathLst>
            </a:custGeom>
            <a:solidFill>
              <a:srgbClr val="00CCCC"/>
            </a:solidFill>
            <a:ln>
              <a:noFill/>
              <a:prstDash val="solid"/>
            </a:ln>
          </p:spPr>
          <p:txBody>
            <a:bodyPr vert="horz" wrap="none" lIns="93240" tIns="48240" rIns="93240" bIns="4824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5254560" y="3817800"/>
              <a:ext cx="601560" cy="30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2" h="848">
                  <a:moveTo>
                    <a:pt x="0" y="0"/>
                  </a:moveTo>
                  <a:cubicBezTo>
                    <a:pt x="422" y="422"/>
                    <a:pt x="1390" y="325"/>
                    <a:pt x="1672" y="0"/>
                  </a:cubicBezTo>
                  <a:close/>
                  <a:moveTo>
                    <a:pt x="1672" y="848"/>
                  </a:moveTo>
                  <a:cubicBezTo>
                    <a:pt x="1250" y="425"/>
                    <a:pt x="282" y="525"/>
                    <a:pt x="0" y="848"/>
                  </a:cubicBezTo>
                  <a:close/>
                </a:path>
              </a:pathLst>
            </a:custGeom>
            <a:solidFill>
              <a:srgbClr val="FFCC99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764680" y="3797279"/>
              <a:ext cx="335880" cy="336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gradFill>
              <a:gsLst>
                <a:gs pos="0">
                  <a:srgbClr val="00CCCC"/>
                </a:gs>
                <a:gs pos="100000">
                  <a:srgbClr val="99FFFF"/>
                </a:gs>
              </a:gsLst>
              <a:lin ang="3600000"/>
            </a:gradFill>
            <a:ln w="0">
              <a:solidFill>
                <a:srgbClr val="006699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154399" y="3873959"/>
              <a:ext cx="185041" cy="182520"/>
              <a:chOff x="4154399" y="3873959"/>
              <a:chExt cx="185041" cy="182520"/>
            </a:xfrm>
          </p:grpSpPr>
          <p:sp>
            <p:nvSpPr>
              <p:cNvPr id="24" name="Straight Connector 23"/>
              <p:cNvSpPr/>
              <p:nvPr/>
            </p:nvSpPr>
            <p:spPr>
              <a:xfrm flipV="1">
                <a:off x="4244040" y="3873959"/>
                <a:ext cx="0" cy="20161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25" name="Straight Connector 24"/>
              <p:cNvSpPr/>
              <p:nvPr/>
            </p:nvSpPr>
            <p:spPr>
              <a:xfrm flipV="1">
                <a:off x="4244040" y="4036320"/>
                <a:ext cx="0" cy="20159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26" name="Straight Connector 25"/>
              <p:cNvSpPr/>
              <p:nvPr/>
            </p:nvSpPr>
            <p:spPr>
              <a:xfrm>
                <a:off x="4319280" y="3965760"/>
                <a:ext cx="20160" cy="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27" name="Straight Connector 26"/>
              <p:cNvSpPr/>
              <p:nvPr/>
            </p:nvSpPr>
            <p:spPr>
              <a:xfrm>
                <a:off x="4154399" y="3965760"/>
                <a:ext cx="20161" cy="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28" name="Straight Connector 27"/>
              <p:cNvSpPr/>
              <p:nvPr/>
            </p:nvSpPr>
            <p:spPr>
              <a:xfrm flipV="1">
                <a:off x="4314600" y="3938400"/>
                <a:ext cx="19800" cy="360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29" name="Straight Connector 28"/>
              <p:cNvSpPr/>
              <p:nvPr/>
            </p:nvSpPr>
            <p:spPr>
              <a:xfrm flipV="1">
                <a:off x="4160160" y="3991320"/>
                <a:ext cx="19799" cy="360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30" name="Straight Connector 29"/>
              <p:cNvSpPr/>
              <p:nvPr/>
            </p:nvSpPr>
            <p:spPr>
              <a:xfrm flipV="1">
                <a:off x="4304520" y="3911400"/>
                <a:ext cx="17280" cy="1008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31" name="Straight Connector 30"/>
              <p:cNvSpPr/>
              <p:nvPr/>
            </p:nvSpPr>
            <p:spPr>
              <a:xfrm flipV="1">
                <a:off x="4172759" y="4009679"/>
                <a:ext cx="17280" cy="10081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32" name="Straight Connector 31"/>
              <p:cNvSpPr/>
              <p:nvPr/>
            </p:nvSpPr>
            <p:spPr>
              <a:xfrm flipV="1">
                <a:off x="4288680" y="3892320"/>
                <a:ext cx="12960" cy="1548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33" name="Straight Connector 32"/>
              <p:cNvSpPr/>
              <p:nvPr/>
            </p:nvSpPr>
            <p:spPr>
              <a:xfrm flipV="1">
                <a:off x="4191479" y="4024800"/>
                <a:ext cx="12961" cy="15479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34" name="Straight Connector 33"/>
              <p:cNvSpPr/>
              <p:nvPr/>
            </p:nvSpPr>
            <p:spPr>
              <a:xfrm flipV="1">
                <a:off x="4267080" y="3879360"/>
                <a:ext cx="10080" cy="1728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35" name="Straight Connector 34"/>
              <p:cNvSpPr/>
              <p:nvPr/>
            </p:nvSpPr>
            <p:spPr>
              <a:xfrm flipV="1">
                <a:off x="4215240" y="4033439"/>
                <a:ext cx="10079" cy="17281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36" name="Straight Connector 35"/>
              <p:cNvSpPr/>
              <p:nvPr/>
            </p:nvSpPr>
            <p:spPr>
              <a:xfrm>
                <a:off x="4315320" y="3987720"/>
                <a:ext cx="19800" cy="360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37" name="Straight Connector 36"/>
              <p:cNvSpPr/>
              <p:nvPr/>
            </p:nvSpPr>
            <p:spPr>
              <a:xfrm>
                <a:off x="4305600" y="4007879"/>
                <a:ext cx="17280" cy="10081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38" name="Straight Connector 37"/>
              <p:cNvSpPr/>
              <p:nvPr/>
            </p:nvSpPr>
            <p:spPr>
              <a:xfrm>
                <a:off x="4289760" y="4021920"/>
                <a:ext cx="12960" cy="1548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39" name="Straight Connector 38"/>
              <p:cNvSpPr/>
              <p:nvPr/>
            </p:nvSpPr>
            <p:spPr>
              <a:xfrm>
                <a:off x="4267800" y="4033080"/>
                <a:ext cx="10080" cy="1728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40" name="Straight Connector 39"/>
              <p:cNvSpPr/>
              <p:nvPr/>
            </p:nvSpPr>
            <p:spPr>
              <a:xfrm flipH="1" flipV="1">
                <a:off x="4158360" y="3942720"/>
                <a:ext cx="19800" cy="360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41" name="Straight Connector 40"/>
              <p:cNvSpPr/>
              <p:nvPr/>
            </p:nvSpPr>
            <p:spPr>
              <a:xfrm flipH="1" flipV="1">
                <a:off x="4170960" y="3915720"/>
                <a:ext cx="17279" cy="1008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42" name="Straight Connector 41"/>
              <p:cNvSpPr/>
              <p:nvPr/>
            </p:nvSpPr>
            <p:spPr>
              <a:xfrm flipH="1" flipV="1">
                <a:off x="4190759" y="3896280"/>
                <a:ext cx="12961" cy="1548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43" name="Straight Connector 42"/>
              <p:cNvSpPr/>
              <p:nvPr/>
            </p:nvSpPr>
            <p:spPr>
              <a:xfrm flipH="1" flipV="1">
                <a:off x="4215600" y="3883319"/>
                <a:ext cx="10079" cy="17281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4173480" y="3893040"/>
                <a:ext cx="147240" cy="14652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gradFill>
                <a:gsLst>
                  <a:gs pos="0">
                    <a:srgbClr val="CCCCCC"/>
                  </a:gs>
                  <a:gs pos="100000">
                    <a:srgbClr val="333333"/>
                  </a:gs>
                </a:gsLst>
                <a:lin ang="3600000"/>
              </a:gradFill>
              <a:ln w="0">
                <a:solidFill>
                  <a:srgbClr val="3465A4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899320" y="3831479"/>
              <a:ext cx="185040" cy="182881"/>
              <a:chOff x="5899320" y="3831479"/>
              <a:chExt cx="185040" cy="182881"/>
            </a:xfrm>
          </p:grpSpPr>
          <p:sp>
            <p:nvSpPr>
              <p:cNvPr id="46" name="Straight Connector 45"/>
              <p:cNvSpPr/>
              <p:nvPr/>
            </p:nvSpPr>
            <p:spPr>
              <a:xfrm flipV="1">
                <a:off x="5989680" y="3831479"/>
                <a:ext cx="0" cy="20161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47" name="Straight Connector 46"/>
              <p:cNvSpPr/>
              <p:nvPr/>
            </p:nvSpPr>
            <p:spPr>
              <a:xfrm flipV="1">
                <a:off x="5989320" y="3994200"/>
                <a:ext cx="0" cy="2016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48" name="Straight Connector 47"/>
              <p:cNvSpPr/>
              <p:nvPr/>
            </p:nvSpPr>
            <p:spPr>
              <a:xfrm>
                <a:off x="6064200" y="3923280"/>
                <a:ext cx="20160" cy="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49" name="Straight Connector 48"/>
              <p:cNvSpPr/>
              <p:nvPr/>
            </p:nvSpPr>
            <p:spPr>
              <a:xfrm>
                <a:off x="5899320" y="3924000"/>
                <a:ext cx="20159" cy="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50" name="Straight Connector 49"/>
              <p:cNvSpPr/>
              <p:nvPr/>
            </p:nvSpPr>
            <p:spPr>
              <a:xfrm flipV="1">
                <a:off x="6059520" y="3896280"/>
                <a:ext cx="19800" cy="360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51" name="Straight Connector 50"/>
              <p:cNvSpPr/>
              <p:nvPr/>
            </p:nvSpPr>
            <p:spPr>
              <a:xfrm flipV="1">
                <a:off x="5905079" y="3949200"/>
                <a:ext cx="19800" cy="360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52" name="Straight Connector 51"/>
              <p:cNvSpPr/>
              <p:nvPr/>
            </p:nvSpPr>
            <p:spPr>
              <a:xfrm flipV="1">
                <a:off x="6049440" y="3869639"/>
                <a:ext cx="17280" cy="1008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53" name="Straight Connector 52"/>
              <p:cNvSpPr/>
              <p:nvPr/>
            </p:nvSpPr>
            <p:spPr>
              <a:xfrm flipV="1">
                <a:off x="5917680" y="3967920"/>
                <a:ext cx="17279" cy="1008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54" name="Straight Connector 53"/>
              <p:cNvSpPr/>
              <p:nvPr/>
            </p:nvSpPr>
            <p:spPr>
              <a:xfrm flipV="1">
                <a:off x="6033960" y="3850200"/>
                <a:ext cx="12960" cy="15479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55" name="Straight Connector 54"/>
              <p:cNvSpPr/>
              <p:nvPr/>
            </p:nvSpPr>
            <p:spPr>
              <a:xfrm flipV="1">
                <a:off x="5936399" y="3982680"/>
                <a:ext cx="12961" cy="1548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56" name="Straight Connector 55"/>
              <p:cNvSpPr/>
              <p:nvPr/>
            </p:nvSpPr>
            <p:spPr>
              <a:xfrm flipV="1">
                <a:off x="6012000" y="3837600"/>
                <a:ext cx="10079" cy="17279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57" name="Straight Connector 56"/>
              <p:cNvSpPr/>
              <p:nvPr/>
            </p:nvSpPr>
            <p:spPr>
              <a:xfrm flipV="1">
                <a:off x="5960160" y="3991320"/>
                <a:ext cx="10080" cy="1728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58" name="Straight Connector 57"/>
              <p:cNvSpPr/>
              <p:nvPr/>
            </p:nvSpPr>
            <p:spPr>
              <a:xfrm>
                <a:off x="6060240" y="3945600"/>
                <a:ext cx="19800" cy="360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59" name="Straight Connector 58"/>
              <p:cNvSpPr/>
              <p:nvPr/>
            </p:nvSpPr>
            <p:spPr>
              <a:xfrm>
                <a:off x="6050520" y="3966120"/>
                <a:ext cx="17280" cy="1008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60" name="Straight Connector 59"/>
              <p:cNvSpPr/>
              <p:nvPr/>
            </p:nvSpPr>
            <p:spPr>
              <a:xfrm>
                <a:off x="6035040" y="3979800"/>
                <a:ext cx="12960" cy="15479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61" name="Straight Connector 60"/>
              <p:cNvSpPr/>
              <p:nvPr/>
            </p:nvSpPr>
            <p:spPr>
              <a:xfrm>
                <a:off x="6012719" y="3990600"/>
                <a:ext cx="10081" cy="17279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62" name="Straight Connector 61"/>
              <p:cNvSpPr/>
              <p:nvPr/>
            </p:nvSpPr>
            <p:spPr>
              <a:xfrm flipH="1" flipV="1">
                <a:off x="5903280" y="3900600"/>
                <a:ext cx="19800" cy="360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63" name="Straight Connector 62"/>
              <p:cNvSpPr/>
              <p:nvPr/>
            </p:nvSpPr>
            <p:spPr>
              <a:xfrm flipH="1" flipV="1">
                <a:off x="5916240" y="3873959"/>
                <a:ext cx="17279" cy="10081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64" name="Straight Connector 63"/>
              <p:cNvSpPr/>
              <p:nvPr/>
            </p:nvSpPr>
            <p:spPr>
              <a:xfrm flipH="1" flipV="1">
                <a:off x="5935679" y="3854519"/>
                <a:ext cx="12961" cy="15481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65" name="Straight Connector 64"/>
              <p:cNvSpPr/>
              <p:nvPr/>
            </p:nvSpPr>
            <p:spPr>
              <a:xfrm flipH="1" flipV="1">
                <a:off x="5960520" y="3841560"/>
                <a:ext cx="10079" cy="1728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5918760" y="3850200"/>
                <a:ext cx="146520" cy="1472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gradFill>
                <a:gsLst>
                  <a:gs pos="0">
                    <a:srgbClr val="CCCCCC"/>
                  </a:gs>
                  <a:gs pos="100000">
                    <a:srgbClr val="333333"/>
                  </a:gs>
                </a:gsLst>
                <a:lin ang="3600000"/>
              </a:gradFill>
              <a:ln w="0">
                <a:solidFill>
                  <a:srgbClr val="3465A4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5067720" y="3895560"/>
              <a:ext cx="184680" cy="182520"/>
              <a:chOff x="5067720" y="3895560"/>
              <a:chExt cx="184680" cy="182520"/>
            </a:xfrm>
          </p:grpSpPr>
          <p:sp>
            <p:nvSpPr>
              <p:cNvPr id="68" name="Straight Connector 67"/>
              <p:cNvSpPr/>
              <p:nvPr/>
            </p:nvSpPr>
            <p:spPr>
              <a:xfrm flipV="1">
                <a:off x="5157360" y="3895560"/>
                <a:ext cx="0" cy="2016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69" name="Straight Connector 68"/>
              <p:cNvSpPr/>
              <p:nvPr/>
            </p:nvSpPr>
            <p:spPr>
              <a:xfrm flipV="1">
                <a:off x="5157000" y="4057920"/>
                <a:ext cx="0" cy="2016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70" name="Straight Connector 69"/>
              <p:cNvSpPr/>
              <p:nvPr/>
            </p:nvSpPr>
            <p:spPr>
              <a:xfrm>
                <a:off x="5232240" y="3987360"/>
                <a:ext cx="20160" cy="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71" name="Straight Connector 70"/>
              <p:cNvSpPr/>
              <p:nvPr/>
            </p:nvSpPr>
            <p:spPr>
              <a:xfrm>
                <a:off x="5067720" y="3987720"/>
                <a:ext cx="20160" cy="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72" name="Straight Connector 71"/>
              <p:cNvSpPr/>
              <p:nvPr/>
            </p:nvSpPr>
            <p:spPr>
              <a:xfrm flipV="1">
                <a:off x="5227920" y="3960000"/>
                <a:ext cx="19800" cy="360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73" name="Straight Connector 72"/>
              <p:cNvSpPr/>
              <p:nvPr/>
            </p:nvSpPr>
            <p:spPr>
              <a:xfrm flipV="1">
                <a:off x="5072760" y="4012559"/>
                <a:ext cx="19800" cy="3601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74" name="Straight Connector 73"/>
              <p:cNvSpPr/>
              <p:nvPr/>
            </p:nvSpPr>
            <p:spPr>
              <a:xfrm flipV="1">
                <a:off x="5217480" y="3933360"/>
                <a:ext cx="17279" cy="1008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75" name="Straight Connector 74"/>
              <p:cNvSpPr/>
              <p:nvPr/>
            </p:nvSpPr>
            <p:spPr>
              <a:xfrm flipV="1">
                <a:off x="5085360" y="4031279"/>
                <a:ext cx="17280" cy="1008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76" name="Straight Connector 75"/>
              <p:cNvSpPr/>
              <p:nvPr/>
            </p:nvSpPr>
            <p:spPr>
              <a:xfrm flipV="1">
                <a:off x="5202000" y="3913920"/>
                <a:ext cx="12960" cy="1548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77" name="Straight Connector 76"/>
              <p:cNvSpPr/>
              <p:nvPr/>
            </p:nvSpPr>
            <p:spPr>
              <a:xfrm flipV="1">
                <a:off x="5104440" y="4046399"/>
                <a:ext cx="12960" cy="15481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78" name="Straight Connector 77"/>
              <p:cNvSpPr/>
              <p:nvPr/>
            </p:nvSpPr>
            <p:spPr>
              <a:xfrm flipV="1">
                <a:off x="5180040" y="3900960"/>
                <a:ext cx="10080" cy="1728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79" name="Straight Connector 78"/>
              <p:cNvSpPr/>
              <p:nvPr/>
            </p:nvSpPr>
            <p:spPr>
              <a:xfrm flipV="1">
                <a:off x="5128200" y="4055039"/>
                <a:ext cx="10080" cy="17281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80" name="Straight Connector 79"/>
              <p:cNvSpPr/>
              <p:nvPr/>
            </p:nvSpPr>
            <p:spPr>
              <a:xfrm>
                <a:off x="5228640" y="4009319"/>
                <a:ext cx="19800" cy="360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81" name="Straight Connector 80"/>
              <p:cNvSpPr/>
              <p:nvPr/>
            </p:nvSpPr>
            <p:spPr>
              <a:xfrm>
                <a:off x="5218200" y="4029839"/>
                <a:ext cx="17280" cy="10081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82" name="Straight Connector 81"/>
              <p:cNvSpPr/>
              <p:nvPr/>
            </p:nvSpPr>
            <p:spPr>
              <a:xfrm>
                <a:off x="5202720" y="4043879"/>
                <a:ext cx="12960" cy="15481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83" name="Straight Connector 82"/>
              <p:cNvSpPr/>
              <p:nvPr/>
            </p:nvSpPr>
            <p:spPr>
              <a:xfrm>
                <a:off x="5181120" y="4054680"/>
                <a:ext cx="10080" cy="1728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84" name="Straight Connector 83"/>
              <p:cNvSpPr/>
              <p:nvPr/>
            </p:nvSpPr>
            <p:spPr>
              <a:xfrm flipH="1" flipV="1">
                <a:off x="5071320" y="3964320"/>
                <a:ext cx="19800" cy="360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85" name="Straight Connector 84"/>
              <p:cNvSpPr/>
              <p:nvPr/>
            </p:nvSpPr>
            <p:spPr>
              <a:xfrm flipH="1" flipV="1">
                <a:off x="5084280" y="3937320"/>
                <a:ext cx="17280" cy="1008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86" name="Straight Connector 85"/>
              <p:cNvSpPr/>
              <p:nvPr/>
            </p:nvSpPr>
            <p:spPr>
              <a:xfrm flipH="1" flipV="1">
                <a:off x="5103360" y="3917880"/>
                <a:ext cx="12960" cy="1548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87" name="Straight Connector 86"/>
              <p:cNvSpPr/>
              <p:nvPr/>
            </p:nvSpPr>
            <p:spPr>
              <a:xfrm flipH="1" flipV="1">
                <a:off x="5128919" y="3905279"/>
                <a:ext cx="10081" cy="17281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88" name="Freeform 87"/>
              <p:cNvSpPr/>
              <p:nvPr/>
            </p:nvSpPr>
            <p:spPr>
              <a:xfrm>
                <a:off x="5086800" y="3913920"/>
                <a:ext cx="146880" cy="146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gradFill>
                <a:gsLst>
                  <a:gs pos="0">
                    <a:srgbClr val="CCCCCC"/>
                  </a:gs>
                  <a:gs pos="100000">
                    <a:srgbClr val="333333"/>
                  </a:gs>
                </a:gsLst>
                <a:lin ang="3600000"/>
              </a:gradFill>
              <a:ln w="0">
                <a:solidFill>
                  <a:srgbClr val="3465A4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4547159" y="3893400"/>
              <a:ext cx="184680" cy="182160"/>
              <a:chOff x="4547159" y="3893400"/>
              <a:chExt cx="184680" cy="182160"/>
            </a:xfrm>
          </p:grpSpPr>
          <p:sp>
            <p:nvSpPr>
              <p:cNvPr id="90" name="Straight Connector 89"/>
              <p:cNvSpPr/>
              <p:nvPr/>
            </p:nvSpPr>
            <p:spPr>
              <a:xfrm flipV="1">
                <a:off x="4637160" y="3893400"/>
                <a:ext cx="0" cy="2016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91" name="Straight Connector 90"/>
              <p:cNvSpPr/>
              <p:nvPr/>
            </p:nvSpPr>
            <p:spPr>
              <a:xfrm flipV="1">
                <a:off x="4636800" y="4055400"/>
                <a:ext cx="0" cy="2016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92" name="Straight Connector 91"/>
              <p:cNvSpPr/>
              <p:nvPr/>
            </p:nvSpPr>
            <p:spPr>
              <a:xfrm>
                <a:off x="4711680" y="3984840"/>
                <a:ext cx="20159" cy="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93" name="Straight Connector 92"/>
              <p:cNvSpPr/>
              <p:nvPr/>
            </p:nvSpPr>
            <p:spPr>
              <a:xfrm>
                <a:off x="4547159" y="3985200"/>
                <a:ext cx="20161" cy="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94" name="Straight Connector 93"/>
              <p:cNvSpPr/>
              <p:nvPr/>
            </p:nvSpPr>
            <p:spPr>
              <a:xfrm flipV="1">
                <a:off x="4707000" y="3957840"/>
                <a:ext cx="19800" cy="360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95" name="Straight Connector 94"/>
              <p:cNvSpPr/>
              <p:nvPr/>
            </p:nvSpPr>
            <p:spPr>
              <a:xfrm flipV="1">
                <a:off x="4552560" y="4010759"/>
                <a:ext cx="19800" cy="3601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96" name="Straight Connector 95"/>
              <p:cNvSpPr/>
              <p:nvPr/>
            </p:nvSpPr>
            <p:spPr>
              <a:xfrm flipV="1">
                <a:off x="4696560" y="3931200"/>
                <a:ext cx="17280" cy="10079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97" name="Straight Connector 96"/>
              <p:cNvSpPr/>
              <p:nvPr/>
            </p:nvSpPr>
            <p:spPr>
              <a:xfrm flipV="1">
                <a:off x="4565160" y="4029120"/>
                <a:ext cx="17280" cy="10079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98" name="Straight Connector 97"/>
              <p:cNvSpPr/>
              <p:nvPr/>
            </p:nvSpPr>
            <p:spPr>
              <a:xfrm flipV="1">
                <a:off x="4681800" y="3911760"/>
                <a:ext cx="12959" cy="1548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99" name="Straight Connector 98"/>
              <p:cNvSpPr/>
              <p:nvPr/>
            </p:nvSpPr>
            <p:spPr>
              <a:xfrm flipV="1">
                <a:off x="4584239" y="4044239"/>
                <a:ext cx="12961" cy="1548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100" name="Straight Connector 99"/>
              <p:cNvSpPr/>
              <p:nvPr/>
            </p:nvSpPr>
            <p:spPr>
              <a:xfrm flipV="1">
                <a:off x="4659120" y="3898800"/>
                <a:ext cx="10080" cy="1728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101" name="Straight Connector 100"/>
              <p:cNvSpPr/>
              <p:nvPr/>
            </p:nvSpPr>
            <p:spPr>
              <a:xfrm flipV="1">
                <a:off x="4608000" y="4052879"/>
                <a:ext cx="10080" cy="17281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102" name="Straight Connector 101"/>
              <p:cNvSpPr/>
              <p:nvPr/>
            </p:nvSpPr>
            <p:spPr>
              <a:xfrm>
                <a:off x="4708080" y="4007159"/>
                <a:ext cx="19800" cy="360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103" name="Straight Connector 102"/>
              <p:cNvSpPr/>
              <p:nvPr/>
            </p:nvSpPr>
            <p:spPr>
              <a:xfrm>
                <a:off x="4698000" y="4027320"/>
                <a:ext cx="17280" cy="1008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104" name="Straight Connector 103"/>
              <p:cNvSpPr/>
              <p:nvPr/>
            </p:nvSpPr>
            <p:spPr>
              <a:xfrm>
                <a:off x="4682520" y="4041719"/>
                <a:ext cx="12960" cy="15481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105" name="Straight Connector 104"/>
              <p:cNvSpPr/>
              <p:nvPr/>
            </p:nvSpPr>
            <p:spPr>
              <a:xfrm>
                <a:off x="4660560" y="4052520"/>
                <a:ext cx="10080" cy="1728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106" name="Straight Connector 105"/>
              <p:cNvSpPr/>
              <p:nvPr/>
            </p:nvSpPr>
            <p:spPr>
              <a:xfrm flipH="1" flipV="1">
                <a:off x="4550759" y="3961800"/>
                <a:ext cx="19801" cy="360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107" name="Straight Connector 106"/>
              <p:cNvSpPr/>
              <p:nvPr/>
            </p:nvSpPr>
            <p:spPr>
              <a:xfrm flipH="1" flipV="1">
                <a:off x="4563360" y="3935159"/>
                <a:ext cx="17279" cy="10081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108" name="Straight Connector 107"/>
              <p:cNvSpPr/>
              <p:nvPr/>
            </p:nvSpPr>
            <p:spPr>
              <a:xfrm flipH="1" flipV="1">
                <a:off x="4583159" y="3915720"/>
                <a:ext cx="12961" cy="1548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109" name="Straight Connector 108"/>
              <p:cNvSpPr/>
              <p:nvPr/>
            </p:nvSpPr>
            <p:spPr>
              <a:xfrm flipH="1" flipV="1">
                <a:off x="4608360" y="3903120"/>
                <a:ext cx="10080" cy="1728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110" name="Freeform 109"/>
              <p:cNvSpPr/>
              <p:nvPr/>
            </p:nvSpPr>
            <p:spPr>
              <a:xfrm>
                <a:off x="4566240" y="3911760"/>
                <a:ext cx="146880" cy="1472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gradFill>
                <a:gsLst>
                  <a:gs pos="0">
                    <a:srgbClr val="CCCCCC"/>
                  </a:gs>
                  <a:gs pos="100000">
                    <a:srgbClr val="333333"/>
                  </a:gs>
                </a:gsLst>
                <a:lin ang="3600000"/>
              </a:gradFill>
              <a:ln w="0">
                <a:solidFill>
                  <a:srgbClr val="3465A4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</p:grpSp>
        <p:sp>
          <p:nvSpPr>
            <p:cNvPr id="111" name="Freeform 110"/>
            <p:cNvSpPr/>
            <p:nvPr/>
          </p:nvSpPr>
          <p:spPr>
            <a:xfrm>
              <a:off x="4571640" y="3350520"/>
              <a:ext cx="90000" cy="79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gradFill>
              <a:gsLst>
                <a:gs pos="0">
                  <a:srgbClr val="CCFFFF"/>
                </a:gs>
                <a:gs pos="100000">
                  <a:srgbClr val="009999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0066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4591080" y="3364920"/>
              <a:ext cx="63720" cy="58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006633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366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4572000" y="3350880"/>
              <a:ext cx="89640" cy="795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gradFill>
              <a:gsLst>
                <a:gs pos="0">
                  <a:srgbClr val="CCFFFF"/>
                </a:gs>
                <a:gs pos="100000">
                  <a:srgbClr val="009999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0066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4591080" y="3364920"/>
              <a:ext cx="63720" cy="58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006633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366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4636080" y="3650399"/>
              <a:ext cx="89280" cy="802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gradFill>
              <a:gsLst>
                <a:gs pos="0">
                  <a:srgbClr val="CCFFFF"/>
                </a:gs>
                <a:gs pos="100000">
                  <a:srgbClr val="009999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0066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4654800" y="3665159"/>
              <a:ext cx="63720" cy="58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006633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366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4636440" y="3651120"/>
              <a:ext cx="88920" cy="795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gradFill>
              <a:gsLst>
                <a:gs pos="0">
                  <a:srgbClr val="CCFFFF"/>
                </a:gs>
                <a:gs pos="100000">
                  <a:srgbClr val="009999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0066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4654800" y="3665159"/>
              <a:ext cx="63720" cy="58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006633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366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4800960" y="3975479"/>
              <a:ext cx="88920" cy="795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gradFill>
              <a:gsLst>
                <a:gs pos="0">
                  <a:srgbClr val="CCFFFF"/>
                </a:gs>
                <a:gs pos="100000">
                  <a:srgbClr val="009999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0066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4819680" y="3989160"/>
              <a:ext cx="63720" cy="594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006633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366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4801320" y="3976200"/>
              <a:ext cx="88560" cy="788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gradFill>
              <a:gsLst>
                <a:gs pos="0">
                  <a:srgbClr val="CCFFFF"/>
                </a:gs>
                <a:gs pos="100000">
                  <a:srgbClr val="009999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0066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4819680" y="3989160"/>
              <a:ext cx="63720" cy="594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006633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366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4586040" y="4396320"/>
              <a:ext cx="89640" cy="80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gradFill>
              <a:gsLst>
                <a:gs pos="0">
                  <a:srgbClr val="CCFFFF"/>
                </a:gs>
                <a:gs pos="100000">
                  <a:srgbClr val="009999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0066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4605120" y="4410360"/>
              <a:ext cx="64080" cy="594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006633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366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4586040" y="4396320"/>
              <a:ext cx="89640" cy="806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gradFill>
              <a:gsLst>
                <a:gs pos="0">
                  <a:srgbClr val="CCFFFF"/>
                </a:gs>
                <a:gs pos="100000">
                  <a:srgbClr val="009999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0066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4605120" y="4410360"/>
              <a:ext cx="64080" cy="594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006633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366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825880" y="3986640"/>
              <a:ext cx="89640" cy="795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gradFill>
              <a:gsLst>
                <a:gs pos="0">
                  <a:srgbClr val="CCFFFF"/>
                </a:gs>
                <a:gs pos="100000">
                  <a:srgbClr val="009999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0066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5845320" y="3999959"/>
              <a:ext cx="63360" cy="594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006633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366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5348520" y="3901320"/>
              <a:ext cx="89640" cy="795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gradFill>
              <a:gsLst>
                <a:gs pos="0">
                  <a:srgbClr val="CCFFFF"/>
                </a:gs>
                <a:gs pos="100000">
                  <a:srgbClr val="009999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0066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5367960" y="3914640"/>
              <a:ext cx="63720" cy="594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006633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366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5348880" y="3901320"/>
              <a:ext cx="89280" cy="795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gradFill>
              <a:gsLst>
                <a:gs pos="0">
                  <a:srgbClr val="CCFFFF"/>
                </a:gs>
                <a:gs pos="100000">
                  <a:srgbClr val="009999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0066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5367960" y="3914640"/>
              <a:ext cx="63720" cy="594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006633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366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6635880" y="3794759"/>
              <a:ext cx="335880" cy="336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gradFill>
              <a:gsLst>
                <a:gs pos="0">
                  <a:srgbClr val="00CCCC"/>
                </a:gs>
                <a:gs pos="100000">
                  <a:srgbClr val="99FFFF"/>
                </a:gs>
              </a:gsLst>
              <a:lin ang="3600000"/>
            </a:gradFill>
            <a:ln w="0">
              <a:solidFill>
                <a:srgbClr val="006699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6724080" y="3851279"/>
              <a:ext cx="185400" cy="182881"/>
              <a:chOff x="6724080" y="3851279"/>
              <a:chExt cx="185400" cy="182881"/>
            </a:xfrm>
          </p:grpSpPr>
          <p:sp>
            <p:nvSpPr>
              <p:cNvPr id="135" name="Straight Connector 134"/>
              <p:cNvSpPr/>
              <p:nvPr/>
            </p:nvSpPr>
            <p:spPr>
              <a:xfrm flipV="1">
                <a:off x="6814439" y="3851279"/>
                <a:ext cx="0" cy="20161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136" name="Straight Connector 135"/>
              <p:cNvSpPr/>
              <p:nvPr/>
            </p:nvSpPr>
            <p:spPr>
              <a:xfrm flipV="1">
                <a:off x="6814439" y="4014000"/>
                <a:ext cx="0" cy="2016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137" name="Straight Connector 136"/>
              <p:cNvSpPr/>
              <p:nvPr/>
            </p:nvSpPr>
            <p:spPr>
              <a:xfrm>
                <a:off x="6889320" y="3943440"/>
                <a:ext cx="20160" cy="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138" name="Straight Connector 137"/>
              <p:cNvSpPr/>
              <p:nvPr/>
            </p:nvSpPr>
            <p:spPr>
              <a:xfrm>
                <a:off x="6724080" y="3943440"/>
                <a:ext cx="20160" cy="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139" name="Straight Connector 138"/>
              <p:cNvSpPr/>
              <p:nvPr/>
            </p:nvSpPr>
            <p:spPr>
              <a:xfrm flipV="1">
                <a:off x="6884640" y="3916080"/>
                <a:ext cx="19800" cy="360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140" name="Straight Connector 139"/>
              <p:cNvSpPr/>
              <p:nvPr/>
            </p:nvSpPr>
            <p:spPr>
              <a:xfrm flipV="1">
                <a:off x="6730200" y="3968639"/>
                <a:ext cx="19800" cy="360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141" name="Straight Connector 140"/>
              <p:cNvSpPr/>
              <p:nvPr/>
            </p:nvSpPr>
            <p:spPr>
              <a:xfrm flipV="1">
                <a:off x="6874200" y="3889440"/>
                <a:ext cx="17280" cy="1008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142" name="Straight Connector 141"/>
              <p:cNvSpPr/>
              <p:nvPr/>
            </p:nvSpPr>
            <p:spPr>
              <a:xfrm flipV="1">
                <a:off x="6742800" y="3987720"/>
                <a:ext cx="17279" cy="1008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143" name="Straight Connector 142"/>
              <p:cNvSpPr/>
              <p:nvPr/>
            </p:nvSpPr>
            <p:spPr>
              <a:xfrm flipV="1">
                <a:off x="6858720" y="3870000"/>
                <a:ext cx="12959" cy="15479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144" name="Straight Connector 143"/>
              <p:cNvSpPr/>
              <p:nvPr/>
            </p:nvSpPr>
            <p:spPr>
              <a:xfrm flipV="1">
                <a:off x="6761879" y="4002840"/>
                <a:ext cx="12961" cy="1548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145" name="Straight Connector 144"/>
              <p:cNvSpPr/>
              <p:nvPr/>
            </p:nvSpPr>
            <p:spPr>
              <a:xfrm flipV="1">
                <a:off x="6837119" y="3857039"/>
                <a:ext cx="10081" cy="17281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146" name="Straight Connector 145"/>
              <p:cNvSpPr/>
              <p:nvPr/>
            </p:nvSpPr>
            <p:spPr>
              <a:xfrm flipV="1">
                <a:off x="6784920" y="4011120"/>
                <a:ext cx="10080" cy="1728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147" name="Straight Connector 146"/>
              <p:cNvSpPr/>
              <p:nvPr/>
            </p:nvSpPr>
            <p:spPr>
              <a:xfrm>
                <a:off x="6885720" y="3965400"/>
                <a:ext cx="19799" cy="360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148" name="Straight Connector 147"/>
              <p:cNvSpPr/>
              <p:nvPr/>
            </p:nvSpPr>
            <p:spPr>
              <a:xfrm>
                <a:off x="6875640" y="3985560"/>
                <a:ext cx="17280" cy="1008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149" name="Straight Connector 148"/>
              <p:cNvSpPr/>
              <p:nvPr/>
            </p:nvSpPr>
            <p:spPr>
              <a:xfrm>
                <a:off x="6860160" y="3999959"/>
                <a:ext cx="12960" cy="15481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150" name="Straight Connector 149"/>
              <p:cNvSpPr/>
              <p:nvPr/>
            </p:nvSpPr>
            <p:spPr>
              <a:xfrm>
                <a:off x="6838199" y="4010759"/>
                <a:ext cx="10081" cy="17281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151" name="Straight Connector 150"/>
              <p:cNvSpPr/>
              <p:nvPr/>
            </p:nvSpPr>
            <p:spPr>
              <a:xfrm flipH="1" flipV="1">
                <a:off x="6728400" y="3920400"/>
                <a:ext cx="19799" cy="360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152" name="Straight Connector 151"/>
              <p:cNvSpPr/>
              <p:nvPr/>
            </p:nvSpPr>
            <p:spPr>
              <a:xfrm flipH="1" flipV="1">
                <a:off x="6740999" y="3893400"/>
                <a:ext cx="17281" cy="1008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153" name="Straight Connector 152"/>
              <p:cNvSpPr/>
              <p:nvPr/>
            </p:nvSpPr>
            <p:spPr>
              <a:xfrm flipH="1" flipV="1">
                <a:off x="6760799" y="3874320"/>
                <a:ext cx="12961" cy="1548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154" name="Straight Connector 153"/>
              <p:cNvSpPr/>
              <p:nvPr/>
            </p:nvSpPr>
            <p:spPr>
              <a:xfrm flipH="1" flipV="1">
                <a:off x="6786000" y="3861359"/>
                <a:ext cx="10080" cy="17280"/>
              </a:xfrm>
              <a:prstGeom prst="line">
                <a:avLst/>
              </a:prstGeom>
              <a:noFill/>
              <a:ln w="19080">
                <a:solidFill>
                  <a:srgbClr val="666666"/>
                </a:solidFill>
                <a:prstDash val="solid"/>
              </a:ln>
            </p:spPr>
            <p:txBody>
              <a:bodyPr vert="horz" wrap="none" lIns="99360" tIns="54360" rIns="99360" bIns="54360" anchor="ctr" anchorCtr="0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  <p:sp>
            <p:nvSpPr>
              <p:cNvPr id="155" name="Freeform 154"/>
              <p:cNvSpPr/>
              <p:nvPr/>
            </p:nvSpPr>
            <p:spPr>
              <a:xfrm>
                <a:off x="6743520" y="3870720"/>
                <a:ext cx="147240" cy="14652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gradFill>
                <a:gsLst>
                  <a:gs pos="0">
                    <a:srgbClr val="CCCCCC"/>
                  </a:gs>
                  <a:gs pos="100000">
                    <a:srgbClr val="333333"/>
                  </a:gs>
                </a:gsLst>
                <a:lin ang="3600000"/>
              </a:gradFill>
              <a:ln w="0">
                <a:solidFill>
                  <a:srgbClr val="3465A4"/>
                </a:solidFill>
                <a:prstDash val="solid"/>
              </a:ln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GB" sz="1800" b="0" i="0" u="none" strike="noStrike" kern="1200" cap="none" dirty="0">
                  <a:ln>
                    <a:noFill/>
                  </a:ln>
                  <a:latin typeface="Calibri" panose="020F0502020204030204" pitchFamily="34" charset="0"/>
                  <a:ea typeface="Noto Sans CJK SC Regular" pitchFamily="2"/>
                  <a:cs typeface="FreeSans" pitchFamily="2"/>
                </a:endParaRPr>
              </a:p>
            </p:txBody>
          </p:sp>
        </p:grpSp>
        <p:sp>
          <p:nvSpPr>
            <p:cNvPr id="156" name="Freeform 155"/>
            <p:cNvSpPr/>
            <p:nvPr/>
          </p:nvSpPr>
          <p:spPr>
            <a:xfrm rot="4708200">
              <a:off x="6744231" y="3823545"/>
              <a:ext cx="49320" cy="2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" h="72">
                  <a:moveTo>
                    <a:pt x="0" y="69"/>
                  </a:moveTo>
                  <a:cubicBezTo>
                    <a:pt x="29" y="90"/>
                    <a:pt x="14" y="12"/>
                    <a:pt x="41" y="19"/>
                  </a:cubicBezTo>
                  <a:cubicBezTo>
                    <a:pt x="58" y="24"/>
                    <a:pt x="86" y="84"/>
                    <a:pt x="96" y="32"/>
                  </a:cubicBezTo>
                  <a:cubicBezTo>
                    <a:pt x="102" y="-6"/>
                    <a:pt x="139" y="-14"/>
                    <a:pt x="138" y="30"/>
                  </a:cubicBezTo>
                  <a:lnTo>
                    <a:pt x="128" y="35"/>
                  </a:lnTo>
                </a:path>
              </a:pathLst>
            </a:cu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57" name="Freeform 156"/>
            <p:cNvSpPr/>
            <p:nvPr/>
          </p:nvSpPr>
          <p:spPr>
            <a:xfrm rot="7798352">
              <a:off x="6721426" y="4042143"/>
              <a:ext cx="698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" h="69">
                  <a:moveTo>
                    <a:pt x="0" y="65"/>
                  </a:moveTo>
                  <a:cubicBezTo>
                    <a:pt x="41" y="88"/>
                    <a:pt x="23" y="8"/>
                    <a:pt x="59" y="16"/>
                  </a:cubicBezTo>
                  <a:cubicBezTo>
                    <a:pt x="81" y="22"/>
                    <a:pt x="122" y="84"/>
                    <a:pt x="135" y="31"/>
                  </a:cubicBezTo>
                  <a:cubicBezTo>
                    <a:pt x="144" y="-6"/>
                    <a:pt x="199" y="-15"/>
                    <a:pt x="195" y="31"/>
                  </a:cubicBezTo>
                  <a:lnTo>
                    <a:pt x="183" y="35"/>
                  </a:lnTo>
                </a:path>
              </a:pathLst>
            </a:cu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58" name="Freeform 157"/>
            <p:cNvSpPr/>
            <p:nvPr/>
          </p:nvSpPr>
          <p:spPr>
            <a:xfrm>
              <a:off x="6884792" y="3863869"/>
              <a:ext cx="49680" cy="2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9" h="72">
                  <a:moveTo>
                    <a:pt x="0" y="68"/>
                  </a:moveTo>
                  <a:cubicBezTo>
                    <a:pt x="29" y="89"/>
                    <a:pt x="16" y="11"/>
                    <a:pt x="42" y="19"/>
                  </a:cubicBezTo>
                  <a:cubicBezTo>
                    <a:pt x="58" y="23"/>
                    <a:pt x="86" y="84"/>
                    <a:pt x="96" y="31"/>
                  </a:cubicBezTo>
                  <a:cubicBezTo>
                    <a:pt x="102" y="-5"/>
                    <a:pt x="142" y="-16"/>
                    <a:pt x="139" y="31"/>
                  </a:cubicBezTo>
                  <a:lnTo>
                    <a:pt x="128" y="35"/>
                  </a:lnTo>
                </a:path>
              </a:pathLst>
            </a:cu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59" name="Freeform 158"/>
            <p:cNvSpPr/>
            <p:nvPr/>
          </p:nvSpPr>
          <p:spPr>
            <a:xfrm rot="4981800">
              <a:off x="6868237" y="4007013"/>
              <a:ext cx="77400" cy="2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" h="74">
                  <a:moveTo>
                    <a:pt x="0" y="70"/>
                  </a:moveTo>
                  <a:cubicBezTo>
                    <a:pt x="45" y="90"/>
                    <a:pt x="25" y="12"/>
                    <a:pt x="65" y="19"/>
                  </a:cubicBezTo>
                  <a:cubicBezTo>
                    <a:pt x="90" y="24"/>
                    <a:pt x="135" y="85"/>
                    <a:pt x="149" y="31"/>
                  </a:cubicBezTo>
                  <a:cubicBezTo>
                    <a:pt x="160" y="-6"/>
                    <a:pt x="220" y="-15"/>
                    <a:pt x="216" y="31"/>
                  </a:cubicBezTo>
                  <a:lnTo>
                    <a:pt x="202" y="36"/>
                  </a:lnTo>
                </a:path>
              </a:pathLst>
            </a:cu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60" name="Freeform 159"/>
            <p:cNvSpPr/>
            <p:nvPr/>
          </p:nvSpPr>
          <p:spPr>
            <a:xfrm rot="4782000">
              <a:off x="6825011" y="3827986"/>
              <a:ext cx="50040" cy="2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" h="72">
                  <a:moveTo>
                    <a:pt x="140" y="69"/>
                  </a:moveTo>
                  <a:cubicBezTo>
                    <a:pt x="112" y="89"/>
                    <a:pt x="124" y="13"/>
                    <a:pt x="98" y="20"/>
                  </a:cubicBezTo>
                  <a:cubicBezTo>
                    <a:pt x="82" y="23"/>
                    <a:pt x="54" y="84"/>
                    <a:pt x="43" y="31"/>
                  </a:cubicBezTo>
                  <a:cubicBezTo>
                    <a:pt x="36" y="-4"/>
                    <a:pt x="-3" y="-16"/>
                    <a:pt x="0" y="30"/>
                  </a:cubicBezTo>
                  <a:lnTo>
                    <a:pt x="10" y="35"/>
                  </a:lnTo>
                </a:path>
              </a:pathLst>
            </a:cu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61" name="Freeform 160"/>
            <p:cNvSpPr/>
            <p:nvPr/>
          </p:nvSpPr>
          <p:spPr>
            <a:xfrm rot="6048600">
              <a:off x="6677748" y="3874509"/>
              <a:ext cx="49680" cy="25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9" h="73">
                  <a:moveTo>
                    <a:pt x="0" y="69"/>
                  </a:moveTo>
                  <a:cubicBezTo>
                    <a:pt x="29" y="90"/>
                    <a:pt x="15" y="11"/>
                    <a:pt x="40" y="19"/>
                  </a:cubicBezTo>
                  <a:cubicBezTo>
                    <a:pt x="57" y="24"/>
                    <a:pt x="86" y="84"/>
                    <a:pt x="96" y="31"/>
                  </a:cubicBezTo>
                  <a:cubicBezTo>
                    <a:pt x="102" y="-5"/>
                    <a:pt x="139" y="-15"/>
                    <a:pt x="139" y="30"/>
                  </a:cubicBezTo>
                  <a:lnTo>
                    <a:pt x="129" y="35"/>
                  </a:lnTo>
                </a:path>
              </a:pathLst>
            </a:cu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62" name="Freeform 161"/>
            <p:cNvSpPr/>
            <p:nvPr/>
          </p:nvSpPr>
          <p:spPr>
            <a:xfrm rot="19238609">
              <a:off x="6670842" y="3996179"/>
              <a:ext cx="6588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4" h="85">
                  <a:moveTo>
                    <a:pt x="184" y="81"/>
                  </a:moveTo>
                  <a:cubicBezTo>
                    <a:pt x="146" y="105"/>
                    <a:pt x="162" y="13"/>
                    <a:pt x="130" y="21"/>
                  </a:cubicBezTo>
                  <a:cubicBezTo>
                    <a:pt x="107" y="27"/>
                    <a:pt x="70" y="100"/>
                    <a:pt x="56" y="37"/>
                  </a:cubicBezTo>
                  <a:cubicBezTo>
                    <a:pt x="49" y="-6"/>
                    <a:pt x="-2" y="-18"/>
                    <a:pt x="0" y="37"/>
                  </a:cubicBezTo>
                  <a:lnTo>
                    <a:pt x="13" y="42"/>
                  </a:lnTo>
                </a:path>
              </a:pathLst>
            </a:cu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63" name="Freeform 162"/>
            <p:cNvSpPr/>
            <p:nvPr/>
          </p:nvSpPr>
          <p:spPr>
            <a:xfrm rot="2307000">
              <a:off x="6908677" y="3962406"/>
              <a:ext cx="56520" cy="28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" h="79">
                  <a:moveTo>
                    <a:pt x="0" y="75"/>
                  </a:moveTo>
                  <a:cubicBezTo>
                    <a:pt x="32" y="98"/>
                    <a:pt x="17" y="11"/>
                    <a:pt x="46" y="21"/>
                  </a:cubicBezTo>
                  <a:cubicBezTo>
                    <a:pt x="65" y="25"/>
                    <a:pt x="98" y="92"/>
                    <a:pt x="108" y="35"/>
                  </a:cubicBezTo>
                  <a:cubicBezTo>
                    <a:pt x="117" y="-6"/>
                    <a:pt x="160" y="-17"/>
                    <a:pt x="158" y="35"/>
                  </a:cubicBezTo>
                  <a:lnTo>
                    <a:pt x="146" y="38"/>
                  </a:lnTo>
                </a:path>
              </a:pathLst>
            </a:cu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64" name="Freeform 163"/>
            <p:cNvSpPr/>
            <p:nvPr/>
          </p:nvSpPr>
          <p:spPr>
            <a:xfrm rot="4702719">
              <a:off x="6781079" y="4057573"/>
              <a:ext cx="70560" cy="461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" h="68">
                  <a:moveTo>
                    <a:pt x="197" y="64"/>
                  </a:moveTo>
                  <a:cubicBezTo>
                    <a:pt x="156" y="86"/>
                    <a:pt x="175" y="9"/>
                    <a:pt x="138" y="15"/>
                  </a:cubicBezTo>
                  <a:cubicBezTo>
                    <a:pt x="115" y="21"/>
                    <a:pt x="74" y="84"/>
                    <a:pt x="61" y="30"/>
                  </a:cubicBezTo>
                  <a:cubicBezTo>
                    <a:pt x="52" y="-7"/>
                    <a:pt x="-2" y="-14"/>
                    <a:pt x="0" y="32"/>
                  </a:cubicBezTo>
                  <a:lnTo>
                    <a:pt x="13" y="35"/>
                  </a:lnTo>
                </a:path>
              </a:pathLst>
            </a:cu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6674400" y="3942875"/>
              <a:ext cx="49680" cy="2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9" h="72">
                  <a:moveTo>
                    <a:pt x="139" y="68"/>
                  </a:moveTo>
                  <a:cubicBezTo>
                    <a:pt x="111" y="89"/>
                    <a:pt x="123" y="11"/>
                    <a:pt x="98" y="19"/>
                  </a:cubicBezTo>
                  <a:cubicBezTo>
                    <a:pt x="82" y="23"/>
                    <a:pt x="53" y="84"/>
                    <a:pt x="43" y="31"/>
                  </a:cubicBezTo>
                  <a:cubicBezTo>
                    <a:pt x="36" y="-5"/>
                    <a:pt x="-3" y="-16"/>
                    <a:pt x="0" y="31"/>
                  </a:cubicBezTo>
                  <a:lnTo>
                    <a:pt x="10" y="35"/>
                  </a:lnTo>
                </a:path>
              </a:pathLst>
            </a:cu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6028199" y="2963159"/>
            <a:ext cx="1421281" cy="46662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rPr>
              <a:t>Barcoded single-cell transcriptomes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442320" y="4653720"/>
            <a:ext cx="471261" cy="2787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rPr>
              <a:t>Cells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236920" y="2779560"/>
            <a:ext cx="354306" cy="2787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rPr>
              <a:t>Oil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850841" y="2963159"/>
            <a:ext cx="1571400" cy="46662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rPr>
              <a:t>Barcoded RNA capture beads</a:t>
            </a:r>
          </a:p>
        </p:txBody>
      </p:sp>
      <p:sp>
        <p:nvSpPr>
          <p:cNvPr id="170" name="Freeform 169"/>
          <p:cNvSpPr/>
          <p:nvPr/>
        </p:nvSpPr>
        <p:spPr>
          <a:xfrm>
            <a:off x="3157559" y="6102719"/>
            <a:ext cx="662040" cy="66204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gradFill>
            <a:gsLst>
              <a:gs pos="0">
                <a:srgbClr val="CCFFFF"/>
              </a:gs>
              <a:gs pos="100000">
                <a:srgbClr val="009999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3454560" y="6281279"/>
            <a:ext cx="247679" cy="244801"/>
            <a:chOff x="3454560" y="6281279"/>
            <a:chExt cx="247679" cy="244801"/>
          </a:xfrm>
        </p:grpSpPr>
        <p:sp>
          <p:nvSpPr>
            <p:cNvPr id="172" name="Straight Connector 171"/>
            <p:cNvSpPr/>
            <p:nvPr/>
          </p:nvSpPr>
          <p:spPr>
            <a:xfrm flipV="1">
              <a:off x="3575159" y="6281279"/>
              <a:ext cx="0" cy="27001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73" name="Straight Connector 172"/>
            <p:cNvSpPr/>
            <p:nvPr/>
          </p:nvSpPr>
          <p:spPr>
            <a:xfrm flipV="1">
              <a:off x="3574800" y="6499080"/>
              <a:ext cx="0" cy="2700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74" name="Straight Connector 173"/>
            <p:cNvSpPr/>
            <p:nvPr/>
          </p:nvSpPr>
          <p:spPr>
            <a:xfrm>
              <a:off x="3675240" y="6404039"/>
              <a:ext cx="26999" cy="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75" name="Straight Connector 174"/>
            <p:cNvSpPr/>
            <p:nvPr/>
          </p:nvSpPr>
          <p:spPr>
            <a:xfrm>
              <a:off x="3454560" y="6404760"/>
              <a:ext cx="27000" cy="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76" name="Straight Connector 175"/>
            <p:cNvSpPr/>
            <p:nvPr/>
          </p:nvSpPr>
          <p:spPr>
            <a:xfrm flipV="1">
              <a:off x="3669120" y="6368040"/>
              <a:ext cx="26280" cy="4679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77" name="Straight Connector 176"/>
            <p:cNvSpPr/>
            <p:nvPr/>
          </p:nvSpPr>
          <p:spPr>
            <a:xfrm flipV="1">
              <a:off x="3462119" y="6438599"/>
              <a:ext cx="26281" cy="4681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78" name="Straight Connector 177"/>
            <p:cNvSpPr/>
            <p:nvPr/>
          </p:nvSpPr>
          <p:spPr>
            <a:xfrm flipV="1">
              <a:off x="3655440" y="6332039"/>
              <a:ext cx="23039" cy="13321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79" name="Straight Connector 178"/>
            <p:cNvSpPr/>
            <p:nvPr/>
          </p:nvSpPr>
          <p:spPr>
            <a:xfrm flipV="1">
              <a:off x="3479040" y="6463799"/>
              <a:ext cx="23039" cy="1332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80" name="Straight Connector 179"/>
            <p:cNvSpPr/>
            <p:nvPr/>
          </p:nvSpPr>
          <p:spPr>
            <a:xfrm flipV="1">
              <a:off x="3634560" y="6306120"/>
              <a:ext cx="17279" cy="2052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81" name="Straight Connector 180"/>
            <p:cNvSpPr/>
            <p:nvPr/>
          </p:nvSpPr>
          <p:spPr>
            <a:xfrm flipV="1">
              <a:off x="3504239" y="6483600"/>
              <a:ext cx="17281" cy="2052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82" name="Straight Connector 181"/>
            <p:cNvSpPr/>
            <p:nvPr/>
          </p:nvSpPr>
          <p:spPr>
            <a:xfrm flipV="1">
              <a:off x="3605400" y="6289200"/>
              <a:ext cx="13320" cy="2304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83" name="Straight Connector 182"/>
            <p:cNvSpPr/>
            <p:nvPr/>
          </p:nvSpPr>
          <p:spPr>
            <a:xfrm flipV="1">
              <a:off x="3535920" y="6494760"/>
              <a:ext cx="13320" cy="2304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84" name="Straight Connector 183"/>
            <p:cNvSpPr/>
            <p:nvPr/>
          </p:nvSpPr>
          <p:spPr>
            <a:xfrm>
              <a:off x="3670200" y="6433920"/>
              <a:ext cx="26279" cy="4679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85" name="Straight Connector 184"/>
            <p:cNvSpPr/>
            <p:nvPr/>
          </p:nvSpPr>
          <p:spPr>
            <a:xfrm>
              <a:off x="3656880" y="6461279"/>
              <a:ext cx="23040" cy="1332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86" name="Straight Connector 185"/>
            <p:cNvSpPr/>
            <p:nvPr/>
          </p:nvSpPr>
          <p:spPr>
            <a:xfrm>
              <a:off x="3636000" y="6480000"/>
              <a:ext cx="17279" cy="2052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87" name="Straight Connector 186"/>
            <p:cNvSpPr/>
            <p:nvPr/>
          </p:nvSpPr>
          <p:spPr>
            <a:xfrm>
              <a:off x="3606479" y="6494400"/>
              <a:ext cx="13321" cy="2304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88" name="Straight Connector 187"/>
            <p:cNvSpPr/>
            <p:nvPr/>
          </p:nvSpPr>
          <p:spPr>
            <a:xfrm flipH="1" flipV="1">
              <a:off x="3459959" y="6373799"/>
              <a:ext cx="26280" cy="4681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89" name="Straight Connector 188"/>
            <p:cNvSpPr/>
            <p:nvPr/>
          </p:nvSpPr>
          <p:spPr>
            <a:xfrm flipH="1" flipV="1">
              <a:off x="3476880" y="6337800"/>
              <a:ext cx="23040" cy="1332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90" name="Straight Connector 189"/>
            <p:cNvSpPr/>
            <p:nvPr/>
          </p:nvSpPr>
          <p:spPr>
            <a:xfrm flipH="1" flipV="1">
              <a:off x="3503159" y="6311880"/>
              <a:ext cx="17281" cy="2052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91" name="Straight Connector 190"/>
            <p:cNvSpPr/>
            <p:nvPr/>
          </p:nvSpPr>
          <p:spPr>
            <a:xfrm flipH="1" flipV="1">
              <a:off x="3536640" y="6294599"/>
              <a:ext cx="13320" cy="23041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192" name="Freeform 191"/>
            <p:cNvSpPr/>
            <p:nvPr/>
          </p:nvSpPr>
          <p:spPr>
            <a:xfrm>
              <a:off x="3480479" y="6306840"/>
              <a:ext cx="196560" cy="1965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gradFill>
              <a:gsLst>
                <a:gs pos="0">
                  <a:srgbClr val="CCCCCC"/>
                </a:gs>
                <a:gs pos="100000">
                  <a:srgbClr val="333333"/>
                </a:gs>
              </a:gsLst>
              <a:lin ang="3600000"/>
            </a:gra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</p:grpSp>
      <p:sp>
        <p:nvSpPr>
          <p:cNvPr id="193" name="Freeform 192"/>
          <p:cNvSpPr/>
          <p:nvPr/>
        </p:nvSpPr>
        <p:spPr>
          <a:xfrm>
            <a:off x="3356280" y="6488640"/>
            <a:ext cx="119520" cy="106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CCFFFF"/>
              </a:gs>
              <a:gs pos="100000">
                <a:srgbClr val="009999"/>
              </a:gs>
            </a:gsLst>
            <a:path path="circle">
              <a:fillToRect l="50000" t="50000" r="50000" b="50000"/>
            </a:path>
          </a:gradFill>
          <a:ln w="0">
            <a:solidFill>
              <a:srgbClr val="00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194" name="Freeform 193"/>
          <p:cNvSpPr/>
          <p:nvPr/>
        </p:nvSpPr>
        <p:spPr>
          <a:xfrm>
            <a:off x="3382200" y="6507000"/>
            <a:ext cx="85320" cy="79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006633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3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195" name="Freeform 194"/>
          <p:cNvSpPr/>
          <p:nvPr/>
        </p:nvSpPr>
        <p:spPr>
          <a:xfrm>
            <a:off x="4024079" y="6208920"/>
            <a:ext cx="1886760" cy="369719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*/ 21600 10800 1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21600"/>
              <a:gd name="f15" fmla="*/ f11 f1 1"/>
              <a:gd name="f16" fmla="val f14"/>
              <a:gd name="f17" fmla="+- 21600 0 f14"/>
              <a:gd name="f18" fmla="*/ f14 10 1"/>
              <a:gd name="f19" fmla="*/ f14 f12 1"/>
              <a:gd name="f20" fmla="*/ f6 f13 1"/>
              <a:gd name="f21" fmla="*/ 0 f13 1"/>
              <a:gd name="f22" fmla="*/ f15 1 f3"/>
              <a:gd name="f23" fmla="*/ 10800 f12 1"/>
              <a:gd name="f24" fmla="*/ 10800 f13 1"/>
              <a:gd name="f25" fmla="*/ 21600 f13 1"/>
              <a:gd name="f26" fmla="*/ f18 1 24"/>
              <a:gd name="f27" fmla="*/ f16 1 2"/>
              <a:gd name="f28" fmla="+- f16 0 10800"/>
              <a:gd name="f29" fmla="*/ f8 1 f16"/>
              <a:gd name="f30" fmla="+- f22 0 f2"/>
              <a:gd name="f31" fmla="+- f26 1750 0"/>
              <a:gd name="f32" fmla="+- 10800 f27 0"/>
              <a:gd name="f33" fmla="+- 10800 0 f27"/>
              <a:gd name="f34" fmla="?: f28 f29 21600"/>
              <a:gd name="f35" fmla="+- 21600 0 f27"/>
              <a:gd name="f36" fmla="+- 21600 0 f29"/>
              <a:gd name="f37" fmla="*/ f27 f12 1"/>
              <a:gd name="f38" fmla="+- 21600 0 f31"/>
              <a:gd name="f39" fmla="?: f28 f36 0"/>
              <a:gd name="f40" fmla="*/ f31 f12 1"/>
              <a:gd name="f41" fmla="*/ f31 f13 1"/>
              <a:gd name="f42" fmla="*/ f32 f12 1"/>
              <a:gd name="f43" fmla="*/ f35 f12 1"/>
              <a:gd name="f44" fmla="*/ f33 f12 1"/>
              <a:gd name="f45" fmla="*/ f34 f13 1"/>
              <a:gd name="f46" fmla="*/ f38 f12 1"/>
              <a:gd name="f47" fmla="*/ f38 f13 1"/>
              <a:gd name="f48" fmla="*/ f39 f13 1"/>
            </a:gdLst>
            <a:ahLst>
              <a:ahXY gdRefX="f0" minX="f6" maxX="f7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42" y="f21"/>
              </a:cxn>
              <a:cxn ang="f30">
                <a:pos x="f23" y="f48"/>
              </a:cxn>
              <a:cxn ang="f30">
                <a:pos x="f43" y="f24"/>
              </a:cxn>
              <a:cxn ang="f30">
                <a:pos x="f44" y="f25"/>
              </a:cxn>
              <a:cxn ang="f30">
                <a:pos x="f23" y="f45"/>
              </a:cxn>
              <a:cxn ang="f30">
                <a:pos x="f37" y="f24"/>
              </a:cxn>
            </a:cxnLst>
            <a:rect l="f40" t="f41" r="f46" b="f47"/>
            <a:pathLst>
              <a:path w="21600" h="21600">
                <a:moveTo>
                  <a:pt x="f16" y="f6"/>
                </a:moveTo>
                <a:lnTo>
                  <a:pt x="f7" y="f6"/>
                </a:lnTo>
                <a:lnTo>
                  <a:pt x="f17" y="f7"/>
                </a:lnTo>
                <a:lnTo>
                  <a:pt x="f6" y="f7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196" name="Freeform 195"/>
          <p:cNvSpPr/>
          <p:nvPr/>
        </p:nvSpPr>
        <p:spPr>
          <a:xfrm>
            <a:off x="4603679" y="6261480"/>
            <a:ext cx="28440" cy="14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197" name="Freeform 196"/>
          <p:cNvSpPr/>
          <p:nvPr/>
        </p:nvSpPr>
        <p:spPr>
          <a:xfrm>
            <a:off x="4584600" y="628092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198" name="Freeform 197"/>
          <p:cNvSpPr/>
          <p:nvPr/>
        </p:nvSpPr>
        <p:spPr>
          <a:xfrm>
            <a:off x="4565160" y="6300000"/>
            <a:ext cx="28080" cy="14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199" name="Freeform 198"/>
          <p:cNvSpPr/>
          <p:nvPr/>
        </p:nvSpPr>
        <p:spPr>
          <a:xfrm>
            <a:off x="4546079" y="6319080"/>
            <a:ext cx="28080" cy="14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00" name="Freeform 199"/>
          <p:cNvSpPr/>
          <p:nvPr/>
        </p:nvSpPr>
        <p:spPr>
          <a:xfrm>
            <a:off x="4525560" y="633996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01" name="Freeform 200"/>
          <p:cNvSpPr/>
          <p:nvPr/>
        </p:nvSpPr>
        <p:spPr>
          <a:xfrm>
            <a:off x="4505400" y="6359760"/>
            <a:ext cx="28440" cy="14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02" name="Freeform 201"/>
          <p:cNvSpPr/>
          <p:nvPr/>
        </p:nvSpPr>
        <p:spPr>
          <a:xfrm>
            <a:off x="4655520" y="626184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03" name="Freeform 202"/>
          <p:cNvSpPr/>
          <p:nvPr/>
        </p:nvSpPr>
        <p:spPr>
          <a:xfrm>
            <a:off x="4636800" y="6280920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04" name="Freeform 203"/>
          <p:cNvSpPr/>
          <p:nvPr/>
        </p:nvSpPr>
        <p:spPr>
          <a:xfrm>
            <a:off x="4617360" y="630036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05" name="Freeform 204"/>
          <p:cNvSpPr/>
          <p:nvPr/>
        </p:nvSpPr>
        <p:spPr>
          <a:xfrm>
            <a:off x="4598280" y="6319440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06" name="Freeform 205"/>
          <p:cNvSpPr/>
          <p:nvPr/>
        </p:nvSpPr>
        <p:spPr>
          <a:xfrm>
            <a:off x="4577400" y="633996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07" name="Freeform 206"/>
          <p:cNvSpPr/>
          <p:nvPr/>
        </p:nvSpPr>
        <p:spPr>
          <a:xfrm>
            <a:off x="4557600" y="6359760"/>
            <a:ext cx="28440" cy="14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08" name="Freeform 207"/>
          <p:cNvSpPr/>
          <p:nvPr/>
        </p:nvSpPr>
        <p:spPr>
          <a:xfrm>
            <a:off x="4712400" y="626184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09" name="Freeform 208"/>
          <p:cNvSpPr/>
          <p:nvPr/>
        </p:nvSpPr>
        <p:spPr>
          <a:xfrm>
            <a:off x="4693679" y="6280920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10" name="Freeform 209"/>
          <p:cNvSpPr/>
          <p:nvPr/>
        </p:nvSpPr>
        <p:spPr>
          <a:xfrm>
            <a:off x="4673880" y="630036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11" name="Freeform 210"/>
          <p:cNvSpPr/>
          <p:nvPr/>
        </p:nvSpPr>
        <p:spPr>
          <a:xfrm>
            <a:off x="4654800" y="631944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12" name="Freeform 211"/>
          <p:cNvSpPr/>
          <p:nvPr/>
        </p:nvSpPr>
        <p:spPr>
          <a:xfrm>
            <a:off x="4634640" y="633996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13" name="Freeform 212"/>
          <p:cNvSpPr/>
          <p:nvPr/>
        </p:nvSpPr>
        <p:spPr>
          <a:xfrm>
            <a:off x="4614480" y="6359760"/>
            <a:ext cx="28080" cy="14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14" name="Freeform 213"/>
          <p:cNvSpPr/>
          <p:nvPr/>
        </p:nvSpPr>
        <p:spPr>
          <a:xfrm>
            <a:off x="4770000" y="626184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15" name="Freeform 214"/>
          <p:cNvSpPr/>
          <p:nvPr/>
        </p:nvSpPr>
        <p:spPr>
          <a:xfrm>
            <a:off x="4750920" y="628092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16" name="Freeform 215"/>
          <p:cNvSpPr/>
          <p:nvPr/>
        </p:nvSpPr>
        <p:spPr>
          <a:xfrm>
            <a:off x="4731480" y="630036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17" name="Freeform 216"/>
          <p:cNvSpPr/>
          <p:nvPr/>
        </p:nvSpPr>
        <p:spPr>
          <a:xfrm>
            <a:off x="4712400" y="631944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18" name="Freeform 217"/>
          <p:cNvSpPr/>
          <p:nvPr/>
        </p:nvSpPr>
        <p:spPr>
          <a:xfrm>
            <a:off x="4692600" y="6339960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19" name="Freeform 218"/>
          <p:cNvSpPr/>
          <p:nvPr/>
        </p:nvSpPr>
        <p:spPr>
          <a:xfrm>
            <a:off x="4672080" y="6359760"/>
            <a:ext cx="28440" cy="14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20" name="Freeform 219"/>
          <p:cNvSpPr/>
          <p:nvPr/>
        </p:nvSpPr>
        <p:spPr>
          <a:xfrm>
            <a:off x="4826880" y="626184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21" name="Freeform 220"/>
          <p:cNvSpPr/>
          <p:nvPr/>
        </p:nvSpPr>
        <p:spPr>
          <a:xfrm>
            <a:off x="4807800" y="628092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22" name="Freeform 221"/>
          <p:cNvSpPr/>
          <p:nvPr/>
        </p:nvSpPr>
        <p:spPr>
          <a:xfrm>
            <a:off x="4788720" y="6300360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23" name="Freeform 222"/>
          <p:cNvSpPr/>
          <p:nvPr/>
        </p:nvSpPr>
        <p:spPr>
          <a:xfrm>
            <a:off x="4769640" y="6319440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24" name="Freeform 223"/>
          <p:cNvSpPr/>
          <p:nvPr/>
        </p:nvSpPr>
        <p:spPr>
          <a:xfrm>
            <a:off x="4749120" y="6339960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25" name="Freeform 224"/>
          <p:cNvSpPr/>
          <p:nvPr/>
        </p:nvSpPr>
        <p:spPr>
          <a:xfrm>
            <a:off x="4728960" y="6359760"/>
            <a:ext cx="28440" cy="14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26" name="Freeform 225"/>
          <p:cNvSpPr/>
          <p:nvPr/>
        </p:nvSpPr>
        <p:spPr>
          <a:xfrm>
            <a:off x="4886280" y="626184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27" name="Freeform 226"/>
          <p:cNvSpPr/>
          <p:nvPr/>
        </p:nvSpPr>
        <p:spPr>
          <a:xfrm>
            <a:off x="4867200" y="628092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28" name="Freeform 227"/>
          <p:cNvSpPr/>
          <p:nvPr/>
        </p:nvSpPr>
        <p:spPr>
          <a:xfrm>
            <a:off x="4848120" y="630036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29" name="Freeform 228"/>
          <p:cNvSpPr/>
          <p:nvPr/>
        </p:nvSpPr>
        <p:spPr>
          <a:xfrm>
            <a:off x="4829040" y="6319440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30" name="Freeform 229"/>
          <p:cNvSpPr/>
          <p:nvPr/>
        </p:nvSpPr>
        <p:spPr>
          <a:xfrm>
            <a:off x="4808520" y="633996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31" name="Freeform 230"/>
          <p:cNvSpPr/>
          <p:nvPr/>
        </p:nvSpPr>
        <p:spPr>
          <a:xfrm>
            <a:off x="4788720" y="6359760"/>
            <a:ext cx="28080" cy="14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32" name="Freeform 231"/>
          <p:cNvSpPr/>
          <p:nvPr/>
        </p:nvSpPr>
        <p:spPr>
          <a:xfrm>
            <a:off x="4940280" y="626184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33" name="Freeform 232"/>
          <p:cNvSpPr/>
          <p:nvPr/>
        </p:nvSpPr>
        <p:spPr>
          <a:xfrm>
            <a:off x="4921560" y="628092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34" name="Freeform 233"/>
          <p:cNvSpPr/>
          <p:nvPr/>
        </p:nvSpPr>
        <p:spPr>
          <a:xfrm>
            <a:off x="4901760" y="630036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35" name="Freeform 234"/>
          <p:cNvSpPr/>
          <p:nvPr/>
        </p:nvSpPr>
        <p:spPr>
          <a:xfrm>
            <a:off x="4882680" y="631944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36" name="Freeform 235"/>
          <p:cNvSpPr/>
          <p:nvPr/>
        </p:nvSpPr>
        <p:spPr>
          <a:xfrm>
            <a:off x="4862520" y="633996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37" name="Freeform 236"/>
          <p:cNvSpPr/>
          <p:nvPr/>
        </p:nvSpPr>
        <p:spPr>
          <a:xfrm>
            <a:off x="4842360" y="6359760"/>
            <a:ext cx="28440" cy="14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38" name="Freeform 237"/>
          <p:cNvSpPr/>
          <p:nvPr/>
        </p:nvSpPr>
        <p:spPr>
          <a:xfrm>
            <a:off x="5000400" y="6261840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39" name="Freeform 238"/>
          <p:cNvSpPr/>
          <p:nvPr/>
        </p:nvSpPr>
        <p:spPr>
          <a:xfrm>
            <a:off x="4981320" y="6280920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40" name="Freeform 239"/>
          <p:cNvSpPr/>
          <p:nvPr/>
        </p:nvSpPr>
        <p:spPr>
          <a:xfrm>
            <a:off x="4961520" y="630036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41" name="Freeform 240"/>
          <p:cNvSpPr/>
          <p:nvPr/>
        </p:nvSpPr>
        <p:spPr>
          <a:xfrm>
            <a:off x="4942440" y="631944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42" name="Freeform 241"/>
          <p:cNvSpPr/>
          <p:nvPr/>
        </p:nvSpPr>
        <p:spPr>
          <a:xfrm>
            <a:off x="4922640" y="6339960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43" name="Freeform 242"/>
          <p:cNvSpPr/>
          <p:nvPr/>
        </p:nvSpPr>
        <p:spPr>
          <a:xfrm>
            <a:off x="4901760" y="6359760"/>
            <a:ext cx="28800" cy="14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44" name="Freeform 243"/>
          <p:cNvSpPr/>
          <p:nvPr/>
        </p:nvSpPr>
        <p:spPr>
          <a:xfrm>
            <a:off x="5052240" y="626184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45" name="Freeform 244"/>
          <p:cNvSpPr/>
          <p:nvPr/>
        </p:nvSpPr>
        <p:spPr>
          <a:xfrm>
            <a:off x="5033160" y="628092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46" name="Freeform 245"/>
          <p:cNvSpPr/>
          <p:nvPr/>
        </p:nvSpPr>
        <p:spPr>
          <a:xfrm>
            <a:off x="5013720" y="6300360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47" name="Freeform 246"/>
          <p:cNvSpPr/>
          <p:nvPr/>
        </p:nvSpPr>
        <p:spPr>
          <a:xfrm>
            <a:off x="4994640" y="631944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48" name="Freeform 247"/>
          <p:cNvSpPr/>
          <p:nvPr/>
        </p:nvSpPr>
        <p:spPr>
          <a:xfrm>
            <a:off x="4974840" y="6339960"/>
            <a:ext cx="2772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49" name="Freeform 248"/>
          <p:cNvSpPr/>
          <p:nvPr/>
        </p:nvSpPr>
        <p:spPr>
          <a:xfrm>
            <a:off x="4953960" y="6359760"/>
            <a:ext cx="28440" cy="14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50" name="Straight Connector 249"/>
          <p:cNvSpPr/>
          <p:nvPr/>
        </p:nvSpPr>
        <p:spPr>
          <a:xfrm flipV="1">
            <a:off x="3819600" y="6499080"/>
            <a:ext cx="581760" cy="15551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grpSp>
        <p:nvGrpSpPr>
          <p:cNvPr id="251" name="Group 250"/>
          <p:cNvGrpSpPr/>
          <p:nvPr/>
        </p:nvGrpSpPr>
        <p:grpSpPr>
          <a:xfrm>
            <a:off x="6759360" y="6336000"/>
            <a:ext cx="247679" cy="244440"/>
            <a:chOff x="6759360" y="6336000"/>
            <a:chExt cx="247679" cy="244440"/>
          </a:xfrm>
        </p:grpSpPr>
        <p:sp>
          <p:nvSpPr>
            <p:cNvPr id="252" name="Straight Connector 251"/>
            <p:cNvSpPr/>
            <p:nvPr/>
          </p:nvSpPr>
          <p:spPr>
            <a:xfrm flipV="1">
              <a:off x="6879960" y="6336000"/>
              <a:ext cx="0" cy="2700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53" name="Straight Connector 252"/>
            <p:cNvSpPr/>
            <p:nvPr/>
          </p:nvSpPr>
          <p:spPr>
            <a:xfrm flipV="1">
              <a:off x="6879600" y="6553440"/>
              <a:ext cx="0" cy="2700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54" name="Straight Connector 253"/>
            <p:cNvSpPr/>
            <p:nvPr/>
          </p:nvSpPr>
          <p:spPr>
            <a:xfrm>
              <a:off x="6980040" y="6458760"/>
              <a:ext cx="26999" cy="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55" name="Straight Connector 254"/>
            <p:cNvSpPr/>
            <p:nvPr/>
          </p:nvSpPr>
          <p:spPr>
            <a:xfrm>
              <a:off x="6759360" y="6459119"/>
              <a:ext cx="27000" cy="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56" name="Straight Connector 255"/>
            <p:cNvSpPr/>
            <p:nvPr/>
          </p:nvSpPr>
          <p:spPr>
            <a:xfrm flipV="1">
              <a:off x="6973920" y="6422760"/>
              <a:ext cx="26279" cy="468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57" name="Straight Connector 256"/>
            <p:cNvSpPr/>
            <p:nvPr/>
          </p:nvSpPr>
          <p:spPr>
            <a:xfrm flipV="1">
              <a:off x="6766920" y="6492960"/>
              <a:ext cx="26280" cy="468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58" name="Straight Connector 257"/>
            <p:cNvSpPr/>
            <p:nvPr/>
          </p:nvSpPr>
          <p:spPr>
            <a:xfrm flipV="1">
              <a:off x="6960240" y="6386760"/>
              <a:ext cx="23040" cy="13319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59" name="Straight Connector 258"/>
            <p:cNvSpPr/>
            <p:nvPr/>
          </p:nvSpPr>
          <p:spPr>
            <a:xfrm flipV="1">
              <a:off x="6783840" y="6518160"/>
              <a:ext cx="23039" cy="1332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60" name="Straight Connector 259"/>
            <p:cNvSpPr/>
            <p:nvPr/>
          </p:nvSpPr>
          <p:spPr>
            <a:xfrm flipV="1">
              <a:off x="6939360" y="6360840"/>
              <a:ext cx="17280" cy="2052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61" name="Straight Connector 260"/>
            <p:cNvSpPr/>
            <p:nvPr/>
          </p:nvSpPr>
          <p:spPr>
            <a:xfrm flipV="1">
              <a:off x="6809040" y="6538320"/>
              <a:ext cx="17279" cy="2052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62" name="Straight Connector 261"/>
            <p:cNvSpPr/>
            <p:nvPr/>
          </p:nvSpPr>
          <p:spPr>
            <a:xfrm flipV="1">
              <a:off x="6910200" y="6343560"/>
              <a:ext cx="13320" cy="2304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63" name="Straight Connector 262"/>
            <p:cNvSpPr/>
            <p:nvPr/>
          </p:nvSpPr>
          <p:spPr>
            <a:xfrm flipV="1">
              <a:off x="6840720" y="6549480"/>
              <a:ext cx="13320" cy="2304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64" name="Straight Connector 263"/>
            <p:cNvSpPr/>
            <p:nvPr/>
          </p:nvSpPr>
          <p:spPr>
            <a:xfrm>
              <a:off x="6975000" y="6488280"/>
              <a:ext cx="26279" cy="468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65" name="Straight Connector 264"/>
            <p:cNvSpPr/>
            <p:nvPr/>
          </p:nvSpPr>
          <p:spPr>
            <a:xfrm>
              <a:off x="6961680" y="6515640"/>
              <a:ext cx="23039" cy="1332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66" name="Straight Connector 265"/>
            <p:cNvSpPr/>
            <p:nvPr/>
          </p:nvSpPr>
          <p:spPr>
            <a:xfrm>
              <a:off x="6940799" y="6534720"/>
              <a:ext cx="17281" cy="2052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67" name="Straight Connector 266"/>
            <p:cNvSpPr/>
            <p:nvPr/>
          </p:nvSpPr>
          <p:spPr>
            <a:xfrm>
              <a:off x="6911280" y="6549120"/>
              <a:ext cx="13320" cy="2304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68" name="Straight Connector 267"/>
            <p:cNvSpPr/>
            <p:nvPr/>
          </p:nvSpPr>
          <p:spPr>
            <a:xfrm flipH="1" flipV="1">
              <a:off x="6764760" y="6428160"/>
              <a:ext cx="26280" cy="468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69" name="Straight Connector 268"/>
            <p:cNvSpPr/>
            <p:nvPr/>
          </p:nvSpPr>
          <p:spPr>
            <a:xfrm flipH="1" flipV="1">
              <a:off x="6781680" y="6392160"/>
              <a:ext cx="23039" cy="1332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70" name="Straight Connector 269"/>
            <p:cNvSpPr/>
            <p:nvPr/>
          </p:nvSpPr>
          <p:spPr>
            <a:xfrm flipH="1" flipV="1">
              <a:off x="6807960" y="6366240"/>
              <a:ext cx="17280" cy="2052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71" name="Straight Connector 270"/>
            <p:cNvSpPr/>
            <p:nvPr/>
          </p:nvSpPr>
          <p:spPr>
            <a:xfrm flipH="1" flipV="1">
              <a:off x="6841440" y="6348960"/>
              <a:ext cx="13320" cy="2304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785280" y="6361200"/>
              <a:ext cx="196920" cy="1969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gradFill>
              <a:gsLst>
                <a:gs pos="0">
                  <a:srgbClr val="CCCCCC"/>
                </a:gs>
                <a:gs pos="100000">
                  <a:srgbClr val="333333"/>
                </a:gs>
              </a:gsLst>
              <a:lin ang="3600000"/>
            </a:gra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</p:grpSp>
      <p:sp>
        <p:nvSpPr>
          <p:cNvPr id="273" name="Freeform 272"/>
          <p:cNvSpPr/>
          <p:nvPr/>
        </p:nvSpPr>
        <p:spPr>
          <a:xfrm rot="4772400">
            <a:off x="6758223" y="6315352"/>
            <a:ext cx="65880" cy="334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4" h="94">
                <a:moveTo>
                  <a:pt x="0" y="89"/>
                </a:moveTo>
                <a:cubicBezTo>
                  <a:pt x="38" y="118"/>
                  <a:pt x="20" y="13"/>
                  <a:pt x="54" y="23"/>
                </a:cubicBezTo>
                <a:cubicBezTo>
                  <a:pt x="77" y="30"/>
                  <a:pt x="116" y="112"/>
                  <a:pt x="128" y="41"/>
                </a:cubicBezTo>
                <a:cubicBezTo>
                  <a:pt x="136" y="-8"/>
                  <a:pt x="187" y="-19"/>
                  <a:pt x="184" y="41"/>
                </a:cubicBezTo>
                <a:lnTo>
                  <a:pt x="172" y="47"/>
                </a:lnTo>
              </a:path>
            </a:pathLst>
          </a:custGeom>
          <a:noFill/>
          <a:ln w="19080">
            <a:solidFill>
              <a:srgbClr val="666666"/>
            </a:solidFill>
            <a:prstDash val="solid"/>
          </a:ln>
        </p:spPr>
        <p:txBody>
          <a:bodyPr vert="horz" wrap="none" lIns="99360" tIns="54360" rIns="99360" bIns="54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74" name="Freeform 273"/>
          <p:cNvSpPr/>
          <p:nvPr/>
        </p:nvSpPr>
        <p:spPr>
          <a:xfrm rot="4933800">
            <a:off x="6896949" y="6593691"/>
            <a:ext cx="93960" cy="34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2" h="96">
                <a:moveTo>
                  <a:pt x="0" y="91"/>
                </a:moveTo>
                <a:cubicBezTo>
                  <a:pt x="54" y="120"/>
                  <a:pt x="30" y="14"/>
                  <a:pt x="78" y="24"/>
                </a:cubicBezTo>
                <a:cubicBezTo>
                  <a:pt x="109" y="31"/>
                  <a:pt x="164" y="113"/>
                  <a:pt x="182" y="42"/>
                </a:cubicBezTo>
                <a:cubicBezTo>
                  <a:pt x="193" y="-7"/>
                  <a:pt x="266" y="-20"/>
                  <a:pt x="262" y="42"/>
                </a:cubicBezTo>
                <a:lnTo>
                  <a:pt x="245" y="47"/>
                </a:lnTo>
              </a:path>
            </a:pathLst>
          </a:custGeom>
          <a:noFill/>
          <a:ln w="19080">
            <a:solidFill>
              <a:srgbClr val="666666"/>
            </a:solidFill>
            <a:prstDash val="solid"/>
          </a:ln>
        </p:spPr>
        <p:txBody>
          <a:bodyPr vert="horz" wrap="none" lIns="99360" tIns="54360" rIns="99360" bIns="54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75" name="Freeform 274"/>
          <p:cNvSpPr/>
          <p:nvPr/>
        </p:nvSpPr>
        <p:spPr>
          <a:xfrm>
            <a:off x="6974494" y="6352556"/>
            <a:ext cx="66240" cy="34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5" h="96">
                <a:moveTo>
                  <a:pt x="0" y="91"/>
                </a:moveTo>
                <a:cubicBezTo>
                  <a:pt x="38" y="119"/>
                  <a:pt x="21" y="15"/>
                  <a:pt x="55" y="25"/>
                </a:cubicBezTo>
                <a:cubicBezTo>
                  <a:pt x="77" y="31"/>
                  <a:pt x="116" y="112"/>
                  <a:pt x="128" y="42"/>
                </a:cubicBezTo>
                <a:cubicBezTo>
                  <a:pt x="136" y="-7"/>
                  <a:pt x="188" y="-20"/>
                  <a:pt x="185" y="41"/>
                </a:cubicBezTo>
                <a:lnTo>
                  <a:pt x="172" y="46"/>
                </a:lnTo>
              </a:path>
            </a:pathLst>
          </a:custGeom>
          <a:noFill/>
          <a:ln w="19080">
            <a:solidFill>
              <a:srgbClr val="666666"/>
            </a:solidFill>
            <a:prstDash val="solid"/>
          </a:ln>
        </p:spPr>
        <p:txBody>
          <a:bodyPr vert="horz" wrap="none" lIns="99360" tIns="54360" rIns="99360" bIns="54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76" name="Freeform 275"/>
          <p:cNvSpPr/>
          <p:nvPr/>
        </p:nvSpPr>
        <p:spPr>
          <a:xfrm rot="4972200">
            <a:off x="6952065" y="6544649"/>
            <a:ext cx="103680" cy="34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9" h="97">
                <a:moveTo>
                  <a:pt x="0" y="92"/>
                </a:moveTo>
                <a:cubicBezTo>
                  <a:pt x="59" y="120"/>
                  <a:pt x="33" y="15"/>
                  <a:pt x="86" y="25"/>
                </a:cubicBezTo>
                <a:cubicBezTo>
                  <a:pt x="120" y="31"/>
                  <a:pt x="180" y="114"/>
                  <a:pt x="200" y="42"/>
                </a:cubicBezTo>
                <a:cubicBezTo>
                  <a:pt x="214" y="-8"/>
                  <a:pt x="294" y="-20"/>
                  <a:pt x="289" y="41"/>
                </a:cubicBezTo>
                <a:lnTo>
                  <a:pt x="270" y="47"/>
                </a:lnTo>
              </a:path>
            </a:pathLst>
          </a:custGeom>
          <a:noFill/>
          <a:ln w="19080">
            <a:solidFill>
              <a:srgbClr val="666666"/>
            </a:solidFill>
            <a:prstDash val="solid"/>
          </a:ln>
        </p:spPr>
        <p:txBody>
          <a:bodyPr vert="horz" wrap="none" lIns="99360" tIns="54360" rIns="99360" bIns="54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77" name="Freeform 276"/>
          <p:cNvSpPr/>
          <p:nvPr/>
        </p:nvSpPr>
        <p:spPr>
          <a:xfrm rot="17567013">
            <a:off x="6741998" y="6555856"/>
            <a:ext cx="66600" cy="34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6" h="96">
                <a:moveTo>
                  <a:pt x="186" y="91"/>
                </a:moveTo>
                <a:cubicBezTo>
                  <a:pt x="149" y="119"/>
                  <a:pt x="165" y="15"/>
                  <a:pt x="131" y="25"/>
                </a:cubicBezTo>
                <a:cubicBezTo>
                  <a:pt x="109" y="31"/>
                  <a:pt x="71" y="112"/>
                  <a:pt x="58" y="42"/>
                </a:cubicBezTo>
                <a:cubicBezTo>
                  <a:pt x="48" y="-7"/>
                  <a:pt x="-3" y="-20"/>
                  <a:pt x="0" y="41"/>
                </a:cubicBezTo>
                <a:lnTo>
                  <a:pt x="13" y="46"/>
                </a:lnTo>
              </a:path>
            </a:pathLst>
          </a:custGeom>
          <a:noFill/>
          <a:ln w="19080">
            <a:solidFill>
              <a:srgbClr val="666666"/>
            </a:solidFill>
            <a:prstDash val="solid"/>
          </a:ln>
        </p:spPr>
        <p:txBody>
          <a:bodyPr vert="horz" wrap="none" lIns="99360" tIns="54360" rIns="99360" bIns="54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78" name="Freeform 277"/>
          <p:cNvSpPr/>
          <p:nvPr/>
        </p:nvSpPr>
        <p:spPr>
          <a:xfrm rot="9245319">
            <a:off x="6825934" y="6590762"/>
            <a:ext cx="66240" cy="34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5" h="96">
                <a:moveTo>
                  <a:pt x="0" y="92"/>
                </a:moveTo>
                <a:cubicBezTo>
                  <a:pt x="38" y="119"/>
                  <a:pt x="21" y="15"/>
                  <a:pt x="55" y="25"/>
                </a:cubicBezTo>
                <a:cubicBezTo>
                  <a:pt x="77" y="31"/>
                  <a:pt x="116" y="112"/>
                  <a:pt x="128" y="42"/>
                </a:cubicBezTo>
                <a:cubicBezTo>
                  <a:pt x="137" y="-7"/>
                  <a:pt x="188" y="-20"/>
                  <a:pt x="185" y="41"/>
                </a:cubicBezTo>
                <a:lnTo>
                  <a:pt x="173" y="46"/>
                </a:lnTo>
              </a:path>
            </a:pathLst>
          </a:custGeom>
          <a:noFill/>
          <a:ln w="19080">
            <a:solidFill>
              <a:srgbClr val="666666"/>
            </a:solidFill>
            <a:prstDash val="solid"/>
          </a:ln>
        </p:spPr>
        <p:txBody>
          <a:bodyPr vert="horz" wrap="none" lIns="99360" tIns="54360" rIns="99360" bIns="54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79" name="Freeform 278"/>
          <p:cNvSpPr/>
          <p:nvPr/>
        </p:nvSpPr>
        <p:spPr>
          <a:xfrm rot="18593522">
            <a:off x="6682336" y="6490138"/>
            <a:ext cx="87840" cy="410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5" h="115">
                <a:moveTo>
                  <a:pt x="245" y="109"/>
                </a:moveTo>
                <a:cubicBezTo>
                  <a:pt x="195" y="142"/>
                  <a:pt x="217" y="18"/>
                  <a:pt x="173" y="29"/>
                </a:cubicBezTo>
                <a:cubicBezTo>
                  <a:pt x="143" y="37"/>
                  <a:pt x="93" y="134"/>
                  <a:pt x="76" y="49"/>
                </a:cubicBezTo>
                <a:cubicBezTo>
                  <a:pt x="65" y="-9"/>
                  <a:pt x="-3" y="-24"/>
                  <a:pt x="0" y="49"/>
                </a:cubicBezTo>
                <a:lnTo>
                  <a:pt x="17" y="56"/>
                </a:lnTo>
              </a:path>
            </a:pathLst>
          </a:custGeom>
          <a:noFill/>
          <a:ln w="19080">
            <a:solidFill>
              <a:srgbClr val="666666"/>
            </a:solidFill>
            <a:prstDash val="solid"/>
          </a:ln>
        </p:spPr>
        <p:txBody>
          <a:bodyPr vert="horz" wrap="none" lIns="99360" tIns="54360" rIns="99360" bIns="54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80" name="Freeform 279"/>
          <p:cNvSpPr/>
          <p:nvPr/>
        </p:nvSpPr>
        <p:spPr>
          <a:xfrm rot="2295600">
            <a:off x="7006330" y="6484794"/>
            <a:ext cx="75600" cy="374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1" h="105">
                <a:moveTo>
                  <a:pt x="0" y="100"/>
                </a:moveTo>
                <a:cubicBezTo>
                  <a:pt x="43" y="131"/>
                  <a:pt x="23" y="15"/>
                  <a:pt x="61" y="27"/>
                </a:cubicBezTo>
                <a:cubicBezTo>
                  <a:pt x="87" y="34"/>
                  <a:pt x="132" y="124"/>
                  <a:pt x="145" y="46"/>
                </a:cubicBezTo>
                <a:cubicBezTo>
                  <a:pt x="155" y="-8"/>
                  <a:pt x="213" y="-22"/>
                  <a:pt x="211" y="46"/>
                </a:cubicBezTo>
                <a:lnTo>
                  <a:pt x="196" y="52"/>
                </a:lnTo>
              </a:path>
            </a:pathLst>
          </a:custGeom>
          <a:noFill/>
          <a:ln w="19080">
            <a:solidFill>
              <a:srgbClr val="666666"/>
            </a:solidFill>
            <a:prstDash val="solid"/>
          </a:ln>
        </p:spPr>
        <p:txBody>
          <a:bodyPr vert="horz" wrap="none" lIns="99360" tIns="54360" rIns="99360" bIns="54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81" name="Freeform 280"/>
          <p:cNvSpPr/>
          <p:nvPr/>
        </p:nvSpPr>
        <p:spPr>
          <a:xfrm rot="6834000">
            <a:off x="6909840" y="6302512"/>
            <a:ext cx="94320" cy="34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3" h="96">
                <a:moveTo>
                  <a:pt x="263" y="91"/>
                </a:moveTo>
                <a:cubicBezTo>
                  <a:pt x="209" y="119"/>
                  <a:pt x="234" y="15"/>
                  <a:pt x="185" y="24"/>
                </a:cubicBezTo>
                <a:cubicBezTo>
                  <a:pt x="154" y="30"/>
                  <a:pt x="99" y="113"/>
                  <a:pt x="82" y="42"/>
                </a:cubicBezTo>
                <a:cubicBezTo>
                  <a:pt x="69" y="-8"/>
                  <a:pt x="-4" y="-20"/>
                  <a:pt x="0" y="42"/>
                </a:cubicBezTo>
                <a:lnTo>
                  <a:pt x="18" y="47"/>
                </a:lnTo>
              </a:path>
            </a:pathLst>
          </a:custGeom>
          <a:noFill/>
          <a:ln w="19080">
            <a:solidFill>
              <a:srgbClr val="666666"/>
            </a:solidFill>
            <a:prstDash val="solid"/>
          </a:ln>
        </p:spPr>
        <p:txBody>
          <a:bodyPr vert="horz" wrap="none" lIns="99360" tIns="54360" rIns="99360" bIns="54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282" name="Freeform 281"/>
          <p:cNvSpPr/>
          <p:nvPr/>
        </p:nvSpPr>
        <p:spPr>
          <a:xfrm>
            <a:off x="6699710" y="6426697"/>
            <a:ext cx="66240" cy="34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5" h="96">
                <a:moveTo>
                  <a:pt x="185" y="91"/>
                </a:moveTo>
                <a:cubicBezTo>
                  <a:pt x="147" y="119"/>
                  <a:pt x="165" y="15"/>
                  <a:pt x="131" y="25"/>
                </a:cubicBezTo>
                <a:cubicBezTo>
                  <a:pt x="109" y="31"/>
                  <a:pt x="70" y="112"/>
                  <a:pt x="58" y="42"/>
                </a:cubicBezTo>
                <a:cubicBezTo>
                  <a:pt x="49" y="-7"/>
                  <a:pt x="-3" y="-20"/>
                  <a:pt x="0" y="41"/>
                </a:cubicBezTo>
                <a:lnTo>
                  <a:pt x="13" y="46"/>
                </a:lnTo>
              </a:path>
            </a:pathLst>
          </a:custGeom>
          <a:noFill/>
          <a:ln w="19080">
            <a:solidFill>
              <a:srgbClr val="666666"/>
            </a:solidFill>
            <a:prstDash val="solid"/>
          </a:ln>
        </p:spPr>
        <p:txBody>
          <a:bodyPr vert="horz" wrap="none" lIns="99360" tIns="54360" rIns="99360" bIns="54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grpSp>
        <p:nvGrpSpPr>
          <p:cNvPr id="283" name="Group 282"/>
          <p:cNvGrpSpPr/>
          <p:nvPr/>
        </p:nvGrpSpPr>
        <p:grpSpPr>
          <a:xfrm>
            <a:off x="2997360" y="3953160"/>
            <a:ext cx="247679" cy="244800"/>
            <a:chOff x="2997360" y="3953160"/>
            <a:chExt cx="247679" cy="244800"/>
          </a:xfrm>
        </p:grpSpPr>
        <p:sp>
          <p:nvSpPr>
            <p:cNvPr id="284" name="Straight Connector 283"/>
            <p:cNvSpPr/>
            <p:nvPr/>
          </p:nvSpPr>
          <p:spPr>
            <a:xfrm flipV="1">
              <a:off x="3117960" y="3953160"/>
              <a:ext cx="0" cy="2700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85" name="Straight Connector 284"/>
            <p:cNvSpPr/>
            <p:nvPr/>
          </p:nvSpPr>
          <p:spPr>
            <a:xfrm flipV="1">
              <a:off x="3117600" y="4170960"/>
              <a:ext cx="0" cy="2700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86" name="Straight Connector 285"/>
            <p:cNvSpPr/>
            <p:nvPr/>
          </p:nvSpPr>
          <p:spPr>
            <a:xfrm>
              <a:off x="3218040" y="4075920"/>
              <a:ext cx="26999" cy="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87" name="Straight Connector 286"/>
            <p:cNvSpPr/>
            <p:nvPr/>
          </p:nvSpPr>
          <p:spPr>
            <a:xfrm>
              <a:off x="2997360" y="4076640"/>
              <a:ext cx="27000" cy="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88" name="Straight Connector 287"/>
            <p:cNvSpPr/>
            <p:nvPr/>
          </p:nvSpPr>
          <p:spPr>
            <a:xfrm flipV="1">
              <a:off x="3211920" y="4039920"/>
              <a:ext cx="26280" cy="468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89" name="Straight Connector 288"/>
            <p:cNvSpPr/>
            <p:nvPr/>
          </p:nvSpPr>
          <p:spPr>
            <a:xfrm flipV="1">
              <a:off x="3004920" y="4110479"/>
              <a:ext cx="26280" cy="468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90" name="Straight Connector 289"/>
            <p:cNvSpPr/>
            <p:nvPr/>
          </p:nvSpPr>
          <p:spPr>
            <a:xfrm flipV="1">
              <a:off x="3198240" y="4003920"/>
              <a:ext cx="23039" cy="1332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91" name="Straight Connector 290"/>
            <p:cNvSpPr/>
            <p:nvPr/>
          </p:nvSpPr>
          <p:spPr>
            <a:xfrm flipV="1">
              <a:off x="3021840" y="4135680"/>
              <a:ext cx="23040" cy="1332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92" name="Straight Connector 291"/>
            <p:cNvSpPr/>
            <p:nvPr/>
          </p:nvSpPr>
          <p:spPr>
            <a:xfrm flipV="1">
              <a:off x="3177360" y="3978000"/>
              <a:ext cx="17280" cy="20519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93" name="Straight Connector 292"/>
            <p:cNvSpPr/>
            <p:nvPr/>
          </p:nvSpPr>
          <p:spPr>
            <a:xfrm flipV="1">
              <a:off x="3047040" y="4155479"/>
              <a:ext cx="17280" cy="20521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94" name="Straight Connector 293"/>
            <p:cNvSpPr/>
            <p:nvPr/>
          </p:nvSpPr>
          <p:spPr>
            <a:xfrm flipV="1">
              <a:off x="3148199" y="3961080"/>
              <a:ext cx="13321" cy="2304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95" name="Straight Connector 294"/>
            <p:cNvSpPr/>
            <p:nvPr/>
          </p:nvSpPr>
          <p:spPr>
            <a:xfrm flipV="1">
              <a:off x="3078720" y="4166640"/>
              <a:ext cx="13320" cy="23039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96" name="Straight Connector 295"/>
            <p:cNvSpPr/>
            <p:nvPr/>
          </p:nvSpPr>
          <p:spPr>
            <a:xfrm>
              <a:off x="3213000" y="4105800"/>
              <a:ext cx="26279" cy="4679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97" name="Straight Connector 296"/>
            <p:cNvSpPr/>
            <p:nvPr/>
          </p:nvSpPr>
          <p:spPr>
            <a:xfrm>
              <a:off x="3199680" y="4133160"/>
              <a:ext cx="23040" cy="13319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98" name="Straight Connector 297"/>
            <p:cNvSpPr/>
            <p:nvPr/>
          </p:nvSpPr>
          <p:spPr>
            <a:xfrm>
              <a:off x="3178800" y="4151880"/>
              <a:ext cx="17280" cy="2052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99" name="Straight Connector 298"/>
            <p:cNvSpPr/>
            <p:nvPr/>
          </p:nvSpPr>
          <p:spPr>
            <a:xfrm>
              <a:off x="3149279" y="4166280"/>
              <a:ext cx="13321" cy="23039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00" name="Straight Connector 299"/>
            <p:cNvSpPr/>
            <p:nvPr/>
          </p:nvSpPr>
          <p:spPr>
            <a:xfrm flipH="1" flipV="1">
              <a:off x="3002759" y="4045679"/>
              <a:ext cx="26281" cy="4681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01" name="Straight Connector 300"/>
            <p:cNvSpPr/>
            <p:nvPr/>
          </p:nvSpPr>
          <p:spPr>
            <a:xfrm flipH="1" flipV="1">
              <a:off x="3019680" y="4009679"/>
              <a:ext cx="23040" cy="13321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02" name="Straight Connector 301"/>
            <p:cNvSpPr/>
            <p:nvPr/>
          </p:nvSpPr>
          <p:spPr>
            <a:xfrm flipH="1" flipV="1">
              <a:off x="3045960" y="3983760"/>
              <a:ext cx="17280" cy="20519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03" name="Straight Connector 302"/>
            <p:cNvSpPr/>
            <p:nvPr/>
          </p:nvSpPr>
          <p:spPr>
            <a:xfrm flipH="1" flipV="1">
              <a:off x="3079440" y="3966479"/>
              <a:ext cx="13319" cy="23041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304" name="Freeform 303"/>
            <p:cNvSpPr/>
            <p:nvPr/>
          </p:nvSpPr>
          <p:spPr>
            <a:xfrm>
              <a:off x="3023280" y="3978720"/>
              <a:ext cx="196560" cy="1965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gradFill>
              <a:gsLst>
                <a:gs pos="0">
                  <a:srgbClr val="CCCCCC"/>
                </a:gs>
                <a:gs pos="100000">
                  <a:srgbClr val="333333"/>
                </a:gs>
              </a:gsLst>
              <a:lin ang="3600000"/>
            </a:gra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</p:grpSp>
      <p:sp>
        <p:nvSpPr>
          <p:cNvPr id="305" name="Freeform 304"/>
          <p:cNvSpPr/>
          <p:nvPr/>
        </p:nvSpPr>
        <p:spPr>
          <a:xfrm>
            <a:off x="4055760" y="4951800"/>
            <a:ext cx="154800" cy="14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CCFFFF"/>
              </a:gs>
              <a:gs pos="100000">
                <a:srgbClr val="009999"/>
              </a:gs>
            </a:gsLst>
            <a:path path="circle">
              <a:fillToRect l="50000" t="50000" r="50000" b="50000"/>
            </a:path>
          </a:gradFill>
          <a:ln w="0">
            <a:solidFill>
              <a:srgbClr val="00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06" name="Freeform 305"/>
          <p:cNvSpPr/>
          <p:nvPr/>
        </p:nvSpPr>
        <p:spPr>
          <a:xfrm>
            <a:off x="4089240" y="4976640"/>
            <a:ext cx="110520" cy="1065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006633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3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07" name="Freeform 306"/>
          <p:cNvSpPr/>
          <p:nvPr/>
        </p:nvSpPr>
        <p:spPr>
          <a:xfrm>
            <a:off x="4457160" y="6408000"/>
            <a:ext cx="28440" cy="14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08" name="Freeform 307"/>
          <p:cNvSpPr/>
          <p:nvPr/>
        </p:nvSpPr>
        <p:spPr>
          <a:xfrm>
            <a:off x="4438080" y="642744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09" name="Freeform 308"/>
          <p:cNvSpPr/>
          <p:nvPr/>
        </p:nvSpPr>
        <p:spPr>
          <a:xfrm>
            <a:off x="4418640" y="6446520"/>
            <a:ext cx="28080" cy="14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10" name="Freeform 309"/>
          <p:cNvSpPr/>
          <p:nvPr/>
        </p:nvSpPr>
        <p:spPr>
          <a:xfrm>
            <a:off x="4399559" y="6465599"/>
            <a:ext cx="28080" cy="14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11" name="Freeform 310"/>
          <p:cNvSpPr/>
          <p:nvPr/>
        </p:nvSpPr>
        <p:spPr>
          <a:xfrm>
            <a:off x="4379040" y="648648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12" name="Freeform 311"/>
          <p:cNvSpPr/>
          <p:nvPr/>
        </p:nvSpPr>
        <p:spPr>
          <a:xfrm>
            <a:off x="4358880" y="6506280"/>
            <a:ext cx="28440" cy="14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13" name="Freeform 312"/>
          <p:cNvSpPr/>
          <p:nvPr/>
        </p:nvSpPr>
        <p:spPr>
          <a:xfrm>
            <a:off x="4509000" y="640836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14" name="Freeform 313"/>
          <p:cNvSpPr/>
          <p:nvPr/>
        </p:nvSpPr>
        <p:spPr>
          <a:xfrm>
            <a:off x="4490280" y="6427440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15" name="Freeform 314"/>
          <p:cNvSpPr/>
          <p:nvPr/>
        </p:nvSpPr>
        <p:spPr>
          <a:xfrm>
            <a:off x="4470840" y="6446879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16" name="Freeform 315"/>
          <p:cNvSpPr/>
          <p:nvPr/>
        </p:nvSpPr>
        <p:spPr>
          <a:xfrm>
            <a:off x="4451760" y="6465959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17" name="Freeform 316"/>
          <p:cNvSpPr/>
          <p:nvPr/>
        </p:nvSpPr>
        <p:spPr>
          <a:xfrm>
            <a:off x="4430880" y="648648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18" name="Freeform 317"/>
          <p:cNvSpPr/>
          <p:nvPr/>
        </p:nvSpPr>
        <p:spPr>
          <a:xfrm>
            <a:off x="4411080" y="6506280"/>
            <a:ext cx="28440" cy="14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19" name="Freeform 318"/>
          <p:cNvSpPr/>
          <p:nvPr/>
        </p:nvSpPr>
        <p:spPr>
          <a:xfrm>
            <a:off x="4565880" y="640836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20" name="Freeform 319"/>
          <p:cNvSpPr/>
          <p:nvPr/>
        </p:nvSpPr>
        <p:spPr>
          <a:xfrm>
            <a:off x="4547159" y="6427440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21" name="Freeform 320"/>
          <p:cNvSpPr/>
          <p:nvPr/>
        </p:nvSpPr>
        <p:spPr>
          <a:xfrm>
            <a:off x="4527360" y="6446879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22" name="Freeform 321"/>
          <p:cNvSpPr/>
          <p:nvPr/>
        </p:nvSpPr>
        <p:spPr>
          <a:xfrm>
            <a:off x="4508280" y="6465959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23" name="Freeform 322"/>
          <p:cNvSpPr/>
          <p:nvPr/>
        </p:nvSpPr>
        <p:spPr>
          <a:xfrm>
            <a:off x="4488120" y="648648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24" name="Freeform 323"/>
          <p:cNvSpPr/>
          <p:nvPr/>
        </p:nvSpPr>
        <p:spPr>
          <a:xfrm>
            <a:off x="4467960" y="6506280"/>
            <a:ext cx="28080" cy="14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25" name="Freeform 324"/>
          <p:cNvSpPr/>
          <p:nvPr/>
        </p:nvSpPr>
        <p:spPr>
          <a:xfrm>
            <a:off x="4623480" y="640836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26" name="Freeform 325"/>
          <p:cNvSpPr/>
          <p:nvPr/>
        </p:nvSpPr>
        <p:spPr>
          <a:xfrm>
            <a:off x="4604400" y="642744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27" name="Freeform 326"/>
          <p:cNvSpPr/>
          <p:nvPr/>
        </p:nvSpPr>
        <p:spPr>
          <a:xfrm>
            <a:off x="4584960" y="6446879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28" name="Freeform 327"/>
          <p:cNvSpPr/>
          <p:nvPr/>
        </p:nvSpPr>
        <p:spPr>
          <a:xfrm>
            <a:off x="4565880" y="6465959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29" name="Freeform 328"/>
          <p:cNvSpPr/>
          <p:nvPr/>
        </p:nvSpPr>
        <p:spPr>
          <a:xfrm>
            <a:off x="4546079" y="6486480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30" name="Freeform 329"/>
          <p:cNvSpPr/>
          <p:nvPr/>
        </p:nvSpPr>
        <p:spPr>
          <a:xfrm>
            <a:off x="4525560" y="6506280"/>
            <a:ext cx="28440" cy="14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31" name="Freeform 330"/>
          <p:cNvSpPr/>
          <p:nvPr/>
        </p:nvSpPr>
        <p:spPr>
          <a:xfrm>
            <a:off x="4680360" y="640836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32" name="Freeform 331"/>
          <p:cNvSpPr/>
          <p:nvPr/>
        </p:nvSpPr>
        <p:spPr>
          <a:xfrm>
            <a:off x="4661279" y="642744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33" name="Freeform 332"/>
          <p:cNvSpPr/>
          <p:nvPr/>
        </p:nvSpPr>
        <p:spPr>
          <a:xfrm>
            <a:off x="4642200" y="6446879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34" name="Freeform 333"/>
          <p:cNvSpPr/>
          <p:nvPr/>
        </p:nvSpPr>
        <p:spPr>
          <a:xfrm>
            <a:off x="4623120" y="6465959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35" name="Freeform 334"/>
          <p:cNvSpPr/>
          <p:nvPr/>
        </p:nvSpPr>
        <p:spPr>
          <a:xfrm>
            <a:off x="4602600" y="6486480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36" name="Freeform 335"/>
          <p:cNvSpPr/>
          <p:nvPr/>
        </p:nvSpPr>
        <p:spPr>
          <a:xfrm>
            <a:off x="4582440" y="6506280"/>
            <a:ext cx="28440" cy="14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37" name="Freeform 336"/>
          <p:cNvSpPr/>
          <p:nvPr/>
        </p:nvSpPr>
        <p:spPr>
          <a:xfrm>
            <a:off x="4739760" y="640836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38" name="Freeform 337"/>
          <p:cNvSpPr/>
          <p:nvPr/>
        </p:nvSpPr>
        <p:spPr>
          <a:xfrm>
            <a:off x="4720680" y="642744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39" name="Freeform 338"/>
          <p:cNvSpPr/>
          <p:nvPr/>
        </p:nvSpPr>
        <p:spPr>
          <a:xfrm>
            <a:off x="4701600" y="6446879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40" name="Freeform 339"/>
          <p:cNvSpPr/>
          <p:nvPr/>
        </p:nvSpPr>
        <p:spPr>
          <a:xfrm>
            <a:off x="4682520" y="6465959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41" name="Freeform 340"/>
          <p:cNvSpPr/>
          <p:nvPr/>
        </p:nvSpPr>
        <p:spPr>
          <a:xfrm>
            <a:off x="4662000" y="648648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42" name="Freeform 341"/>
          <p:cNvSpPr/>
          <p:nvPr/>
        </p:nvSpPr>
        <p:spPr>
          <a:xfrm>
            <a:off x="4642200" y="6506280"/>
            <a:ext cx="28080" cy="14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43" name="Freeform 342"/>
          <p:cNvSpPr/>
          <p:nvPr/>
        </p:nvSpPr>
        <p:spPr>
          <a:xfrm>
            <a:off x="4793760" y="640836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44" name="Freeform 343"/>
          <p:cNvSpPr/>
          <p:nvPr/>
        </p:nvSpPr>
        <p:spPr>
          <a:xfrm>
            <a:off x="4775040" y="642744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45" name="Freeform 344"/>
          <p:cNvSpPr/>
          <p:nvPr/>
        </p:nvSpPr>
        <p:spPr>
          <a:xfrm>
            <a:off x="4755240" y="6446879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46" name="Freeform 345"/>
          <p:cNvSpPr/>
          <p:nvPr/>
        </p:nvSpPr>
        <p:spPr>
          <a:xfrm>
            <a:off x="4736160" y="6465959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47" name="Freeform 346"/>
          <p:cNvSpPr/>
          <p:nvPr/>
        </p:nvSpPr>
        <p:spPr>
          <a:xfrm>
            <a:off x="4716000" y="648648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48" name="Freeform 347"/>
          <p:cNvSpPr/>
          <p:nvPr/>
        </p:nvSpPr>
        <p:spPr>
          <a:xfrm>
            <a:off x="4695840" y="6506280"/>
            <a:ext cx="28440" cy="14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49" name="Freeform 348"/>
          <p:cNvSpPr/>
          <p:nvPr/>
        </p:nvSpPr>
        <p:spPr>
          <a:xfrm>
            <a:off x="4853880" y="6408360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50" name="Freeform 349"/>
          <p:cNvSpPr/>
          <p:nvPr/>
        </p:nvSpPr>
        <p:spPr>
          <a:xfrm>
            <a:off x="4834800" y="6427440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51" name="Freeform 350"/>
          <p:cNvSpPr/>
          <p:nvPr/>
        </p:nvSpPr>
        <p:spPr>
          <a:xfrm>
            <a:off x="4815000" y="6446879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52" name="Freeform 351"/>
          <p:cNvSpPr/>
          <p:nvPr/>
        </p:nvSpPr>
        <p:spPr>
          <a:xfrm>
            <a:off x="4795920" y="6465959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53" name="Freeform 352"/>
          <p:cNvSpPr/>
          <p:nvPr/>
        </p:nvSpPr>
        <p:spPr>
          <a:xfrm>
            <a:off x="4776120" y="6486480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54" name="Freeform 353"/>
          <p:cNvSpPr/>
          <p:nvPr/>
        </p:nvSpPr>
        <p:spPr>
          <a:xfrm>
            <a:off x="4755240" y="6506280"/>
            <a:ext cx="28800" cy="14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55" name="Freeform 354"/>
          <p:cNvSpPr/>
          <p:nvPr/>
        </p:nvSpPr>
        <p:spPr>
          <a:xfrm>
            <a:off x="4905720" y="640836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56" name="Freeform 355"/>
          <p:cNvSpPr/>
          <p:nvPr/>
        </p:nvSpPr>
        <p:spPr>
          <a:xfrm>
            <a:off x="4886640" y="642744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57" name="Freeform 356"/>
          <p:cNvSpPr/>
          <p:nvPr/>
        </p:nvSpPr>
        <p:spPr>
          <a:xfrm>
            <a:off x="4867200" y="6446879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58" name="Freeform 357"/>
          <p:cNvSpPr/>
          <p:nvPr/>
        </p:nvSpPr>
        <p:spPr>
          <a:xfrm>
            <a:off x="4848120" y="6465959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59" name="Freeform 358"/>
          <p:cNvSpPr/>
          <p:nvPr/>
        </p:nvSpPr>
        <p:spPr>
          <a:xfrm>
            <a:off x="4828320" y="6486480"/>
            <a:ext cx="2772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60" name="Freeform 359"/>
          <p:cNvSpPr/>
          <p:nvPr/>
        </p:nvSpPr>
        <p:spPr>
          <a:xfrm>
            <a:off x="4807440" y="6506280"/>
            <a:ext cx="28440" cy="14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61" name="Freeform 360"/>
          <p:cNvSpPr/>
          <p:nvPr/>
        </p:nvSpPr>
        <p:spPr>
          <a:xfrm>
            <a:off x="5178960" y="6261480"/>
            <a:ext cx="28440" cy="14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62" name="Freeform 361"/>
          <p:cNvSpPr/>
          <p:nvPr/>
        </p:nvSpPr>
        <p:spPr>
          <a:xfrm>
            <a:off x="5159880" y="628092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63" name="Freeform 362"/>
          <p:cNvSpPr/>
          <p:nvPr/>
        </p:nvSpPr>
        <p:spPr>
          <a:xfrm>
            <a:off x="5140440" y="6300000"/>
            <a:ext cx="28080" cy="14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64" name="Freeform 363"/>
          <p:cNvSpPr/>
          <p:nvPr/>
        </p:nvSpPr>
        <p:spPr>
          <a:xfrm>
            <a:off x="5121360" y="6319080"/>
            <a:ext cx="28080" cy="14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65" name="Freeform 364"/>
          <p:cNvSpPr/>
          <p:nvPr/>
        </p:nvSpPr>
        <p:spPr>
          <a:xfrm>
            <a:off x="5100840" y="633996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66" name="Freeform 365"/>
          <p:cNvSpPr/>
          <p:nvPr/>
        </p:nvSpPr>
        <p:spPr>
          <a:xfrm>
            <a:off x="5080680" y="6359760"/>
            <a:ext cx="28440" cy="14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67" name="Freeform 366"/>
          <p:cNvSpPr/>
          <p:nvPr/>
        </p:nvSpPr>
        <p:spPr>
          <a:xfrm>
            <a:off x="5230800" y="626184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68" name="Freeform 367"/>
          <p:cNvSpPr/>
          <p:nvPr/>
        </p:nvSpPr>
        <p:spPr>
          <a:xfrm>
            <a:off x="5212080" y="6280920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69" name="Freeform 368"/>
          <p:cNvSpPr/>
          <p:nvPr/>
        </p:nvSpPr>
        <p:spPr>
          <a:xfrm>
            <a:off x="5192640" y="630036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70" name="Freeform 369"/>
          <p:cNvSpPr/>
          <p:nvPr/>
        </p:nvSpPr>
        <p:spPr>
          <a:xfrm>
            <a:off x="5173560" y="6319440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71" name="Freeform 370"/>
          <p:cNvSpPr/>
          <p:nvPr/>
        </p:nvSpPr>
        <p:spPr>
          <a:xfrm>
            <a:off x="5152680" y="633996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72" name="Freeform 371"/>
          <p:cNvSpPr/>
          <p:nvPr/>
        </p:nvSpPr>
        <p:spPr>
          <a:xfrm>
            <a:off x="5132880" y="6359760"/>
            <a:ext cx="28440" cy="14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73" name="Freeform 372"/>
          <p:cNvSpPr/>
          <p:nvPr/>
        </p:nvSpPr>
        <p:spPr>
          <a:xfrm>
            <a:off x="5287680" y="626184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74" name="Freeform 373"/>
          <p:cNvSpPr/>
          <p:nvPr/>
        </p:nvSpPr>
        <p:spPr>
          <a:xfrm>
            <a:off x="5268960" y="6280920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75" name="Freeform 374"/>
          <p:cNvSpPr/>
          <p:nvPr/>
        </p:nvSpPr>
        <p:spPr>
          <a:xfrm>
            <a:off x="5249160" y="630036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76" name="Freeform 375"/>
          <p:cNvSpPr/>
          <p:nvPr/>
        </p:nvSpPr>
        <p:spPr>
          <a:xfrm>
            <a:off x="5230079" y="631944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77" name="Freeform 376"/>
          <p:cNvSpPr/>
          <p:nvPr/>
        </p:nvSpPr>
        <p:spPr>
          <a:xfrm>
            <a:off x="5209920" y="633996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78" name="Freeform 377"/>
          <p:cNvSpPr/>
          <p:nvPr/>
        </p:nvSpPr>
        <p:spPr>
          <a:xfrm>
            <a:off x="5189760" y="6359760"/>
            <a:ext cx="28080" cy="14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79" name="Freeform 378"/>
          <p:cNvSpPr/>
          <p:nvPr/>
        </p:nvSpPr>
        <p:spPr>
          <a:xfrm>
            <a:off x="5345280" y="626184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80" name="Freeform 379"/>
          <p:cNvSpPr/>
          <p:nvPr/>
        </p:nvSpPr>
        <p:spPr>
          <a:xfrm>
            <a:off x="5326200" y="628092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81" name="Freeform 380"/>
          <p:cNvSpPr/>
          <p:nvPr/>
        </p:nvSpPr>
        <p:spPr>
          <a:xfrm>
            <a:off x="5306759" y="630036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82" name="Freeform 381"/>
          <p:cNvSpPr/>
          <p:nvPr/>
        </p:nvSpPr>
        <p:spPr>
          <a:xfrm>
            <a:off x="5287680" y="631944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83" name="Freeform 382"/>
          <p:cNvSpPr/>
          <p:nvPr/>
        </p:nvSpPr>
        <p:spPr>
          <a:xfrm>
            <a:off x="5267880" y="6339960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84" name="Freeform 383"/>
          <p:cNvSpPr/>
          <p:nvPr/>
        </p:nvSpPr>
        <p:spPr>
          <a:xfrm>
            <a:off x="5247360" y="6359760"/>
            <a:ext cx="28440" cy="14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85" name="Freeform 384"/>
          <p:cNvSpPr/>
          <p:nvPr/>
        </p:nvSpPr>
        <p:spPr>
          <a:xfrm>
            <a:off x="5402160" y="626184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86" name="Freeform 385"/>
          <p:cNvSpPr/>
          <p:nvPr/>
        </p:nvSpPr>
        <p:spPr>
          <a:xfrm>
            <a:off x="5383080" y="628092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87" name="Freeform 386"/>
          <p:cNvSpPr/>
          <p:nvPr/>
        </p:nvSpPr>
        <p:spPr>
          <a:xfrm>
            <a:off x="5364000" y="6300360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88" name="Freeform 387"/>
          <p:cNvSpPr/>
          <p:nvPr/>
        </p:nvSpPr>
        <p:spPr>
          <a:xfrm>
            <a:off x="5344920" y="6319440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89" name="Freeform 388"/>
          <p:cNvSpPr/>
          <p:nvPr/>
        </p:nvSpPr>
        <p:spPr>
          <a:xfrm>
            <a:off x="5324400" y="6339960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90" name="Freeform 389"/>
          <p:cNvSpPr/>
          <p:nvPr/>
        </p:nvSpPr>
        <p:spPr>
          <a:xfrm>
            <a:off x="5304239" y="6359760"/>
            <a:ext cx="28440" cy="14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91" name="Freeform 390"/>
          <p:cNvSpPr/>
          <p:nvPr/>
        </p:nvSpPr>
        <p:spPr>
          <a:xfrm>
            <a:off x="5461560" y="626184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92" name="Freeform 391"/>
          <p:cNvSpPr/>
          <p:nvPr/>
        </p:nvSpPr>
        <p:spPr>
          <a:xfrm>
            <a:off x="5442479" y="628092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93" name="Freeform 392"/>
          <p:cNvSpPr/>
          <p:nvPr/>
        </p:nvSpPr>
        <p:spPr>
          <a:xfrm>
            <a:off x="5423400" y="630036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94" name="Freeform 393"/>
          <p:cNvSpPr/>
          <p:nvPr/>
        </p:nvSpPr>
        <p:spPr>
          <a:xfrm>
            <a:off x="5404320" y="6319440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95" name="Freeform 394"/>
          <p:cNvSpPr/>
          <p:nvPr/>
        </p:nvSpPr>
        <p:spPr>
          <a:xfrm>
            <a:off x="5383800" y="633996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96" name="Freeform 395"/>
          <p:cNvSpPr/>
          <p:nvPr/>
        </p:nvSpPr>
        <p:spPr>
          <a:xfrm>
            <a:off x="5364000" y="6359760"/>
            <a:ext cx="28080" cy="14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97" name="Freeform 396"/>
          <p:cNvSpPr/>
          <p:nvPr/>
        </p:nvSpPr>
        <p:spPr>
          <a:xfrm>
            <a:off x="5515560" y="626184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98" name="Freeform 397"/>
          <p:cNvSpPr/>
          <p:nvPr/>
        </p:nvSpPr>
        <p:spPr>
          <a:xfrm>
            <a:off x="5496840" y="628092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399" name="Freeform 398"/>
          <p:cNvSpPr/>
          <p:nvPr/>
        </p:nvSpPr>
        <p:spPr>
          <a:xfrm>
            <a:off x="5477039" y="630036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00" name="Freeform 399"/>
          <p:cNvSpPr/>
          <p:nvPr/>
        </p:nvSpPr>
        <p:spPr>
          <a:xfrm>
            <a:off x="5457960" y="631944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01" name="Freeform 400"/>
          <p:cNvSpPr/>
          <p:nvPr/>
        </p:nvSpPr>
        <p:spPr>
          <a:xfrm>
            <a:off x="5437800" y="633996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02" name="Freeform 401"/>
          <p:cNvSpPr/>
          <p:nvPr/>
        </p:nvSpPr>
        <p:spPr>
          <a:xfrm>
            <a:off x="5417640" y="6359760"/>
            <a:ext cx="28440" cy="14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03" name="Freeform 402"/>
          <p:cNvSpPr/>
          <p:nvPr/>
        </p:nvSpPr>
        <p:spPr>
          <a:xfrm>
            <a:off x="5575680" y="6261840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04" name="Freeform 403"/>
          <p:cNvSpPr/>
          <p:nvPr/>
        </p:nvSpPr>
        <p:spPr>
          <a:xfrm>
            <a:off x="5556600" y="6280920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05" name="Freeform 404"/>
          <p:cNvSpPr/>
          <p:nvPr/>
        </p:nvSpPr>
        <p:spPr>
          <a:xfrm>
            <a:off x="5536800" y="630036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06" name="Freeform 405"/>
          <p:cNvSpPr/>
          <p:nvPr/>
        </p:nvSpPr>
        <p:spPr>
          <a:xfrm>
            <a:off x="5517720" y="631944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07" name="Freeform 406"/>
          <p:cNvSpPr/>
          <p:nvPr/>
        </p:nvSpPr>
        <p:spPr>
          <a:xfrm>
            <a:off x="5497920" y="6339960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08" name="Freeform 407"/>
          <p:cNvSpPr/>
          <p:nvPr/>
        </p:nvSpPr>
        <p:spPr>
          <a:xfrm>
            <a:off x="5477039" y="6359760"/>
            <a:ext cx="28800" cy="14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09" name="Freeform 408"/>
          <p:cNvSpPr/>
          <p:nvPr/>
        </p:nvSpPr>
        <p:spPr>
          <a:xfrm>
            <a:off x="5627520" y="626184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10" name="Freeform 409"/>
          <p:cNvSpPr/>
          <p:nvPr/>
        </p:nvSpPr>
        <p:spPr>
          <a:xfrm>
            <a:off x="5608440" y="628092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11" name="Freeform 410"/>
          <p:cNvSpPr/>
          <p:nvPr/>
        </p:nvSpPr>
        <p:spPr>
          <a:xfrm>
            <a:off x="5589000" y="6300360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12" name="Freeform 411"/>
          <p:cNvSpPr/>
          <p:nvPr/>
        </p:nvSpPr>
        <p:spPr>
          <a:xfrm>
            <a:off x="5569920" y="631944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13" name="Freeform 412"/>
          <p:cNvSpPr/>
          <p:nvPr/>
        </p:nvSpPr>
        <p:spPr>
          <a:xfrm>
            <a:off x="5550120" y="6339960"/>
            <a:ext cx="2772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14" name="Freeform 413"/>
          <p:cNvSpPr/>
          <p:nvPr/>
        </p:nvSpPr>
        <p:spPr>
          <a:xfrm>
            <a:off x="5529240" y="6359760"/>
            <a:ext cx="28440" cy="14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15" name="Freeform 414"/>
          <p:cNvSpPr/>
          <p:nvPr/>
        </p:nvSpPr>
        <p:spPr>
          <a:xfrm>
            <a:off x="5028840" y="6408000"/>
            <a:ext cx="28440" cy="14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16" name="Freeform 415"/>
          <p:cNvSpPr/>
          <p:nvPr/>
        </p:nvSpPr>
        <p:spPr>
          <a:xfrm>
            <a:off x="5009760" y="642744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17" name="Freeform 416"/>
          <p:cNvSpPr/>
          <p:nvPr/>
        </p:nvSpPr>
        <p:spPr>
          <a:xfrm>
            <a:off x="4990320" y="6446520"/>
            <a:ext cx="28080" cy="14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18" name="Freeform 417"/>
          <p:cNvSpPr/>
          <p:nvPr/>
        </p:nvSpPr>
        <p:spPr>
          <a:xfrm>
            <a:off x="4971240" y="6465599"/>
            <a:ext cx="28080" cy="14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19" name="Freeform 418"/>
          <p:cNvSpPr/>
          <p:nvPr/>
        </p:nvSpPr>
        <p:spPr>
          <a:xfrm>
            <a:off x="4950720" y="648648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20" name="Freeform 419"/>
          <p:cNvSpPr/>
          <p:nvPr/>
        </p:nvSpPr>
        <p:spPr>
          <a:xfrm>
            <a:off x="4930560" y="6506280"/>
            <a:ext cx="28440" cy="14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21" name="Freeform 420"/>
          <p:cNvSpPr/>
          <p:nvPr/>
        </p:nvSpPr>
        <p:spPr>
          <a:xfrm>
            <a:off x="5080680" y="640836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22" name="Freeform 421"/>
          <p:cNvSpPr/>
          <p:nvPr/>
        </p:nvSpPr>
        <p:spPr>
          <a:xfrm>
            <a:off x="5061960" y="6427440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23" name="Freeform 422"/>
          <p:cNvSpPr/>
          <p:nvPr/>
        </p:nvSpPr>
        <p:spPr>
          <a:xfrm>
            <a:off x="5042520" y="6446879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24" name="Freeform 423"/>
          <p:cNvSpPr/>
          <p:nvPr/>
        </p:nvSpPr>
        <p:spPr>
          <a:xfrm>
            <a:off x="5023440" y="6465959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25" name="Freeform 424"/>
          <p:cNvSpPr/>
          <p:nvPr/>
        </p:nvSpPr>
        <p:spPr>
          <a:xfrm>
            <a:off x="5002560" y="648648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26" name="Freeform 425"/>
          <p:cNvSpPr/>
          <p:nvPr/>
        </p:nvSpPr>
        <p:spPr>
          <a:xfrm>
            <a:off x="4982760" y="6506280"/>
            <a:ext cx="28440" cy="14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27" name="Freeform 426"/>
          <p:cNvSpPr/>
          <p:nvPr/>
        </p:nvSpPr>
        <p:spPr>
          <a:xfrm>
            <a:off x="5137560" y="640836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28" name="Freeform 427"/>
          <p:cNvSpPr/>
          <p:nvPr/>
        </p:nvSpPr>
        <p:spPr>
          <a:xfrm>
            <a:off x="5118840" y="6427440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29" name="Freeform 428"/>
          <p:cNvSpPr/>
          <p:nvPr/>
        </p:nvSpPr>
        <p:spPr>
          <a:xfrm>
            <a:off x="5099040" y="6446879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30" name="Freeform 429"/>
          <p:cNvSpPr/>
          <p:nvPr/>
        </p:nvSpPr>
        <p:spPr>
          <a:xfrm>
            <a:off x="5079960" y="6465959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31" name="Freeform 430"/>
          <p:cNvSpPr/>
          <p:nvPr/>
        </p:nvSpPr>
        <p:spPr>
          <a:xfrm>
            <a:off x="5059800" y="648648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32" name="Freeform 431"/>
          <p:cNvSpPr/>
          <p:nvPr/>
        </p:nvSpPr>
        <p:spPr>
          <a:xfrm>
            <a:off x="5039640" y="6506280"/>
            <a:ext cx="28080" cy="14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33" name="Freeform 432"/>
          <p:cNvSpPr/>
          <p:nvPr/>
        </p:nvSpPr>
        <p:spPr>
          <a:xfrm>
            <a:off x="5195160" y="640836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34" name="Freeform 433"/>
          <p:cNvSpPr/>
          <p:nvPr/>
        </p:nvSpPr>
        <p:spPr>
          <a:xfrm>
            <a:off x="5176080" y="642744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35" name="Freeform 434"/>
          <p:cNvSpPr/>
          <p:nvPr/>
        </p:nvSpPr>
        <p:spPr>
          <a:xfrm>
            <a:off x="5156640" y="6446879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36" name="Freeform 435"/>
          <p:cNvSpPr/>
          <p:nvPr/>
        </p:nvSpPr>
        <p:spPr>
          <a:xfrm>
            <a:off x="5137560" y="6465959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37" name="Freeform 436"/>
          <p:cNvSpPr/>
          <p:nvPr/>
        </p:nvSpPr>
        <p:spPr>
          <a:xfrm>
            <a:off x="5117760" y="6486480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38" name="Freeform 437"/>
          <p:cNvSpPr/>
          <p:nvPr/>
        </p:nvSpPr>
        <p:spPr>
          <a:xfrm>
            <a:off x="5097240" y="6506280"/>
            <a:ext cx="28440" cy="14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39" name="Freeform 438"/>
          <p:cNvSpPr/>
          <p:nvPr/>
        </p:nvSpPr>
        <p:spPr>
          <a:xfrm>
            <a:off x="5252040" y="640836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40" name="Freeform 439"/>
          <p:cNvSpPr/>
          <p:nvPr/>
        </p:nvSpPr>
        <p:spPr>
          <a:xfrm>
            <a:off x="5232960" y="642744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41" name="Freeform 440"/>
          <p:cNvSpPr/>
          <p:nvPr/>
        </p:nvSpPr>
        <p:spPr>
          <a:xfrm>
            <a:off x="5213880" y="6446879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42" name="Freeform 441"/>
          <p:cNvSpPr/>
          <p:nvPr/>
        </p:nvSpPr>
        <p:spPr>
          <a:xfrm>
            <a:off x="5194800" y="6465959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43" name="Freeform 442"/>
          <p:cNvSpPr/>
          <p:nvPr/>
        </p:nvSpPr>
        <p:spPr>
          <a:xfrm>
            <a:off x="5174280" y="6486480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44" name="Freeform 443"/>
          <p:cNvSpPr/>
          <p:nvPr/>
        </p:nvSpPr>
        <p:spPr>
          <a:xfrm>
            <a:off x="5154120" y="6506280"/>
            <a:ext cx="28440" cy="14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45" name="Freeform 444"/>
          <p:cNvSpPr/>
          <p:nvPr/>
        </p:nvSpPr>
        <p:spPr>
          <a:xfrm>
            <a:off x="5311440" y="640836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46" name="Freeform 445"/>
          <p:cNvSpPr/>
          <p:nvPr/>
        </p:nvSpPr>
        <p:spPr>
          <a:xfrm>
            <a:off x="5292360" y="642744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47" name="Freeform 446"/>
          <p:cNvSpPr/>
          <p:nvPr/>
        </p:nvSpPr>
        <p:spPr>
          <a:xfrm>
            <a:off x="5273279" y="6446879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48" name="Freeform 447"/>
          <p:cNvSpPr/>
          <p:nvPr/>
        </p:nvSpPr>
        <p:spPr>
          <a:xfrm>
            <a:off x="5254200" y="6465959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49" name="Freeform 448"/>
          <p:cNvSpPr/>
          <p:nvPr/>
        </p:nvSpPr>
        <p:spPr>
          <a:xfrm>
            <a:off x="5233679" y="648648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50" name="Freeform 449"/>
          <p:cNvSpPr/>
          <p:nvPr/>
        </p:nvSpPr>
        <p:spPr>
          <a:xfrm>
            <a:off x="5213880" y="6506280"/>
            <a:ext cx="28080" cy="14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51" name="Freeform 450"/>
          <p:cNvSpPr/>
          <p:nvPr/>
        </p:nvSpPr>
        <p:spPr>
          <a:xfrm>
            <a:off x="5365440" y="6408360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52" name="Freeform 451"/>
          <p:cNvSpPr/>
          <p:nvPr/>
        </p:nvSpPr>
        <p:spPr>
          <a:xfrm>
            <a:off x="5346720" y="642744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53" name="Freeform 452"/>
          <p:cNvSpPr/>
          <p:nvPr/>
        </p:nvSpPr>
        <p:spPr>
          <a:xfrm>
            <a:off x="5326920" y="6446879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54" name="Freeform 453"/>
          <p:cNvSpPr/>
          <p:nvPr/>
        </p:nvSpPr>
        <p:spPr>
          <a:xfrm>
            <a:off x="5307839" y="6465959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55" name="Freeform 454"/>
          <p:cNvSpPr/>
          <p:nvPr/>
        </p:nvSpPr>
        <p:spPr>
          <a:xfrm>
            <a:off x="5287680" y="648648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56" name="Freeform 455"/>
          <p:cNvSpPr/>
          <p:nvPr/>
        </p:nvSpPr>
        <p:spPr>
          <a:xfrm>
            <a:off x="5267520" y="6506280"/>
            <a:ext cx="28440" cy="14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57" name="Freeform 456"/>
          <p:cNvSpPr/>
          <p:nvPr/>
        </p:nvSpPr>
        <p:spPr>
          <a:xfrm>
            <a:off x="5425560" y="6408360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58" name="Freeform 457"/>
          <p:cNvSpPr/>
          <p:nvPr/>
        </p:nvSpPr>
        <p:spPr>
          <a:xfrm>
            <a:off x="5406480" y="6427440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59" name="Freeform 458"/>
          <p:cNvSpPr/>
          <p:nvPr/>
        </p:nvSpPr>
        <p:spPr>
          <a:xfrm>
            <a:off x="5386680" y="6446879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60" name="Freeform 459"/>
          <p:cNvSpPr/>
          <p:nvPr/>
        </p:nvSpPr>
        <p:spPr>
          <a:xfrm>
            <a:off x="5367600" y="6465959"/>
            <a:ext cx="2880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61" name="Freeform 460"/>
          <p:cNvSpPr/>
          <p:nvPr/>
        </p:nvSpPr>
        <p:spPr>
          <a:xfrm>
            <a:off x="5347800" y="6486480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62" name="Freeform 461"/>
          <p:cNvSpPr/>
          <p:nvPr/>
        </p:nvSpPr>
        <p:spPr>
          <a:xfrm>
            <a:off x="5326920" y="6506280"/>
            <a:ext cx="28800" cy="14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63" name="Freeform 462"/>
          <p:cNvSpPr/>
          <p:nvPr/>
        </p:nvSpPr>
        <p:spPr>
          <a:xfrm>
            <a:off x="5477400" y="640836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64" name="Freeform 463"/>
          <p:cNvSpPr/>
          <p:nvPr/>
        </p:nvSpPr>
        <p:spPr>
          <a:xfrm>
            <a:off x="5458320" y="6427440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65" name="Freeform 464"/>
          <p:cNvSpPr/>
          <p:nvPr/>
        </p:nvSpPr>
        <p:spPr>
          <a:xfrm>
            <a:off x="5438880" y="6446879"/>
            <a:ext cx="2808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66" name="Freeform 465"/>
          <p:cNvSpPr/>
          <p:nvPr/>
        </p:nvSpPr>
        <p:spPr>
          <a:xfrm>
            <a:off x="5419800" y="6465959"/>
            <a:ext cx="2844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67" name="Freeform 466"/>
          <p:cNvSpPr/>
          <p:nvPr/>
        </p:nvSpPr>
        <p:spPr>
          <a:xfrm>
            <a:off x="5400000" y="6486480"/>
            <a:ext cx="27720" cy="14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68" name="Freeform 467"/>
          <p:cNvSpPr/>
          <p:nvPr/>
        </p:nvSpPr>
        <p:spPr>
          <a:xfrm>
            <a:off x="5379120" y="6506280"/>
            <a:ext cx="28440" cy="147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CCCC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69" name="Straight Connector 468"/>
          <p:cNvSpPr/>
          <p:nvPr/>
        </p:nvSpPr>
        <p:spPr>
          <a:xfrm>
            <a:off x="3816720" y="6172200"/>
            <a:ext cx="566640" cy="3142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71" name="TextBox 470"/>
          <p:cNvSpPr txBox="1"/>
          <p:nvPr/>
        </p:nvSpPr>
        <p:spPr>
          <a:xfrm>
            <a:off x="7720559" y="1767808"/>
            <a:ext cx="2006642" cy="65449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solidFill>
                  <a:srgbClr val="000099"/>
                </a:solidFill>
                <a:latin typeface="Calibri" panose="020F0502020204030204" pitchFamily="34" charset="0"/>
                <a:ea typeface="Noto Sans CJK SC Regular" pitchFamily="2"/>
                <a:cs typeface="FreeSans" pitchFamily="2"/>
              </a:rPr>
              <a:t>Library prep and sequencing</a:t>
            </a:r>
          </a:p>
        </p:txBody>
      </p:sp>
      <p:pic>
        <p:nvPicPr>
          <p:cNvPr id="472" name="Picture 471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8174520" y="4494240"/>
            <a:ext cx="1807199" cy="94932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Freeform 472"/>
          <p:cNvSpPr/>
          <p:nvPr/>
        </p:nvSpPr>
        <p:spPr>
          <a:xfrm>
            <a:off x="684000" y="2260800"/>
            <a:ext cx="6962400" cy="482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000099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74" name="Freeform 473"/>
          <p:cNvSpPr/>
          <p:nvPr/>
        </p:nvSpPr>
        <p:spPr>
          <a:xfrm rot="1082400">
            <a:off x="7778736" y="4280023"/>
            <a:ext cx="612000" cy="1944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336666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475" name="Freeform 474"/>
          <p:cNvSpPr/>
          <p:nvPr/>
        </p:nvSpPr>
        <p:spPr>
          <a:xfrm rot="20517600" flipV="1">
            <a:off x="7831756" y="5497131"/>
            <a:ext cx="611280" cy="1944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336666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grpSp>
        <p:nvGrpSpPr>
          <p:cNvPr id="476" name="Group 475"/>
          <p:cNvGrpSpPr/>
          <p:nvPr/>
        </p:nvGrpSpPr>
        <p:grpSpPr>
          <a:xfrm>
            <a:off x="3196800" y="3753720"/>
            <a:ext cx="247680" cy="244799"/>
            <a:chOff x="3196800" y="3753720"/>
            <a:chExt cx="247680" cy="244799"/>
          </a:xfrm>
        </p:grpSpPr>
        <p:sp>
          <p:nvSpPr>
            <p:cNvPr id="477" name="Straight Connector 476"/>
            <p:cNvSpPr/>
            <p:nvPr/>
          </p:nvSpPr>
          <p:spPr>
            <a:xfrm flipV="1">
              <a:off x="3317400" y="3753720"/>
              <a:ext cx="0" cy="2700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78" name="Straight Connector 477"/>
            <p:cNvSpPr/>
            <p:nvPr/>
          </p:nvSpPr>
          <p:spPr>
            <a:xfrm flipV="1">
              <a:off x="3317039" y="3971520"/>
              <a:ext cx="0" cy="26999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79" name="Straight Connector 478"/>
            <p:cNvSpPr/>
            <p:nvPr/>
          </p:nvSpPr>
          <p:spPr>
            <a:xfrm>
              <a:off x="3417480" y="3876479"/>
              <a:ext cx="27000" cy="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80" name="Straight Connector 479"/>
            <p:cNvSpPr/>
            <p:nvPr/>
          </p:nvSpPr>
          <p:spPr>
            <a:xfrm>
              <a:off x="3196800" y="3877200"/>
              <a:ext cx="27000" cy="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81" name="Straight Connector 480"/>
            <p:cNvSpPr/>
            <p:nvPr/>
          </p:nvSpPr>
          <p:spPr>
            <a:xfrm flipV="1">
              <a:off x="3411360" y="3840479"/>
              <a:ext cx="26280" cy="468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82" name="Straight Connector 481"/>
            <p:cNvSpPr/>
            <p:nvPr/>
          </p:nvSpPr>
          <p:spPr>
            <a:xfrm flipV="1">
              <a:off x="3204360" y="3911040"/>
              <a:ext cx="26280" cy="468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83" name="Straight Connector 482"/>
            <p:cNvSpPr/>
            <p:nvPr/>
          </p:nvSpPr>
          <p:spPr>
            <a:xfrm flipV="1">
              <a:off x="3397679" y="3804480"/>
              <a:ext cx="23041" cy="1332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84" name="Straight Connector 483"/>
            <p:cNvSpPr/>
            <p:nvPr/>
          </p:nvSpPr>
          <p:spPr>
            <a:xfrm flipV="1">
              <a:off x="3221279" y="3936239"/>
              <a:ext cx="23041" cy="13321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85" name="Straight Connector 484"/>
            <p:cNvSpPr/>
            <p:nvPr/>
          </p:nvSpPr>
          <p:spPr>
            <a:xfrm flipV="1">
              <a:off x="3376800" y="3778560"/>
              <a:ext cx="17279" cy="2052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86" name="Straight Connector 485"/>
            <p:cNvSpPr/>
            <p:nvPr/>
          </p:nvSpPr>
          <p:spPr>
            <a:xfrm flipV="1">
              <a:off x="3246479" y="3956040"/>
              <a:ext cx="17281" cy="2052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87" name="Straight Connector 486"/>
            <p:cNvSpPr/>
            <p:nvPr/>
          </p:nvSpPr>
          <p:spPr>
            <a:xfrm flipV="1">
              <a:off x="3347640" y="3761640"/>
              <a:ext cx="13320" cy="2304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88" name="Straight Connector 487"/>
            <p:cNvSpPr/>
            <p:nvPr/>
          </p:nvSpPr>
          <p:spPr>
            <a:xfrm flipV="1">
              <a:off x="3278160" y="3967200"/>
              <a:ext cx="13319" cy="2304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89" name="Straight Connector 488"/>
            <p:cNvSpPr/>
            <p:nvPr/>
          </p:nvSpPr>
          <p:spPr>
            <a:xfrm>
              <a:off x="3412440" y="3906360"/>
              <a:ext cx="26280" cy="468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90" name="Straight Connector 489"/>
            <p:cNvSpPr/>
            <p:nvPr/>
          </p:nvSpPr>
          <p:spPr>
            <a:xfrm>
              <a:off x="3399120" y="3933720"/>
              <a:ext cx="23040" cy="1332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91" name="Straight Connector 490"/>
            <p:cNvSpPr/>
            <p:nvPr/>
          </p:nvSpPr>
          <p:spPr>
            <a:xfrm>
              <a:off x="3378240" y="3952440"/>
              <a:ext cx="17280" cy="2052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92" name="Straight Connector 491"/>
            <p:cNvSpPr/>
            <p:nvPr/>
          </p:nvSpPr>
          <p:spPr>
            <a:xfrm>
              <a:off x="3348720" y="3966840"/>
              <a:ext cx="13320" cy="2304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93" name="Straight Connector 492"/>
            <p:cNvSpPr/>
            <p:nvPr/>
          </p:nvSpPr>
          <p:spPr>
            <a:xfrm flipH="1" flipV="1">
              <a:off x="3202200" y="3846239"/>
              <a:ext cx="26280" cy="468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94" name="Straight Connector 493"/>
            <p:cNvSpPr/>
            <p:nvPr/>
          </p:nvSpPr>
          <p:spPr>
            <a:xfrm flipH="1" flipV="1">
              <a:off x="3219120" y="3810240"/>
              <a:ext cx="23040" cy="13319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95" name="Straight Connector 494"/>
            <p:cNvSpPr/>
            <p:nvPr/>
          </p:nvSpPr>
          <p:spPr>
            <a:xfrm flipH="1" flipV="1">
              <a:off x="3245400" y="3784320"/>
              <a:ext cx="17280" cy="2052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96" name="Straight Connector 495"/>
            <p:cNvSpPr/>
            <p:nvPr/>
          </p:nvSpPr>
          <p:spPr>
            <a:xfrm flipH="1" flipV="1">
              <a:off x="3278879" y="3767040"/>
              <a:ext cx="13321" cy="23039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497" name="Freeform 496"/>
            <p:cNvSpPr/>
            <p:nvPr/>
          </p:nvSpPr>
          <p:spPr>
            <a:xfrm>
              <a:off x="3222720" y="3779279"/>
              <a:ext cx="196560" cy="1965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gradFill>
              <a:gsLst>
                <a:gs pos="0">
                  <a:srgbClr val="CCCCCC"/>
                </a:gs>
                <a:gs pos="100000">
                  <a:srgbClr val="333333"/>
                </a:gs>
              </a:gsLst>
              <a:lin ang="3600000"/>
            </a:gra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</p:grpSp>
      <p:grpSp>
        <p:nvGrpSpPr>
          <p:cNvPr id="498" name="Group 497"/>
          <p:cNvGrpSpPr/>
          <p:nvPr/>
        </p:nvGrpSpPr>
        <p:grpSpPr>
          <a:xfrm>
            <a:off x="2927520" y="3667320"/>
            <a:ext cx="247680" cy="244800"/>
            <a:chOff x="2927520" y="3667320"/>
            <a:chExt cx="247680" cy="244800"/>
          </a:xfrm>
        </p:grpSpPr>
        <p:sp>
          <p:nvSpPr>
            <p:cNvPr id="499" name="Straight Connector 498"/>
            <p:cNvSpPr/>
            <p:nvPr/>
          </p:nvSpPr>
          <p:spPr>
            <a:xfrm flipV="1">
              <a:off x="3048120" y="3667320"/>
              <a:ext cx="0" cy="2700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500" name="Straight Connector 499"/>
            <p:cNvSpPr/>
            <p:nvPr/>
          </p:nvSpPr>
          <p:spPr>
            <a:xfrm flipV="1">
              <a:off x="3047760" y="3885120"/>
              <a:ext cx="0" cy="2700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501" name="Straight Connector 500"/>
            <p:cNvSpPr/>
            <p:nvPr/>
          </p:nvSpPr>
          <p:spPr>
            <a:xfrm>
              <a:off x="3148199" y="3790079"/>
              <a:ext cx="27001" cy="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502" name="Straight Connector 501"/>
            <p:cNvSpPr/>
            <p:nvPr/>
          </p:nvSpPr>
          <p:spPr>
            <a:xfrm>
              <a:off x="2927520" y="3790800"/>
              <a:ext cx="26999" cy="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503" name="Straight Connector 502"/>
            <p:cNvSpPr/>
            <p:nvPr/>
          </p:nvSpPr>
          <p:spPr>
            <a:xfrm flipV="1">
              <a:off x="3142079" y="3754079"/>
              <a:ext cx="26281" cy="468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504" name="Straight Connector 503"/>
            <p:cNvSpPr/>
            <p:nvPr/>
          </p:nvSpPr>
          <p:spPr>
            <a:xfrm flipV="1">
              <a:off x="2935080" y="3824639"/>
              <a:ext cx="26279" cy="468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505" name="Straight Connector 504"/>
            <p:cNvSpPr/>
            <p:nvPr/>
          </p:nvSpPr>
          <p:spPr>
            <a:xfrm flipV="1">
              <a:off x="3128400" y="3718080"/>
              <a:ext cx="23040" cy="1332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506" name="Straight Connector 505"/>
            <p:cNvSpPr/>
            <p:nvPr/>
          </p:nvSpPr>
          <p:spPr>
            <a:xfrm flipV="1">
              <a:off x="2951999" y="3849839"/>
              <a:ext cx="23040" cy="1332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507" name="Straight Connector 506"/>
            <p:cNvSpPr/>
            <p:nvPr/>
          </p:nvSpPr>
          <p:spPr>
            <a:xfrm flipV="1">
              <a:off x="3107520" y="3692160"/>
              <a:ext cx="17280" cy="2052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508" name="Straight Connector 507"/>
            <p:cNvSpPr/>
            <p:nvPr/>
          </p:nvSpPr>
          <p:spPr>
            <a:xfrm flipV="1">
              <a:off x="2977200" y="3869639"/>
              <a:ext cx="17280" cy="20521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509" name="Straight Connector 508"/>
            <p:cNvSpPr/>
            <p:nvPr/>
          </p:nvSpPr>
          <p:spPr>
            <a:xfrm flipV="1">
              <a:off x="3078360" y="3675240"/>
              <a:ext cx="13319" cy="2304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510" name="Straight Connector 509"/>
            <p:cNvSpPr/>
            <p:nvPr/>
          </p:nvSpPr>
          <p:spPr>
            <a:xfrm flipV="1">
              <a:off x="3008880" y="3880800"/>
              <a:ext cx="13320" cy="2304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511" name="Straight Connector 510"/>
            <p:cNvSpPr/>
            <p:nvPr/>
          </p:nvSpPr>
          <p:spPr>
            <a:xfrm>
              <a:off x="3143159" y="3819959"/>
              <a:ext cx="26281" cy="468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512" name="Straight Connector 511"/>
            <p:cNvSpPr/>
            <p:nvPr/>
          </p:nvSpPr>
          <p:spPr>
            <a:xfrm>
              <a:off x="3129839" y="3847320"/>
              <a:ext cx="23040" cy="13319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513" name="Straight Connector 512"/>
            <p:cNvSpPr/>
            <p:nvPr/>
          </p:nvSpPr>
          <p:spPr>
            <a:xfrm>
              <a:off x="3108959" y="3866039"/>
              <a:ext cx="17280" cy="20521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514" name="Straight Connector 513"/>
            <p:cNvSpPr/>
            <p:nvPr/>
          </p:nvSpPr>
          <p:spPr>
            <a:xfrm>
              <a:off x="3079440" y="3880440"/>
              <a:ext cx="13319" cy="2304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515" name="Straight Connector 514"/>
            <p:cNvSpPr/>
            <p:nvPr/>
          </p:nvSpPr>
          <p:spPr>
            <a:xfrm flipH="1" flipV="1">
              <a:off x="2932919" y="3759839"/>
              <a:ext cx="26280" cy="4681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516" name="Straight Connector 515"/>
            <p:cNvSpPr/>
            <p:nvPr/>
          </p:nvSpPr>
          <p:spPr>
            <a:xfrm flipH="1" flipV="1">
              <a:off x="2949839" y="3723840"/>
              <a:ext cx="23040" cy="1332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517" name="Straight Connector 516"/>
            <p:cNvSpPr/>
            <p:nvPr/>
          </p:nvSpPr>
          <p:spPr>
            <a:xfrm flipH="1" flipV="1">
              <a:off x="2976120" y="3697920"/>
              <a:ext cx="17280" cy="2052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518" name="Straight Connector 517"/>
            <p:cNvSpPr/>
            <p:nvPr/>
          </p:nvSpPr>
          <p:spPr>
            <a:xfrm flipH="1" flipV="1">
              <a:off x="3009600" y="3680639"/>
              <a:ext cx="13320" cy="23040"/>
            </a:xfrm>
            <a:prstGeom prst="line">
              <a:avLst/>
            </a:prstGeom>
            <a:noFill/>
            <a:ln w="19080">
              <a:solidFill>
                <a:srgbClr val="666666"/>
              </a:solidFill>
              <a:prstDash val="solid"/>
            </a:ln>
          </p:spPr>
          <p:txBody>
            <a:bodyPr vert="horz" wrap="none" lIns="99360" tIns="54360" rIns="99360" bIns="54360" anchor="ctr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2953439" y="3692879"/>
              <a:ext cx="196560" cy="1965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gradFill>
              <a:gsLst>
                <a:gs pos="0">
                  <a:srgbClr val="CCCCCC"/>
                </a:gs>
                <a:gs pos="100000">
                  <a:srgbClr val="333333"/>
                </a:gs>
              </a:gsLst>
              <a:lin ang="3600000"/>
            </a:gra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endParaRPr>
            </a:p>
          </p:txBody>
        </p:sp>
      </p:grpSp>
      <p:sp>
        <p:nvSpPr>
          <p:cNvPr id="520" name="Freeform 519"/>
          <p:cNvSpPr/>
          <p:nvPr/>
        </p:nvSpPr>
        <p:spPr>
          <a:xfrm>
            <a:off x="3638160" y="4966560"/>
            <a:ext cx="201600" cy="18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CCFFFF"/>
              </a:gs>
              <a:gs pos="100000">
                <a:srgbClr val="009999"/>
              </a:gs>
            </a:gsLst>
            <a:path path="circle">
              <a:fillToRect l="50000" t="50000" r="50000" b="50000"/>
            </a:path>
          </a:gradFill>
          <a:ln w="0">
            <a:solidFill>
              <a:srgbClr val="00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521" name="Freeform 520"/>
          <p:cNvSpPr/>
          <p:nvPr/>
        </p:nvSpPr>
        <p:spPr>
          <a:xfrm>
            <a:off x="3681719" y="4998600"/>
            <a:ext cx="144000" cy="138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006633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366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522" name="Freeform 521"/>
          <p:cNvSpPr/>
          <p:nvPr/>
        </p:nvSpPr>
        <p:spPr>
          <a:xfrm rot="20517600" flipV="1">
            <a:off x="4148902" y="4718626"/>
            <a:ext cx="408960" cy="126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336666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523" name="Freeform 522"/>
          <p:cNvSpPr/>
          <p:nvPr/>
        </p:nvSpPr>
        <p:spPr>
          <a:xfrm rot="21599400" flipV="1">
            <a:off x="3533051" y="3926484"/>
            <a:ext cx="413640" cy="1296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336666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524" name="Freeform 523"/>
          <p:cNvSpPr/>
          <p:nvPr/>
        </p:nvSpPr>
        <p:spPr>
          <a:xfrm rot="5400000">
            <a:off x="5317740" y="3061980"/>
            <a:ext cx="216000" cy="15084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336666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525" name="Straight Connector 524"/>
          <p:cNvSpPr/>
          <p:nvPr/>
        </p:nvSpPr>
        <p:spPr>
          <a:xfrm>
            <a:off x="673199" y="5931360"/>
            <a:ext cx="6962399" cy="0"/>
          </a:xfrm>
          <a:prstGeom prst="line">
            <a:avLst/>
          </a:prstGeom>
          <a:noFill/>
          <a:ln w="0">
            <a:solidFill>
              <a:srgbClr val="000099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527" name="TextBox 526"/>
          <p:cNvSpPr txBox="1"/>
          <p:nvPr/>
        </p:nvSpPr>
        <p:spPr>
          <a:xfrm>
            <a:off x="1198799" y="4568040"/>
            <a:ext cx="802120" cy="37268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rPr>
              <a:t>Indrop</a:t>
            </a: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529" name="TextBox 528"/>
          <p:cNvSpPr txBox="1"/>
          <p:nvPr/>
        </p:nvSpPr>
        <p:spPr>
          <a:xfrm>
            <a:off x="1066320" y="2235960"/>
            <a:ext cx="1056293" cy="37268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rPr>
              <a:t>Drop-</a:t>
            </a:r>
            <a:r>
              <a:rPr lang="en-GB" sz="1800" b="0" i="0" u="none" strike="noStrike" kern="1200" cap="none" dirty="0" err="1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rPr>
              <a:t>Seq</a:t>
            </a: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sp>
        <p:nvSpPr>
          <p:cNvPr id="530" name="TextBox 529"/>
          <p:cNvSpPr txBox="1"/>
          <p:nvPr/>
        </p:nvSpPr>
        <p:spPr>
          <a:xfrm>
            <a:off x="1132200" y="5931360"/>
            <a:ext cx="1012242" cy="37268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 err="1" smtClean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rPr>
              <a:t>Seq</a:t>
            </a:r>
            <a:r>
              <a:rPr lang="en-GB" sz="1800" b="0" i="0" u="none" strike="noStrike" kern="1200" cap="none" dirty="0" smtClean="0">
                <a:ln>
                  <a:noFill/>
                </a:ln>
                <a:latin typeface="Calibri" panose="020F0502020204030204" pitchFamily="34" charset="0"/>
                <a:ea typeface="Noto Sans CJK SC Regular" pitchFamily="2"/>
                <a:cs typeface="FreeSans" pitchFamily="2"/>
              </a:rPr>
              <a:t>-Well</a:t>
            </a:r>
            <a:endParaRPr lang="en-GB" sz="1800" b="0" i="0" u="none" strike="noStrike" kern="1200" cap="none" dirty="0">
              <a:ln>
                <a:noFill/>
              </a:ln>
              <a:latin typeface="Calibri" panose="020F0502020204030204" pitchFamily="34" charset="0"/>
              <a:ea typeface="Noto Sans CJK SC Regular" pitchFamily="2"/>
              <a:cs typeface="FreeSans" pitchFamily="2"/>
            </a:endParaRPr>
          </a:p>
        </p:txBody>
      </p:sp>
      <p:pic>
        <p:nvPicPr>
          <p:cNvPr id="535" name="Picture 5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33" y="2532500"/>
            <a:ext cx="975307" cy="975307"/>
          </a:xfrm>
          <a:prstGeom prst="rect">
            <a:avLst/>
          </a:prstGeom>
        </p:spPr>
      </p:pic>
      <p:pic>
        <p:nvPicPr>
          <p:cNvPr id="537" name="Picture 5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205" y="4895750"/>
            <a:ext cx="1343107" cy="938677"/>
          </a:xfrm>
          <a:prstGeom prst="rect">
            <a:avLst/>
          </a:prstGeom>
        </p:spPr>
      </p:pic>
      <p:pic>
        <p:nvPicPr>
          <p:cNvPr id="539" name="Picture 5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689" y="3763280"/>
            <a:ext cx="1345816" cy="903760"/>
          </a:xfrm>
          <a:prstGeom prst="rect">
            <a:avLst/>
          </a:prstGeom>
        </p:spPr>
      </p:pic>
      <p:pic>
        <p:nvPicPr>
          <p:cNvPr id="541" name="Picture 5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9568" y="6241842"/>
            <a:ext cx="1233892" cy="8210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RNA capture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GB" dirty="0" smtClean="0"/>
              <a:t>Barcoded RNA capture </a:t>
            </a:r>
            <a:r>
              <a:rPr lang="en-GB" dirty="0"/>
              <a:t>beads</a:t>
            </a:r>
          </a:p>
          <a:p>
            <a:pPr lvl="0">
              <a:buSzPct val="45000"/>
            </a:pPr>
            <a:endParaRPr lang="en-GB" dirty="0" smtClean="0"/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endParaRPr lang="en-GB" dirty="0"/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GB" dirty="0" smtClean="0"/>
              <a:t>Capture </a:t>
            </a:r>
            <a:r>
              <a:rPr lang="en-GB" dirty="0"/>
              <a:t>oligo </a:t>
            </a:r>
            <a:r>
              <a:rPr lang="en-GB" dirty="0" smtClean="0"/>
              <a:t>preparation</a:t>
            </a:r>
          </a:p>
          <a:p>
            <a:pPr marL="1143000" lvl="1" indent="-457200">
              <a:buSzPct val="45000"/>
            </a:pPr>
            <a:r>
              <a:rPr lang="en-GB" sz="2400" dirty="0" smtClean="0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</a:rPr>
              <a:t>Ligation </a:t>
            </a:r>
            <a:r>
              <a:rPr lang="en-GB" sz="2400" dirty="0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</a:rPr>
              <a:t>of short oligonucleotides (10X and </a:t>
            </a:r>
            <a:r>
              <a:rPr lang="en-GB" sz="2400" dirty="0" err="1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</a:rPr>
              <a:t>Indrop</a:t>
            </a:r>
            <a:r>
              <a:rPr lang="en-GB" sz="2400" dirty="0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</a:rPr>
              <a:t>): known set of </a:t>
            </a:r>
            <a:r>
              <a:rPr lang="en-GB" sz="2400" dirty="0" smtClean="0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</a:rPr>
              <a:t>barcodes</a:t>
            </a:r>
          </a:p>
          <a:p>
            <a:pPr marL="1143000" lvl="1" indent="-457200">
              <a:buSzPct val="45000"/>
            </a:pPr>
            <a:r>
              <a:rPr lang="en-GB" dirty="0" smtClean="0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</a:rPr>
              <a:t>Split-and-pool synthesis (Drop-</a:t>
            </a:r>
            <a:r>
              <a:rPr lang="en-GB" dirty="0" err="1" smtClean="0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</a:rPr>
              <a:t>Seq</a:t>
            </a:r>
            <a:r>
              <a:rPr lang="en-GB" dirty="0" smtClean="0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</a:rPr>
              <a:t>): random barcodes</a:t>
            </a:r>
          </a:p>
          <a:p>
            <a:pPr marL="1143000" lvl="1" indent="-457200">
              <a:buSzPct val="45000"/>
            </a:pPr>
            <a:endParaRPr lang="en-GB" sz="2400" dirty="0">
              <a:highlight>
                <a:scrgbClr r="0" g="0" b="0">
                  <a:alpha val="0"/>
                </a:scrgbClr>
              </a:highlight>
              <a:latin typeface="Calibri" panose="020F050202020403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 rot="5400000">
            <a:off x="4726268" y="2666559"/>
            <a:ext cx="282600" cy="861480"/>
          </a:xfrm>
          <a:prstGeom prst="lef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3"/>
          <p:cNvSpPr/>
          <p:nvPr/>
        </p:nvSpPr>
        <p:spPr>
          <a:xfrm rot="5400000">
            <a:off x="5495588" y="2758539"/>
            <a:ext cx="282780" cy="677340"/>
          </a:xfrm>
          <a:prstGeom prst="lef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4"/>
          <p:cNvSpPr/>
          <p:nvPr/>
        </p:nvSpPr>
        <p:spPr>
          <a:xfrm>
            <a:off x="4355688" y="2738489"/>
            <a:ext cx="744350" cy="585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5"/>
          <p:cNvSpPr/>
          <p:nvPr/>
        </p:nvSpPr>
        <p:spPr>
          <a:xfrm>
            <a:off x="5422578" y="2515710"/>
            <a:ext cx="376920" cy="38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 lang="en-GB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UMI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6"/>
          <p:cNvSpPr/>
          <p:nvPr/>
        </p:nvSpPr>
        <p:spPr>
          <a:xfrm>
            <a:off x="723977" y="3072792"/>
            <a:ext cx="498960" cy="4269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TextShape 7"/>
          <p:cNvSpPr txBox="1"/>
          <p:nvPr/>
        </p:nvSpPr>
        <p:spPr>
          <a:xfrm>
            <a:off x="1144628" y="3196659"/>
            <a:ext cx="8285619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Linker-5’-TTTTTTTAAGCAGTGGTATCAACGCAGAGTACJJJJJJJJJJJJNNNNNNNNTTTTTTTTTTTTTTTTTTTTTTTTTTTTTT3</a:t>
            </a:r>
            <a:r>
              <a:rPr lang="en-GB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r>
              <a:rPr lang="en-GB" sz="1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3’AAAAAAAAAAAAAAAAAAAAAAAAAANNNNNNNNNN…5'</a:t>
            </a:r>
          </a:p>
          <a:p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ustomShape 8"/>
          <p:cNvSpPr/>
          <p:nvPr/>
        </p:nvSpPr>
        <p:spPr>
          <a:xfrm rot="5400000">
            <a:off x="3320108" y="2123499"/>
            <a:ext cx="284400" cy="1949040"/>
          </a:xfrm>
          <a:prstGeom prst="lef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TextShape 9"/>
          <p:cNvSpPr txBox="1"/>
          <p:nvPr/>
        </p:nvSpPr>
        <p:spPr>
          <a:xfrm>
            <a:off x="2815895" y="2692126"/>
            <a:ext cx="1292826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PCR primer </a:t>
            </a:r>
            <a:r>
              <a:rPr lang="en-GB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site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5688" y="2684127"/>
            <a:ext cx="1042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Cell b</a:t>
            </a:r>
            <a:r>
              <a:rPr lang="en-GB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arcode</a:t>
            </a:r>
            <a:endParaRPr lang="en-GB" sz="1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47004" y="3623719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mRNA</a:t>
            </a:r>
            <a:endParaRPr lang="fi-FI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cDNA </a:t>
            </a:r>
            <a:r>
              <a:rPr lang="en-GB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synthesis</a:t>
            </a:r>
            <a:endParaRPr lang="en-GB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40" name="CustomShape 2"/>
          <p:cNvSpPr/>
          <p:nvPr/>
        </p:nvSpPr>
        <p:spPr>
          <a:xfrm rot="5400000">
            <a:off x="4312800" y="1879380"/>
            <a:ext cx="282600" cy="861480"/>
          </a:xfrm>
          <a:prstGeom prst="lef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 rot="5400000">
            <a:off x="5082120" y="1971360"/>
            <a:ext cx="282780" cy="677340"/>
          </a:xfrm>
          <a:prstGeom prst="lef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4123440" y="1770284"/>
            <a:ext cx="68508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Cell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barcode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4984920" y="1841924"/>
            <a:ext cx="376920" cy="38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GB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UMI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333720" y="2298960"/>
            <a:ext cx="498960" cy="4269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TextShape 7"/>
          <p:cNvSpPr txBox="1"/>
          <p:nvPr/>
        </p:nvSpPr>
        <p:spPr>
          <a:xfrm>
            <a:off x="731160" y="2409480"/>
            <a:ext cx="88164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Linker-5’-TTTTTTTAAGCAGTGGTATCAACGCAGAGTACJJJJJJJJJJJJNNNNNNNNTTTTTTTTTTTTTTTTTTTTTTTTTTTTTT3</a:t>
            </a:r>
            <a:r>
              <a:rPr lang="en-GB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CustomShape 8"/>
          <p:cNvSpPr/>
          <p:nvPr/>
        </p:nvSpPr>
        <p:spPr>
          <a:xfrm rot="5400000">
            <a:off x="2906640" y="1336320"/>
            <a:ext cx="284400" cy="1949040"/>
          </a:xfrm>
          <a:prstGeom prst="leftBrace">
            <a:avLst>
              <a:gd name="adj1" fmla="val 8333"/>
              <a:gd name="adj2" fmla="val 50000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TextShape 9"/>
          <p:cNvSpPr txBox="1"/>
          <p:nvPr/>
        </p:nvSpPr>
        <p:spPr>
          <a:xfrm>
            <a:off x="2637000" y="1964324"/>
            <a:ext cx="90936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Primer site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10"/>
          <p:cNvSpPr txBox="1"/>
          <p:nvPr/>
        </p:nvSpPr>
        <p:spPr>
          <a:xfrm>
            <a:off x="358200" y="1645560"/>
            <a:ext cx="17161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RNA capture</a:t>
            </a:r>
          </a:p>
        </p:txBody>
      </p:sp>
      <p:sp>
        <p:nvSpPr>
          <p:cNvPr id="49" name="TextShape 11"/>
          <p:cNvSpPr txBox="1"/>
          <p:nvPr/>
        </p:nvSpPr>
        <p:spPr>
          <a:xfrm>
            <a:off x="358200" y="3185280"/>
            <a:ext cx="2787336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Reverse transcription</a:t>
            </a:r>
          </a:p>
        </p:txBody>
      </p:sp>
      <p:sp>
        <p:nvSpPr>
          <p:cNvPr id="50" name="TextShape 12"/>
          <p:cNvSpPr txBox="1"/>
          <p:nvPr/>
        </p:nvSpPr>
        <p:spPr>
          <a:xfrm>
            <a:off x="1410120" y="3642480"/>
            <a:ext cx="4905000" cy="44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Bead oligo   5’TTTTTTTTTTTTTTTTTTTTT</a:t>
            </a:r>
            <a:r>
              <a:rPr lang="en-GB" sz="1000" b="0" strike="noStrike" spc="-1" dirty="0">
                <a:solidFill>
                  <a:srgbClr val="CC0066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NNNNNNNNNNNNNNNNNCCC</a:t>
            </a:r>
            <a:r>
              <a:rPr lang="en-GB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GB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r>
              <a:rPr lang="en-GB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mRNA   3’AAAAAAAAAAAAAAAAAAAAANNNNNNNNNNNNNNNNN5’</a:t>
            </a:r>
            <a:endParaRPr lang="en-GB" sz="1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Shape 13"/>
          <p:cNvSpPr txBox="1"/>
          <p:nvPr/>
        </p:nvSpPr>
        <p:spPr>
          <a:xfrm>
            <a:off x="4877280" y="3459600"/>
            <a:ext cx="578520" cy="264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b="0" strike="noStrike" spc="-1">
                <a:solidFill>
                  <a:srgbClr val="CC00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cDNA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14"/>
          <p:cNvSpPr txBox="1"/>
          <p:nvPr/>
        </p:nvSpPr>
        <p:spPr>
          <a:xfrm>
            <a:off x="5554878" y="5334120"/>
            <a:ext cx="2456562" cy="264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b="0" strike="noStrike" spc="-1" dirty="0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Template switch </a:t>
            </a:r>
            <a:r>
              <a:rPr lang="en-GB" sz="1200" b="0" strike="noStrike" spc="-1" dirty="0" smtClean="0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oligo (Drop-</a:t>
            </a:r>
            <a:r>
              <a:rPr lang="en-GB" sz="1200" b="0" strike="noStrike" spc="-1" dirty="0" err="1" smtClean="0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Seq</a:t>
            </a:r>
            <a:r>
              <a:rPr lang="en-GB" sz="1200" b="0" strike="noStrike" spc="-1" dirty="0" smtClean="0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15"/>
          <p:cNvSpPr txBox="1"/>
          <p:nvPr/>
        </p:nvSpPr>
        <p:spPr>
          <a:xfrm>
            <a:off x="1417680" y="4938120"/>
            <a:ext cx="7038360" cy="386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Bead oligo   5’TTTTTTTTTTTTTTTTTTTTT</a:t>
            </a:r>
            <a:r>
              <a:rPr lang="en-GB" sz="1000" b="0" strike="noStrike" spc="-1" dirty="0">
                <a:solidFill>
                  <a:srgbClr val="CC0066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NNNNNNNNNNNNNNNNN CCCATTCACTCTGCGTTGATACCACTGCTT</a:t>
            </a:r>
            <a:r>
              <a:rPr lang="en-GB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3’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 mRNA   3’AAAAAAAAAAAAAAAAAAAAANNNNNNNNNNNNNNNNN </a:t>
            </a:r>
            <a:r>
              <a:rPr lang="en-GB" sz="1000" b="0" strike="noStrike" spc="-1" dirty="0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GGGTAAGTGAGACGCAACTATGGTGACGAA</a:t>
            </a:r>
            <a:r>
              <a:rPr lang="en-GB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5’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Shape 16"/>
          <p:cNvSpPr txBox="1"/>
          <p:nvPr/>
        </p:nvSpPr>
        <p:spPr>
          <a:xfrm>
            <a:off x="358200" y="4449960"/>
            <a:ext cx="2394144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Template switch</a:t>
            </a:r>
          </a:p>
        </p:txBody>
      </p:sp>
      <p:sp>
        <p:nvSpPr>
          <p:cNvPr id="55" name="TextShape 17"/>
          <p:cNvSpPr txBox="1"/>
          <p:nvPr/>
        </p:nvSpPr>
        <p:spPr>
          <a:xfrm>
            <a:off x="366120" y="5662800"/>
            <a:ext cx="1160928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cDNA</a:t>
            </a:r>
          </a:p>
        </p:txBody>
      </p:sp>
      <p:sp>
        <p:nvSpPr>
          <p:cNvPr id="56" name="CustomShape 18"/>
          <p:cNvSpPr/>
          <p:nvPr/>
        </p:nvSpPr>
        <p:spPr>
          <a:xfrm>
            <a:off x="335160" y="5974560"/>
            <a:ext cx="498960" cy="4269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TextShape 19"/>
          <p:cNvSpPr txBox="1"/>
          <p:nvPr/>
        </p:nvSpPr>
        <p:spPr>
          <a:xfrm>
            <a:off x="763200" y="6086160"/>
            <a:ext cx="9150480" cy="28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Linker-TTTTTTT</a:t>
            </a:r>
            <a:r>
              <a:rPr lang="en-GB" sz="1000" b="0" strike="noStrike" spc="-1" dirty="0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AAGCAGTGGTATCAACGCAGAGT</a:t>
            </a:r>
            <a:r>
              <a:rPr lang="en-GB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ACJJJJJJJJJJJJNNNNNNNNTTTTTTTTTTTNNNNNNNNNNNNNNNNNCCCATTC</a:t>
            </a:r>
            <a:r>
              <a:rPr lang="en-GB" sz="1000" b="0" strike="noStrike" spc="-1" dirty="0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ACTCTGCGTTGATACCACTGCTT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Shape 20"/>
          <p:cNvSpPr txBox="1"/>
          <p:nvPr/>
        </p:nvSpPr>
        <p:spPr>
          <a:xfrm>
            <a:off x="4884840" y="4755600"/>
            <a:ext cx="578520" cy="264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b="0" strike="noStrike" spc="-1">
                <a:solidFill>
                  <a:srgbClr val="CC00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cDNA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21"/>
          <p:cNvSpPr txBox="1"/>
          <p:nvPr/>
        </p:nvSpPr>
        <p:spPr>
          <a:xfrm>
            <a:off x="2090520" y="5891400"/>
            <a:ext cx="146232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b="0" strike="noStrike" spc="-1" dirty="0" smtClean="0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PCR </a:t>
            </a:r>
            <a:r>
              <a:rPr lang="en-GB" sz="1200" b="0" strike="noStrike" spc="-1" dirty="0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primer site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2"/>
          <p:cNvSpPr txBox="1"/>
          <p:nvPr/>
        </p:nvSpPr>
        <p:spPr>
          <a:xfrm>
            <a:off x="8011440" y="6246000"/>
            <a:ext cx="146232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b="0" strike="noStrike" spc="-1" dirty="0" smtClean="0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PCR </a:t>
            </a:r>
            <a:r>
              <a:rPr lang="en-GB" sz="1200" b="0" strike="noStrike" spc="-1" dirty="0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primer site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9360" y="2579968"/>
            <a:ext cx="425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mRNA   </a:t>
            </a:r>
            <a:r>
              <a:rPr lang="en-GB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3’AAAAAAAAAAAAAAAAAAAAAAAAAANNNNNNNNNNNNN…5</a:t>
            </a:r>
            <a:r>
              <a:rPr lang="en-GB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fi-FI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0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SC library preparation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GB" dirty="0" err="1"/>
              <a:t>Preamplification</a:t>
            </a:r>
            <a:r>
              <a:rPr lang="en-GB" dirty="0"/>
              <a:t> of full length cDNA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GB" dirty="0"/>
              <a:t>Sequencing </a:t>
            </a:r>
            <a:r>
              <a:rPr lang="en-GB" dirty="0" smtClean="0"/>
              <a:t>adapter ligation or </a:t>
            </a:r>
            <a:r>
              <a:rPr lang="en-GB" dirty="0" err="1" smtClean="0"/>
              <a:t>tagmentation</a:t>
            </a:r>
            <a:endParaRPr lang="en-GB" dirty="0" smtClean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GB" sz="3200" dirty="0" smtClean="0"/>
              <a:t>Library amplification</a:t>
            </a:r>
          </a:p>
          <a:p>
            <a:pPr marL="1143000" lvl="1" indent="-457200">
              <a:buSzPct val="45000"/>
            </a:pPr>
            <a:r>
              <a:rPr lang="en-GB" sz="2400" dirty="0" smtClean="0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</a:rPr>
              <a:t>-&gt; plenty of PCR copies!</a:t>
            </a:r>
            <a:endParaRPr lang="en-GB" sz="2400" dirty="0">
              <a:highlight>
                <a:scrgbClr r="0" g="0" b="0">
                  <a:alpha val="0"/>
                </a:scrgbClr>
              </a:highlight>
              <a:latin typeface="Calibri" panose="020F0502020204030204" pitchFamily="34" charset="0"/>
            </a:endParaRP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GB" dirty="0"/>
              <a:t>Paired-end </a:t>
            </a:r>
            <a:r>
              <a:rPr lang="en-GB" dirty="0" smtClean="0"/>
              <a:t>sequencing</a:t>
            </a:r>
          </a:p>
          <a:p>
            <a:pPr marL="1143000" lvl="1" indent="-457200">
              <a:buSzPct val="45000"/>
            </a:pPr>
            <a:r>
              <a:rPr lang="en-GB" sz="2400" dirty="0" smtClean="0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</a:rPr>
              <a:t>Read1</a:t>
            </a:r>
            <a:r>
              <a:rPr lang="en-GB" sz="2400" dirty="0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</a:rPr>
              <a:t>: cell barcode (CB) and molecular barcode (</a:t>
            </a:r>
            <a:r>
              <a:rPr lang="en-GB" sz="2400" dirty="0" smtClean="0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</a:rPr>
              <a:t>UMI)</a:t>
            </a:r>
          </a:p>
          <a:p>
            <a:pPr marL="1143000" lvl="1" indent="-457200">
              <a:buSzPct val="45000"/>
            </a:pPr>
            <a:r>
              <a:rPr lang="en-GB" dirty="0" smtClean="0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</a:rPr>
              <a:t>Read2: cDNA sequence</a:t>
            </a:r>
          </a:p>
          <a:p>
            <a:pPr marL="1143000" lvl="1" indent="-457200">
              <a:buSzPct val="45000"/>
            </a:pPr>
            <a:endParaRPr lang="en-GB" sz="2400" dirty="0" smtClean="0">
              <a:highlight>
                <a:scrgbClr r="0" g="0" b="0">
                  <a:alpha val="0"/>
                </a:scrgbClr>
              </a:highlight>
              <a:latin typeface="Calibri" panose="020F0502020204030204" pitchFamily="34" charset="0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1548908" y="6541967"/>
            <a:ext cx="5631120" cy="23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10 Pitch"/>
              </a:rPr>
              <a:t>JJJJJJJJJJJJNNNNNNNNTTTTTTTTTTTTTTTTNNNNNNNNNNNNNNNNNNNNNNNNNNN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TextShape 3"/>
          <p:cNvSpPr txBox="1"/>
          <p:nvPr/>
        </p:nvSpPr>
        <p:spPr>
          <a:xfrm>
            <a:off x="1563668" y="6010247"/>
            <a:ext cx="2084040" cy="43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 1: Cell barcode &amp; </a:t>
            </a:r>
            <a:r>
              <a:rPr lang="en-GB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UMI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Line 4"/>
          <p:cNvSpPr/>
          <p:nvPr/>
        </p:nvSpPr>
        <p:spPr>
          <a:xfrm>
            <a:off x="1663028" y="6435407"/>
            <a:ext cx="147816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Line 5"/>
          <p:cNvSpPr/>
          <p:nvPr/>
        </p:nvSpPr>
        <p:spPr>
          <a:xfrm flipH="1">
            <a:off x="4126336" y="6435407"/>
            <a:ext cx="2759494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TextShape 6"/>
          <p:cNvSpPr txBox="1"/>
          <p:nvPr/>
        </p:nvSpPr>
        <p:spPr>
          <a:xfrm>
            <a:off x="4184828" y="6010247"/>
            <a:ext cx="1855440" cy="43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 2: </a:t>
            </a:r>
            <a:r>
              <a:rPr lang="en-GB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 sequence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Data </a:t>
            </a:r>
            <a:r>
              <a:rPr lang="en-GB" dirty="0" err="1"/>
              <a:t>preprocessing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609770"/>
          </a:xfrm>
        </p:spPr>
        <p:txBody>
          <a:bodyPr/>
          <a:lstStyle/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GB" dirty="0"/>
              <a:t>Sequencing and read quality </a:t>
            </a:r>
            <a:r>
              <a:rPr lang="en-GB" dirty="0" smtClean="0"/>
              <a:t>control</a:t>
            </a:r>
          </a:p>
          <a:p>
            <a:pPr marL="1143000" lvl="1" indent="-457200">
              <a:buSzPct val="45000"/>
            </a:pPr>
            <a:r>
              <a:rPr lang="en-GB" sz="2400" dirty="0" err="1" smtClean="0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</a:rPr>
              <a:t>FastQC</a:t>
            </a:r>
            <a:endParaRPr lang="en-GB" sz="2400" dirty="0" smtClean="0">
              <a:highlight>
                <a:scrgbClr r="0" g="0" b="0">
                  <a:alpha val="0"/>
                </a:scrgbClr>
              </a:highlight>
              <a:latin typeface="Calibri" panose="020F0502020204030204" pitchFamily="34" charset="0"/>
            </a:endParaRP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GB" dirty="0" smtClean="0"/>
              <a:t>Barcode </a:t>
            </a:r>
            <a:r>
              <a:rPr lang="en-GB" dirty="0"/>
              <a:t>and UMI </a:t>
            </a:r>
            <a:r>
              <a:rPr lang="en-GB" dirty="0" smtClean="0"/>
              <a:t>extraction</a:t>
            </a:r>
          </a:p>
          <a:p>
            <a:pPr marL="1143000" lvl="1" indent="-457200">
              <a:buSzPct val="45000"/>
            </a:pPr>
            <a:r>
              <a:rPr lang="en-GB" sz="2400" dirty="0" smtClean="0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</a:rPr>
              <a:t>Platform-specific software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GB" dirty="0" smtClean="0"/>
              <a:t>Poly-A and adapter trimming</a:t>
            </a:r>
          </a:p>
          <a:p>
            <a:pPr marL="1143000" lvl="1" indent="-457200">
              <a:buSzPct val="45000"/>
            </a:pPr>
            <a:r>
              <a:rPr lang="en-GB" dirty="0" smtClean="0"/>
              <a:t>E.g. </a:t>
            </a:r>
            <a:r>
              <a:rPr lang="en-GB" dirty="0" err="1" smtClean="0"/>
              <a:t>Trimmomatic</a:t>
            </a:r>
            <a:endParaRPr lang="en-GB" dirty="0"/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GB" dirty="0" smtClean="0"/>
              <a:t>Alignment</a:t>
            </a:r>
            <a:endParaRPr lang="en-GB" dirty="0" smtClean="0"/>
          </a:p>
          <a:p>
            <a:pPr marL="1143000" lvl="1" indent="-457200">
              <a:buSzPct val="45000"/>
            </a:pPr>
            <a:r>
              <a:rPr lang="en-GB" sz="2400" dirty="0" smtClean="0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</a:rPr>
              <a:t>STAR </a:t>
            </a:r>
            <a:r>
              <a:rPr lang="en-GB" sz="2400" dirty="0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</a:rPr>
              <a:t>or </a:t>
            </a:r>
            <a:r>
              <a:rPr lang="en-GB" sz="2400" dirty="0" err="1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</a:rPr>
              <a:t>pseudoaligner</a:t>
            </a:r>
            <a:r>
              <a:rPr lang="en-GB" sz="2400" dirty="0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</a:rPr>
              <a:t> such as </a:t>
            </a:r>
            <a:r>
              <a:rPr lang="en-GB" sz="2400" dirty="0" err="1" smtClean="0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</a:rPr>
              <a:t>Kallisto</a:t>
            </a:r>
            <a:r>
              <a:rPr lang="en-GB" sz="2400" dirty="0" smtClean="0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</a:rPr>
              <a:t> or Salmon</a:t>
            </a:r>
          </a:p>
          <a:p>
            <a:pPr marL="1143000" lvl="1" indent="-457200">
              <a:buSzPct val="45000"/>
            </a:pPr>
            <a:r>
              <a:rPr lang="en-GB" dirty="0" smtClean="0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</a:rPr>
              <a:t>Genome reference preferred due to pre-mRNA sequences</a:t>
            </a:r>
            <a:endParaRPr lang="en-GB" sz="2400" dirty="0">
              <a:highlight>
                <a:scrgbClr r="0" g="0" b="0">
                  <a:alpha val="0"/>
                </a:scrgbClr>
              </a:highlight>
              <a:latin typeface="Calibri" panose="020F0502020204030204" pitchFamily="34" charset="0"/>
            </a:endParaRP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Aligned</a:t>
            </a:r>
            <a:r>
              <a:rPr lang="fi-FI" dirty="0" smtClean="0"/>
              <a:t> BAM </a:t>
            </a:r>
            <a:r>
              <a:rPr lang="fi-FI" dirty="0" err="1" smtClean="0"/>
              <a:t>file</a:t>
            </a:r>
            <a:endParaRPr lang="fi-FI" dirty="0"/>
          </a:p>
        </p:txBody>
      </p:sp>
      <p:sp>
        <p:nvSpPr>
          <p:cNvPr id="4" name="TextBox 3"/>
          <p:cNvSpPr txBox="1"/>
          <p:nvPr/>
        </p:nvSpPr>
        <p:spPr>
          <a:xfrm>
            <a:off x="503999" y="1744623"/>
            <a:ext cx="9071640" cy="19389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NS500683:159:HNK27BGX2:1:22302:8023:19890       16      chr1    168156  0       10M883N43M2S    *       0       0       TTCCATTTCTTCGGATCCTTGTAAGAGCAGAGCAGGCGATGGAGAGGGTGGGACG EE//E/A///AEEE&lt;EEEE/AEEA/EEAEEEAEEE///E/E&lt;EEEEEE/EAA//A XC:Z:GGTTCAGATAAA       MD:Z:36T16      GE:Z:RP11-34P13.13      XF:Z:CODING     PG:Z:STAR       RG:Z:A  NH:i:7  NM:i:1  XM:Z:CAGGCTTT   UQ:i:14 AS:i:51 GS:Z:-</a:t>
            </a:r>
          </a:p>
          <a:p>
            <a:r>
              <a:rPr lang="fi-FI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NS500683:159:HNK27BGX2:4:12409:13259:15575      16      chr1    184922  0       55M     *       0       0       TCTGCTCAGTTCTTTATTGATTGGTGTGCCATTTTCTCTGGAAGCCTCTTTAGAG /AAEEEEEEE6EEEEEEEEEEEEEEEEEAEEEEE6EAEEEEEEEEE6EEEAAAAA XC:Z:TGATTCAGAATT       MD:Z:30G19A4    GE:Z:FO538757.2 XF:Z:CODING     PG:Z:STAR       RG:Z:A  NH:i:9  NM:i:2  XM:Z:GAGACCTG   UQ:i:68 AS:i:50 GS:Z:-</a:t>
            </a:r>
          </a:p>
          <a:p>
            <a:r>
              <a:rPr lang="fi-FI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NS500683:159:HNK27BGX2:4:13608:19540:8853       16      chr1    184922  0       55M     *       0       0       TCTGCTCAGTTCTTTATTGATTGGTGTGCCATTTTCTCTGGAAGCCTCTTTAGAG E6/E///EEE/AEAAEAEEEEAEEEEEE&lt;/EEEEEEEEEEAEEEEEEEEEAAAAA XC:Z:GGTGTGACTAGA       MD:Z:30G19A4    GE:Z:FO538757.2 XF:Z:CODING     PG:Z:STAR       RG:Z:A  NH:i:9  NM:i:2  XM:Z:TCCTCTGC   UQ:i:68 AS:i:50 GS:Z:-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1084" y="4152965"/>
            <a:ext cx="48207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b="1" dirty="0" err="1" smtClean="0"/>
              <a:t>Col</a:t>
            </a:r>
            <a:r>
              <a:rPr lang="fi-FI" sz="1400" b="1" dirty="0" smtClean="0"/>
              <a:t>	</a:t>
            </a:r>
            <a:r>
              <a:rPr lang="fi-FI" sz="1400" b="1" dirty="0" err="1" smtClean="0"/>
              <a:t>Field</a:t>
            </a:r>
            <a:r>
              <a:rPr lang="fi-FI" sz="1400" b="1" dirty="0" smtClean="0"/>
              <a:t>	</a:t>
            </a:r>
            <a:r>
              <a:rPr lang="fi-FI" sz="1400" b="1" dirty="0" err="1" smtClean="0"/>
              <a:t>Description</a:t>
            </a:r>
            <a:endParaRPr lang="fi-FI" sz="1400" b="1" dirty="0" smtClean="0"/>
          </a:p>
          <a:p>
            <a:r>
              <a:rPr lang="fi-FI" sz="1400" dirty="0" smtClean="0"/>
              <a:t>1	QNAME	</a:t>
            </a:r>
            <a:r>
              <a:rPr lang="fi-FI" sz="1400" dirty="0" err="1" smtClean="0"/>
              <a:t>Query</a:t>
            </a:r>
            <a:r>
              <a:rPr lang="fi-FI" sz="1400" dirty="0" smtClean="0"/>
              <a:t> </a:t>
            </a:r>
            <a:r>
              <a:rPr lang="fi-FI" sz="1400" dirty="0" err="1" smtClean="0"/>
              <a:t>template</a:t>
            </a:r>
            <a:r>
              <a:rPr lang="fi-FI" sz="1400" dirty="0" smtClean="0"/>
              <a:t> NAME (</a:t>
            </a:r>
            <a:r>
              <a:rPr lang="fi-FI" sz="1400" dirty="0" err="1" smtClean="0"/>
              <a:t>read</a:t>
            </a:r>
            <a:r>
              <a:rPr lang="fi-FI" sz="1400" dirty="0" smtClean="0"/>
              <a:t> id)</a:t>
            </a:r>
          </a:p>
          <a:p>
            <a:r>
              <a:rPr lang="fi-FI" sz="1400" dirty="0" smtClean="0"/>
              <a:t>2	FLAG	</a:t>
            </a:r>
            <a:r>
              <a:rPr lang="fi-FI" sz="1400" dirty="0" err="1" smtClean="0"/>
              <a:t>bitwise</a:t>
            </a:r>
            <a:r>
              <a:rPr lang="fi-FI" sz="1400" dirty="0" smtClean="0"/>
              <a:t> FLAG</a:t>
            </a:r>
          </a:p>
          <a:p>
            <a:r>
              <a:rPr lang="fi-FI" sz="1400" dirty="0" smtClean="0"/>
              <a:t>3	RNAME	</a:t>
            </a:r>
            <a:r>
              <a:rPr lang="fi-FI" sz="1400" dirty="0" err="1" smtClean="0"/>
              <a:t>Reference</a:t>
            </a:r>
            <a:r>
              <a:rPr lang="fi-FI" sz="1400" dirty="0" smtClean="0"/>
              <a:t> </a:t>
            </a:r>
            <a:r>
              <a:rPr lang="fi-FI" sz="1400" dirty="0" err="1" smtClean="0"/>
              <a:t>sequence</a:t>
            </a:r>
            <a:r>
              <a:rPr lang="fi-FI" sz="1400" dirty="0" smtClean="0"/>
              <a:t> NAME</a:t>
            </a:r>
          </a:p>
          <a:p>
            <a:r>
              <a:rPr lang="fi-FI" sz="1400" dirty="0" smtClean="0"/>
              <a:t>4	POS	</a:t>
            </a:r>
            <a:r>
              <a:rPr lang="fi-FI" sz="1400" dirty="0" err="1" smtClean="0"/>
              <a:t>leftmost</a:t>
            </a:r>
            <a:r>
              <a:rPr lang="fi-FI" sz="1400" dirty="0" smtClean="0"/>
              <a:t> </a:t>
            </a:r>
            <a:r>
              <a:rPr lang="fi-FI" sz="1400" dirty="0" err="1" smtClean="0"/>
              <a:t>mapping</a:t>
            </a:r>
            <a:r>
              <a:rPr lang="fi-FI" sz="1400" dirty="0" smtClean="0"/>
              <a:t> </a:t>
            </a:r>
            <a:r>
              <a:rPr lang="fi-FI" sz="1400" dirty="0" err="1" smtClean="0"/>
              <a:t>POSition</a:t>
            </a:r>
            <a:endParaRPr lang="fi-FI" sz="1400" dirty="0" smtClean="0"/>
          </a:p>
          <a:p>
            <a:r>
              <a:rPr lang="fi-FI" sz="1400" dirty="0" smtClean="0"/>
              <a:t>5	MAPQ	</a:t>
            </a:r>
            <a:r>
              <a:rPr lang="fi-FI" sz="1400" dirty="0" err="1" smtClean="0"/>
              <a:t>MAPping</a:t>
            </a:r>
            <a:r>
              <a:rPr lang="fi-FI" sz="1400" dirty="0" smtClean="0"/>
              <a:t> </a:t>
            </a:r>
            <a:r>
              <a:rPr lang="fi-FI" sz="1400" dirty="0" err="1" smtClean="0"/>
              <a:t>Quality</a:t>
            </a:r>
            <a:endParaRPr lang="fi-FI" sz="1400" dirty="0" smtClean="0"/>
          </a:p>
          <a:p>
            <a:r>
              <a:rPr lang="fi-FI" sz="1400" dirty="0" smtClean="0"/>
              <a:t>6	CIGAR	CIGAR </a:t>
            </a:r>
            <a:r>
              <a:rPr lang="fi-FI" sz="1400" dirty="0" err="1" smtClean="0"/>
              <a:t>string</a:t>
            </a:r>
            <a:endParaRPr lang="fi-FI" sz="1400" dirty="0" smtClean="0"/>
          </a:p>
          <a:p>
            <a:r>
              <a:rPr lang="fi-FI" sz="1400" dirty="0" smtClean="0"/>
              <a:t>7	RNEXT	</a:t>
            </a:r>
            <a:r>
              <a:rPr lang="en-US" sz="1400" dirty="0" smtClean="0"/>
              <a:t>Ref. name of the mate/NEXT read</a:t>
            </a:r>
            <a:endParaRPr lang="fi-FI" sz="1400" dirty="0" smtClean="0"/>
          </a:p>
          <a:p>
            <a:r>
              <a:rPr lang="fi-FI" sz="1400" dirty="0" smtClean="0"/>
              <a:t>8	PNEXT	</a:t>
            </a:r>
            <a:r>
              <a:rPr lang="en-US" sz="1400" dirty="0" smtClean="0"/>
              <a:t>Position of the mate/NEXT read</a:t>
            </a:r>
            <a:endParaRPr lang="fi-FI" sz="1400" dirty="0" smtClean="0"/>
          </a:p>
          <a:p>
            <a:r>
              <a:rPr lang="fi-FI" sz="1400" dirty="0" smtClean="0"/>
              <a:t>9	TLEN	</a:t>
            </a:r>
            <a:r>
              <a:rPr lang="fi-FI" sz="1400" dirty="0" err="1" smtClean="0"/>
              <a:t>observed</a:t>
            </a:r>
            <a:r>
              <a:rPr lang="fi-FI" sz="1400" dirty="0" smtClean="0"/>
              <a:t> </a:t>
            </a:r>
            <a:r>
              <a:rPr lang="fi-FI" sz="1400" dirty="0" err="1" smtClean="0"/>
              <a:t>Template</a:t>
            </a:r>
            <a:r>
              <a:rPr lang="fi-FI" sz="1400" dirty="0" smtClean="0"/>
              <a:t> </a:t>
            </a:r>
            <a:r>
              <a:rPr lang="fi-FI" sz="1400" dirty="0" err="1" smtClean="0"/>
              <a:t>LENgth</a:t>
            </a:r>
            <a:endParaRPr lang="fi-FI" sz="1400" dirty="0" smtClean="0"/>
          </a:p>
          <a:p>
            <a:r>
              <a:rPr lang="fi-FI" sz="1400" dirty="0" smtClean="0"/>
              <a:t>10	SEQ	</a:t>
            </a:r>
            <a:r>
              <a:rPr lang="fi-FI" sz="1400" dirty="0" err="1" smtClean="0"/>
              <a:t>SEQuence</a:t>
            </a:r>
            <a:endParaRPr lang="fi-FI" sz="1400" dirty="0" smtClean="0"/>
          </a:p>
          <a:p>
            <a:r>
              <a:rPr lang="fi-FI" sz="1400" dirty="0" smtClean="0"/>
              <a:t>11	QUAL	</a:t>
            </a:r>
            <a:r>
              <a:rPr lang="fi-FI" sz="1400" dirty="0" err="1" smtClean="0"/>
              <a:t>base</a:t>
            </a:r>
            <a:r>
              <a:rPr lang="fi-FI" sz="1400" dirty="0" smtClean="0"/>
              <a:t> </a:t>
            </a:r>
            <a:r>
              <a:rPr lang="fi-FI" sz="1400" dirty="0" err="1" smtClean="0"/>
              <a:t>QUALity</a:t>
            </a:r>
            <a:endParaRPr lang="fi-FI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373367" y="4152966"/>
            <a:ext cx="3202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last</a:t>
            </a:r>
            <a:r>
              <a:rPr lang="fi-FI" dirty="0" smtClean="0"/>
              <a:t> </a:t>
            </a:r>
            <a:r>
              <a:rPr lang="fi-FI" dirty="0" err="1" smtClean="0"/>
              <a:t>column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followed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an </a:t>
            </a:r>
            <a:r>
              <a:rPr lang="fi-FI" dirty="0" err="1" smtClean="0"/>
              <a:t>arbitrary</a:t>
            </a:r>
            <a:r>
              <a:rPr lang="fi-FI" dirty="0" smtClean="0"/>
              <a:t> </a:t>
            </a:r>
            <a:r>
              <a:rPr lang="fi-FI" dirty="0" err="1" smtClean="0"/>
              <a:t>number</a:t>
            </a:r>
            <a:r>
              <a:rPr lang="fi-FI" dirty="0" smtClean="0"/>
              <a:t> of </a:t>
            </a:r>
            <a:r>
              <a:rPr lang="fi-FI" dirty="0" err="1" smtClean="0"/>
              <a:t>tags</a:t>
            </a:r>
            <a:r>
              <a:rPr lang="fi-FI" dirty="0" smtClean="0"/>
              <a:t>. XC (</a:t>
            </a:r>
            <a:r>
              <a:rPr lang="fi-FI" dirty="0" err="1" smtClean="0"/>
              <a:t>cell</a:t>
            </a:r>
            <a:r>
              <a:rPr lang="fi-FI" dirty="0" smtClean="0"/>
              <a:t> </a:t>
            </a:r>
            <a:r>
              <a:rPr lang="fi-FI" dirty="0" err="1" smtClean="0"/>
              <a:t>barcode</a:t>
            </a:r>
            <a:r>
              <a:rPr lang="fi-FI" dirty="0" smtClean="0"/>
              <a:t>), XM (UMI) and XF (</a:t>
            </a:r>
            <a:r>
              <a:rPr lang="fi-FI" dirty="0" err="1" smtClean="0"/>
              <a:t>read</a:t>
            </a:r>
            <a:r>
              <a:rPr lang="fi-FI" dirty="0" smtClean="0"/>
              <a:t> </a:t>
            </a:r>
            <a:r>
              <a:rPr lang="fi-FI" dirty="0" err="1" smtClean="0"/>
              <a:t>alignment</a:t>
            </a:r>
            <a:r>
              <a:rPr lang="fi-FI" dirty="0" smtClean="0"/>
              <a:t> </a:t>
            </a:r>
            <a:r>
              <a:rPr lang="fi-FI" dirty="0" err="1" smtClean="0"/>
              <a:t>location</a:t>
            </a:r>
            <a:r>
              <a:rPr lang="fi-FI" dirty="0" smtClean="0"/>
              <a:t>)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specific</a:t>
            </a:r>
            <a:r>
              <a:rPr lang="fi-FI" dirty="0" smtClean="0"/>
              <a:t> to </a:t>
            </a:r>
            <a:r>
              <a:rPr lang="fi-FI" dirty="0" err="1" smtClean="0"/>
              <a:t>Drop-Seq</a:t>
            </a:r>
            <a:r>
              <a:rPr lang="fi-FI" dirty="0" smtClean="0"/>
              <a:t>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1775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err="1" smtClean="0"/>
              <a:t>preprocessing</a:t>
            </a:r>
            <a:r>
              <a:rPr lang="en-GB" dirty="0" smtClean="0"/>
              <a:t> cont’d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GB" dirty="0"/>
              <a:t>Cell barcode error </a:t>
            </a:r>
            <a:r>
              <a:rPr lang="en-GB" dirty="0" smtClean="0"/>
              <a:t>correction</a:t>
            </a:r>
          </a:p>
          <a:p>
            <a:pPr marL="1143000" lvl="1" indent="-457200">
              <a:buSzPct val="45000"/>
            </a:pPr>
            <a:r>
              <a:rPr lang="en-GB" dirty="0" err="1" smtClean="0"/>
              <a:t>DropEst</a:t>
            </a:r>
            <a:endParaRPr lang="en-GB" dirty="0"/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GB" dirty="0"/>
              <a:t>UMI counting</a:t>
            </a:r>
          </a:p>
          <a:p>
            <a:pPr marL="1143000" lvl="1" indent="-457200">
              <a:buSzPct val="45000"/>
            </a:pPr>
            <a:r>
              <a:rPr lang="en-GB" dirty="0" err="1" smtClean="0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</a:rPr>
              <a:t>DropEst</a:t>
            </a:r>
            <a:r>
              <a:rPr lang="en-GB" dirty="0" smtClean="0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</a:rPr>
              <a:t> or platform-specific </a:t>
            </a:r>
            <a:r>
              <a:rPr lang="en-GB" dirty="0">
                <a:highlight>
                  <a:scrgbClr r="0" g="0" b="0">
                    <a:alpha val="0"/>
                  </a:scrgbClr>
                </a:highlight>
                <a:latin typeface="Calibri" panose="020F0502020204030204" pitchFamily="34" charset="0"/>
              </a:rPr>
              <a:t>software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5865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587</Words>
  <Application>Microsoft Office PowerPoint</Application>
  <PresentationFormat>Custom</PresentationFormat>
  <Paragraphs>137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Courier 10 Pitch</vt:lpstr>
      <vt:lpstr>Courier New</vt:lpstr>
      <vt:lpstr>DejaVu Sans</vt:lpstr>
      <vt:lpstr>FreeSans</vt:lpstr>
      <vt:lpstr>Liberation Serif</vt:lpstr>
      <vt:lpstr>Noto Sans CJK SC Regular</vt:lpstr>
      <vt:lpstr>StarSymbol</vt:lpstr>
      <vt:lpstr>Default</vt:lpstr>
      <vt:lpstr>Single cell RNA-seq</vt:lpstr>
      <vt:lpstr>Different technologies for capturing single-cell transcriptomes</vt:lpstr>
      <vt:lpstr>Different technologies for capturing single-cell transcriptomes</vt:lpstr>
      <vt:lpstr>RNA capture</vt:lpstr>
      <vt:lpstr>PowerPoint Presentation</vt:lpstr>
      <vt:lpstr>SC library preparation</vt:lpstr>
      <vt:lpstr>Data preprocessing</vt:lpstr>
      <vt:lpstr>Aligned BAM file</vt:lpstr>
      <vt:lpstr>Data preprocessing cont’d</vt:lpstr>
      <vt:lpstr>Properties of single cell transcriptomes</vt:lpstr>
      <vt:lpstr>R tools for scRNA-Seq analysis</vt:lpstr>
      <vt:lpstr>Quality control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cell RNAseq</dc:title>
  <dc:creator>Pessa, Heli K J</dc:creator>
  <cp:lastModifiedBy>Pessa, Heli K J</cp:lastModifiedBy>
  <cp:revision>99</cp:revision>
  <dcterms:created xsi:type="dcterms:W3CDTF">2017-10-18T13:36:43Z</dcterms:created>
  <dcterms:modified xsi:type="dcterms:W3CDTF">2018-09-19T17:46:51Z</dcterms:modified>
</cp:coreProperties>
</file>