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312" r:id="rId3"/>
    <p:sldId id="384" r:id="rId4"/>
    <p:sldId id="322" r:id="rId5"/>
    <p:sldId id="258" r:id="rId6"/>
    <p:sldId id="268" r:id="rId7"/>
    <p:sldId id="278" r:id="rId8"/>
    <p:sldId id="259" r:id="rId9"/>
    <p:sldId id="263" r:id="rId10"/>
    <p:sldId id="400" r:id="rId11"/>
    <p:sldId id="401" r:id="rId12"/>
    <p:sldId id="402" r:id="rId13"/>
    <p:sldId id="404" r:id="rId14"/>
    <p:sldId id="403" r:id="rId15"/>
    <p:sldId id="324" r:id="rId16"/>
    <p:sldId id="319" r:id="rId17"/>
    <p:sldId id="399" r:id="rId18"/>
    <p:sldId id="261" r:id="rId19"/>
    <p:sldId id="262" r:id="rId20"/>
    <p:sldId id="302" r:id="rId21"/>
    <p:sldId id="367" r:id="rId22"/>
    <p:sldId id="264" r:id="rId23"/>
    <p:sldId id="265" r:id="rId24"/>
    <p:sldId id="368" r:id="rId25"/>
    <p:sldId id="270" r:id="rId26"/>
    <p:sldId id="269" r:id="rId27"/>
    <p:sldId id="274" r:id="rId28"/>
    <p:sldId id="272" r:id="rId29"/>
    <p:sldId id="348" r:id="rId30"/>
    <p:sldId id="273" r:id="rId31"/>
    <p:sldId id="369" r:id="rId32"/>
    <p:sldId id="370" r:id="rId33"/>
    <p:sldId id="371" r:id="rId34"/>
    <p:sldId id="405" r:id="rId35"/>
    <p:sldId id="316" r:id="rId36"/>
    <p:sldId id="372" r:id="rId37"/>
    <p:sldId id="279" r:id="rId38"/>
    <p:sldId id="355" r:id="rId39"/>
    <p:sldId id="356" r:id="rId40"/>
    <p:sldId id="280" r:id="rId41"/>
    <p:sldId id="283" r:id="rId42"/>
    <p:sldId id="282" r:id="rId43"/>
    <p:sldId id="284" r:id="rId44"/>
    <p:sldId id="293" r:id="rId45"/>
    <p:sldId id="385" r:id="rId46"/>
    <p:sldId id="307" r:id="rId47"/>
    <p:sldId id="294" r:id="rId48"/>
    <p:sldId id="296" r:id="rId49"/>
    <p:sldId id="300" r:id="rId50"/>
    <p:sldId id="393" r:id="rId51"/>
    <p:sldId id="395" r:id="rId52"/>
    <p:sldId id="386" r:id="rId53"/>
    <p:sldId id="390" r:id="rId54"/>
    <p:sldId id="391" r:id="rId55"/>
    <p:sldId id="392" r:id="rId56"/>
    <p:sldId id="323" r:id="rId57"/>
    <p:sldId id="330" r:id="rId58"/>
    <p:sldId id="331" r:id="rId59"/>
    <p:sldId id="388" r:id="rId60"/>
    <p:sldId id="387" r:id="rId61"/>
    <p:sldId id="396" r:id="rId62"/>
    <p:sldId id="389" r:id="rId63"/>
    <p:sldId id="394" r:id="rId64"/>
    <p:sldId id="397" r:id="rId65"/>
    <p:sldId id="257" r:id="rId66"/>
    <p:sldId id="333" r:id="rId67"/>
    <p:sldId id="398" r:id="rId68"/>
    <p:sldId id="325" r:id="rId69"/>
    <p:sldId id="32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F8"/>
    <a:srgbClr val="0432FF"/>
    <a:srgbClr val="00FF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29"/>
    <p:restoredTop sz="95210"/>
  </p:normalViewPr>
  <p:slideViewPr>
    <p:cSldViewPr snapToGrid="0" snapToObjects="1">
      <p:cViewPr varScale="1">
        <p:scale>
          <a:sx n="101" d="100"/>
          <a:sy n="101" d="100"/>
        </p:scale>
        <p:origin x="224" y="3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12CD6-646B-EB48-BF4D-0BD5A7F633F1}" type="datetimeFigureOut">
              <a:rPr lang="en-US" smtClean="0"/>
              <a:t>8/21/19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7C0B8-801C-1E41-AEBF-60D582118081}" type="slidenum">
              <a:rPr lang="en-US" smtClean="0"/>
              <a:t>‹#›</a:t>
            </a:fld>
            <a:endParaRPr lang="en-US"/>
          </a:p>
        </p:txBody>
      </p:sp>
    </p:spTree>
    <p:extLst>
      <p:ext uri="{BB962C8B-B14F-4D97-AF65-F5344CB8AC3E}">
        <p14:creationId xmlns:p14="http://schemas.microsoft.com/office/powerpoint/2010/main" val="18754346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overrepresented sequences found</a:t>
            </a:r>
          </a:p>
        </p:txBody>
      </p:sp>
      <p:sp>
        <p:nvSpPr>
          <p:cNvPr id="4" name="Slide Number Placeholder 3"/>
          <p:cNvSpPr>
            <a:spLocks noGrp="1"/>
          </p:cNvSpPr>
          <p:nvPr>
            <p:ph type="sldNum" sz="quarter" idx="10"/>
          </p:nvPr>
        </p:nvSpPr>
        <p:spPr/>
        <p:txBody>
          <a:bodyPr/>
          <a:lstStyle/>
          <a:p>
            <a:fld id="{1697C0B8-801C-1E41-AEBF-60D582118081}" type="slidenum">
              <a:rPr lang="en-US" smtClean="0"/>
              <a:t>20</a:t>
            </a:fld>
            <a:endParaRPr lang="en-US"/>
          </a:p>
        </p:txBody>
      </p:sp>
    </p:spTree>
    <p:extLst>
      <p:ext uri="{BB962C8B-B14F-4D97-AF65-F5344CB8AC3E}">
        <p14:creationId xmlns:p14="http://schemas.microsoft.com/office/powerpoint/2010/main" val="374345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Rom 25 to 75k</a:t>
            </a:r>
            <a:r>
              <a:rPr lang="en-US" baseline="0" dirty="0"/>
              <a:t> reads per over-rep sequence</a:t>
            </a:r>
            <a:endParaRPr lang="en-US" dirty="0"/>
          </a:p>
        </p:txBody>
      </p:sp>
      <p:sp>
        <p:nvSpPr>
          <p:cNvPr id="4" name="Slide Number Placeholder 3"/>
          <p:cNvSpPr>
            <a:spLocks noGrp="1"/>
          </p:cNvSpPr>
          <p:nvPr>
            <p:ph type="sldNum" sz="quarter" idx="10"/>
          </p:nvPr>
        </p:nvSpPr>
        <p:spPr/>
        <p:txBody>
          <a:bodyPr/>
          <a:lstStyle/>
          <a:p>
            <a:fld id="{1697C0B8-801C-1E41-AEBF-60D582118081}" type="slidenum">
              <a:rPr lang="en-US" smtClean="0"/>
              <a:t>21</a:t>
            </a:fld>
            <a:endParaRPr lang="en-US"/>
          </a:p>
        </p:txBody>
      </p:sp>
    </p:spTree>
    <p:extLst>
      <p:ext uri="{BB962C8B-B14F-4D97-AF65-F5344CB8AC3E}">
        <p14:creationId xmlns:p14="http://schemas.microsoft.com/office/powerpoint/2010/main" val="246112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can run it in steps</a:t>
            </a:r>
            <a:r>
              <a:rPr lang="en-US" baseline="0" dirty="0"/>
              <a:t> as well</a:t>
            </a:r>
            <a:endParaRPr lang="en-US" dirty="0"/>
          </a:p>
        </p:txBody>
      </p:sp>
      <p:sp>
        <p:nvSpPr>
          <p:cNvPr id="4" name="Slide Number Placeholder 3"/>
          <p:cNvSpPr>
            <a:spLocks noGrp="1"/>
          </p:cNvSpPr>
          <p:nvPr>
            <p:ph type="sldNum" sz="quarter" idx="10"/>
          </p:nvPr>
        </p:nvSpPr>
        <p:spPr/>
        <p:txBody>
          <a:bodyPr/>
          <a:lstStyle/>
          <a:p>
            <a:fld id="{1697C0B8-801C-1E41-AEBF-60D582118081}" type="slidenum">
              <a:rPr lang="en-US" smtClean="0"/>
              <a:t>37</a:t>
            </a:fld>
            <a:endParaRPr lang="en-US"/>
          </a:p>
        </p:txBody>
      </p:sp>
    </p:spTree>
    <p:extLst>
      <p:ext uri="{BB962C8B-B14F-4D97-AF65-F5344CB8AC3E}">
        <p14:creationId xmlns:p14="http://schemas.microsoft.com/office/powerpoint/2010/main" val="356796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1697C0B8-801C-1E41-AEBF-60D582118081}" type="slidenum">
              <a:rPr lang="en-US" smtClean="0"/>
              <a:t>42</a:t>
            </a:fld>
            <a:endParaRPr lang="en-US"/>
          </a:p>
        </p:txBody>
      </p:sp>
    </p:spTree>
    <p:extLst>
      <p:ext uri="{BB962C8B-B14F-4D97-AF65-F5344CB8AC3E}">
        <p14:creationId xmlns:p14="http://schemas.microsoft.com/office/powerpoint/2010/main" val="57050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FPKM takes the same rate we discussed in the TPM section and instead of dividing it by the sum of rates, divides it by the total number of reads sequenced and multiplies by a big number</a:t>
            </a:r>
            <a:endParaRPr lang="en-US" dirty="0"/>
          </a:p>
        </p:txBody>
      </p:sp>
      <p:sp>
        <p:nvSpPr>
          <p:cNvPr id="4" name="Slide Number Placeholder 3"/>
          <p:cNvSpPr>
            <a:spLocks noGrp="1"/>
          </p:cNvSpPr>
          <p:nvPr>
            <p:ph type="sldNum" sz="quarter" idx="10"/>
          </p:nvPr>
        </p:nvSpPr>
        <p:spPr/>
        <p:txBody>
          <a:bodyPr/>
          <a:lstStyle/>
          <a:p>
            <a:fld id="{1697C0B8-801C-1E41-AEBF-60D582118081}" type="slidenum">
              <a:rPr lang="en-US" smtClean="0"/>
              <a:t>56</a:t>
            </a:fld>
            <a:endParaRPr lang="en-US"/>
          </a:p>
        </p:txBody>
      </p:sp>
    </p:spTree>
    <p:extLst>
      <p:ext uri="{BB962C8B-B14F-4D97-AF65-F5344CB8AC3E}">
        <p14:creationId xmlns:p14="http://schemas.microsoft.com/office/powerpoint/2010/main" val="408876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a:t>
            </a:r>
            <a:r>
              <a:rPr lang="en-US" baseline="0" dirty="0"/>
              <a:t> export </a:t>
            </a:r>
            <a:r>
              <a:rPr lang="en-US" baseline="0" dirty="0" err="1"/>
              <a:t>kalliosto</a:t>
            </a:r>
            <a:r>
              <a:rPr lang="en-US" baseline="0" dirty="0"/>
              <a:t> counts to a ”count” table via </a:t>
            </a:r>
            <a:r>
              <a:rPr lang="en-US" baseline="0" dirty="0" err="1"/>
              <a:t>tximport</a:t>
            </a:r>
            <a:r>
              <a:rPr lang="en-US" baseline="0" dirty="0"/>
              <a:t> for use with tools like </a:t>
            </a:r>
            <a:r>
              <a:rPr lang="en-US" baseline="0" dirty="0" err="1"/>
              <a:t>limma</a:t>
            </a:r>
            <a:r>
              <a:rPr lang="en-US" baseline="0" dirty="0"/>
              <a:t>, but this method does not perform as well</a:t>
            </a:r>
            <a:endParaRPr lang="en-US" dirty="0"/>
          </a:p>
        </p:txBody>
      </p:sp>
      <p:sp>
        <p:nvSpPr>
          <p:cNvPr id="4" name="Slide Number Placeholder 3"/>
          <p:cNvSpPr>
            <a:spLocks noGrp="1"/>
          </p:cNvSpPr>
          <p:nvPr>
            <p:ph type="sldNum" sz="quarter" idx="10"/>
          </p:nvPr>
        </p:nvSpPr>
        <p:spPr/>
        <p:txBody>
          <a:bodyPr/>
          <a:lstStyle/>
          <a:p>
            <a:fld id="{1697C0B8-801C-1E41-AEBF-60D582118081}" type="slidenum">
              <a:rPr lang="en-US" smtClean="0"/>
              <a:t>67</a:t>
            </a:fld>
            <a:endParaRPr lang="en-US"/>
          </a:p>
        </p:txBody>
      </p:sp>
    </p:spTree>
    <p:extLst>
      <p:ext uri="{BB962C8B-B14F-4D97-AF65-F5344CB8AC3E}">
        <p14:creationId xmlns:p14="http://schemas.microsoft.com/office/powerpoint/2010/main" val="161286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741D61-71B3-EB4E-B9E6-ACA3E56F1835}"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43619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41D61-71B3-EB4E-B9E6-ACA3E56F1835}"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198217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41D61-71B3-EB4E-B9E6-ACA3E56F1835}"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43720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41D61-71B3-EB4E-B9E6-ACA3E56F1835}"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5867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41D61-71B3-EB4E-B9E6-ACA3E56F1835}"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177826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741D61-71B3-EB4E-B9E6-ACA3E56F1835}"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85370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741D61-71B3-EB4E-B9E6-ACA3E56F1835}" type="datetimeFigureOut">
              <a:rPr lang="en-US" smtClean="0"/>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89495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741D61-71B3-EB4E-B9E6-ACA3E56F1835}" type="datetimeFigureOut">
              <a:rPr lang="en-US" smtClean="0"/>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45113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1D61-71B3-EB4E-B9E6-ACA3E56F1835}" type="datetimeFigureOut">
              <a:rPr lang="en-US" smtClean="0"/>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162588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41D61-71B3-EB4E-B9E6-ACA3E56F1835}"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1607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41D61-71B3-EB4E-B9E6-ACA3E56F1835}"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0F855-D29C-B542-A301-9EE321DE8A17}" type="slidenum">
              <a:rPr lang="en-US" smtClean="0"/>
              <a:t>‹#›</a:t>
            </a:fld>
            <a:endParaRPr lang="en-US"/>
          </a:p>
        </p:txBody>
      </p:sp>
    </p:spTree>
    <p:extLst>
      <p:ext uri="{BB962C8B-B14F-4D97-AF65-F5344CB8AC3E}">
        <p14:creationId xmlns:p14="http://schemas.microsoft.com/office/powerpoint/2010/main" val="164992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41D61-71B3-EB4E-B9E6-ACA3E56F1835}" type="datetimeFigureOut">
              <a:rPr lang="en-US" smtClean="0"/>
              <a:t>8/21/19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0F855-D29C-B542-A301-9EE321DE8A17}" type="slidenum">
              <a:rPr lang="en-US" smtClean="0"/>
              <a:t>‹#›</a:t>
            </a:fld>
            <a:endParaRPr lang="en-US"/>
          </a:p>
        </p:txBody>
      </p:sp>
    </p:spTree>
    <p:extLst>
      <p:ext uri="{BB962C8B-B14F-4D97-AF65-F5344CB8AC3E}">
        <p14:creationId xmlns:p14="http://schemas.microsoft.com/office/powerpoint/2010/main" val="130816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igasciencejournal.com/content/4/1/48" TargetMode="External"/><Relationship Id="rId2" Type="http://schemas.openxmlformats.org/officeDocument/2006/relationships/hyperlink" Target="https://github.com/mourisl/Rcorrecto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harvardinformatics/TranscriptomeAssemblyTool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hpcgridrunner.github.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rvardinformatics/TranscriptomeAssemblyTools" TargetMode="External"/><Relationship Id="rId2" Type="http://schemas.openxmlformats.org/officeDocument/2006/relationships/hyperlink" Target="http://informatics.fas.harvard.edu/best-practices-for-de-novo-transcritome-assembly-with-trinit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bioinformatics.oxfordjournals.org/search?author1=Felipe+A.+Sim%C3%A3o&amp;sortspec=date&amp;submit=Submi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409073" y="789259"/>
            <a:ext cx="10936705" cy="2387600"/>
          </a:xfrm>
        </p:spPr>
        <p:txBody>
          <a:bodyPr>
            <a:normAutofit fontScale="90000"/>
          </a:bodyPr>
          <a:lstStyle/>
          <a:p>
            <a:r>
              <a:rPr lang="en-US" dirty="0" err="1">
                <a:latin typeface="Helvetica Neue Light"/>
                <a:cs typeface="Helvetica Neue Light"/>
              </a:rPr>
              <a:t>Nanocourse</a:t>
            </a:r>
            <a:r>
              <a:rPr lang="en-US" dirty="0">
                <a:latin typeface="Helvetica Neue Light"/>
                <a:cs typeface="Helvetica Neue Light"/>
              </a:rPr>
              <a:t> 2019: Bulk RNA-</a:t>
            </a:r>
            <a:r>
              <a:rPr lang="en-US" dirty="0" err="1">
                <a:latin typeface="Helvetica Neue Light"/>
                <a:cs typeface="Helvetica Neue Light"/>
              </a:rPr>
              <a:t>seq</a:t>
            </a:r>
            <a:br>
              <a:rPr lang="en-US" dirty="0">
                <a:latin typeface="Helvetica Neue Light"/>
                <a:cs typeface="Helvetica Neue Light"/>
              </a:rPr>
            </a:br>
            <a:r>
              <a:rPr lang="en-US" sz="3600" dirty="0">
                <a:latin typeface="Helvetica Neue Light"/>
                <a:cs typeface="Helvetica Neue Light"/>
              </a:rPr>
              <a:t>1. De novo transcriptome assembly</a:t>
            </a:r>
            <a:br>
              <a:rPr lang="en-US" sz="3600" dirty="0">
                <a:latin typeface="Helvetica Neue Light"/>
                <a:cs typeface="Helvetica Neue Light"/>
              </a:rPr>
            </a:br>
            <a:r>
              <a:rPr lang="en-US" sz="3600" dirty="0">
                <a:latin typeface="Helvetica Neue Light"/>
                <a:cs typeface="Helvetica Neue Light"/>
              </a:rPr>
              <a:t>2. Expression estimation</a:t>
            </a:r>
            <a:br>
              <a:rPr lang="en-US" sz="3600" dirty="0">
                <a:latin typeface="Helvetica Neue Light"/>
                <a:cs typeface="Helvetica Neue Light"/>
              </a:rPr>
            </a:br>
            <a:r>
              <a:rPr lang="en-US" sz="3600" dirty="0">
                <a:latin typeface="Helvetica Neue Light"/>
                <a:cs typeface="Helvetica Neue Light"/>
              </a:rPr>
              <a:t>3. Differential expression analysis</a:t>
            </a:r>
            <a:endParaRPr lang="en-US" dirty="0">
              <a:latin typeface="Helvetica Neue Light"/>
              <a:cs typeface="Helvetica Neue Light"/>
            </a:endParaRPr>
          </a:p>
        </p:txBody>
      </p:sp>
      <p:sp>
        <p:nvSpPr>
          <p:cNvPr id="10" name="Subtitle 9"/>
          <p:cNvSpPr>
            <a:spLocks noGrp="1"/>
          </p:cNvSpPr>
          <p:nvPr>
            <p:ph type="subTitle" idx="1"/>
          </p:nvPr>
        </p:nvSpPr>
        <p:spPr>
          <a:xfrm>
            <a:off x="992161" y="3781501"/>
            <a:ext cx="9675839" cy="1090141"/>
          </a:xfrm>
        </p:spPr>
        <p:txBody>
          <a:bodyPr>
            <a:noAutofit/>
          </a:bodyPr>
          <a:lstStyle/>
          <a:p>
            <a:r>
              <a:rPr lang="en-US" sz="2800" dirty="0">
                <a:latin typeface="Helvetica Neue Light"/>
                <a:cs typeface="Helvetica Neue Light"/>
              </a:rPr>
              <a:t>Adam H. Freedman</a:t>
            </a:r>
          </a:p>
          <a:p>
            <a:r>
              <a:rPr lang="en-US" sz="2800" dirty="0">
                <a:latin typeface="Helvetica Neue Light"/>
                <a:cs typeface="Helvetica Neue Light"/>
              </a:rPr>
              <a:t>FAS Informatics Group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4" y="5185227"/>
            <a:ext cx="1587629" cy="15876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767" y="5476285"/>
            <a:ext cx="4618831" cy="1187699"/>
          </a:xfrm>
          <a:prstGeom prst="rect">
            <a:avLst/>
          </a:prstGeom>
        </p:spPr>
      </p:pic>
    </p:spTree>
    <p:extLst>
      <p:ext uri="{BB962C8B-B14F-4D97-AF65-F5344CB8AC3E}">
        <p14:creationId xmlns:p14="http://schemas.microsoft.com/office/powerpoint/2010/main" val="184497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93218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Different from what you’ve seen so far</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2090221"/>
            <a:ext cx="10379692" cy="2632819"/>
          </a:xfrm>
        </p:spPr>
        <p:txBody>
          <a:bodyPr>
            <a:normAutofit fontScale="92500" lnSpcReduction="10000"/>
          </a:bodyPr>
          <a:lstStyle/>
          <a:p>
            <a:r>
              <a:rPr lang="en-US" sz="3200" dirty="0">
                <a:latin typeface="Helvetica Neue Light"/>
                <a:cs typeface="Helvetica Neue Light"/>
              </a:rPr>
              <a:t>We’ll do job cluster job submissions rather than work in an interactive session</a:t>
            </a:r>
          </a:p>
          <a:p>
            <a:r>
              <a:rPr lang="en-US" sz="3200" dirty="0">
                <a:latin typeface="Helvetica Neue Light"/>
                <a:cs typeface="Helvetica Neue Light"/>
              </a:rPr>
              <a:t>You’d never do most steps in transcriptome assembly (or estimating gene expression for that matter) in a login node</a:t>
            </a:r>
          </a:p>
          <a:p>
            <a:r>
              <a:rPr lang="en-US" sz="3200" dirty="0">
                <a:latin typeface="Helvetica Neue Light"/>
                <a:cs typeface="Helvetica Neue Light"/>
              </a:rPr>
              <a:t>Thus … a whirlwind tour of High Performance Computing on Odyssey</a:t>
            </a:r>
          </a:p>
          <a:p>
            <a:pPr marL="0" indent="0">
              <a:buNone/>
            </a:pPr>
            <a:endParaRPr lang="en-US" sz="3200" dirty="0">
              <a:latin typeface="Helvetica Neue Light"/>
              <a:cs typeface="Helvetica Neue Light"/>
            </a:endParaRPr>
          </a:p>
          <a:p>
            <a:pPr marL="0" indent="0">
              <a:buNone/>
            </a:pPr>
            <a:endParaRPr lang="en-US" sz="1800" dirty="0">
              <a:latin typeface="Helvetica Neue Light"/>
              <a:cs typeface="Helvetica Neue Light"/>
            </a:endParaRPr>
          </a:p>
          <a:p>
            <a:endParaRPr lang="en-US" sz="3200" dirty="0">
              <a:latin typeface="Andale Mono"/>
              <a:cs typeface="Andale Mono"/>
            </a:endParaRPr>
          </a:p>
        </p:txBody>
      </p:sp>
    </p:spTree>
    <p:extLst>
      <p:ext uri="{BB962C8B-B14F-4D97-AF65-F5344CB8AC3E}">
        <p14:creationId xmlns:p14="http://schemas.microsoft.com/office/powerpoint/2010/main" val="61507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99060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What is a cluster and how does it work?</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432B3ED6-D0D6-314D-98AF-AB813FBE7EFF}"/>
              </a:ext>
            </a:extLst>
          </p:cNvPr>
          <p:cNvPicPr>
            <a:picLocks noChangeAspect="1"/>
          </p:cNvPicPr>
          <p:nvPr/>
        </p:nvPicPr>
        <p:blipFill>
          <a:blip r:embed="rId2"/>
          <a:stretch>
            <a:fillRect/>
          </a:stretch>
        </p:blipFill>
        <p:spPr>
          <a:xfrm>
            <a:off x="1185333" y="2901950"/>
            <a:ext cx="9838267" cy="1581150"/>
          </a:xfrm>
          <a:prstGeom prst="rect">
            <a:avLst/>
          </a:prstGeom>
        </p:spPr>
      </p:pic>
      <p:grpSp>
        <p:nvGrpSpPr>
          <p:cNvPr id="23" name="Group 22">
            <a:extLst>
              <a:ext uri="{FF2B5EF4-FFF2-40B4-BE49-F238E27FC236}">
                <a16:creationId xmlns:a16="http://schemas.microsoft.com/office/drawing/2014/main" id="{A872AB5E-7B28-5647-9414-3EC34C922464}"/>
              </a:ext>
            </a:extLst>
          </p:cNvPr>
          <p:cNvGrpSpPr/>
          <p:nvPr/>
        </p:nvGrpSpPr>
        <p:grpSpPr>
          <a:xfrm>
            <a:off x="1019556" y="1637308"/>
            <a:ext cx="1837944" cy="1081794"/>
            <a:chOff x="1019556" y="1637308"/>
            <a:chExt cx="1837944" cy="1081794"/>
          </a:xfrm>
        </p:grpSpPr>
        <p:cxnSp>
          <p:nvCxnSpPr>
            <p:cNvPr id="10" name="Straight Arrow Connector 9">
              <a:extLst>
                <a:ext uri="{FF2B5EF4-FFF2-40B4-BE49-F238E27FC236}">
                  <a16:creationId xmlns:a16="http://schemas.microsoft.com/office/drawing/2014/main" id="{BA8FF661-EC5A-384A-88D3-C447F8C751FD}"/>
                </a:ext>
              </a:extLst>
            </p:cNvPr>
            <p:cNvCxnSpPr/>
            <p:nvPr/>
          </p:nvCxnSpPr>
          <p:spPr>
            <a:xfrm>
              <a:off x="1389888" y="2719102"/>
              <a:ext cx="109728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37B2F1-58DB-AD4A-B893-1C43232D4C90}"/>
                </a:ext>
              </a:extLst>
            </p:cNvPr>
            <p:cNvSpPr txBox="1"/>
            <p:nvPr/>
          </p:nvSpPr>
          <p:spPr>
            <a:xfrm>
              <a:off x="1019556" y="1637308"/>
              <a:ext cx="1837944" cy="923330"/>
            </a:xfrm>
            <a:prstGeom prst="rect">
              <a:avLst/>
            </a:prstGeom>
            <a:noFill/>
          </p:spPr>
          <p:txBody>
            <a:bodyPr wrap="square" rtlCol="0">
              <a:spAutoFit/>
            </a:bodyPr>
            <a:lstStyle/>
            <a:p>
              <a:pPr algn="ctr"/>
              <a:r>
                <a:rPr lang="en-US" dirty="0"/>
                <a:t>1. You tell the scheduler what you need</a:t>
              </a:r>
            </a:p>
          </p:txBody>
        </p:sp>
      </p:grpSp>
      <p:grpSp>
        <p:nvGrpSpPr>
          <p:cNvPr id="24" name="Group 23">
            <a:extLst>
              <a:ext uri="{FF2B5EF4-FFF2-40B4-BE49-F238E27FC236}">
                <a16:creationId xmlns:a16="http://schemas.microsoft.com/office/drawing/2014/main" id="{1CCB11BE-7439-0A4A-A95D-E9506D811F38}"/>
              </a:ext>
            </a:extLst>
          </p:cNvPr>
          <p:cNvGrpSpPr/>
          <p:nvPr/>
        </p:nvGrpSpPr>
        <p:grpSpPr>
          <a:xfrm>
            <a:off x="2843784" y="1637308"/>
            <a:ext cx="1636776" cy="1081794"/>
            <a:chOff x="2843784" y="1637308"/>
            <a:chExt cx="1636776" cy="1081794"/>
          </a:xfrm>
        </p:grpSpPr>
        <p:cxnSp>
          <p:nvCxnSpPr>
            <p:cNvPr id="12" name="Straight Arrow Connector 11">
              <a:extLst>
                <a:ext uri="{FF2B5EF4-FFF2-40B4-BE49-F238E27FC236}">
                  <a16:creationId xmlns:a16="http://schemas.microsoft.com/office/drawing/2014/main" id="{E01A4AB7-6B74-4341-A637-D2AEC868F82A}"/>
                </a:ext>
              </a:extLst>
            </p:cNvPr>
            <p:cNvCxnSpPr>
              <a:cxnSpLocks/>
            </p:cNvCxnSpPr>
            <p:nvPr/>
          </p:nvCxnSpPr>
          <p:spPr>
            <a:xfrm>
              <a:off x="3227832" y="2719102"/>
              <a:ext cx="749808"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9387C7-30A4-FB48-AFF3-55BA952562BA}"/>
                </a:ext>
              </a:extLst>
            </p:cNvPr>
            <p:cNvSpPr txBox="1"/>
            <p:nvPr/>
          </p:nvSpPr>
          <p:spPr>
            <a:xfrm>
              <a:off x="2843784" y="1637308"/>
              <a:ext cx="1636776" cy="923330"/>
            </a:xfrm>
            <a:prstGeom prst="rect">
              <a:avLst/>
            </a:prstGeom>
            <a:noFill/>
          </p:spPr>
          <p:txBody>
            <a:bodyPr wrap="square" rtlCol="0">
              <a:spAutoFit/>
            </a:bodyPr>
            <a:lstStyle/>
            <a:p>
              <a:pPr algn="ctr"/>
              <a:r>
                <a:rPr lang="en-US" dirty="0"/>
                <a:t>2. It queues you up for resources</a:t>
              </a:r>
            </a:p>
          </p:txBody>
        </p:sp>
      </p:grpSp>
      <p:grpSp>
        <p:nvGrpSpPr>
          <p:cNvPr id="25" name="Group 24">
            <a:extLst>
              <a:ext uri="{FF2B5EF4-FFF2-40B4-BE49-F238E27FC236}">
                <a16:creationId xmlns:a16="http://schemas.microsoft.com/office/drawing/2014/main" id="{3810C17D-0C72-734B-B7F3-BFC7FB20D923}"/>
              </a:ext>
            </a:extLst>
          </p:cNvPr>
          <p:cNvGrpSpPr/>
          <p:nvPr/>
        </p:nvGrpSpPr>
        <p:grpSpPr>
          <a:xfrm>
            <a:off x="5337048" y="1637308"/>
            <a:ext cx="1636776" cy="1264642"/>
            <a:chOff x="5337048" y="1637308"/>
            <a:chExt cx="1636776" cy="1264642"/>
          </a:xfrm>
        </p:grpSpPr>
        <p:cxnSp>
          <p:nvCxnSpPr>
            <p:cNvPr id="15" name="Straight Arrow Connector 14">
              <a:extLst>
                <a:ext uri="{FF2B5EF4-FFF2-40B4-BE49-F238E27FC236}">
                  <a16:creationId xmlns:a16="http://schemas.microsoft.com/office/drawing/2014/main" id="{75EA3D97-7F8A-DB4A-8487-79298D84C5D0}"/>
                </a:ext>
              </a:extLst>
            </p:cNvPr>
            <p:cNvCxnSpPr>
              <a:cxnSpLocks/>
              <a:endCxn id="8" idx="0"/>
            </p:cNvCxnSpPr>
            <p:nvPr/>
          </p:nvCxnSpPr>
          <p:spPr>
            <a:xfrm>
              <a:off x="6104466" y="2560638"/>
              <a:ext cx="1" cy="34131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C18C93-03DA-CF48-A02C-B6EEB2A413EA}"/>
                </a:ext>
              </a:extLst>
            </p:cNvPr>
            <p:cNvSpPr txBox="1"/>
            <p:nvPr/>
          </p:nvSpPr>
          <p:spPr>
            <a:xfrm>
              <a:off x="5337048" y="1637308"/>
              <a:ext cx="1636776" cy="923330"/>
            </a:xfrm>
            <a:prstGeom prst="rect">
              <a:avLst/>
            </a:prstGeom>
            <a:noFill/>
          </p:spPr>
          <p:txBody>
            <a:bodyPr wrap="square" rtlCol="0">
              <a:spAutoFit/>
            </a:bodyPr>
            <a:lstStyle/>
            <a:p>
              <a:pPr algn="ctr"/>
              <a:r>
                <a:rPr lang="en-US" dirty="0"/>
                <a:t>3. Runs </a:t>
              </a:r>
              <a:r>
                <a:rPr lang="en-US" dirty="0" err="1"/>
                <a:t>cmds</a:t>
              </a:r>
              <a:r>
                <a:rPr lang="en-US" dirty="0"/>
                <a:t> you specify in a script</a:t>
              </a:r>
            </a:p>
          </p:txBody>
        </p:sp>
      </p:grpSp>
      <p:grpSp>
        <p:nvGrpSpPr>
          <p:cNvPr id="26" name="Group 25">
            <a:extLst>
              <a:ext uri="{FF2B5EF4-FFF2-40B4-BE49-F238E27FC236}">
                <a16:creationId xmlns:a16="http://schemas.microsoft.com/office/drawing/2014/main" id="{E5219C42-B292-DA43-8458-1AC82F468C1E}"/>
              </a:ext>
            </a:extLst>
          </p:cNvPr>
          <p:cNvGrpSpPr/>
          <p:nvPr/>
        </p:nvGrpSpPr>
        <p:grpSpPr>
          <a:xfrm>
            <a:off x="7455408" y="1637308"/>
            <a:ext cx="3358728" cy="1081794"/>
            <a:chOff x="7455408" y="1637308"/>
            <a:chExt cx="3358728" cy="1081794"/>
          </a:xfrm>
        </p:grpSpPr>
        <p:sp>
          <p:nvSpPr>
            <p:cNvPr id="21" name="TextBox 20">
              <a:extLst>
                <a:ext uri="{FF2B5EF4-FFF2-40B4-BE49-F238E27FC236}">
                  <a16:creationId xmlns:a16="http://schemas.microsoft.com/office/drawing/2014/main" id="{D0B1F4B6-2FB6-7040-BCFB-E7CBB50EF284}"/>
                </a:ext>
              </a:extLst>
            </p:cNvPr>
            <p:cNvSpPr txBox="1"/>
            <p:nvPr/>
          </p:nvSpPr>
          <p:spPr>
            <a:xfrm>
              <a:off x="7455408" y="1637308"/>
              <a:ext cx="3358728" cy="646331"/>
            </a:xfrm>
            <a:prstGeom prst="rect">
              <a:avLst/>
            </a:prstGeom>
            <a:noFill/>
          </p:spPr>
          <p:txBody>
            <a:bodyPr wrap="square" rtlCol="0">
              <a:spAutoFit/>
            </a:bodyPr>
            <a:lstStyle/>
            <a:p>
              <a:pPr algn="ctr"/>
              <a:r>
                <a:rPr lang="en-US" dirty="0"/>
                <a:t>4. Writes output to specified location (</a:t>
              </a:r>
              <a:r>
                <a:rPr lang="en-US" dirty="0" err="1"/>
                <a:t>dir</a:t>
              </a:r>
              <a:r>
                <a:rPr lang="en-US" dirty="0"/>
                <a:t> in your lab storage)</a:t>
              </a:r>
            </a:p>
          </p:txBody>
        </p:sp>
        <p:cxnSp>
          <p:nvCxnSpPr>
            <p:cNvPr id="22" name="Straight Arrow Connector 21">
              <a:extLst>
                <a:ext uri="{FF2B5EF4-FFF2-40B4-BE49-F238E27FC236}">
                  <a16:creationId xmlns:a16="http://schemas.microsoft.com/office/drawing/2014/main" id="{884D2034-887C-8247-ADB1-DACE53E32B94}"/>
                </a:ext>
              </a:extLst>
            </p:cNvPr>
            <p:cNvCxnSpPr>
              <a:cxnSpLocks/>
            </p:cNvCxnSpPr>
            <p:nvPr/>
          </p:nvCxnSpPr>
          <p:spPr>
            <a:xfrm>
              <a:off x="8759868" y="2719102"/>
              <a:ext cx="749808"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738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99060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What are jobs?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EDB71785-3389-384B-965D-236026C342DD}"/>
              </a:ext>
            </a:extLst>
          </p:cNvPr>
          <p:cNvSpPr>
            <a:spLocks noGrp="1"/>
          </p:cNvSpPr>
          <p:nvPr>
            <p:ph idx="1"/>
          </p:nvPr>
        </p:nvSpPr>
        <p:spPr>
          <a:xfrm>
            <a:off x="838200" y="1825624"/>
            <a:ext cx="10393058" cy="4054476"/>
          </a:xfrm>
        </p:spPr>
        <p:txBody>
          <a:bodyPr>
            <a:normAutofit lnSpcReduction="10000"/>
          </a:bodyPr>
          <a:lstStyle/>
          <a:p>
            <a:r>
              <a:rPr lang="en-US" sz="3200" dirty="0">
                <a:latin typeface="Helvetica Neue Light"/>
                <a:cs typeface="Helvetica Neue Light"/>
              </a:rPr>
              <a:t>Sets of instructions to the scheduler that</a:t>
            </a:r>
          </a:p>
          <a:p>
            <a:pPr lvl="1"/>
            <a:r>
              <a:rPr lang="en-US" sz="2800" dirty="0">
                <a:latin typeface="Helvetica Neue Light"/>
                <a:cs typeface="Helvetica Neue Light"/>
              </a:rPr>
              <a:t>Tell it what resources you need</a:t>
            </a:r>
          </a:p>
          <a:p>
            <a:pPr lvl="2"/>
            <a:r>
              <a:rPr lang="en-US" sz="2400" dirty="0">
                <a:latin typeface="Helvetica Neue Light"/>
                <a:cs typeface="Helvetica Neue Light"/>
              </a:rPr>
              <a:t>Memory</a:t>
            </a:r>
          </a:p>
          <a:p>
            <a:pPr lvl="2"/>
            <a:r>
              <a:rPr lang="en-US" sz="2400" dirty="0">
                <a:latin typeface="Helvetica Neue Light"/>
                <a:cs typeface="Helvetica Neue Light"/>
              </a:rPr>
              <a:t>Time</a:t>
            </a:r>
          </a:p>
          <a:p>
            <a:pPr lvl="2"/>
            <a:r>
              <a:rPr lang="en-US" sz="2400" dirty="0">
                <a:latin typeface="Helvetica Neue Light"/>
                <a:cs typeface="Helvetica Neue Light"/>
              </a:rPr>
              <a:t># CPUs</a:t>
            </a:r>
          </a:p>
          <a:p>
            <a:pPr lvl="1"/>
            <a:r>
              <a:rPr lang="en-US" sz="2800" dirty="0">
                <a:latin typeface="Helvetica Neue Light"/>
                <a:cs typeface="Helvetica Neue Light"/>
              </a:rPr>
              <a:t>What programs (already) on the cluster to which you want access</a:t>
            </a:r>
          </a:p>
          <a:p>
            <a:pPr lvl="1"/>
            <a:r>
              <a:rPr lang="en-US" sz="2800" dirty="0">
                <a:latin typeface="Helvetica Neue Light"/>
                <a:cs typeface="Helvetica Neue Light"/>
              </a:rPr>
              <a:t>What programs/script you want to run, including all the various command line arguments and locations of files you need to process</a:t>
            </a:r>
          </a:p>
          <a:p>
            <a:pPr lvl="1"/>
            <a:endParaRPr lang="en-US" sz="2800" dirty="0">
              <a:latin typeface="Helvetica Neue Light"/>
              <a:cs typeface="Helvetica Neue Light"/>
            </a:endParaRPr>
          </a:p>
          <a:p>
            <a:pPr marL="0" indent="0">
              <a:buNone/>
            </a:pPr>
            <a:endParaRPr lang="en-US" sz="2400" dirty="0">
              <a:latin typeface="Andale Mono"/>
              <a:cs typeface="Andale Mono"/>
            </a:endParaRPr>
          </a:p>
        </p:txBody>
      </p:sp>
    </p:spTree>
    <p:extLst>
      <p:ext uri="{BB962C8B-B14F-4D97-AF65-F5344CB8AC3E}">
        <p14:creationId xmlns:p14="http://schemas.microsoft.com/office/powerpoint/2010/main" val="231423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99060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How to access programs on Odyssey?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EDB71785-3389-384B-965D-236026C342DD}"/>
              </a:ext>
            </a:extLst>
          </p:cNvPr>
          <p:cNvSpPr>
            <a:spLocks noGrp="1"/>
          </p:cNvSpPr>
          <p:nvPr>
            <p:ph idx="1"/>
          </p:nvPr>
        </p:nvSpPr>
        <p:spPr>
          <a:xfrm>
            <a:off x="838200" y="2560638"/>
            <a:ext cx="10393058" cy="2632076"/>
          </a:xfrm>
        </p:spPr>
        <p:txBody>
          <a:bodyPr>
            <a:normAutofit lnSpcReduction="10000"/>
          </a:bodyPr>
          <a:lstStyle/>
          <a:p>
            <a:r>
              <a:rPr lang="en-US" sz="3200" dirty="0">
                <a:latin typeface="Helvetica Neue Light"/>
                <a:cs typeface="Helvetica Neue Light"/>
              </a:rPr>
              <a:t>The module system</a:t>
            </a:r>
          </a:p>
          <a:p>
            <a:pPr lvl="1"/>
            <a:r>
              <a:rPr lang="en-US" dirty="0">
                <a:latin typeface="Helvetica Neue Light"/>
                <a:cs typeface="Helvetica Neue Light"/>
              </a:rPr>
              <a:t>”</a:t>
            </a:r>
            <a:r>
              <a:rPr lang="en-US" dirty="0">
                <a:latin typeface="Andale Mono" panose="020B0509000000000004" pitchFamily="49" charset="0"/>
                <a:cs typeface="Helvetica Neue Light"/>
              </a:rPr>
              <a:t>module-query</a:t>
            </a:r>
            <a:r>
              <a:rPr lang="en-US" dirty="0">
                <a:latin typeface="Helvetica Neue Light"/>
                <a:cs typeface="Helvetica Neue Light"/>
              </a:rPr>
              <a:t>” allows us to search for what’s on Odyssey</a:t>
            </a:r>
          </a:p>
          <a:p>
            <a:pPr lvl="1"/>
            <a:r>
              <a:rPr lang="en-US" dirty="0">
                <a:latin typeface="Helvetica Neue Light"/>
                <a:cs typeface="Helvetica Neue Light"/>
              </a:rPr>
              <a:t>“</a:t>
            </a:r>
            <a:r>
              <a:rPr lang="en-US" dirty="0">
                <a:latin typeface="Andale Mono" panose="020B0509000000000004" pitchFamily="49" charset="0"/>
                <a:cs typeface="Helvetica Neue Light"/>
              </a:rPr>
              <a:t>module-list</a:t>
            </a:r>
            <a:r>
              <a:rPr lang="en-US" dirty="0">
                <a:latin typeface="Helvetica Neue Light"/>
                <a:cs typeface="Helvetica Neue Light"/>
              </a:rPr>
              <a:t>” lets us see what is in our environment</a:t>
            </a:r>
          </a:p>
          <a:p>
            <a:pPr lvl="1"/>
            <a:r>
              <a:rPr lang="en-US" dirty="0">
                <a:latin typeface="Helvetica Neue Light"/>
                <a:cs typeface="Helvetica Neue Light"/>
              </a:rPr>
              <a:t>“</a:t>
            </a:r>
            <a:r>
              <a:rPr lang="en-US" dirty="0">
                <a:latin typeface="Andale Mono" panose="020B0509000000000004" pitchFamily="49" charset="0"/>
                <a:cs typeface="Helvetica Neue Light"/>
              </a:rPr>
              <a:t>module load </a:t>
            </a:r>
            <a:r>
              <a:rPr lang="en-US" i="1" dirty="0">
                <a:latin typeface="Andale Mono" panose="020B0509000000000004" pitchFamily="49" charset="0"/>
                <a:cs typeface="Helvetica Neue Light"/>
              </a:rPr>
              <a:t>&lt; module name&gt;” </a:t>
            </a:r>
            <a:r>
              <a:rPr lang="en-US" dirty="0">
                <a:latin typeface="Helvetica Neue Light"/>
                <a:cs typeface="Helvetica Neue Light"/>
              </a:rPr>
              <a:t>loads w/ dependencies into your PATH </a:t>
            </a:r>
          </a:p>
          <a:p>
            <a:pPr lvl="1"/>
            <a:r>
              <a:rPr lang="en-US" dirty="0">
                <a:latin typeface="Helvetica Neue Light"/>
                <a:cs typeface="Helvetica Neue Light"/>
              </a:rPr>
              <a:t>”</a:t>
            </a:r>
            <a:r>
              <a:rPr lang="en-US" dirty="0">
                <a:latin typeface="Andale Mono" panose="020B0509000000000004" pitchFamily="49" charset="0"/>
                <a:cs typeface="Helvetica Neue Light"/>
              </a:rPr>
              <a:t>module purge</a:t>
            </a:r>
            <a:r>
              <a:rPr lang="en-US" dirty="0">
                <a:latin typeface="Helvetica Neue Light"/>
                <a:cs typeface="Helvetica Neue Light"/>
              </a:rPr>
              <a:t>” dumps everything </a:t>
            </a:r>
          </a:p>
          <a:p>
            <a:pPr lvl="2"/>
            <a:r>
              <a:rPr lang="en-US" dirty="0">
                <a:latin typeface="Helvetica Neue Light"/>
                <a:cs typeface="Helvetica Neue Light"/>
              </a:rPr>
              <a:t>This can be very useful …</a:t>
            </a: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lvl="1"/>
            <a:endParaRPr lang="en-US" dirty="0">
              <a:latin typeface="Helvetica Neue Light"/>
              <a:cs typeface="Helvetica Neue Light"/>
            </a:endParaRPr>
          </a:p>
          <a:p>
            <a:pPr marL="457200" lvl="1" indent="0">
              <a:buNone/>
            </a:pPr>
            <a:endParaRPr lang="en-US" dirty="0">
              <a:latin typeface="Helvetica Neue Light"/>
              <a:cs typeface="Helvetica Neue Light"/>
            </a:endParaRPr>
          </a:p>
          <a:p>
            <a:pPr lvl="1"/>
            <a:endParaRPr lang="en-US" sz="2800" dirty="0">
              <a:latin typeface="Helvetica Neue Light"/>
              <a:cs typeface="Helvetica Neue Light"/>
            </a:endParaRPr>
          </a:p>
          <a:p>
            <a:pPr marL="0" indent="0">
              <a:buNone/>
            </a:pPr>
            <a:endParaRPr lang="en-US" sz="2400" dirty="0">
              <a:latin typeface="Andale Mono"/>
              <a:cs typeface="Andale Mono"/>
            </a:endParaRPr>
          </a:p>
        </p:txBody>
      </p:sp>
    </p:spTree>
    <p:extLst>
      <p:ext uri="{BB962C8B-B14F-4D97-AF65-F5344CB8AC3E}">
        <p14:creationId xmlns:p14="http://schemas.microsoft.com/office/powerpoint/2010/main" val="136613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99060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A simple example</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20A474A-5475-554D-BDA6-826AC22F20F9}"/>
              </a:ext>
            </a:extLst>
          </p:cNvPr>
          <p:cNvSpPr txBox="1"/>
          <p:nvPr/>
        </p:nvSpPr>
        <p:spPr>
          <a:xfrm>
            <a:off x="419100" y="2337881"/>
            <a:ext cx="11353800" cy="3293209"/>
          </a:xfrm>
          <a:prstGeom prst="rect">
            <a:avLst/>
          </a:prstGeom>
          <a:solidFill>
            <a:schemeClr val="bg2">
              <a:lumMod val="90000"/>
            </a:schemeClr>
          </a:solidFill>
        </p:spPr>
        <p:txBody>
          <a:bodyPr wrap="square" rtlCol="0">
            <a:spAutoFit/>
          </a:bodyPr>
          <a:lstStyle/>
          <a:p>
            <a:r>
              <a:rPr lang="en-US" sz="1600" dirty="0">
                <a:latin typeface="Andale Mono" charset="0"/>
                <a:ea typeface="Andale Mono" charset="0"/>
                <a:cs typeface="Andale Mono" charset="0"/>
              </a:rPr>
              <a:t>#!/bin/bash </a:t>
            </a:r>
          </a:p>
          <a:p>
            <a:r>
              <a:rPr lang="en-US" sz="1600" dirty="0">
                <a:latin typeface="Andale Mono" charset="0"/>
                <a:ea typeface="Andale Mono" charset="0"/>
                <a:cs typeface="Andale Mono" charset="0"/>
              </a:rPr>
              <a:t>#SBATCH -p </a:t>
            </a:r>
            <a:r>
              <a:rPr lang="en-US" sz="1600" dirty="0" err="1">
                <a:latin typeface="Andale Mono" charset="0"/>
                <a:ea typeface="Andale Mono" charset="0"/>
                <a:cs typeface="Andale Mono" charset="0"/>
              </a:rPr>
              <a:t>shared,serial_requeue</a:t>
            </a:r>
            <a:r>
              <a:rPr lang="en-US" sz="1600" dirty="0">
                <a:latin typeface="Andale Mono" charset="0"/>
                <a:ea typeface="Andale Mono" charset="0"/>
                <a:cs typeface="Andale Mono" charset="0"/>
              </a:rPr>
              <a:t>    # Partition to submit to </a:t>
            </a:r>
          </a:p>
          <a:p>
            <a:r>
              <a:rPr lang="en-US" sz="1600" dirty="0">
                <a:latin typeface="Andale Mono" charset="0"/>
                <a:ea typeface="Andale Mono" charset="0"/>
                <a:cs typeface="Andale Mono" charset="0"/>
              </a:rPr>
              <a:t>#SBATCH -n 1                   		# Number of cores </a:t>
            </a:r>
          </a:p>
          <a:p>
            <a:r>
              <a:rPr lang="en-US" sz="1600" dirty="0">
                <a:latin typeface="Andale Mono" charset="0"/>
                <a:ea typeface="Andale Mono" charset="0"/>
                <a:cs typeface="Andale Mono" charset="0"/>
              </a:rPr>
              <a:t>#SBATCH -t 01:00:00               		# Runtime in </a:t>
            </a:r>
            <a:r>
              <a:rPr lang="en-US" sz="1600" dirty="0" err="1">
                <a:latin typeface="Andale Mono" charset="0"/>
                <a:ea typeface="Andale Mono" charset="0"/>
                <a:cs typeface="Andale Mono" charset="0"/>
              </a:rPr>
              <a:t>days-hours:minutes</a:t>
            </a:r>
            <a:r>
              <a:rPr lang="en-US" sz="1600" dirty="0">
                <a:latin typeface="Andale Mono" charset="0"/>
                <a:ea typeface="Andale Mono" charset="0"/>
                <a:cs typeface="Andale Mono" charset="0"/>
              </a:rPr>
              <a:t> </a:t>
            </a:r>
          </a:p>
          <a:p>
            <a:r>
              <a:rPr lang="en-US" sz="1600" dirty="0">
                <a:latin typeface="Andale Mono" charset="0"/>
                <a:ea typeface="Andale Mono" charset="0"/>
                <a:cs typeface="Andale Mono" charset="0"/>
              </a:rPr>
              <a:t>#SBATCH --mem 1500              		# Memory in MB </a:t>
            </a:r>
          </a:p>
          <a:p>
            <a:r>
              <a:rPr lang="en-US" sz="1600" dirty="0">
                <a:latin typeface="Andale Mono" charset="0"/>
                <a:ea typeface="Andale Mono" charset="0"/>
                <a:cs typeface="Andale Mono" charset="0"/>
              </a:rPr>
              <a:t>#SBATCH -J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               		# job name </a:t>
            </a:r>
          </a:p>
          <a:p>
            <a:r>
              <a:rPr lang="en-US" sz="1600" dirty="0">
                <a:latin typeface="Andale Mono" charset="0"/>
                <a:ea typeface="Andale Mono" charset="0"/>
                <a:cs typeface="Andale Mono" charset="0"/>
              </a:rPr>
              <a:t>#SBATCH -o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a:t>
            </a:r>
            <a:r>
              <a:rPr lang="en-US" sz="1600" dirty="0" err="1">
                <a:latin typeface="Andale Mono" charset="0"/>
                <a:ea typeface="Andale Mono" charset="0"/>
                <a:cs typeface="Andale Mono" charset="0"/>
              </a:rPr>
              <a:t>A.out</a:t>
            </a:r>
            <a:r>
              <a:rPr lang="en-US" sz="1600" dirty="0">
                <a:latin typeface="Andale Mono" charset="0"/>
                <a:ea typeface="Andale Mono" charset="0"/>
                <a:cs typeface="Andale Mono" charset="0"/>
              </a:rPr>
              <a:t>        		# File to which standard out will be written </a:t>
            </a:r>
          </a:p>
          <a:p>
            <a:r>
              <a:rPr lang="en-US" sz="1600" dirty="0">
                <a:latin typeface="Andale Mono" charset="0"/>
                <a:ea typeface="Andale Mono" charset="0"/>
                <a:cs typeface="Andale Mono" charset="0"/>
              </a:rPr>
              <a:t>#SBATCH -e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a:t>
            </a:r>
            <a:r>
              <a:rPr lang="en-US" sz="1600" dirty="0" err="1">
                <a:latin typeface="Andale Mono" charset="0"/>
                <a:ea typeface="Andale Mono" charset="0"/>
                <a:cs typeface="Andale Mono" charset="0"/>
              </a:rPr>
              <a:t>A.err</a:t>
            </a:r>
            <a:r>
              <a:rPr lang="en-US" sz="1600" dirty="0">
                <a:latin typeface="Andale Mono" charset="0"/>
                <a:ea typeface="Andale Mono" charset="0"/>
                <a:cs typeface="Andale Mono" charset="0"/>
              </a:rPr>
              <a:t>        		# File to which standard err will be written </a:t>
            </a:r>
          </a:p>
          <a:p>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module purge</a:t>
            </a:r>
          </a:p>
          <a:p>
            <a:r>
              <a:rPr lang="en-US" sz="1600" dirty="0">
                <a:latin typeface="Andale Mono" charset="0"/>
                <a:ea typeface="Andale Mono" charset="0"/>
                <a:cs typeface="Andale Mono" charset="0"/>
              </a:rPr>
              <a:t>module load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/0.11.8-fasrc01</a:t>
            </a:r>
          </a:p>
          <a:p>
            <a:endParaRPr lang="en-US" sz="1600" dirty="0">
              <a:latin typeface="Andale Mono" charset="0"/>
              <a:ea typeface="Andale Mono" charset="0"/>
              <a:cs typeface="Andale Mono" charset="0"/>
            </a:endParaRPr>
          </a:p>
          <a:p>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outdir</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pwd</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illumina_reads_for_my_pet_unicorn.fq</a:t>
            </a:r>
            <a:endParaRPr lang="en-US" sz="1600" dirty="0">
              <a:latin typeface="Andale Mono" charset="0"/>
              <a:ea typeface="Andale Mono" charset="0"/>
              <a:cs typeface="Andale Mono" charset="0"/>
            </a:endParaRPr>
          </a:p>
        </p:txBody>
      </p:sp>
      <p:sp>
        <p:nvSpPr>
          <p:cNvPr id="11" name="TextBox 10">
            <a:extLst>
              <a:ext uri="{FF2B5EF4-FFF2-40B4-BE49-F238E27FC236}">
                <a16:creationId xmlns:a16="http://schemas.microsoft.com/office/drawing/2014/main" id="{797755D3-5A1D-3F45-8848-322B4E847AF9}"/>
              </a:ext>
            </a:extLst>
          </p:cNvPr>
          <p:cNvSpPr txBox="1"/>
          <p:nvPr/>
        </p:nvSpPr>
        <p:spPr>
          <a:xfrm>
            <a:off x="593525" y="1585371"/>
            <a:ext cx="8080575" cy="1077218"/>
          </a:xfrm>
          <a:prstGeom prst="rect">
            <a:avLst/>
          </a:prstGeom>
          <a:noFill/>
        </p:spPr>
        <p:txBody>
          <a:bodyPr wrap="square" rtlCol="0">
            <a:spAutoFit/>
          </a:bodyPr>
          <a:lstStyle/>
          <a:p>
            <a:r>
              <a:rPr lang="en-US" sz="3200" dirty="0">
                <a:latin typeface="Helvetica Neue Light" charset="0"/>
                <a:ea typeface="Helvetica Neue Light" charset="0"/>
                <a:cs typeface="Helvetica Neue Light" charset="0"/>
              </a:rPr>
              <a:t>SLURM, partitions, modules and other things …</a:t>
            </a:r>
          </a:p>
        </p:txBody>
      </p:sp>
    </p:spTree>
    <p:extLst>
      <p:ext uri="{BB962C8B-B14F-4D97-AF65-F5344CB8AC3E}">
        <p14:creationId xmlns:p14="http://schemas.microsoft.com/office/powerpoint/2010/main" val="170639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Today’s assembly data</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2090221"/>
            <a:ext cx="10379692" cy="2632819"/>
          </a:xfrm>
        </p:spPr>
        <p:txBody>
          <a:bodyPr>
            <a:normAutofit/>
          </a:bodyPr>
          <a:lstStyle/>
          <a:p>
            <a:r>
              <a:rPr lang="en-US" sz="3200" dirty="0">
                <a:latin typeface="Helvetica Neue Light"/>
                <a:cs typeface="Helvetica Neue Light"/>
              </a:rPr>
              <a:t>20 million 2 x 100 paired-end un-stranded RNA-</a:t>
            </a:r>
            <a:r>
              <a:rPr lang="en-US" sz="3200" dirty="0" err="1">
                <a:latin typeface="Helvetica Neue Light"/>
                <a:cs typeface="Helvetica Neue Light"/>
              </a:rPr>
              <a:t>seq</a:t>
            </a:r>
            <a:r>
              <a:rPr lang="en-US" sz="3200" dirty="0">
                <a:latin typeface="Helvetica Neue Light"/>
                <a:cs typeface="Helvetica Neue Light"/>
              </a:rPr>
              <a:t> reads from pool of 8 </a:t>
            </a:r>
            <a:r>
              <a:rPr lang="en-US" sz="3200" i="1" dirty="0">
                <a:latin typeface="Helvetica Neue Light"/>
                <a:cs typeface="Helvetica Neue Light"/>
              </a:rPr>
              <a:t>Mus musculus </a:t>
            </a:r>
            <a:r>
              <a:rPr lang="en-US" sz="3200" dirty="0">
                <a:latin typeface="Helvetica Neue Light"/>
                <a:cs typeface="Helvetica Neue Light"/>
              </a:rPr>
              <a:t>wild-caught samples from Massif Central, France</a:t>
            </a:r>
          </a:p>
          <a:p>
            <a:r>
              <a:rPr lang="en-US" sz="3200" dirty="0">
                <a:latin typeface="Helvetica Neue Light"/>
                <a:cs typeface="Helvetica Neue Light"/>
              </a:rPr>
              <a:t>SRA headers fixed so no problems with Trinity</a:t>
            </a:r>
          </a:p>
          <a:p>
            <a:r>
              <a:rPr lang="en-US" sz="3200" dirty="0">
                <a:latin typeface="Helvetica Neue Light"/>
                <a:cs typeface="Helvetica Neue Light"/>
              </a:rPr>
              <a:t>For workshop SLURM jobs, we’ll use 1 million PE reads </a:t>
            </a:r>
          </a:p>
          <a:p>
            <a:pPr marL="0" indent="0">
              <a:buNone/>
            </a:pPr>
            <a:endParaRPr lang="en-US" sz="3200" dirty="0">
              <a:latin typeface="Helvetica Neue Light"/>
              <a:cs typeface="Helvetica Neue Light"/>
            </a:endParaRPr>
          </a:p>
          <a:p>
            <a:pPr marL="0" indent="0">
              <a:buNone/>
            </a:pPr>
            <a:endParaRPr lang="en-US" sz="1800" dirty="0">
              <a:latin typeface="Helvetica Neue Light"/>
              <a:cs typeface="Helvetica Neue Light"/>
            </a:endParaRPr>
          </a:p>
          <a:p>
            <a:endParaRPr lang="en-US" sz="3200" dirty="0">
              <a:latin typeface="Andale Mono"/>
              <a:cs typeface="Andale Mono"/>
            </a:endParaRPr>
          </a:p>
        </p:txBody>
      </p:sp>
      <p:pic>
        <p:nvPicPr>
          <p:cNvPr id="7" name="Picture 6">
            <a:extLst>
              <a:ext uri="{FF2B5EF4-FFF2-40B4-BE49-F238E27FC236}">
                <a16:creationId xmlns:a16="http://schemas.microsoft.com/office/drawing/2014/main" id="{0B1081E5-9C8B-A143-B7C8-9E4E7112B4EF}"/>
              </a:ext>
            </a:extLst>
          </p:cNvPr>
          <p:cNvPicPr>
            <a:picLocks noChangeAspect="1"/>
          </p:cNvPicPr>
          <p:nvPr/>
        </p:nvPicPr>
        <p:blipFill>
          <a:blip r:embed="rId2"/>
          <a:stretch>
            <a:fillRect/>
          </a:stretch>
        </p:blipFill>
        <p:spPr>
          <a:xfrm>
            <a:off x="8608868" y="4872789"/>
            <a:ext cx="2870118" cy="1913412"/>
          </a:xfrm>
          <a:prstGeom prst="rect">
            <a:avLst/>
          </a:prstGeom>
        </p:spPr>
      </p:pic>
    </p:spTree>
    <p:extLst>
      <p:ext uri="{BB962C8B-B14F-4D97-AF65-F5344CB8AC3E}">
        <p14:creationId xmlns:p14="http://schemas.microsoft.com/office/powerpoint/2010/main" val="301328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Working with data: use </a:t>
            </a:r>
            <a:r>
              <a:rPr lang="en-US" sz="4400" dirty="0" err="1">
                <a:latin typeface="Helvetica Neue Light"/>
                <a:cs typeface="Helvetica Neue Light"/>
              </a:rPr>
              <a:t>symlinks</a:t>
            </a:r>
            <a:endParaRPr lang="en-US" sz="4400" dirty="0">
              <a:latin typeface="Helvetica Neue Light"/>
              <a:cs typeface="Helvetica Neue Light"/>
            </a:endParaRP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1825625"/>
            <a:ext cx="10379692" cy="3070466"/>
          </a:xfrm>
        </p:spPr>
        <p:txBody>
          <a:bodyPr>
            <a:normAutofit/>
          </a:bodyPr>
          <a:lstStyle/>
          <a:p>
            <a:r>
              <a:rPr lang="en-US" sz="3200" dirty="0">
                <a:latin typeface="Helvetica Neue Light"/>
                <a:cs typeface="Helvetica Neue Light"/>
              </a:rPr>
              <a:t>Safer not to directly touch raw data</a:t>
            </a:r>
          </a:p>
          <a:p>
            <a:r>
              <a:rPr lang="en-US" dirty="0">
                <a:latin typeface="Helvetica Neue Light"/>
                <a:cs typeface="Helvetica Neue Light"/>
              </a:rPr>
              <a:t>Better to work with links to it</a:t>
            </a:r>
          </a:p>
          <a:p>
            <a:pPr lvl="1"/>
            <a:r>
              <a:rPr lang="en-US" dirty="0">
                <a:latin typeface="Helvetica Neue Light"/>
                <a:cs typeface="Helvetica Neue Light"/>
              </a:rPr>
              <a:t>If you accidentally delete the link, all you lose is the link</a:t>
            </a:r>
            <a:endParaRPr lang="en-US" sz="3200" dirty="0">
              <a:latin typeface="Helvetica Neue Light"/>
              <a:cs typeface="Helvetica Neue Light"/>
            </a:endParaRPr>
          </a:p>
          <a:p>
            <a:r>
              <a:rPr lang="en-US" sz="3200" dirty="0">
                <a:latin typeface="Helvetica Neue Light"/>
                <a:cs typeface="Helvetica Neue Light"/>
              </a:rPr>
              <a:t>syntax</a:t>
            </a:r>
          </a:p>
          <a:p>
            <a:pPr lvl="1"/>
            <a:r>
              <a:rPr lang="en-US" sz="2000" b="1" dirty="0">
                <a:latin typeface="Andale Mono"/>
                <a:cs typeface="Andale Mono"/>
              </a:rPr>
              <a:t>ln -s &lt;file linking from&gt; $(</a:t>
            </a:r>
            <a:r>
              <a:rPr lang="en-US" sz="2000" b="1" dirty="0" err="1">
                <a:latin typeface="Andale Mono"/>
                <a:cs typeface="Andale Mono"/>
              </a:rPr>
              <a:t>pwd</a:t>
            </a:r>
            <a:r>
              <a:rPr lang="en-US" sz="2000" b="1" dirty="0">
                <a:latin typeface="Andale Mono"/>
                <a:cs typeface="Andale Mono"/>
              </a:rPr>
              <a:t>)/&lt;file link name&gt;</a:t>
            </a:r>
          </a:p>
          <a:p>
            <a:pPr marL="0" indent="0">
              <a:buNone/>
            </a:pPr>
            <a:endParaRPr lang="en-US" sz="2000" b="1" dirty="0">
              <a:latin typeface="Andale Mono"/>
              <a:cs typeface="Andale Mono"/>
            </a:endParaRPr>
          </a:p>
          <a:p>
            <a:pPr marL="0" indent="0">
              <a:buNone/>
            </a:pPr>
            <a:endParaRPr lang="en-US" sz="2400" dirty="0">
              <a:latin typeface="Andale Mono"/>
              <a:cs typeface="Andale Mono"/>
            </a:endParaRPr>
          </a:p>
        </p:txBody>
      </p:sp>
    </p:spTree>
    <p:extLst>
      <p:ext uri="{BB962C8B-B14F-4D97-AF65-F5344CB8AC3E}">
        <p14:creationId xmlns:p14="http://schemas.microsoft.com/office/powerpoint/2010/main" val="83362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1021786"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Workflow implementation </a:t>
            </a:r>
            <a:r>
              <a:rPr lang="en-US" sz="4400" dirty="0" err="1">
                <a:latin typeface="Helvetica Neue Light"/>
                <a:cs typeface="Helvetica Neue Light"/>
              </a:rPr>
              <a:t>practicals</a:t>
            </a:r>
            <a:endParaRPr lang="en-US" sz="4400" dirty="0">
              <a:latin typeface="Helvetica Neue Light"/>
              <a:cs typeface="Helvetica Neue Light"/>
            </a:endParaRP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1825624"/>
            <a:ext cx="10393058" cy="4181476"/>
          </a:xfrm>
        </p:spPr>
        <p:txBody>
          <a:bodyPr>
            <a:normAutofit/>
          </a:bodyPr>
          <a:lstStyle/>
          <a:p>
            <a:r>
              <a:rPr lang="en-US" sz="5100" dirty="0">
                <a:latin typeface="Helvetica Neue Light"/>
                <a:cs typeface="Helvetica Neue Light"/>
              </a:rPr>
              <a:t>For each step in workflow:</a:t>
            </a:r>
          </a:p>
          <a:p>
            <a:pPr marL="1371600" lvl="1" indent="-914400">
              <a:buFont typeface="+mj-lt"/>
              <a:buAutoNum type="arabicPeriod"/>
            </a:pPr>
            <a:r>
              <a:rPr lang="en-US" sz="4500" dirty="0">
                <a:latin typeface="Helvetica Neue Light"/>
                <a:cs typeface="Helvetica Neue Light"/>
              </a:rPr>
              <a:t>Make directory for step in questions</a:t>
            </a:r>
          </a:p>
          <a:p>
            <a:pPr marL="1371600" lvl="1" indent="-914400">
              <a:buFont typeface="+mj-lt"/>
              <a:buAutoNum type="arabicPeriod"/>
            </a:pPr>
            <a:r>
              <a:rPr lang="en-US" sz="4500" dirty="0">
                <a:latin typeface="Helvetica Neue Light"/>
                <a:cs typeface="Helvetica Neue Light"/>
              </a:rPr>
              <a:t>Create </a:t>
            </a:r>
            <a:r>
              <a:rPr lang="en-US" sz="4500" dirty="0" err="1">
                <a:latin typeface="Helvetica Neue Light"/>
                <a:cs typeface="Helvetica Neue Light"/>
              </a:rPr>
              <a:t>symlinks</a:t>
            </a:r>
            <a:r>
              <a:rPr lang="en-US" sz="4500" dirty="0">
                <a:latin typeface="Helvetica Neue Light"/>
                <a:cs typeface="Helvetica Neue Light"/>
              </a:rPr>
              <a:t> from </a:t>
            </a:r>
            <a:r>
              <a:rPr lang="en-US" sz="4500" dirty="0" err="1">
                <a:latin typeface="Helvetica Neue Light"/>
                <a:cs typeface="Helvetica Neue Light"/>
              </a:rPr>
              <a:t>fastq</a:t>
            </a:r>
            <a:r>
              <a:rPr lang="en-US" sz="4500" dirty="0">
                <a:latin typeface="Helvetica Neue Light"/>
                <a:cs typeface="Helvetica Neue Light"/>
              </a:rPr>
              <a:t> files from previous step (if there is one) to new directory</a:t>
            </a:r>
          </a:p>
          <a:p>
            <a:pPr marL="1371600" lvl="1" indent="-914400">
              <a:buFont typeface="+mj-lt"/>
              <a:buAutoNum type="arabicPeriod"/>
            </a:pPr>
            <a:r>
              <a:rPr lang="en-US" sz="4500" dirty="0">
                <a:latin typeface="Helvetica Neue Light"/>
                <a:cs typeface="Helvetica Neue Light"/>
              </a:rPr>
              <a:t>Execute </a:t>
            </a:r>
            <a:r>
              <a:rPr lang="en-US" sz="4500" dirty="0" err="1">
                <a:latin typeface="Helvetica Neue Light"/>
                <a:cs typeface="Helvetica Neue Light"/>
              </a:rPr>
              <a:t>slurm</a:t>
            </a:r>
            <a:r>
              <a:rPr lang="en-US" sz="4500" dirty="0">
                <a:latin typeface="Helvetica Neue Light"/>
                <a:cs typeface="Helvetica Neue Light"/>
              </a:rPr>
              <a:t> job</a:t>
            </a:r>
          </a:p>
          <a:p>
            <a:pPr lvl="1"/>
            <a:endParaRPr lang="en-US" sz="7600" dirty="0">
              <a:latin typeface="Helvetica Neue Light"/>
              <a:cs typeface="Helvetica Neue Light"/>
            </a:endParaRPr>
          </a:p>
          <a:p>
            <a:pPr marL="0" indent="0">
              <a:buNone/>
            </a:pPr>
            <a:endParaRPr lang="en-US" sz="3200" dirty="0">
              <a:latin typeface="Helvetica Neue Light"/>
              <a:cs typeface="Helvetica Neue Light"/>
            </a:endParaRPr>
          </a:p>
          <a:p>
            <a:pPr marL="0" indent="0">
              <a:buNone/>
            </a:pPr>
            <a:endParaRPr lang="en-US" sz="2400" dirty="0">
              <a:latin typeface="Andale Mono"/>
              <a:cs typeface="Andale Mono"/>
            </a:endParaRPr>
          </a:p>
        </p:txBody>
      </p:sp>
    </p:spTree>
    <p:extLst>
      <p:ext uri="{BB962C8B-B14F-4D97-AF65-F5344CB8AC3E}">
        <p14:creationId xmlns:p14="http://schemas.microsoft.com/office/powerpoint/2010/main" val="183427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2337881"/>
            <a:ext cx="11353800" cy="3293209"/>
          </a:xfrm>
          <a:prstGeom prst="rect">
            <a:avLst/>
          </a:prstGeom>
          <a:solidFill>
            <a:schemeClr val="bg2">
              <a:lumMod val="90000"/>
            </a:schemeClr>
          </a:solidFill>
        </p:spPr>
        <p:txBody>
          <a:bodyPr wrap="square" rtlCol="0">
            <a:spAutoFit/>
          </a:bodyPr>
          <a:lstStyle/>
          <a:p>
            <a:r>
              <a:rPr lang="en-US" sz="1600" dirty="0">
                <a:latin typeface="Andale Mono" charset="0"/>
                <a:ea typeface="Andale Mono" charset="0"/>
                <a:cs typeface="Andale Mono" charset="0"/>
              </a:rPr>
              <a:t>#!/bin/bash </a:t>
            </a:r>
          </a:p>
          <a:p>
            <a:r>
              <a:rPr lang="en-US" sz="1600" dirty="0">
                <a:latin typeface="Andale Mono" charset="0"/>
                <a:ea typeface="Andale Mono" charset="0"/>
                <a:cs typeface="Andale Mono" charset="0"/>
              </a:rPr>
              <a:t>#SBATCH -p </a:t>
            </a:r>
            <a:r>
              <a:rPr lang="en-US" sz="1600" dirty="0" err="1">
                <a:latin typeface="Andale Mono" charset="0"/>
                <a:ea typeface="Andale Mono" charset="0"/>
                <a:cs typeface="Andale Mono" charset="0"/>
              </a:rPr>
              <a:t>shared,serial_requeue</a:t>
            </a:r>
            <a:r>
              <a:rPr lang="en-US" sz="1600" dirty="0">
                <a:latin typeface="Andale Mono" charset="0"/>
                <a:ea typeface="Andale Mono" charset="0"/>
                <a:cs typeface="Andale Mono" charset="0"/>
              </a:rPr>
              <a:t>    # Partition to submit to </a:t>
            </a:r>
          </a:p>
          <a:p>
            <a:r>
              <a:rPr lang="en-US" sz="1600" dirty="0">
                <a:latin typeface="Andale Mono" charset="0"/>
                <a:ea typeface="Andale Mono" charset="0"/>
                <a:cs typeface="Andale Mono" charset="0"/>
              </a:rPr>
              <a:t>#SBATCH -n 1                   		# Number of cores </a:t>
            </a:r>
          </a:p>
          <a:p>
            <a:r>
              <a:rPr lang="en-US" sz="1600" dirty="0">
                <a:latin typeface="Andale Mono" charset="0"/>
                <a:ea typeface="Andale Mono" charset="0"/>
                <a:cs typeface="Andale Mono" charset="0"/>
              </a:rPr>
              <a:t>#SBATCH -t 01:00:00               		# Runtime in </a:t>
            </a:r>
            <a:r>
              <a:rPr lang="en-US" sz="1600" dirty="0" err="1">
                <a:latin typeface="Andale Mono" charset="0"/>
                <a:ea typeface="Andale Mono" charset="0"/>
                <a:cs typeface="Andale Mono" charset="0"/>
              </a:rPr>
              <a:t>days-hours:minutes</a:t>
            </a:r>
            <a:r>
              <a:rPr lang="en-US" sz="1600" dirty="0">
                <a:latin typeface="Andale Mono" charset="0"/>
                <a:ea typeface="Andale Mono" charset="0"/>
                <a:cs typeface="Andale Mono" charset="0"/>
              </a:rPr>
              <a:t> </a:t>
            </a:r>
          </a:p>
          <a:p>
            <a:r>
              <a:rPr lang="en-US" sz="1600" dirty="0">
                <a:latin typeface="Andale Mono" charset="0"/>
                <a:ea typeface="Andale Mono" charset="0"/>
                <a:cs typeface="Andale Mono" charset="0"/>
              </a:rPr>
              <a:t>#SBATCH --mem 1500              		# Memory in MB </a:t>
            </a:r>
          </a:p>
          <a:p>
            <a:r>
              <a:rPr lang="en-US" sz="1600" dirty="0">
                <a:latin typeface="Andale Mono" charset="0"/>
                <a:ea typeface="Andale Mono" charset="0"/>
                <a:cs typeface="Andale Mono" charset="0"/>
              </a:rPr>
              <a:t>#SBATCH -J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               		# job name </a:t>
            </a:r>
          </a:p>
          <a:p>
            <a:r>
              <a:rPr lang="en-US" sz="1600" dirty="0">
                <a:latin typeface="Andale Mono" charset="0"/>
                <a:ea typeface="Andale Mono" charset="0"/>
                <a:cs typeface="Andale Mono" charset="0"/>
              </a:rPr>
              <a:t>#SBATCH -o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a:t>
            </a:r>
            <a:r>
              <a:rPr lang="en-US" sz="1600" dirty="0" err="1">
                <a:latin typeface="Andale Mono" charset="0"/>
                <a:ea typeface="Andale Mono" charset="0"/>
                <a:cs typeface="Andale Mono" charset="0"/>
              </a:rPr>
              <a:t>A.out</a:t>
            </a:r>
            <a:r>
              <a:rPr lang="en-US" sz="1600" dirty="0">
                <a:latin typeface="Andale Mono" charset="0"/>
                <a:ea typeface="Andale Mono" charset="0"/>
                <a:cs typeface="Andale Mono" charset="0"/>
              </a:rPr>
              <a:t>        		# File to which standard out will be written </a:t>
            </a:r>
          </a:p>
          <a:p>
            <a:r>
              <a:rPr lang="en-US" sz="1600" dirty="0">
                <a:latin typeface="Andale Mono" charset="0"/>
                <a:ea typeface="Andale Mono" charset="0"/>
                <a:cs typeface="Andale Mono" charset="0"/>
              </a:rPr>
              <a:t>#SBATCH -e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a:t>
            </a:r>
            <a:r>
              <a:rPr lang="en-US" sz="1600" dirty="0" err="1">
                <a:latin typeface="Andale Mono" charset="0"/>
                <a:ea typeface="Andale Mono" charset="0"/>
                <a:cs typeface="Andale Mono" charset="0"/>
              </a:rPr>
              <a:t>A.err</a:t>
            </a:r>
            <a:r>
              <a:rPr lang="en-US" sz="1600" dirty="0">
                <a:latin typeface="Andale Mono" charset="0"/>
                <a:ea typeface="Andale Mono" charset="0"/>
                <a:cs typeface="Andale Mono" charset="0"/>
              </a:rPr>
              <a:t>        		# File to which standard err will be written </a:t>
            </a:r>
          </a:p>
          <a:p>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module purge</a:t>
            </a:r>
          </a:p>
          <a:p>
            <a:r>
              <a:rPr lang="en-US" sz="1600" dirty="0">
                <a:latin typeface="Andale Mono" charset="0"/>
                <a:ea typeface="Andale Mono" charset="0"/>
                <a:cs typeface="Andale Mono" charset="0"/>
              </a:rPr>
              <a:t>module load </a:t>
            </a:r>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/0.11.8-fasrc01</a:t>
            </a:r>
          </a:p>
          <a:p>
            <a:endParaRPr lang="en-US" sz="1600" dirty="0">
              <a:latin typeface="Andale Mono" charset="0"/>
              <a:ea typeface="Andale Mono" charset="0"/>
              <a:cs typeface="Andale Mono" charset="0"/>
            </a:endParaRPr>
          </a:p>
          <a:p>
            <a:r>
              <a:rPr lang="en-US" sz="1600" dirty="0" err="1">
                <a:latin typeface="Andale Mono" charset="0"/>
                <a:ea typeface="Andale Mono" charset="0"/>
                <a:cs typeface="Andale Mono" charset="0"/>
              </a:rPr>
              <a:t>fastqc</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outdir</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pwd</a:t>
            </a:r>
            <a:r>
              <a:rPr lang="en-US" sz="1600" dirty="0">
                <a:latin typeface="Andale Mono" charset="0"/>
                <a:ea typeface="Andale Mono" charset="0"/>
                <a:cs typeface="Andale Mono" charset="0"/>
              </a:rPr>
              <a:t>` $1</a:t>
            </a:r>
          </a:p>
        </p:txBody>
      </p:sp>
      <p:sp>
        <p:nvSpPr>
          <p:cNvPr id="5"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Step 1: quality check raw reads w/ </a:t>
            </a:r>
            <a:r>
              <a:rPr lang="en-US" sz="4400" dirty="0" err="1">
                <a:latin typeface="Helvetica Neue Light"/>
                <a:cs typeface="Helvetica Neue Light"/>
              </a:rPr>
              <a:t>FastQC</a:t>
            </a:r>
            <a:endParaRPr lang="en-US" sz="4400" dirty="0">
              <a:latin typeface="Helvetica Neue Light"/>
              <a:cs typeface="Helvetica Neue Light"/>
            </a:endParaRPr>
          </a:p>
        </p:txBody>
      </p:sp>
      <p:cxnSp>
        <p:nvCxnSpPr>
          <p:cNvPr id="6" name="Straight Connector 5"/>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41FE1DC-06A2-0E41-8965-1B3E1A2E0310}"/>
              </a:ext>
            </a:extLst>
          </p:cNvPr>
          <p:cNvSpPr txBox="1"/>
          <p:nvPr/>
        </p:nvSpPr>
        <p:spPr>
          <a:xfrm>
            <a:off x="457200" y="1693093"/>
            <a:ext cx="1271502" cy="400110"/>
          </a:xfrm>
          <a:prstGeom prst="rect">
            <a:avLst/>
          </a:prstGeom>
          <a:solidFill>
            <a:schemeClr val="bg1"/>
          </a:solidFill>
        </p:spPr>
        <p:txBody>
          <a:bodyPr wrap="none" rtlCol="0">
            <a:spAutoFit/>
          </a:bodyPr>
          <a:lstStyle/>
          <a:p>
            <a:r>
              <a:rPr lang="en-US" sz="2000" b="1" dirty="0" err="1">
                <a:latin typeface="Helvetica Neue Light"/>
                <a:cs typeface="Helvetica Neue Light"/>
              </a:rPr>
              <a:t>fastqc.sh</a:t>
            </a:r>
            <a:r>
              <a:rPr lang="en-US" sz="2000" b="1" dirty="0">
                <a:latin typeface="Helvetica Neue Light"/>
                <a:cs typeface="Helvetica Neue Light"/>
              </a:rPr>
              <a:t>:</a:t>
            </a:r>
          </a:p>
        </p:txBody>
      </p:sp>
    </p:spTree>
    <p:extLst>
      <p:ext uri="{BB962C8B-B14F-4D97-AF65-F5344CB8AC3E}">
        <p14:creationId xmlns:p14="http://schemas.microsoft.com/office/powerpoint/2010/main" val="1239392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01337" y="2317491"/>
            <a:ext cx="7264682" cy="394853"/>
          </a:xfrm>
          <a:prstGeom prst="rect">
            <a:avLst/>
          </a:prstGeom>
          <a:solidFill>
            <a:schemeClr val="bg2">
              <a:lumMod val="90000"/>
            </a:schemeClr>
          </a:solidFill>
        </p:spPr>
        <p:txBody>
          <a:bodyPr wrap="square" rtlCol="0">
            <a:spAutoFit/>
          </a:bodyPr>
          <a:lstStyle/>
          <a:p>
            <a:endParaRPr lang="en-US" sz="1400" dirty="0">
              <a:latin typeface="Andale Mono" charset="0"/>
              <a:ea typeface="Andale Mono" charset="0"/>
              <a:cs typeface="Andale Mono" charset="0"/>
            </a:endParaRPr>
          </a:p>
        </p:txBody>
      </p:sp>
      <p:sp>
        <p:nvSpPr>
          <p:cNvPr id="3" name="Content Placeholder 2"/>
          <p:cNvSpPr>
            <a:spLocks noGrp="1"/>
          </p:cNvSpPr>
          <p:nvPr>
            <p:ph idx="1"/>
          </p:nvPr>
        </p:nvSpPr>
        <p:spPr>
          <a:xfrm>
            <a:off x="594748" y="1797915"/>
            <a:ext cx="11254162" cy="2607830"/>
          </a:xfrm>
          <a:ln>
            <a:noFill/>
          </a:ln>
        </p:spPr>
        <p:txBody>
          <a:bodyPr>
            <a:normAutofit/>
          </a:bodyPr>
          <a:lstStyle/>
          <a:p>
            <a:pPr>
              <a:buFont typeface="Arial" panose="020B0604020202020204" pitchFamily="34" charset="0"/>
              <a:buChar char="•"/>
            </a:pPr>
            <a:r>
              <a:rPr lang="en-US" dirty="0">
                <a:latin typeface="Helvetica Neue Light" charset="0"/>
                <a:ea typeface="Helvetica Neue Light" charset="0"/>
                <a:cs typeface="Helvetica Neue Light" charset="0"/>
              </a:rPr>
              <a:t>For each </a:t>
            </a:r>
            <a:r>
              <a:rPr lang="en-US" dirty="0" err="1">
                <a:latin typeface="Helvetica Neue Light" charset="0"/>
                <a:ea typeface="Helvetica Neue Light" charset="0"/>
                <a:cs typeface="Helvetica Neue Light" charset="0"/>
              </a:rPr>
              <a:t>fastq</a:t>
            </a:r>
            <a:r>
              <a:rPr lang="en-US" dirty="0">
                <a:latin typeface="Helvetica Neue Light" charset="0"/>
                <a:ea typeface="Helvetica Neue Light" charset="0"/>
                <a:cs typeface="Helvetica Neue Light" charset="0"/>
              </a:rPr>
              <a:t> file do:</a:t>
            </a:r>
          </a:p>
          <a:p>
            <a:pPr lvl="2">
              <a:buFont typeface="Arial" panose="020B0604020202020204" pitchFamily="34" charset="0"/>
              <a:buChar char="•"/>
            </a:pPr>
            <a:r>
              <a:rPr lang="en-US" sz="2400" b="1" dirty="0" err="1">
                <a:latin typeface="Andale Mono" panose="020B0509000000000004" pitchFamily="49" charset="0"/>
                <a:ea typeface="Helvetica Neue Light" charset="0"/>
                <a:cs typeface="Helvetica Neue Light" charset="0"/>
              </a:rPr>
              <a:t>Sbatch</a:t>
            </a:r>
            <a:r>
              <a:rPr lang="en-US" sz="2400" b="1" dirty="0">
                <a:latin typeface="Andale Mono" panose="020B0509000000000004" pitchFamily="49" charset="0"/>
                <a:ea typeface="Helvetica Neue Light" charset="0"/>
                <a:cs typeface="Helvetica Neue Light" charset="0"/>
              </a:rPr>
              <a:t> </a:t>
            </a:r>
            <a:r>
              <a:rPr lang="en-US" sz="2400" b="1" dirty="0" err="1">
                <a:latin typeface="Andale Mono" panose="020B0509000000000004" pitchFamily="49" charset="0"/>
                <a:ea typeface="Helvetica Neue Light" charset="0"/>
                <a:cs typeface="Helvetica Neue Light" charset="0"/>
              </a:rPr>
              <a:t>fastqc.sh</a:t>
            </a:r>
            <a:r>
              <a:rPr lang="en-US" sz="2400" b="1" dirty="0">
                <a:latin typeface="Andale Mono" panose="020B0509000000000004" pitchFamily="49" charset="0"/>
                <a:ea typeface="Helvetica Neue Light" charset="0"/>
                <a:cs typeface="Helvetica Neue Light" charset="0"/>
              </a:rPr>
              <a:t> &lt;name of </a:t>
            </a:r>
            <a:r>
              <a:rPr lang="en-US" sz="2400" b="1" dirty="0" err="1">
                <a:latin typeface="Andale Mono" panose="020B0509000000000004" pitchFamily="49" charset="0"/>
                <a:ea typeface="Helvetica Neue Light" charset="0"/>
                <a:cs typeface="Helvetica Neue Light" charset="0"/>
              </a:rPr>
              <a:t>fastq</a:t>
            </a:r>
            <a:r>
              <a:rPr lang="en-US" sz="2400" b="1" dirty="0">
                <a:latin typeface="Andale Mono" panose="020B0509000000000004" pitchFamily="49" charset="0"/>
                <a:ea typeface="Helvetica Neue Light" charset="0"/>
                <a:cs typeface="Helvetica Neue Light" charset="0"/>
              </a:rPr>
              <a:t> file&gt;</a:t>
            </a:r>
          </a:p>
          <a:p>
            <a:pPr lvl="2">
              <a:buFont typeface="Arial" panose="020B0604020202020204" pitchFamily="34" charset="0"/>
              <a:buChar char="•"/>
            </a:pPr>
            <a:endParaRPr lang="en-US" sz="2400" b="1" dirty="0">
              <a:latin typeface="Andale Mono" panose="020B0509000000000004" pitchFamily="49" charset="0"/>
              <a:ea typeface="Helvetica Neue Light" charset="0"/>
              <a:cs typeface="Helvetica Neue Light" charset="0"/>
            </a:endParaRPr>
          </a:p>
          <a:p>
            <a:pPr>
              <a:buFont typeface="Arial" panose="020B0604020202020204" pitchFamily="34" charset="0"/>
              <a:buChar char="•"/>
            </a:pPr>
            <a:r>
              <a:rPr lang="en-US" sz="3200" dirty="0" err="1">
                <a:latin typeface="Andale Mono" panose="020B0509000000000004" pitchFamily="49" charset="0"/>
                <a:ea typeface="Helvetica Neue Light" charset="0"/>
                <a:cs typeface="Helvetica Neue Light" charset="0"/>
              </a:rPr>
              <a:t>scp</a:t>
            </a:r>
            <a:r>
              <a:rPr lang="en-US" sz="3200" dirty="0">
                <a:latin typeface="Andale Mono" panose="020B0509000000000004" pitchFamily="49" charset="0"/>
                <a:ea typeface="Helvetica Neue Light" charset="0"/>
                <a:cs typeface="Helvetica Neue Light" charset="0"/>
              </a:rPr>
              <a:t> </a:t>
            </a:r>
            <a:r>
              <a:rPr lang="en-US" sz="3200" dirty="0">
                <a:latin typeface="Helvetica Neue Light" panose="02000403000000020004" pitchFamily="2" charset="0"/>
                <a:ea typeface="Helvetica Neue Light" panose="02000403000000020004" pitchFamily="2" charset="0"/>
                <a:cs typeface="Helvetica Neue Light" charset="0"/>
              </a:rPr>
              <a:t>the html reports back to your laptop, and take a look</a:t>
            </a:r>
            <a:r>
              <a:rPr lang="en-US" sz="3200" dirty="0">
                <a:latin typeface="Andale Mono" panose="020B0509000000000004" pitchFamily="49" charset="0"/>
                <a:ea typeface="Helvetica Neue Light" charset="0"/>
                <a:cs typeface="Helvetica Neue Light" charset="0"/>
              </a:rPr>
              <a:t> </a:t>
            </a:r>
          </a:p>
          <a:p>
            <a:pPr marL="457200" lvl="1" indent="0">
              <a:buNone/>
            </a:pPr>
            <a:endParaRPr lang="en-US" dirty="0">
              <a:latin typeface="Helvetica Neue Light" panose="02000403000000020004" pitchFamily="2" charset="0"/>
              <a:ea typeface="Helvetica Neue Light" panose="02000403000000020004" pitchFamily="2" charset="0"/>
              <a:cs typeface="Helvetica Neue Light" charset="0"/>
            </a:endParaRPr>
          </a:p>
        </p:txBody>
      </p:sp>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Exercise 1: </a:t>
            </a:r>
            <a:r>
              <a:rPr lang="en-US" sz="4400" dirty="0" err="1">
                <a:latin typeface="Helvetica Neue Light"/>
                <a:cs typeface="Helvetica Neue Light"/>
              </a:rPr>
              <a:t>fastqc</a:t>
            </a:r>
            <a:endParaRPr lang="en-US" sz="4400" dirty="0">
              <a:latin typeface="Helvetica Neue Light"/>
              <a:cs typeface="Helvetica Neue Light"/>
            </a:endParaRP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9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199" y="274638"/>
            <a:ext cx="10202779"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1. </a:t>
            </a:r>
            <a:r>
              <a:rPr lang="en-US" sz="4400" i="1" dirty="0">
                <a:latin typeface="Helvetica Neue Light"/>
                <a:cs typeface="Helvetica Neue Light"/>
              </a:rPr>
              <a:t>De novo </a:t>
            </a:r>
            <a:r>
              <a:rPr lang="en-US" sz="4400" dirty="0">
                <a:latin typeface="Helvetica Neue Light"/>
                <a:cs typeface="Helvetica Neue Light"/>
              </a:rPr>
              <a:t>transcriptome assembly</a:t>
            </a:r>
          </a:p>
        </p:txBody>
      </p:sp>
      <p:cxnSp>
        <p:nvCxnSpPr>
          <p:cNvPr id="14" name="Straight Connector 1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Content Placeholder 2">
            <a:extLst>
              <a:ext uri="{FF2B5EF4-FFF2-40B4-BE49-F238E27FC236}">
                <a16:creationId xmlns:a16="http://schemas.microsoft.com/office/drawing/2014/main" id="{AD2EC1F6-8C58-024B-A0F3-262653081541}"/>
              </a:ext>
            </a:extLst>
          </p:cNvPr>
          <p:cNvSpPr>
            <a:spLocks noGrp="1"/>
          </p:cNvSpPr>
          <p:nvPr>
            <p:ph idx="1"/>
          </p:nvPr>
        </p:nvSpPr>
        <p:spPr>
          <a:xfrm>
            <a:off x="838200" y="1825625"/>
            <a:ext cx="10515600" cy="4351338"/>
          </a:xfrm>
        </p:spPr>
        <p:txBody>
          <a:bodyPr/>
          <a:lstStyle/>
          <a:p>
            <a:r>
              <a:rPr lang="en-US" sz="3600" dirty="0">
                <a:latin typeface="Helvetica Neue Light" charset="0"/>
                <a:ea typeface="Helvetica Neue Light" charset="0"/>
                <a:cs typeface="Helvetica Neue Light" charset="0"/>
              </a:rPr>
              <a:t>Uses</a:t>
            </a:r>
          </a:p>
          <a:p>
            <a:pPr lvl="1"/>
            <a:r>
              <a:rPr lang="en-US" sz="3200" dirty="0">
                <a:latin typeface="Helvetica Neue Light" charset="0"/>
                <a:ea typeface="Helvetica Neue Light" charset="0"/>
                <a:cs typeface="Helvetica Neue Light" charset="0"/>
              </a:rPr>
              <a:t>No available genome</a:t>
            </a:r>
          </a:p>
          <a:p>
            <a:pPr lvl="1"/>
            <a:r>
              <a:rPr lang="en-US" sz="3200" dirty="0">
                <a:latin typeface="Helvetica Neue Light" charset="0"/>
                <a:ea typeface="Helvetica Neue Light" charset="0"/>
                <a:cs typeface="Helvetica Neue Light" charset="0"/>
              </a:rPr>
              <a:t>The genome of the closest related species divergent from your species to the point where read mapping performance is poor</a:t>
            </a:r>
          </a:p>
          <a:p>
            <a:pPr lvl="1"/>
            <a:r>
              <a:rPr lang="en-US" sz="3200" dirty="0">
                <a:latin typeface="Helvetica Neue Light" charset="0"/>
                <a:ea typeface="Helvetica Neue Light" charset="0"/>
                <a:cs typeface="Helvetica Neue Light" charset="0"/>
              </a:rPr>
              <a:t>The draft genome assembly is bad enough that a large % of scaffolds shorter than gene models</a:t>
            </a:r>
          </a:p>
          <a:p>
            <a:pPr lvl="1"/>
            <a:r>
              <a:rPr lang="en-US" sz="3200" dirty="0">
                <a:latin typeface="Helvetica Neue Light" charset="0"/>
                <a:ea typeface="Helvetica Neue Light" charset="0"/>
                <a:cs typeface="Helvetica Neue Light" charset="0"/>
              </a:rPr>
              <a:t>There are genes that </a:t>
            </a:r>
            <a:r>
              <a:rPr lang="en-US" sz="3200" i="1" dirty="0">
                <a:latin typeface="Helvetica Neue Light" charset="0"/>
                <a:ea typeface="Helvetica Neue Light" charset="0"/>
                <a:cs typeface="Helvetica Neue Light" charset="0"/>
              </a:rPr>
              <a:t>should</a:t>
            </a:r>
            <a:r>
              <a:rPr lang="en-US" sz="3200" dirty="0">
                <a:latin typeface="Helvetica Neue Light" charset="0"/>
                <a:ea typeface="Helvetica Neue Light" charset="0"/>
                <a:cs typeface="Helvetica Neue Light" charset="0"/>
              </a:rPr>
              <a:t> be in your species’ genome that are not there</a:t>
            </a:r>
          </a:p>
          <a:p>
            <a:pPr marL="457200" lvl="1" indent="0">
              <a:buNone/>
            </a:pPr>
            <a:endParaRPr lang="en-US"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19618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Helvetica Neue Light"/>
                <a:cs typeface="Helvetica Neue Light"/>
              </a:rPr>
              <a:t>Fastqc</a:t>
            </a:r>
            <a:r>
              <a:rPr lang="en-US" sz="4400" dirty="0">
                <a:latin typeface="Helvetica Neue Light"/>
                <a:cs typeface="Helvetica Neue Light"/>
              </a:rPr>
              <a:t>: raw R2</a:t>
            </a:r>
          </a:p>
        </p:txBody>
      </p:sp>
      <p:cxnSp>
        <p:nvCxnSpPr>
          <p:cNvPr id="6" name="Straight Connector 5"/>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415400" y="1470617"/>
            <a:ext cx="1544012" cy="369332"/>
          </a:xfrm>
          <a:prstGeom prst="rect">
            <a:avLst/>
          </a:prstGeom>
          <a:solidFill>
            <a:schemeClr val="bg1"/>
          </a:solidFill>
        </p:spPr>
        <p:txBody>
          <a:bodyPr wrap="none" rtlCol="0">
            <a:spAutoFit/>
          </a:bodyPr>
          <a:lstStyle/>
          <a:p>
            <a:pPr algn="ctr"/>
            <a:r>
              <a:rPr lang="en-US" dirty="0">
                <a:latin typeface="Helvetica Neue Light"/>
                <a:cs typeface="Helvetica Neue Light"/>
              </a:rPr>
              <a:t>base qualities</a:t>
            </a:r>
          </a:p>
        </p:txBody>
      </p:sp>
      <p:sp>
        <p:nvSpPr>
          <p:cNvPr id="13" name="TextBox 12"/>
          <p:cNvSpPr txBox="1"/>
          <p:nvPr/>
        </p:nvSpPr>
        <p:spPr>
          <a:xfrm>
            <a:off x="6799473" y="1470617"/>
            <a:ext cx="1971976" cy="369332"/>
          </a:xfrm>
          <a:prstGeom prst="rect">
            <a:avLst/>
          </a:prstGeom>
          <a:solidFill>
            <a:schemeClr val="bg1"/>
          </a:solidFill>
        </p:spPr>
        <p:txBody>
          <a:bodyPr wrap="none" rtlCol="0">
            <a:spAutoFit/>
          </a:bodyPr>
          <a:lstStyle/>
          <a:p>
            <a:r>
              <a:rPr lang="en-US" dirty="0">
                <a:latin typeface="Helvetica Neue Light"/>
                <a:cs typeface="Helvetica Neue Light"/>
              </a:rPr>
              <a:t>sequence content</a:t>
            </a:r>
          </a:p>
        </p:txBody>
      </p:sp>
      <p:sp>
        <p:nvSpPr>
          <p:cNvPr id="14" name="TextBox 13"/>
          <p:cNvSpPr txBox="1"/>
          <p:nvPr/>
        </p:nvSpPr>
        <p:spPr>
          <a:xfrm>
            <a:off x="3435105" y="4122177"/>
            <a:ext cx="1334890" cy="369332"/>
          </a:xfrm>
          <a:prstGeom prst="rect">
            <a:avLst/>
          </a:prstGeom>
          <a:solidFill>
            <a:schemeClr val="bg1"/>
          </a:solidFill>
        </p:spPr>
        <p:txBody>
          <a:bodyPr wrap="none" rtlCol="0">
            <a:spAutoFit/>
          </a:bodyPr>
          <a:lstStyle/>
          <a:p>
            <a:pPr algn="ctr"/>
            <a:r>
              <a:rPr lang="en-US" dirty="0">
                <a:latin typeface="Helvetica Neue Light"/>
                <a:cs typeface="Helvetica Neue Light"/>
              </a:rPr>
              <a:t>GC content</a:t>
            </a:r>
          </a:p>
        </p:txBody>
      </p:sp>
      <p:sp>
        <p:nvSpPr>
          <p:cNvPr id="16" name="TextBox 15"/>
          <p:cNvSpPr txBox="1"/>
          <p:nvPr/>
        </p:nvSpPr>
        <p:spPr>
          <a:xfrm>
            <a:off x="6902078" y="4192425"/>
            <a:ext cx="1766767" cy="369332"/>
          </a:xfrm>
          <a:prstGeom prst="rect">
            <a:avLst/>
          </a:prstGeom>
          <a:solidFill>
            <a:schemeClr val="bg1"/>
          </a:solidFill>
        </p:spPr>
        <p:txBody>
          <a:bodyPr wrap="none" rtlCol="0">
            <a:spAutoFit/>
          </a:bodyPr>
          <a:lstStyle/>
          <a:p>
            <a:r>
              <a:rPr lang="en-US" dirty="0">
                <a:latin typeface="Helvetica Neue Light"/>
                <a:cs typeface="Helvetica Neue Light"/>
              </a:rPr>
              <a:t>adapter content</a:t>
            </a:r>
          </a:p>
        </p:txBody>
      </p:sp>
      <p:pic>
        <p:nvPicPr>
          <p:cNvPr id="3" name="Picture 2">
            <a:extLst>
              <a:ext uri="{FF2B5EF4-FFF2-40B4-BE49-F238E27FC236}">
                <a16:creationId xmlns:a16="http://schemas.microsoft.com/office/drawing/2014/main" id="{BE2FF29D-FD1B-9841-8B48-649E953B75B0}"/>
              </a:ext>
            </a:extLst>
          </p:cNvPr>
          <p:cNvPicPr>
            <a:picLocks noChangeAspect="1"/>
          </p:cNvPicPr>
          <p:nvPr/>
        </p:nvPicPr>
        <p:blipFill>
          <a:blip r:embed="rId3"/>
          <a:stretch>
            <a:fillRect/>
          </a:stretch>
        </p:blipFill>
        <p:spPr>
          <a:xfrm>
            <a:off x="2678019" y="1783199"/>
            <a:ext cx="3139440" cy="2286000"/>
          </a:xfrm>
          <a:prstGeom prst="rect">
            <a:avLst/>
          </a:prstGeom>
        </p:spPr>
      </p:pic>
      <p:pic>
        <p:nvPicPr>
          <p:cNvPr id="8" name="Picture 7">
            <a:extLst>
              <a:ext uri="{FF2B5EF4-FFF2-40B4-BE49-F238E27FC236}">
                <a16:creationId xmlns:a16="http://schemas.microsoft.com/office/drawing/2014/main" id="{ADCE51FF-8DA8-A24F-A19A-4E63676EFB97}"/>
              </a:ext>
            </a:extLst>
          </p:cNvPr>
          <p:cNvPicPr>
            <a:picLocks noChangeAspect="1"/>
          </p:cNvPicPr>
          <p:nvPr/>
        </p:nvPicPr>
        <p:blipFill>
          <a:blip r:embed="rId4"/>
          <a:stretch>
            <a:fillRect/>
          </a:stretch>
        </p:blipFill>
        <p:spPr>
          <a:xfrm>
            <a:off x="6270605" y="1783199"/>
            <a:ext cx="3139440" cy="2286000"/>
          </a:xfrm>
          <a:prstGeom prst="rect">
            <a:avLst/>
          </a:prstGeom>
        </p:spPr>
      </p:pic>
      <p:pic>
        <p:nvPicPr>
          <p:cNvPr id="10" name="Picture 9">
            <a:extLst>
              <a:ext uri="{FF2B5EF4-FFF2-40B4-BE49-F238E27FC236}">
                <a16:creationId xmlns:a16="http://schemas.microsoft.com/office/drawing/2014/main" id="{4E58BB44-6B90-F443-8206-73DD49496886}"/>
              </a:ext>
            </a:extLst>
          </p:cNvPr>
          <p:cNvPicPr>
            <a:picLocks noChangeAspect="1"/>
          </p:cNvPicPr>
          <p:nvPr/>
        </p:nvPicPr>
        <p:blipFill>
          <a:blip r:embed="rId5"/>
          <a:stretch>
            <a:fillRect/>
          </a:stretch>
        </p:blipFill>
        <p:spPr>
          <a:xfrm>
            <a:off x="2678019" y="4434759"/>
            <a:ext cx="3048000" cy="2286000"/>
          </a:xfrm>
          <a:prstGeom prst="rect">
            <a:avLst/>
          </a:prstGeom>
        </p:spPr>
      </p:pic>
      <p:pic>
        <p:nvPicPr>
          <p:cNvPr id="19" name="Picture 18">
            <a:extLst>
              <a:ext uri="{FF2B5EF4-FFF2-40B4-BE49-F238E27FC236}">
                <a16:creationId xmlns:a16="http://schemas.microsoft.com/office/drawing/2014/main" id="{59A7D380-1303-924C-9568-61F76172F530}"/>
              </a:ext>
            </a:extLst>
          </p:cNvPr>
          <p:cNvPicPr>
            <a:picLocks noChangeAspect="1"/>
          </p:cNvPicPr>
          <p:nvPr/>
        </p:nvPicPr>
        <p:blipFill>
          <a:blip r:embed="rId6"/>
          <a:stretch>
            <a:fillRect/>
          </a:stretch>
        </p:blipFill>
        <p:spPr>
          <a:xfrm>
            <a:off x="6270605" y="4502103"/>
            <a:ext cx="3048000" cy="2286000"/>
          </a:xfrm>
          <a:prstGeom prst="rect">
            <a:avLst/>
          </a:prstGeom>
        </p:spPr>
      </p:pic>
    </p:spTree>
    <p:extLst>
      <p:ext uri="{BB962C8B-B14F-4D97-AF65-F5344CB8AC3E}">
        <p14:creationId xmlns:p14="http://schemas.microsoft.com/office/powerpoint/2010/main" val="1978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10787974" cy="11430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This is what adapter contamination looks like</a:t>
            </a:r>
          </a:p>
        </p:txBody>
      </p:sp>
      <p:cxnSp>
        <p:nvCxnSpPr>
          <p:cNvPr id="6" name="Straight Connector 5"/>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Screen Shot 2017-02-14 at 12.03.11 PM.png">
            <a:extLst>
              <a:ext uri="{FF2B5EF4-FFF2-40B4-BE49-F238E27FC236}">
                <a16:creationId xmlns:a16="http://schemas.microsoft.com/office/drawing/2014/main" id="{A491F805-6CDE-AB4A-AF8B-ED00536B3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17" y="1828800"/>
            <a:ext cx="6436254" cy="4579025"/>
          </a:xfrm>
          <a:prstGeom prst="rect">
            <a:avLst/>
          </a:prstGeom>
        </p:spPr>
      </p:pic>
    </p:spTree>
    <p:extLst>
      <p:ext uri="{BB962C8B-B14F-4D97-AF65-F5344CB8AC3E}">
        <p14:creationId xmlns:p14="http://schemas.microsoft.com/office/powerpoint/2010/main" val="4260418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Step 2: correct errors with </a:t>
            </a:r>
            <a:r>
              <a:rPr lang="en-US" sz="4400" dirty="0" err="1">
                <a:latin typeface="Helvetica Neue Light"/>
                <a:cs typeface="Helvetica Neue Light"/>
              </a:rPr>
              <a:t>Rcorrector</a:t>
            </a:r>
            <a:endParaRPr lang="en-US" sz="4400" dirty="0">
              <a:latin typeface="Helvetica Neue Light"/>
              <a:cs typeface="Helvetica Neue Light"/>
            </a:endParaRP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idx="1"/>
          </p:nvPr>
        </p:nvSpPr>
        <p:spPr>
          <a:xfrm>
            <a:off x="838200" y="1825625"/>
            <a:ext cx="10515600" cy="4049881"/>
          </a:xfrm>
        </p:spPr>
        <p:txBody>
          <a:bodyPr>
            <a:normAutofit fontScale="85000" lnSpcReduction="20000"/>
          </a:bodyPr>
          <a:lstStyle/>
          <a:p>
            <a:r>
              <a:rPr lang="en-US" dirty="0">
                <a:latin typeface="Helvetica Neue Light" charset="0"/>
                <a:ea typeface="Helvetica Neue Light" charset="0"/>
                <a:cs typeface="Helvetica Neue Light" charset="0"/>
                <a:hlinkClick r:id="rId2"/>
              </a:rPr>
              <a:t>https://github.com/mourisl/Rcorrector*</a:t>
            </a:r>
            <a:endParaRPr lang="en-US" dirty="0">
              <a:latin typeface="Helvetica Neue Light" charset="0"/>
              <a:ea typeface="Helvetica Neue Light" charset="0"/>
              <a:cs typeface="Helvetica Neue Light" charset="0"/>
            </a:endParaRPr>
          </a:p>
          <a:p>
            <a:endParaRPr lang="en-US" dirty="0">
              <a:latin typeface="Helvetica Neue Light" charset="0"/>
              <a:ea typeface="Helvetica Neue Light" charset="0"/>
              <a:cs typeface="Helvetica Neue Light" charset="0"/>
            </a:endParaRPr>
          </a:p>
          <a:p>
            <a:r>
              <a:rPr lang="en-US" dirty="0">
                <a:latin typeface="Helvetica Neue Light" charset="0"/>
                <a:ea typeface="Helvetica Neue Light" charset="0"/>
                <a:cs typeface="Helvetica Neue Light" charset="0"/>
              </a:rPr>
              <a:t>Uses </a:t>
            </a:r>
            <a:r>
              <a:rPr lang="en-US" dirty="0" err="1">
                <a:latin typeface="Helvetica Neue Light" charset="0"/>
                <a:ea typeface="Helvetica Neue Light" charset="0"/>
                <a:cs typeface="Helvetica Neue Light" charset="0"/>
              </a:rPr>
              <a:t>kmer</a:t>
            </a:r>
            <a:r>
              <a:rPr lang="en-US" dirty="0">
                <a:latin typeface="Helvetica Neue Light" charset="0"/>
                <a:ea typeface="Helvetica Neue Light" charset="0"/>
                <a:cs typeface="Helvetica Neue Light" charset="0"/>
              </a:rPr>
              <a:t> counts to determine the best path through the De </a:t>
            </a:r>
            <a:r>
              <a:rPr lang="en-US" dirty="0" err="1">
                <a:latin typeface="Helvetica Neue Light" charset="0"/>
                <a:ea typeface="Helvetica Neue Light" charset="0"/>
                <a:cs typeface="Helvetica Neue Light" charset="0"/>
              </a:rPr>
              <a:t>Bruijn</a:t>
            </a:r>
            <a:r>
              <a:rPr lang="en-US" dirty="0">
                <a:latin typeface="Helvetica Neue Light" charset="0"/>
                <a:ea typeface="Helvetica Neue Light" charset="0"/>
                <a:cs typeface="Helvetica Neue Light" charset="0"/>
              </a:rPr>
              <a:t> graph for each read with the minimum number of base changes.</a:t>
            </a:r>
          </a:p>
          <a:p>
            <a:endParaRPr lang="en-US" dirty="0">
              <a:latin typeface="Helvetica Neue Light" charset="0"/>
              <a:ea typeface="Helvetica Neue Light" charset="0"/>
              <a:cs typeface="Helvetica Neue Light" charset="0"/>
            </a:endParaRPr>
          </a:p>
          <a:p>
            <a:r>
              <a:rPr lang="en-US" dirty="0">
                <a:latin typeface="Helvetica Neue Light" charset="0"/>
                <a:ea typeface="Helvetica Neue Light" charset="0"/>
                <a:cs typeface="Helvetica Neue Light" charset="0"/>
              </a:rPr>
              <a:t>May not perform well for reads coming from low-expression transcripts</a:t>
            </a:r>
          </a:p>
          <a:p>
            <a:pPr lvl="1"/>
            <a:r>
              <a:rPr lang="en-US" dirty="0">
                <a:latin typeface="Helvetica Neue Light" charset="0"/>
                <a:ea typeface="Helvetica Neue Light" charset="0"/>
                <a:cs typeface="Helvetica Neue Light" charset="0"/>
              </a:rPr>
              <a:t>But assemblies for lowly expressed transcripts will be pretty crummy regardless</a:t>
            </a:r>
            <a:r>
              <a:rPr lang="is-IS" dirty="0">
                <a:latin typeface="Helvetica Neue Light" charset="0"/>
                <a:ea typeface="Helvetica Neue Light" charset="0"/>
                <a:cs typeface="Helvetica Neue Light" charset="0"/>
              </a:rPr>
              <a:t>…</a:t>
            </a:r>
            <a:endParaRPr lang="en-US" dirty="0">
              <a:latin typeface="Helvetica Neue Light" charset="0"/>
              <a:ea typeface="Helvetica Neue Light" charset="0"/>
              <a:cs typeface="Helvetica Neue Light" charset="0"/>
            </a:endParaRPr>
          </a:p>
          <a:p>
            <a:endParaRPr lang="en-US" dirty="0">
              <a:latin typeface="Helvetica Neue Light" charset="0"/>
              <a:ea typeface="Helvetica Neue Light" charset="0"/>
              <a:cs typeface="Helvetica Neue Light" charset="0"/>
            </a:endParaRPr>
          </a:p>
          <a:p>
            <a:r>
              <a:rPr lang="en-US" dirty="0">
                <a:latin typeface="Helvetica Neue Light" charset="0"/>
                <a:ea typeface="Helvetica Neue Light" charset="0"/>
                <a:cs typeface="Helvetica Neue Light" charset="0"/>
              </a:rPr>
              <a:t>Trimming and error correction benefits</a:t>
            </a:r>
          </a:p>
          <a:p>
            <a:pPr lvl="1"/>
            <a:r>
              <a:rPr lang="en-US" dirty="0">
                <a:latin typeface="Helvetica Neue Light" charset="0"/>
                <a:ea typeface="Helvetica Neue Light" charset="0"/>
                <a:cs typeface="Helvetica Neue Light" charset="0"/>
              </a:rPr>
              <a:t>reduces run-time significantly</a:t>
            </a:r>
          </a:p>
          <a:p>
            <a:pPr lvl="1"/>
            <a:r>
              <a:rPr lang="en-US" dirty="0">
                <a:latin typeface="Helvetica Neue Light" charset="0"/>
                <a:ea typeface="Helvetica Neue Light" charset="0"/>
                <a:cs typeface="Helvetica Neue Light" charset="0"/>
              </a:rPr>
              <a:t>should improve assembly by reducing fragmentation of de </a:t>
            </a:r>
            <a:r>
              <a:rPr lang="en-US" dirty="0" err="1">
                <a:latin typeface="Helvetica Neue Light" charset="0"/>
                <a:ea typeface="Helvetica Neue Light" charset="0"/>
                <a:cs typeface="Helvetica Neue Light" charset="0"/>
              </a:rPr>
              <a:t>Brujin</a:t>
            </a:r>
            <a:r>
              <a:rPr lang="en-US" dirty="0">
                <a:latin typeface="Helvetica Neue Light" charset="0"/>
                <a:ea typeface="Helvetica Neue Light" charset="0"/>
                <a:cs typeface="Helvetica Neue Light" charset="0"/>
              </a:rPr>
              <a:t> graphs</a:t>
            </a:r>
            <a:br>
              <a:rPr lang="en-US" dirty="0">
                <a:latin typeface="Helvetica Neue Light" charset="0"/>
                <a:ea typeface="Helvetica Neue Light" charset="0"/>
                <a:cs typeface="Helvetica Neue Light" charset="0"/>
              </a:rPr>
            </a:br>
            <a:endParaRPr lang="en-US" dirty="0">
              <a:latin typeface="Helvetica Neue Light" charset="0"/>
              <a:ea typeface="Helvetica Neue Light" charset="0"/>
              <a:cs typeface="Helvetica Neue Light" charset="0"/>
            </a:endParaRPr>
          </a:p>
        </p:txBody>
      </p:sp>
      <p:sp>
        <p:nvSpPr>
          <p:cNvPr id="7" name="TextBox 6"/>
          <p:cNvSpPr txBox="1"/>
          <p:nvPr/>
        </p:nvSpPr>
        <p:spPr>
          <a:xfrm>
            <a:off x="943582" y="5962955"/>
            <a:ext cx="10087583" cy="640080"/>
          </a:xfrm>
          <a:prstGeom prst="rect">
            <a:avLst/>
          </a:prstGeom>
          <a:noFill/>
        </p:spPr>
        <p:txBody>
          <a:bodyPr wrap="square" rtlCol="0">
            <a:spAutoFit/>
          </a:bodyPr>
          <a:lstStyle/>
          <a:p>
            <a:r>
              <a:rPr lang="en-US" dirty="0">
                <a:latin typeface="Helvetica Neue Light" charset="0"/>
                <a:ea typeface="Helvetica Neue Light" charset="0"/>
                <a:cs typeface="Helvetica Neue Light" charset="0"/>
              </a:rPr>
              <a:t>*Song, L., </a:t>
            </a:r>
            <a:r>
              <a:rPr lang="en-US" dirty="0" err="1">
                <a:latin typeface="Helvetica Neue Light" charset="0"/>
                <a:ea typeface="Helvetica Neue Light" charset="0"/>
                <a:cs typeface="Helvetica Neue Light" charset="0"/>
              </a:rPr>
              <a:t>Florea</a:t>
            </a:r>
            <a:r>
              <a:rPr lang="en-US" dirty="0">
                <a:latin typeface="Helvetica Neue Light" charset="0"/>
                <a:ea typeface="Helvetica Neue Light" charset="0"/>
                <a:cs typeface="Helvetica Neue Light" charset="0"/>
              </a:rPr>
              <a:t>, L., </a:t>
            </a:r>
            <a:r>
              <a:rPr lang="en-US" dirty="0">
                <a:latin typeface="Helvetica Neue Light" charset="0"/>
                <a:ea typeface="Helvetica Neue Light" charset="0"/>
                <a:cs typeface="Helvetica Neue Light" charset="0"/>
                <a:hlinkClick r:id="rId3"/>
              </a:rPr>
              <a:t>Rcorrector: Efficient and accurate error correction for Illumina RNA-seq reads</a:t>
            </a:r>
            <a:r>
              <a:rPr lang="en-US" dirty="0">
                <a:latin typeface="Helvetica Neue Light" charset="0"/>
                <a:ea typeface="Helvetica Neue Light" charset="0"/>
                <a:cs typeface="Helvetica Neue Light" charset="0"/>
              </a:rPr>
              <a:t>. </a:t>
            </a:r>
            <a:r>
              <a:rPr lang="en-US" dirty="0" err="1">
                <a:latin typeface="Helvetica Neue Light" charset="0"/>
                <a:ea typeface="Helvetica Neue Light" charset="0"/>
                <a:cs typeface="Helvetica Neue Light" charset="0"/>
              </a:rPr>
              <a:t>GigaScience</a:t>
            </a:r>
            <a:r>
              <a:rPr lang="en-US" dirty="0">
                <a:latin typeface="Helvetica Neue Light" charset="0"/>
                <a:ea typeface="Helvetica Neue Light" charset="0"/>
                <a:cs typeface="Helvetica Neue Light" charset="0"/>
              </a:rPr>
              <a:t>. 2015, 4:48.</a:t>
            </a:r>
          </a:p>
          <a:p>
            <a:endParaRPr lang="en-US" dirty="0"/>
          </a:p>
        </p:txBody>
      </p:sp>
    </p:spTree>
    <p:extLst>
      <p:ext uri="{BB962C8B-B14F-4D97-AF65-F5344CB8AC3E}">
        <p14:creationId xmlns:p14="http://schemas.microsoft.com/office/powerpoint/2010/main" val="137379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757" y="1981101"/>
            <a:ext cx="10720229" cy="4770537"/>
          </a:xfrm>
          <a:prstGeom prst="rect">
            <a:avLst/>
          </a:prstGeom>
          <a:solidFill>
            <a:schemeClr val="bg2">
              <a:lumMod val="90000"/>
            </a:schemeClr>
          </a:solidFill>
        </p:spPr>
        <p:txBody>
          <a:bodyPr wrap="square" rtlCol="0">
            <a:spAutoFit/>
          </a:bodyPr>
          <a:lstStyle/>
          <a:p>
            <a:r>
              <a:rPr lang="en-US" sz="1600" dirty="0">
                <a:latin typeface="Andale Mono" charset="0"/>
                <a:ea typeface="Andale Mono" charset="0"/>
                <a:cs typeface="Andale Mono" charset="0"/>
              </a:rPr>
              <a:t>#!/bin/bash </a:t>
            </a:r>
          </a:p>
          <a:p>
            <a:r>
              <a:rPr lang="en-US" sz="1600" dirty="0">
                <a:latin typeface="Andale Mono" charset="0"/>
                <a:ea typeface="Andale Mono" charset="0"/>
                <a:cs typeface="Andale Mono" charset="0"/>
              </a:rPr>
              <a:t>#SBATCH -N 1</a:t>
            </a:r>
          </a:p>
          <a:p>
            <a:r>
              <a:rPr lang="en-US" sz="1600" dirty="0">
                <a:latin typeface="Andale Mono" charset="0"/>
                <a:ea typeface="Andale Mono" charset="0"/>
                <a:cs typeface="Andale Mono" charset="0"/>
              </a:rPr>
              <a:t>#SBATCH -n 12</a:t>
            </a:r>
          </a:p>
          <a:p>
            <a:r>
              <a:rPr lang="en-US" sz="1600" dirty="0">
                <a:latin typeface="Andale Mono" charset="0"/>
                <a:ea typeface="Andale Mono" charset="0"/>
                <a:cs typeface="Andale Mono" charset="0"/>
              </a:rPr>
              <a:t>#SBATCH -p </a:t>
            </a:r>
            <a:r>
              <a:rPr lang="en-US" sz="1600" dirty="0" err="1">
                <a:latin typeface="Andale Mono" charset="0"/>
                <a:ea typeface="Andale Mono" charset="0"/>
                <a:cs typeface="Andale Mono" charset="0"/>
              </a:rPr>
              <a:t>serial_requeue,shared</a:t>
            </a:r>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#SBATCH -e </a:t>
            </a:r>
            <a:r>
              <a:rPr lang="en-US" sz="1600" dirty="0" err="1">
                <a:latin typeface="Andale Mono" charset="0"/>
                <a:ea typeface="Andale Mono" charset="0"/>
                <a:cs typeface="Andale Mono" charset="0"/>
              </a:rPr>
              <a:t>rcorrector</a:t>
            </a:r>
            <a:r>
              <a:rPr lang="en-US" sz="1600" dirty="0">
                <a:latin typeface="Andale Mono" charset="0"/>
                <a:ea typeface="Andale Mono" charset="0"/>
                <a:cs typeface="Andale Mono" charset="0"/>
              </a:rPr>
              <a:t>_%</a:t>
            </a:r>
            <a:r>
              <a:rPr lang="en-US" sz="1600" dirty="0" err="1">
                <a:latin typeface="Andale Mono" charset="0"/>
                <a:ea typeface="Andale Mono" charset="0"/>
                <a:cs typeface="Andale Mono" charset="0"/>
              </a:rPr>
              <a:t>A.e</a:t>
            </a:r>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#SBATCH -o </a:t>
            </a:r>
            <a:r>
              <a:rPr lang="en-US" sz="1600" dirty="0" err="1">
                <a:latin typeface="Andale Mono" charset="0"/>
                <a:ea typeface="Andale Mono" charset="0"/>
                <a:cs typeface="Andale Mono" charset="0"/>
              </a:rPr>
              <a:t>rcorrector</a:t>
            </a:r>
            <a:r>
              <a:rPr lang="en-US" sz="1600" dirty="0">
                <a:latin typeface="Andale Mono" charset="0"/>
                <a:ea typeface="Andale Mono" charset="0"/>
                <a:cs typeface="Andale Mono" charset="0"/>
              </a:rPr>
              <a:t>_%</a:t>
            </a:r>
            <a:r>
              <a:rPr lang="en-US" sz="1600" dirty="0" err="1">
                <a:latin typeface="Andale Mono" charset="0"/>
                <a:ea typeface="Andale Mono" charset="0"/>
                <a:cs typeface="Andale Mono" charset="0"/>
              </a:rPr>
              <a:t>A.o</a:t>
            </a:r>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#SBATCH -J </a:t>
            </a:r>
            <a:r>
              <a:rPr lang="en-US" sz="1600" dirty="0" err="1">
                <a:latin typeface="Andale Mono" charset="0"/>
                <a:ea typeface="Andale Mono" charset="0"/>
                <a:cs typeface="Andale Mono" charset="0"/>
              </a:rPr>
              <a:t>rcorrector</a:t>
            </a:r>
            <a:endParaRPr lang="en-US" sz="1600" dirty="0">
              <a:latin typeface="Andale Mono" charset="0"/>
              <a:ea typeface="Andale Mono" charset="0"/>
              <a:cs typeface="Andale Mono" charset="0"/>
            </a:endParaRPr>
          </a:p>
          <a:p>
            <a:r>
              <a:rPr lang="en-US" sz="1600" dirty="0">
                <a:latin typeface="Andale Mono" charset="0"/>
                <a:ea typeface="Andale Mono" charset="0"/>
                <a:cs typeface="Andale Mono" charset="0"/>
              </a:rPr>
              <a:t>#SBATCH --mem=24000</a:t>
            </a:r>
          </a:p>
          <a:p>
            <a:r>
              <a:rPr lang="en-US" sz="1600" dirty="0">
                <a:latin typeface="Andale Mono" charset="0"/>
                <a:ea typeface="Andale Mono" charset="0"/>
                <a:cs typeface="Andale Mono" charset="0"/>
              </a:rPr>
              <a:t>#SBATCH --time=01:00:00</a:t>
            </a:r>
          </a:p>
          <a:p>
            <a:r>
              <a:rPr lang="en-US" sz="1600" dirty="0">
                <a:latin typeface="Andale Mono" charset="0"/>
                <a:ea typeface="Andale Mono" charset="0"/>
                <a:cs typeface="Andale Mono" charset="0"/>
              </a:rPr>
              <a:t>module purge</a:t>
            </a:r>
          </a:p>
          <a:p>
            <a:r>
              <a:rPr lang="en-US" sz="1600" dirty="0">
                <a:latin typeface="Andale Mono" charset="0"/>
                <a:ea typeface="Andale Mono" charset="0"/>
                <a:cs typeface="Andale Mono" charset="0"/>
              </a:rPr>
              <a:t>module load </a:t>
            </a:r>
            <a:r>
              <a:rPr lang="en-US" sz="1600" dirty="0" err="1">
                <a:latin typeface="Andale Mono" charset="0"/>
                <a:ea typeface="Andale Mono" charset="0"/>
                <a:cs typeface="Andale Mono" charset="0"/>
              </a:rPr>
              <a:t>Rcorrector</a:t>
            </a:r>
            <a:r>
              <a:rPr lang="en-US" sz="1600" dirty="0">
                <a:latin typeface="Andale Mono" charset="0"/>
                <a:ea typeface="Andale Mono" charset="0"/>
                <a:cs typeface="Andale Mono" charset="0"/>
              </a:rPr>
              <a:t>/20180919-fasrc01</a:t>
            </a:r>
          </a:p>
          <a:p>
            <a:r>
              <a:rPr lang="en-US" sz="1600" dirty="0">
                <a:latin typeface="Andale Mono" charset="0"/>
                <a:ea typeface="Andale Mono" charset="0"/>
                <a:cs typeface="Andale Mono" charset="0"/>
              </a:rPr>
              <a:t># $1 = comma-separated list of R1 files</a:t>
            </a:r>
          </a:p>
          <a:p>
            <a:r>
              <a:rPr lang="en-US" sz="1600" dirty="0">
                <a:latin typeface="Andale Mono" charset="0"/>
                <a:ea typeface="Andale Mono" charset="0"/>
                <a:cs typeface="Andale Mono" charset="0"/>
              </a:rPr>
              <a:t># $2 = comma-separated list of R2 files</a:t>
            </a:r>
          </a:p>
          <a:p>
            <a:r>
              <a:rPr lang="en-US" sz="1600" dirty="0">
                <a:latin typeface="Andale Mono" charset="0"/>
                <a:ea typeface="Andale Mono" charset="0"/>
                <a:cs typeface="Andale Mono" charset="0"/>
              </a:rPr>
              <a:t># one could also specify an optional -od $(</a:t>
            </a:r>
            <a:r>
              <a:rPr lang="en-US" sz="1600" dirty="0" err="1">
                <a:latin typeface="Andale Mono" charset="0"/>
                <a:ea typeface="Andale Mono" charset="0"/>
                <a:cs typeface="Andale Mono" charset="0"/>
              </a:rPr>
              <a:t>pwd</a:t>
            </a:r>
            <a:r>
              <a:rPr lang="en-US" sz="1600" dirty="0">
                <a:latin typeface="Andale Mono" charset="0"/>
                <a:ea typeface="Andale Mono" charset="0"/>
                <a:cs typeface="Andale Mono" charset="0"/>
              </a:rPr>
              <a:t>) </a:t>
            </a:r>
            <a:r>
              <a:rPr lang="en-US" sz="1600" dirty="0" err="1">
                <a:latin typeface="Andale Mono" charset="0"/>
                <a:ea typeface="Andale Mono" charset="0"/>
                <a:cs typeface="Andale Mono" charset="0"/>
              </a:rPr>
              <a:t>cmd</a:t>
            </a:r>
            <a:r>
              <a:rPr lang="en-US" sz="1600" dirty="0">
                <a:latin typeface="Andale Mono" charset="0"/>
                <a:ea typeface="Andale Mono" charset="0"/>
                <a:cs typeface="Andale Mono" charset="0"/>
              </a:rPr>
              <a:t> to and supply a 3rd </a:t>
            </a:r>
            <a:r>
              <a:rPr lang="en-US" sz="1600" dirty="0" err="1">
                <a:latin typeface="Andale Mono" charset="0"/>
                <a:ea typeface="Andale Mono" charset="0"/>
                <a:cs typeface="Andale Mono" charset="0"/>
              </a:rPr>
              <a:t>cmd</a:t>
            </a:r>
            <a:r>
              <a:rPr lang="en-US" sz="1600" dirty="0">
                <a:latin typeface="Andale Mono" charset="0"/>
                <a:ea typeface="Andale Mono" charset="0"/>
                <a:cs typeface="Andale Mono" charset="0"/>
              </a:rPr>
              <a:t> line argument to specify explicitly the output directory. NOTE: this wouldn't have to be the current working directory</a:t>
            </a:r>
          </a:p>
          <a:p>
            <a:endParaRPr lang="en-US" sz="1600" dirty="0">
              <a:latin typeface="Andale Mono" charset="0"/>
              <a:ea typeface="Andale Mono" charset="0"/>
              <a:cs typeface="Andale Mono" charset="0"/>
            </a:endParaRPr>
          </a:p>
          <a:p>
            <a:r>
              <a:rPr lang="en-US" sz="1600" dirty="0" err="1">
                <a:latin typeface="Andale Mono" charset="0"/>
                <a:ea typeface="Andale Mono" charset="0"/>
                <a:cs typeface="Andale Mono" charset="0"/>
              </a:rPr>
              <a:t>perl</a:t>
            </a:r>
            <a:r>
              <a:rPr lang="en-US" sz="1600" dirty="0">
                <a:latin typeface="Andale Mono" charset="0"/>
                <a:ea typeface="Andale Mono" charset="0"/>
                <a:cs typeface="Andale Mono" charset="0"/>
              </a:rPr>
              <a:t> /n/</a:t>
            </a:r>
            <a:r>
              <a:rPr lang="en-US" sz="1600" dirty="0" err="1">
                <a:latin typeface="Andale Mono" charset="0"/>
                <a:ea typeface="Andale Mono" charset="0"/>
                <a:cs typeface="Andale Mono" charset="0"/>
              </a:rPr>
              <a:t>helmod</a:t>
            </a:r>
            <a:r>
              <a:rPr lang="en-US" sz="1600" dirty="0">
                <a:latin typeface="Andale Mono" charset="0"/>
                <a:ea typeface="Andale Mono" charset="0"/>
                <a:cs typeface="Andale Mono" charset="0"/>
              </a:rPr>
              <a:t>/apps/centos7/Core/</a:t>
            </a:r>
            <a:r>
              <a:rPr lang="en-US" sz="1600" dirty="0" err="1">
                <a:latin typeface="Andale Mono" charset="0"/>
                <a:ea typeface="Andale Mono" charset="0"/>
                <a:cs typeface="Andale Mono" charset="0"/>
              </a:rPr>
              <a:t>Rcorrector</a:t>
            </a:r>
            <a:r>
              <a:rPr lang="en-US" sz="1600" dirty="0">
                <a:latin typeface="Andale Mono" charset="0"/>
                <a:ea typeface="Andale Mono" charset="0"/>
                <a:cs typeface="Andale Mono" charset="0"/>
              </a:rPr>
              <a:t>/20180919-fasrc01/bin/</a:t>
            </a:r>
            <a:r>
              <a:rPr lang="en-US" sz="1600" dirty="0" err="1">
                <a:latin typeface="Andale Mono" charset="0"/>
                <a:ea typeface="Andale Mono" charset="0"/>
                <a:cs typeface="Andale Mono" charset="0"/>
              </a:rPr>
              <a:t>run_rcorrector.pl</a:t>
            </a:r>
            <a:r>
              <a:rPr lang="en-US" sz="1600" dirty="0">
                <a:latin typeface="Andale Mono" charset="0"/>
                <a:ea typeface="Andale Mono" charset="0"/>
                <a:cs typeface="Andale Mono" charset="0"/>
              </a:rPr>
              <a:t> \</a:t>
            </a:r>
          </a:p>
          <a:p>
            <a:r>
              <a:rPr lang="en-US" sz="1600" dirty="0">
                <a:latin typeface="Andale Mono" charset="0"/>
                <a:ea typeface="Andale Mono" charset="0"/>
                <a:cs typeface="Andale Mono" charset="0"/>
              </a:rPr>
              <a:t>-t 12  -1 $1 -2 $2</a:t>
            </a:r>
          </a:p>
        </p:txBody>
      </p:sp>
      <p:sp>
        <p:nvSpPr>
          <p:cNvPr id="5"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The </a:t>
            </a:r>
            <a:r>
              <a:rPr lang="en-US" sz="4400" dirty="0" err="1">
                <a:latin typeface="Helvetica Neue Light"/>
                <a:cs typeface="Helvetica Neue Light"/>
              </a:rPr>
              <a:t>Rcorrector</a:t>
            </a:r>
            <a:r>
              <a:rPr lang="en-US" sz="4400" dirty="0">
                <a:latin typeface="Helvetica Neue Light"/>
                <a:cs typeface="Helvetica Neue Light"/>
              </a:rPr>
              <a:t> </a:t>
            </a:r>
            <a:r>
              <a:rPr lang="en-US" sz="4400" dirty="0" err="1">
                <a:latin typeface="Helvetica Neue Light"/>
                <a:cs typeface="Helvetica Neue Light"/>
              </a:rPr>
              <a:t>slurm</a:t>
            </a:r>
            <a:r>
              <a:rPr lang="en-US" sz="4400" dirty="0">
                <a:latin typeface="Helvetica Neue Light"/>
                <a:cs typeface="Helvetica Neue Light"/>
              </a:rPr>
              <a:t> script</a:t>
            </a:r>
          </a:p>
        </p:txBody>
      </p:sp>
      <p:cxnSp>
        <p:nvCxnSpPr>
          <p:cNvPr id="6" name="Straight Connector 5"/>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57E9BE4-D08B-B34A-BB00-74568A4458AB}"/>
              </a:ext>
            </a:extLst>
          </p:cNvPr>
          <p:cNvSpPr txBox="1"/>
          <p:nvPr/>
        </p:nvSpPr>
        <p:spPr>
          <a:xfrm>
            <a:off x="728532" y="1514703"/>
            <a:ext cx="1626407" cy="400110"/>
          </a:xfrm>
          <a:prstGeom prst="rect">
            <a:avLst/>
          </a:prstGeom>
          <a:solidFill>
            <a:schemeClr val="bg1"/>
          </a:solidFill>
        </p:spPr>
        <p:txBody>
          <a:bodyPr wrap="none" rtlCol="0">
            <a:spAutoFit/>
          </a:bodyPr>
          <a:lstStyle/>
          <a:p>
            <a:r>
              <a:rPr lang="en-US" sz="2000" b="1" dirty="0" err="1">
                <a:latin typeface="Helvetica Neue Light"/>
                <a:cs typeface="Helvetica Neue Light"/>
              </a:rPr>
              <a:t>rCorrector.sh</a:t>
            </a:r>
            <a:endParaRPr lang="en-US" sz="2000" b="1" dirty="0">
              <a:latin typeface="Helvetica Neue Light"/>
              <a:cs typeface="Helvetica Neue Light"/>
            </a:endParaRPr>
          </a:p>
        </p:txBody>
      </p:sp>
    </p:spTree>
    <p:extLst>
      <p:ext uri="{BB962C8B-B14F-4D97-AF65-F5344CB8AC3E}">
        <p14:creationId xmlns:p14="http://schemas.microsoft.com/office/powerpoint/2010/main" val="150249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8F8A-B3B4-DC44-979B-BFA7AD4D8674}"/>
              </a:ext>
            </a:extLst>
          </p:cNvPr>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Exercise: run </a:t>
            </a:r>
            <a:r>
              <a:rPr lang="en-US" sz="4400" dirty="0" err="1">
                <a:latin typeface="Helvetica Neue Light"/>
                <a:cs typeface="Helvetica Neue Light"/>
              </a:rPr>
              <a:t>Rcorrector</a:t>
            </a:r>
            <a:r>
              <a:rPr lang="en-US" sz="4400" dirty="0">
                <a:latin typeface="Helvetica Neue Light"/>
                <a:cs typeface="Helvetica Neue Light"/>
              </a:rPr>
              <a:t> script</a:t>
            </a:r>
          </a:p>
        </p:txBody>
      </p:sp>
      <p:cxnSp>
        <p:nvCxnSpPr>
          <p:cNvPr id="6" name="Straight Connector 5">
            <a:extLst>
              <a:ext uri="{FF2B5EF4-FFF2-40B4-BE49-F238E27FC236}">
                <a16:creationId xmlns:a16="http://schemas.microsoft.com/office/drawing/2014/main" id="{1A38E4B4-A47E-7E41-865A-AF0E28B9FAF9}"/>
              </a:ext>
            </a:extLst>
          </p:cNvPr>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335D8C04-4E83-9C42-AE2F-7E566E4C87DC}"/>
              </a:ext>
            </a:extLst>
          </p:cNvPr>
          <p:cNvSpPr>
            <a:spLocks noGrp="1"/>
          </p:cNvSpPr>
          <p:nvPr>
            <p:ph idx="1"/>
          </p:nvPr>
        </p:nvSpPr>
        <p:spPr>
          <a:xfrm>
            <a:off x="838200" y="1825625"/>
            <a:ext cx="10515600" cy="1618615"/>
          </a:xfrm>
        </p:spPr>
        <p:txBody>
          <a:bodyPr>
            <a:normAutofit/>
          </a:bodyPr>
          <a:lstStyle/>
          <a:p>
            <a:r>
              <a:rPr lang="en-US" dirty="0">
                <a:latin typeface="Andale Mono" panose="020B0509000000000004" pitchFamily="49" charset="0"/>
                <a:ea typeface="Helvetica Neue Light" charset="0"/>
                <a:cs typeface="Helvetica Neue Light" charset="0"/>
              </a:rPr>
              <a:t>cd </a:t>
            </a:r>
            <a:r>
              <a:rPr lang="en-US" dirty="0">
                <a:latin typeface="Helvetica Neue Light" panose="02000403000000020004" pitchFamily="2" charset="0"/>
                <a:ea typeface="Helvetica Neue Light" panose="02000403000000020004" pitchFamily="2" charset="0"/>
                <a:cs typeface="Helvetica Neue Light" charset="0"/>
              </a:rPr>
              <a:t>into your 1-rcorrector/</a:t>
            </a:r>
            <a:r>
              <a:rPr lang="en-US" dirty="0" err="1">
                <a:latin typeface="Helvetica Neue Light" panose="02000403000000020004" pitchFamily="2" charset="0"/>
                <a:ea typeface="Helvetica Neue Light" panose="02000403000000020004" pitchFamily="2" charset="0"/>
                <a:cs typeface="Helvetica Neue Light" charset="0"/>
              </a:rPr>
              <a:t>mytest</a:t>
            </a:r>
            <a:r>
              <a:rPr lang="en-US" dirty="0">
                <a:latin typeface="Helvetica Neue Light" panose="02000403000000020004" pitchFamily="2" charset="0"/>
                <a:ea typeface="Helvetica Neue Light" panose="02000403000000020004" pitchFamily="2" charset="0"/>
                <a:cs typeface="Helvetica Neue Light" charset="0"/>
              </a:rPr>
              <a:t> directory and execute a </a:t>
            </a:r>
            <a:r>
              <a:rPr lang="en-US" dirty="0" err="1">
                <a:latin typeface="Helvetica Neue Light" panose="02000403000000020004" pitchFamily="2" charset="0"/>
                <a:ea typeface="Helvetica Neue Light" panose="02000403000000020004" pitchFamily="2" charset="0"/>
                <a:cs typeface="Helvetica Neue Light" charset="0"/>
              </a:rPr>
              <a:t>slurm</a:t>
            </a:r>
            <a:r>
              <a:rPr lang="en-US" dirty="0">
                <a:latin typeface="Helvetica Neue Light" panose="02000403000000020004" pitchFamily="2" charset="0"/>
                <a:ea typeface="Helvetica Neue Light" panose="02000403000000020004" pitchFamily="2" charset="0"/>
                <a:cs typeface="Helvetica Neue Light" charset="0"/>
              </a:rPr>
              <a:t> job submission</a:t>
            </a:r>
            <a:endParaRPr lang="en-US" dirty="0">
              <a:latin typeface="Andale Mono" panose="020B0509000000000004" pitchFamily="49" charset="0"/>
              <a:ea typeface="Helvetica Neue Light" charset="0"/>
              <a:cs typeface="Helvetica Neue Light" charset="0"/>
            </a:endParaRPr>
          </a:p>
          <a:p>
            <a:pPr marL="457200" lvl="1" indent="0">
              <a:buNone/>
            </a:pPr>
            <a:br>
              <a:rPr lang="en-US" dirty="0">
                <a:latin typeface="Helvetica Neue Light" charset="0"/>
                <a:ea typeface="Helvetica Neue Light" charset="0"/>
                <a:cs typeface="Helvetica Neue Light" charset="0"/>
              </a:rPr>
            </a:br>
            <a:endParaRPr lang="en-US"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265486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Helvetica Neue Light"/>
                <a:cs typeface="Helvetica Neue Light"/>
              </a:rPr>
              <a:t>Rcorrector</a:t>
            </a:r>
            <a:r>
              <a:rPr lang="en-US" sz="4400" dirty="0">
                <a:latin typeface="Helvetica Neue Light"/>
                <a:cs typeface="Helvetica Neue Light"/>
              </a:rPr>
              <a:t> can’t fix some reads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57199" y="1587770"/>
            <a:ext cx="11530357" cy="3847207"/>
          </a:xfrm>
          <a:prstGeom prst="rect">
            <a:avLst/>
          </a:prstGeom>
          <a:solidFill>
            <a:schemeClr val="bg2">
              <a:lumMod val="90000"/>
            </a:schemeClr>
          </a:solidFill>
        </p:spPr>
        <p:txBody>
          <a:bodyPr wrap="square" rtlCol="0">
            <a:spAutoFit/>
          </a:bodyPr>
          <a:lstStyle/>
          <a:p>
            <a:r>
              <a:rPr lang="de-DE" sz="1600" dirty="0">
                <a:latin typeface="Andale Mono"/>
                <a:cs typeface="Andale Mono"/>
              </a:rPr>
              <a:t>@SRR203276.27:61DFRAAXX100204:1:100:10002:17360/1 l:26 m:58 h:66</a:t>
            </a:r>
          </a:p>
          <a:p>
            <a:r>
              <a:rPr lang="de-DE" sz="1600" dirty="0">
                <a:latin typeface="Andale Mono"/>
                <a:cs typeface="Andale Mono"/>
              </a:rPr>
              <a:t>CTGGACTGGAGGAAGGTGTGGGTGCAGACATGGCGAAGGCTCTTTGGATTTCTTCAGGGCTGGCATTCCGCACAAA</a:t>
            </a:r>
          </a:p>
          <a:p>
            <a:r>
              <a:rPr lang="de-DE" sz="1600" dirty="0">
                <a:latin typeface="Andale Mono"/>
                <a:cs typeface="Andale Mono"/>
              </a:rPr>
              <a:t>+</a:t>
            </a:r>
          </a:p>
          <a:p>
            <a:r>
              <a:rPr lang="de-DE" sz="1600" dirty="0">
                <a:latin typeface="Andale Mono"/>
                <a:cs typeface="Andale Mono"/>
              </a:rPr>
              <a:t>CCCCCCCCCCCCCCCCDCCCCCDCCCCCCCCCCCCCCCCCCCCCCCCCCCCCCCCCCDCCDDCCCBCCCCCCCCAC</a:t>
            </a:r>
            <a:endParaRPr lang="en-US" sz="1500" dirty="0">
              <a:latin typeface="Andale Mono"/>
              <a:cs typeface="Andale Mono"/>
            </a:endParaRPr>
          </a:p>
          <a:p>
            <a:endParaRPr lang="en-US" sz="1500" dirty="0">
              <a:latin typeface="Andale Mono"/>
              <a:cs typeface="Andale Mono"/>
            </a:endParaRPr>
          </a:p>
          <a:p>
            <a:r>
              <a:rPr lang="en-US" sz="1500" dirty="0">
                <a:latin typeface="Andale Mono"/>
                <a:cs typeface="Andale Mono"/>
              </a:rPr>
              <a:t>@SRR203276.31407513:61DFRAAXX100204:2:120:8972:13779/1 l:1 m:194 h:275 </a:t>
            </a:r>
            <a:r>
              <a:rPr lang="en-US" sz="1500" b="1" dirty="0" err="1">
                <a:solidFill>
                  <a:srgbClr val="FF0000"/>
                </a:solidFill>
                <a:latin typeface="Andale Mono"/>
                <a:cs typeface="Andale Mono"/>
              </a:rPr>
              <a:t>unfixable_error</a:t>
            </a:r>
            <a:endParaRPr lang="en-US" sz="1500" b="1" dirty="0">
              <a:solidFill>
                <a:srgbClr val="FF0000"/>
              </a:solidFill>
              <a:latin typeface="Andale Mono"/>
              <a:cs typeface="Andale Mono"/>
            </a:endParaRPr>
          </a:p>
          <a:p>
            <a:r>
              <a:rPr lang="en-US" sz="1500" dirty="0">
                <a:latin typeface="Andale Mono"/>
                <a:cs typeface="Andale Mono"/>
              </a:rPr>
              <a:t>CCCCAAGCTAGTGCCCCTGGGAGGCAGCAGCTTCTTTGCCTTTAGGGACGAACTTCAGTGAGCTGCTAAATATTCA</a:t>
            </a:r>
          </a:p>
          <a:p>
            <a:r>
              <a:rPr lang="en-US" sz="1500" dirty="0">
                <a:latin typeface="Andale Mono"/>
                <a:cs typeface="Andale Mono"/>
              </a:rPr>
              <a:t>+</a:t>
            </a:r>
          </a:p>
          <a:p>
            <a:r>
              <a:rPr lang="en-US" sz="1500" dirty="0">
                <a:latin typeface="Andale Mono"/>
                <a:cs typeface="Andale Mono"/>
              </a:rPr>
              <a:t>CCCCCCCCCCCCCCCCCCCCCCCCCCCCCCCCCCCCCCCCCCCDCCCBCC@CCCCCBDBA@CCBCC@BABBBDDCB+</a:t>
            </a:r>
          </a:p>
          <a:p>
            <a:r>
              <a:rPr lang="en-US" sz="1500" dirty="0">
                <a:latin typeface="Andale Mono"/>
                <a:cs typeface="Andale Mono"/>
              </a:rPr>
              <a:t>CCCFFFFFHHHHHJJJJJJJJJJJJJJJJJJJJJJHFDDB</a:t>
            </a:r>
          </a:p>
          <a:p>
            <a:endParaRPr lang="en-US" sz="1500" dirty="0">
              <a:latin typeface="Andale Mono"/>
              <a:cs typeface="Andale Mono"/>
            </a:endParaRPr>
          </a:p>
          <a:p>
            <a:r>
              <a:rPr lang="en-US" sz="1500" dirty="0">
                <a:latin typeface="Andale Mono"/>
                <a:cs typeface="Andale Mono"/>
              </a:rPr>
              <a:t>@SRR2040597.64484488:64484488/1 l:172 m:380 h:555 </a:t>
            </a:r>
            <a:r>
              <a:rPr lang="en-US" sz="1500" b="1" dirty="0" err="1">
                <a:solidFill>
                  <a:srgbClr val="0000FF"/>
                </a:solidFill>
                <a:latin typeface="Andale Mono"/>
                <a:cs typeface="Andale Mono"/>
              </a:rPr>
              <a:t>cor</a:t>
            </a:r>
            <a:endParaRPr lang="en-US" sz="1500" b="1" dirty="0">
              <a:solidFill>
                <a:srgbClr val="0000FF"/>
              </a:solidFill>
              <a:latin typeface="Andale Mono"/>
              <a:cs typeface="Andale Mono"/>
            </a:endParaRPr>
          </a:p>
          <a:p>
            <a:r>
              <a:rPr lang="en-US" sz="1500" dirty="0">
                <a:latin typeface="Andale Mono"/>
                <a:cs typeface="Andale Mono"/>
              </a:rPr>
              <a:t>GGAGCCGGAGCGCGCGAGTAGCATCCTTGGTGGCAGAGCACCCAAGGCCAGAGCACTGCTGCACTCCAGCTCAGGAAAGGTGACTCAAGAGCCTGACC</a:t>
            </a:r>
          </a:p>
          <a:p>
            <a:r>
              <a:rPr lang="en-US" sz="1500" dirty="0">
                <a:latin typeface="Andale Mono"/>
                <a:cs typeface="Andale Mono"/>
              </a:rPr>
              <a:t>+</a:t>
            </a:r>
          </a:p>
          <a:p>
            <a:r>
              <a:rPr lang="en-US" sz="1500" dirty="0">
                <a:latin typeface="Andale Mono"/>
                <a:cs typeface="Andale Mono"/>
              </a:rPr>
              <a:t>CCCFFFFFHHHHHJJJJJGHJJJJJJJJJJHIIHJJHHHHHFFFDDDDDDDDDDDDDDDDDDDDDDDDDDDDDDDDBCDDCCDCDDDDDCDC@CBB?C</a:t>
            </a:r>
          </a:p>
          <a:p>
            <a:endParaRPr lang="uk-UA" sz="1500" dirty="0">
              <a:latin typeface="Andale Mono"/>
              <a:cs typeface="Andale Mono"/>
            </a:endParaRPr>
          </a:p>
        </p:txBody>
      </p:sp>
      <p:sp>
        <p:nvSpPr>
          <p:cNvPr id="7" name="TextBox 6"/>
          <p:cNvSpPr txBox="1"/>
          <p:nvPr/>
        </p:nvSpPr>
        <p:spPr>
          <a:xfrm>
            <a:off x="449776" y="5549370"/>
            <a:ext cx="11286429" cy="1200328"/>
          </a:xfrm>
          <a:prstGeom prst="rect">
            <a:avLst/>
          </a:prstGeom>
          <a:noFill/>
        </p:spPr>
        <p:txBody>
          <a:bodyPr wrap="square" rtlCol="0">
            <a:spAutoFit/>
          </a:bodyPr>
          <a:lstStyle/>
          <a:p>
            <a:pPr marL="285750" indent="-285750">
              <a:buFont typeface="Arial"/>
              <a:buChar char="•"/>
            </a:pPr>
            <a:r>
              <a:rPr lang="en-US" sz="2400" dirty="0">
                <a:latin typeface="Helvetica Neue Light" charset="0"/>
                <a:ea typeface="Helvetica Neue Light" charset="0"/>
                <a:cs typeface="Helvetica Neue Light" charset="0"/>
              </a:rPr>
              <a:t>Tagged with lowest (l), median (m) and highest (h) </a:t>
            </a:r>
            <a:r>
              <a:rPr lang="en-US" sz="2400" dirty="0" err="1">
                <a:latin typeface="Helvetica Neue Light" charset="0"/>
                <a:ea typeface="Helvetica Neue Light" charset="0"/>
                <a:cs typeface="Helvetica Neue Light" charset="0"/>
              </a:rPr>
              <a:t>kmer</a:t>
            </a:r>
            <a:r>
              <a:rPr lang="en-US" sz="2400" dirty="0">
                <a:latin typeface="Helvetica Neue Light" charset="0"/>
                <a:ea typeface="Helvetica Neue Light" charset="0"/>
                <a:cs typeface="Helvetica Neue Light" charset="0"/>
              </a:rPr>
              <a:t> counts in read</a:t>
            </a:r>
          </a:p>
          <a:p>
            <a:pPr marL="285750" indent="-285750">
              <a:buFont typeface="Arial"/>
              <a:buChar char="•"/>
            </a:pPr>
            <a:r>
              <a:rPr lang="en-US" sz="2400" dirty="0">
                <a:latin typeface="Helvetica Neue Light" charset="0"/>
                <a:ea typeface="Helvetica Neue Light" charset="0"/>
                <a:cs typeface="Helvetica Neue Light" charset="0"/>
              </a:rPr>
              <a:t>Unfixable reads include low complexity junk and other seemingly normal sequence</a:t>
            </a:r>
          </a:p>
          <a:p>
            <a:pPr marL="285750" indent="-285750">
              <a:buFont typeface="Arial"/>
              <a:buChar char="•"/>
            </a:pPr>
            <a:r>
              <a:rPr lang="en-US" sz="2400" dirty="0">
                <a:latin typeface="Helvetica Neue Light" charset="0"/>
                <a:ea typeface="Helvetica Neue Light" charset="0"/>
                <a:cs typeface="Helvetica Neue Light" charset="0"/>
              </a:rPr>
              <a:t>We can remove these with a python script</a:t>
            </a:r>
            <a:endParaRPr lang="en-US" sz="2400" dirty="0"/>
          </a:p>
        </p:txBody>
      </p:sp>
      <p:sp>
        <p:nvSpPr>
          <p:cNvPr id="3" name="TextBox 2"/>
          <p:cNvSpPr txBox="1"/>
          <p:nvPr/>
        </p:nvSpPr>
        <p:spPr>
          <a:xfrm>
            <a:off x="-648345" y="1687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2251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Helvetica Neue Light"/>
                <a:cs typeface="Helvetica Neue Light"/>
              </a:rPr>
              <a:t>Slurm</a:t>
            </a:r>
            <a:r>
              <a:rPr lang="en-US" sz="4400" dirty="0">
                <a:latin typeface="Helvetica Neue Light"/>
                <a:cs typeface="Helvetica Neue Light"/>
              </a:rPr>
              <a:t> script to </a:t>
            </a:r>
            <a:r>
              <a:rPr lang="en-US" sz="4400" dirty="0" err="1">
                <a:latin typeface="Helvetica Neue Light"/>
                <a:cs typeface="Helvetica Neue Light"/>
              </a:rPr>
              <a:t>rm</a:t>
            </a:r>
            <a:r>
              <a:rPr lang="en-US" sz="4400" dirty="0">
                <a:latin typeface="Helvetica Neue Light"/>
                <a:cs typeface="Helvetica Neue Light"/>
              </a:rPr>
              <a:t> unfixable reads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7406" y="2330315"/>
            <a:ext cx="11398520" cy="4278094"/>
          </a:xfrm>
          <a:prstGeom prst="rect">
            <a:avLst/>
          </a:prstGeom>
          <a:solidFill>
            <a:schemeClr val="bg2">
              <a:lumMod val="90000"/>
            </a:schemeClr>
          </a:solidFill>
        </p:spPr>
        <p:txBody>
          <a:bodyPr wrap="square" rtlCol="0">
            <a:spAutoFit/>
          </a:bodyPr>
          <a:lstStyle/>
          <a:p>
            <a:r>
              <a:rPr lang="en-US" sz="1600" dirty="0">
                <a:latin typeface="Andale Mono"/>
                <a:ea typeface="Andale Mono" charset="0"/>
                <a:cs typeface="Andale Mono"/>
              </a:rPr>
              <a:t>#!/bin/bash </a:t>
            </a:r>
          </a:p>
          <a:p>
            <a:r>
              <a:rPr lang="en-US" sz="1600" dirty="0">
                <a:latin typeface="Andale Mono"/>
                <a:ea typeface="Andale Mono" charset="0"/>
                <a:cs typeface="Andale Mono"/>
              </a:rPr>
              <a:t>#SBATCH -p </a:t>
            </a:r>
            <a:r>
              <a:rPr lang="en-US" sz="1600" dirty="0" err="1">
                <a:latin typeface="Andale Mono"/>
                <a:ea typeface="Andale Mono" charset="0"/>
                <a:cs typeface="Andale Mono"/>
              </a:rPr>
              <a:t>shared,serial_requeue</a:t>
            </a:r>
            <a:r>
              <a:rPr lang="en-US" sz="1600" dirty="0">
                <a:latin typeface="Andale Mono"/>
                <a:ea typeface="Andale Mono" charset="0"/>
                <a:cs typeface="Andale Mono"/>
              </a:rPr>
              <a:t>       	# Partition to submit to </a:t>
            </a:r>
          </a:p>
          <a:p>
            <a:r>
              <a:rPr lang="en-US" sz="1600" dirty="0">
                <a:latin typeface="Andale Mono"/>
                <a:ea typeface="Andale Mono" charset="0"/>
                <a:cs typeface="Andale Mono"/>
              </a:rPr>
              <a:t>#SBATCH -n 1                   	  	# Number of cores </a:t>
            </a:r>
          </a:p>
          <a:p>
            <a:r>
              <a:rPr lang="en-US" sz="1600" dirty="0">
                <a:latin typeface="Andale Mono"/>
                <a:ea typeface="Andale Mono" charset="0"/>
                <a:cs typeface="Andale Mono"/>
              </a:rPr>
              <a:t>#SBATCH -t 01:00:00               		# Runtime in </a:t>
            </a:r>
            <a:r>
              <a:rPr lang="en-US" sz="1600" dirty="0" err="1">
                <a:latin typeface="Andale Mono"/>
                <a:ea typeface="Andale Mono" charset="0"/>
                <a:cs typeface="Andale Mono"/>
              </a:rPr>
              <a:t>days-hours:minutes</a:t>
            </a:r>
            <a:r>
              <a:rPr lang="en-US" sz="1600" dirty="0">
                <a:latin typeface="Andale Mono"/>
                <a:ea typeface="Andale Mono" charset="0"/>
                <a:cs typeface="Andale Mono"/>
              </a:rPr>
              <a:t> </a:t>
            </a:r>
          </a:p>
          <a:p>
            <a:r>
              <a:rPr lang="en-US" sz="1600" dirty="0">
                <a:latin typeface="Andale Mono"/>
                <a:ea typeface="Andale Mono" charset="0"/>
                <a:cs typeface="Andale Mono"/>
              </a:rPr>
              <a:t>#SBATCH --mem 1500              		# Memory in MB </a:t>
            </a:r>
          </a:p>
          <a:p>
            <a:r>
              <a:rPr lang="en-US" sz="1600" dirty="0">
                <a:latin typeface="Andale Mono"/>
                <a:ea typeface="Andale Mono" charset="0"/>
                <a:cs typeface="Andale Mono"/>
              </a:rPr>
              <a:t>#SBATCH -J </a:t>
            </a:r>
            <a:r>
              <a:rPr lang="en-US" sz="1600" dirty="0" err="1">
                <a:latin typeface="Andale Mono"/>
                <a:ea typeface="Andale Mono" charset="0"/>
                <a:cs typeface="Andale Mono"/>
              </a:rPr>
              <a:t>rmunfix</a:t>
            </a:r>
            <a:r>
              <a:rPr lang="en-US" sz="1600" dirty="0">
                <a:latin typeface="Andale Mono"/>
                <a:ea typeface="Andale Mono" charset="0"/>
                <a:cs typeface="Andale Mono"/>
              </a:rPr>
              <a:t>              		# job name </a:t>
            </a:r>
          </a:p>
          <a:p>
            <a:r>
              <a:rPr lang="en-US" sz="1600" dirty="0">
                <a:latin typeface="Andale Mono"/>
                <a:ea typeface="Andale Mono" charset="0"/>
                <a:cs typeface="Andale Mono"/>
              </a:rPr>
              <a:t>#SBATCH -o </a:t>
            </a:r>
            <a:r>
              <a:rPr lang="en-US" sz="1600" dirty="0" err="1">
                <a:latin typeface="Andale Mono"/>
                <a:ea typeface="Andale Mono" charset="0"/>
                <a:cs typeface="Andale Mono"/>
              </a:rPr>
              <a:t>rmunfix</a:t>
            </a:r>
            <a:r>
              <a:rPr lang="en-US" sz="1600" dirty="0">
                <a:latin typeface="Andale Mono"/>
                <a:ea typeface="Andale Mono" charset="0"/>
                <a:cs typeface="Andale Mono"/>
              </a:rPr>
              <a:t>.%</a:t>
            </a:r>
            <a:r>
              <a:rPr lang="en-US" sz="1600" dirty="0" err="1">
                <a:latin typeface="Andale Mono"/>
                <a:ea typeface="Andale Mono" charset="0"/>
                <a:cs typeface="Andale Mono"/>
              </a:rPr>
              <a:t>A.out</a:t>
            </a:r>
            <a:r>
              <a:rPr lang="en-US" sz="1600" dirty="0">
                <a:latin typeface="Andale Mono"/>
                <a:ea typeface="Andale Mono" charset="0"/>
                <a:cs typeface="Andale Mono"/>
              </a:rPr>
              <a:t>        		# File to which standard out will be written </a:t>
            </a:r>
          </a:p>
          <a:p>
            <a:r>
              <a:rPr lang="en-US" sz="1600" dirty="0">
                <a:latin typeface="Andale Mono"/>
                <a:ea typeface="Andale Mono" charset="0"/>
                <a:cs typeface="Andale Mono"/>
              </a:rPr>
              <a:t>#SBATCH -e </a:t>
            </a:r>
            <a:r>
              <a:rPr lang="en-US" sz="1600" dirty="0" err="1">
                <a:latin typeface="Andale Mono"/>
                <a:ea typeface="Andale Mono" charset="0"/>
                <a:cs typeface="Andale Mono"/>
              </a:rPr>
              <a:t>rmunfix</a:t>
            </a:r>
            <a:r>
              <a:rPr lang="en-US" sz="1600" dirty="0">
                <a:latin typeface="Andale Mono"/>
                <a:ea typeface="Andale Mono" charset="0"/>
                <a:cs typeface="Andale Mono"/>
              </a:rPr>
              <a:t>.%</a:t>
            </a:r>
            <a:r>
              <a:rPr lang="en-US" sz="1600" dirty="0" err="1">
                <a:latin typeface="Andale Mono"/>
                <a:ea typeface="Andale Mono" charset="0"/>
                <a:cs typeface="Andale Mono"/>
              </a:rPr>
              <a:t>A.err</a:t>
            </a:r>
            <a:r>
              <a:rPr lang="en-US" sz="1600" dirty="0">
                <a:latin typeface="Andale Mono"/>
                <a:ea typeface="Andale Mono" charset="0"/>
                <a:cs typeface="Andale Mono"/>
              </a:rPr>
              <a:t>        		# File to which standard err will be written </a:t>
            </a:r>
          </a:p>
          <a:p>
            <a:endParaRPr lang="en-US" sz="1600" dirty="0">
              <a:latin typeface="Andale Mono"/>
              <a:ea typeface="Andale Mono" charset="0"/>
              <a:cs typeface="Andale Mono"/>
            </a:endParaRPr>
          </a:p>
          <a:p>
            <a:r>
              <a:rPr lang="en-US" sz="1600" dirty="0">
                <a:latin typeface="Andale Mono"/>
                <a:ea typeface="Andale Mono" charset="0"/>
                <a:cs typeface="Andale Mono"/>
              </a:rPr>
              <a:t>module purge</a:t>
            </a:r>
          </a:p>
          <a:p>
            <a:r>
              <a:rPr lang="en-US" sz="1600" dirty="0">
                <a:latin typeface="Andale Mono"/>
                <a:ea typeface="Andale Mono" charset="0"/>
                <a:cs typeface="Andale Mono"/>
              </a:rPr>
              <a:t>module load python/2.7.14-fasrc01</a:t>
            </a:r>
          </a:p>
          <a:p>
            <a:r>
              <a:rPr lang="en-US" sz="1600" dirty="0">
                <a:latin typeface="Andale Mono"/>
                <a:ea typeface="Andale Mono" charset="0"/>
                <a:cs typeface="Andale Mono"/>
              </a:rPr>
              <a:t># $1 == </a:t>
            </a:r>
            <a:r>
              <a:rPr lang="en-US" sz="1600" dirty="0" err="1">
                <a:latin typeface="Andale Mono"/>
                <a:ea typeface="Andale Mono" charset="0"/>
                <a:cs typeface="Andale Mono"/>
              </a:rPr>
              <a:t>rcorrector</a:t>
            </a:r>
            <a:r>
              <a:rPr lang="en-US" sz="1600" dirty="0">
                <a:latin typeface="Andale Mono"/>
                <a:ea typeface="Andale Mono" charset="0"/>
                <a:cs typeface="Andale Mono"/>
              </a:rPr>
              <a:t> corrected R1 </a:t>
            </a:r>
            <a:r>
              <a:rPr lang="en-US" sz="1600" dirty="0" err="1">
                <a:latin typeface="Andale Mono"/>
                <a:ea typeface="Andale Mono" charset="0"/>
                <a:cs typeface="Andale Mono"/>
              </a:rPr>
              <a:t>fastq</a:t>
            </a:r>
            <a:endParaRPr lang="en-US" sz="1600" dirty="0">
              <a:latin typeface="Andale Mono"/>
              <a:ea typeface="Andale Mono" charset="0"/>
              <a:cs typeface="Andale Mono"/>
            </a:endParaRPr>
          </a:p>
          <a:p>
            <a:r>
              <a:rPr lang="en-US" sz="1600" dirty="0">
                <a:latin typeface="Andale Mono"/>
                <a:ea typeface="Andale Mono" charset="0"/>
                <a:cs typeface="Andale Mono"/>
              </a:rPr>
              <a:t># $2 == </a:t>
            </a:r>
            <a:r>
              <a:rPr lang="en-US" sz="1600" dirty="0" err="1">
                <a:latin typeface="Andale Mono"/>
                <a:ea typeface="Andale Mono" charset="0"/>
                <a:cs typeface="Andale Mono"/>
              </a:rPr>
              <a:t>rcorrector</a:t>
            </a:r>
            <a:r>
              <a:rPr lang="en-US" sz="1600" dirty="0">
                <a:latin typeface="Andale Mono"/>
                <a:ea typeface="Andale Mono" charset="0"/>
                <a:cs typeface="Andale Mono"/>
              </a:rPr>
              <a:t> corrected R2 </a:t>
            </a:r>
            <a:r>
              <a:rPr lang="en-US" sz="1600" dirty="0" err="1">
                <a:latin typeface="Andale Mono"/>
                <a:ea typeface="Andale Mono" charset="0"/>
                <a:cs typeface="Andale Mono"/>
              </a:rPr>
              <a:t>fastq</a:t>
            </a:r>
            <a:endParaRPr lang="en-US" sz="1600" dirty="0">
              <a:latin typeface="Andale Mono"/>
              <a:ea typeface="Andale Mono" charset="0"/>
              <a:cs typeface="Andale Mono"/>
            </a:endParaRPr>
          </a:p>
          <a:p>
            <a:r>
              <a:rPr lang="en-US" sz="1600" dirty="0">
                <a:latin typeface="Andale Mono"/>
                <a:ea typeface="Andale Mono" charset="0"/>
                <a:cs typeface="Andale Mono"/>
              </a:rPr>
              <a:t># $3 == sample name (to be included in metrics output log filename)</a:t>
            </a:r>
          </a:p>
          <a:p>
            <a:endParaRPr lang="en-US" sz="1600" dirty="0">
              <a:latin typeface="Andale Mono"/>
              <a:ea typeface="Andale Mono" charset="0"/>
              <a:cs typeface="Andale Mono"/>
            </a:endParaRPr>
          </a:p>
          <a:p>
            <a:r>
              <a:rPr lang="en-US" sz="1600" dirty="0">
                <a:latin typeface="Andale Mono"/>
                <a:ea typeface="Andale Mono" charset="0"/>
                <a:cs typeface="Andale Mono"/>
              </a:rPr>
              <a:t>python /n/</a:t>
            </a:r>
            <a:r>
              <a:rPr lang="en-US" sz="1600" dirty="0" err="1">
                <a:latin typeface="Andale Mono"/>
                <a:ea typeface="Andale Mono" charset="0"/>
                <a:cs typeface="Andale Mono"/>
              </a:rPr>
              <a:t>scratchlfs</a:t>
            </a:r>
            <a:r>
              <a:rPr lang="en-US" sz="1600" dirty="0">
                <a:latin typeface="Andale Mono"/>
                <a:ea typeface="Andale Mono" charset="0"/>
                <a:cs typeface="Andale Mono"/>
              </a:rPr>
              <a:t>/informatics/</a:t>
            </a:r>
            <a:r>
              <a:rPr lang="en-US" sz="1600" dirty="0" err="1">
                <a:latin typeface="Andale Mono"/>
                <a:ea typeface="Andale Mono" charset="0"/>
                <a:cs typeface="Andale Mono"/>
              </a:rPr>
              <a:t>nanocourse</a:t>
            </a:r>
            <a:r>
              <a:rPr lang="en-US" sz="1600" dirty="0">
                <a:latin typeface="Andale Mono"/>
                <a:ea typeface="Andale Mono" charset="0"/>
                <a:cs typeface="Andale Mono"/>
              </a:rPr>
              <a:t>/</a:t>
            </a:r>
            <a:r>
              <a:rPr lang="en-US" sz="1600" dirty="0" err="1">
                <a:latin typeface="Andale Mono"/>
                <a:ea typeface="Andale Mono" charset="0"/>
                <a:cs typeface="Andale Mono"/>
              </a:rPr>
              <a:t>rna-seq</a:t>
            </a:r>
            <a:r>
              <a:rPr lang="en-US" sz="1600" dirty="0">
                <a:latin typeface="Andale Mono"/>
                <a:ea typeface="Andale Mono" charset="0"/>
                <a:cs typeface="Andale Mono"/>
              </a:rPr>
              <a:t>/</a:t>
            </a:r>
            <a:r>
              <a:rPr lang="en-US" sz="1600" dirty="0" err="1">
                <a:latin typeface="Andale Mono"/>
                <a:ea typeface="Andale Mono" charset="0"/>
                <a:cs typeface="Andale Mono"/>
              </a:rPr>
              <a:t>denovo_assembly</a:t>
            </a:r>
            <a:r>
              <a:rPr lang="en-US" sz="1600" dirty="0">
                <a:latin typeface="Andale Mono"/>
                <a:ea typeface="Andale Mono" charset="0"/>
                <a:cs typeface="Andale Mono"/>
              </a:rPr>
              <a:t>/</a:t>
            </a:r>
            <a:r>
              <a:rPr lang="en-US" sz="1600" dirty="0" err="1">
                <a:latin typeface="Andale Mono"/>
                <a:ea typeface="Andale Mono" charset="0"/>
                <a:cs typeface="Andale Mono"/>
              </a:rPr>
              <a:t>python_scripts</a:t>
            </a:r>
            <a:r>
              <a:rPr lang="en-US" sz="1600" dirty="0">
                <a:latin typeface="Andale Mono"/>
                <a:ea typeface="Andale Mono" charset="0"/>
                <a:cs typeface="Andale Mono"/>
              </a:rPr>
              <a:t>/</a:t>
            </a:r>
            <a:r>
              <a:rPr lang="en-US" sz="1600" dirty="0" err="1">
                <a:latin typeface="Andale Mono"/>
                <a:ea typeface="Andale Mono" charset="0"/>
                <a:cs typeface="Andale Mono"/>
              </a:rPr>
              <a:t>FilterUncorrectabledPEfastq.py</a:t>
            </a:r>
            <a:r>
              <a:rPr lang="en-US" sz="1600" dirty="0">
                <a:latin typeface="Andale Mono"/>
                <a:ea typeface="Andale Mono" charset="0"/>
                <a:cs typeface="Andale Mono"/>
              </a:rPr>
              <a:t> -1 $1 -2 $2 -s $3</a:t>
            </a:r>
          </a:p>
        </p:txBody>
      </p:sp>
      <p:sp>
        <p:nvSpPr>
          <p:cNvPr id="7" name="TextBox 6">
            <a:extLst>
              <a:ext uri="{FF2B5EF4-FFF2-40B4-BE49-F238E27FC236}">
                <a16:creationId xmlns:a16="http://schemas.microsoft.com/office/drawing/2014/main" id="{947F5415-96C5-9641-A32F-0B9D26ABF0AD}"/>
              </a:ext>
            </a:extLst>
          </p:cNvPr>
          <p:cNvSpPr txBox="1"/>
          <p:nvPr/>
        </p:nvSpPr>
        <p:spPr>
          <a:xfrm>
            <a:off x="507406" y="1689310"/>
            <a:ext cx="3068853" cy="400110"/>
          </a:xfrm>
          <a:prstGeom prst="rect">
            <a:avLst/>
          </a:prstGeom>
          <a:solidFill>
            <a:schemeClr val="bg1"/>
          </a:solidFill>
        </p:spPr>
        <p:txBody>
          <a:bodyPr wrap="none" rtlCol="0">
            <a:spAutoFit/>
          </a:bodyPr>
          <a:lstStyle/>
          <a:p>
            <a:r>
              <a:rPr lang="en-US" sz="2000" b="1" dirty="0" err="1">
                <a:latin typeface="Helvetica Neue Light"/>
                <a:cs typeface="Helvetica Neue Light"/>
              </a:rPr>
              <a:t>rmrcorrector_unfixable.sh</a:t>
            </a:r>
            <a:r>
              <a:rPr lang="en-US" sz="2000" b="1" dirty="0">
                <a:latin typeface="Helvetica Neue Light"/>
                <a:cs typeface="Helvetica Neue Light"/>
              </a:rPr>
              <a:t>:</a:t>
            </a:r>
          </a:p>
        </p:txBody>
      </p:sp>
    </p:spTree>
    <p:extLst>
      <p:ext uri="{BB962C8B-B14F-4D97-AF65-F5344CB8AC3E}">
        <p14:creationId xmlns:p14="http://schemas.microsoft.com/office/powerpoint/2010/main" val="347400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Exercise 3: steps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838200" y="2130424"/>
            <a:ext cx="10515600" cy="3059643"/>
          </a:xfrm>
        </p:spPr>
        <p:txBody>
          <a:bodyPr>
            <a:normAutofit/>
          </a:bodyPr>
          <a:lstStyle/>
          <a:p>
            <a:r>
              <a:rPr lang="en-US" dirty="0">
                <a:latin typeface="Helvetica Neue Light"/>
                <a:cs typeface="Helvetica Neue Light"/>
              </a:rPr>
              <a:t>Using </a:t>
            </a:r>
            <a:r>
              <a:rPr lang="en-US" dirty="0" err="1">
                <a:latin typeface="Helvetica Neue Light"/>
                <a:cs typeface="Helvetica Neue Light"/>
              </a:rPr>
              <a:t>rmrcorrector_unfixable.sh</a:t>
            </a:r>
            <a:r>
              <a:rPr lang="en-US" dirty="0">
                <a:latin typeface="Helvetica Neue Light"/>
                <a:cs typeface="Helvetica Neue Light"/>
              </a:rPr>
              <a:t>, submit job to Odyssey with </a:t>
            </a:r>
            <a:r>
              <a:rPr lang="en-US" dirty="0" err="1">
                <a:latin typeface="Helvetica Neue Light"/>
                <a:cs typeface="Helvetica Neue Light"/>
              </a:rPr>
              <a:t>sbatch</a:t>
            </a:r>
            <a:endParaRPr lang="en-US" dirty="0">
              <a:latin typeface="Helvetica Neue Light"/>
              <a:cs typeface="Helvetica Neue Light"/>
            </a:endParaRPr>
          </a:p>
          <a:p>
            <a:r>
              <a:rPr lang="en-US" dirty="0">
                <a:latin typeface="Helvetica Neue Light"/>
                <a:cs typeface="Helvetica Neue Light"/>
              </a:rPr>
              <a:t>When job completed, </a:t>
            </a:r>
            <a:r>
              <a:rPr lang="en-US" dirty="0" err="1">
                <a:latin typeface="Helvetica Neue Light"/>
                <a:cs typeface="Helvetica Neue Light"/>
              </a:rPr>
              <a:t>rmunfixable.log</a:t>
            </a:r>
            <a:r>
              <a:rPr lang="en-US" dirty="0">
                <a:latin typeface="Helvetica Neue Light"/>
                <a:cs typeface="Helvetica Neue Light"/>
              </a:rPr>
              <a:t> will list:</a:t>
            </a:r>
          </a:p>
          <a:p>
            <a:pPr lvl="1"/>
            <a:r>
              <a:rPr lang="en-US" dirty="0">
                <a:latin typeface="Helvetica Neue Light"/>
                <a:cs typeface="Helvetica Neue Light"/>
              </a:rPr>
              <a:t>Total # of PE reads</a:t>
            </a:r>
          </a:p>
          <a:p>
            <a:pPr lvl="1"/>
            <a:r>
              <a:rPr lang="en-US" dirty="0">
                <a:latin typeface="Helvetica Neue Light"/>
                <a:cs typeface="Helvetica Neue Light"/>
              </a:rPr>
              <a:t># PE reads with one end unfixable (so pair removed)</a:t>
            </a:r>
          </a:p>
          <a:p>
            <a:pPr lvl="1"/>
            <a:r>
              <a:rPr lang="en-US" dirty="0">
                <a:latin typeface="Helvetica Neue Light"/>
                <a:cs typeface="Helvetica Neue Light"/>
              </a:rPr>
              <a:t># remaining PE reads</a:t>
            </a:r>
          </a:p>
        </p:txBody>
      </p:sp>
    </p:spTree>
    <p:extLst>
      <p:ext uri="{BB962C8B-B14F-4D97-AF65-F5344CB8AC3E}">
        <p14:creationId xmlns:p14="http://schemas.microsoft.com/office/powerpoint/2010/main" val="106066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Step 4: read trimming</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838200" y="1825625"/>
            <a:ext cx="10515600" cy="4428602"/>
          </a:xfrm>
        </p:spPr>
        <p:txBody>
          <a:bodyPr>
            <a:normAutofit lnSpcReduction="10000"/>
          </a:bodyPr>
          <a:lstStyle/>
          <a:p>
            <a:r>
              <a:rPr lang="en-US" dirty="0" err="1">
                <a:latin typeface="Helvetica Neue Light"/>
                <a:cs typeface="Helvetica Neue Light"/>
              </a:rPr>
              <a:t>Illumina</a:t>
            </a:r>
            <a:r>
              <a:rPr lang="en-US" dirty="0">
                <a:latin typeface="Helvetica Neue Light"/>
                <a:cs typeface="Helvetica Neue Light"/>
              </a:rPr>
              <a:t> bcl2fastq may incompletely strip adapters, and won’t remove R1 containing R2 adapter (and vice versa) if insert size is short</a:t>
            </a:r>
          </a:p>
          <a:p>
            <a:r>
              <a:rPr lang="en-US" dirty="0">
                <a:latin typeface="Helvetica Neue Light"/>
                <a:cs typeface="Helvetica Neue Light"/>
              </a:rPr>
              <a:t>Options for trimming</a:t>
            </a:r>
          </a:p>
          <a:p>
            <a:pPr lvl="1"/>
            <a:r>
              <a:rPr lang="en-US" dirty="0" err="1">
                <a:latin typeface="Helvetica Neue Light"/>
                <a:cs typeface="Helvetica Neue Light"/>
              </a:rPr>
              <a:t>Trimmomatic</a:t>
            </a:r>
            <a:endParaRPr lang="en-US" dirty="0">
              <a:latin typeface="Helvetica Neue Light"/>
              <a:cs typeface="Helvetica Neue Light"/>
            </a:endParaRPr>
          </a:p>
          <a:p>
            <a:pPr lvl="1"/>
            <a:r>
              <a:rPr lang="en-US" dirty="0" err="1">
                <a:latin typeface="Helvetica Neue Light"/>
                <a:cs typeface="Helvetica Neue Light"/>
              </a:rPr>
              <a:t>Cutadapt</a:t>
            </a:r>
            <a:r>
              <a:rPr lang="en-US" dirty="0">
                <a:latin typeface="Helvetica Neue Light"/>
                <a:cs typeface="Helvetica Neue Light"/>
              </a:rPr>
              <a:t> (nicely wrapped by </a:t>
            </a:r>
            <a:r>
              <a:rPr lang="en-US" dirty="0" err="1">
                <a:latin typeface="Helvetica Neue Light"/>
                <a:cs typeface="Helvetica Neue Light"/>
              </a:rPr>
              <a:t>TrimGalore</a:t>
            </a:r>
            <a:r>
              <a:rPr lang="en-US" dirty="0">
                <a:latin typeface="Helvetica Neue Light"/>
                <a:cs typeface="Helvetica Neue Light"/>
              </a:rPr>
              <a:t>!)</a:t>
            </a:r>
          </a:p>
          <a:p>
            <a:r>
              <a:rPr lang="en-US" dirty="0">
                <a:latin typeface="Helvetica Neue Light"/>
                <a:cs typeface="Helvetica Neue Light"/>
              </a:rPr>
              <a:t>We’ll use </a:t>
            </a:r>
            <a:r>
              <a:rPr lang="en-US" dirty="0" err="1">
                <a:latin typeface="Helvetica Neue Light"/>
                <a:cs typeface="Helvetica Neue Light"/>
              </a:rPr>
              <a:t>TrimGalore</a:t>
            </a:r>
            <a:r>
              <a:rPr lang="en-US" dirty="0">
                <a:latin typeface="Helvetica Neue Light"/>
                <a:cs typeface="Helvetica Neue Light"/>
              </a:rPr>
              <a:t>!</a:t>
            </a:r>
          </a:p>
          <a:p>
            <a:pPr lvl="1"/>
            <a:r>
              <a:rPr lang="en-US" dirty="0">
                <a:latin typeface="Helvetica Neue Light"/>
                <a:cs typeface="Helvetica Neue Light"/>
              </a:rPr>
              <a:t>We’ve seen incomplete adapter removal by </a:t>
            </a:r>
            <a:r>
              <a:rPr lang="en-US" dirty="0" err="1">
                <a:latin typeface="Helvetica Neue Light"/>
                <a:cs typeface="Helvetica Neue Light"/>
              </a:rPr>
              <a:t>Trimmomatic</a:t>
            </a:r>
            <a:endParaRPr lang="en-US" dirty="0">
              <a:latin typeface="Helvetica Neue Light"/>
              <a:cs typeface="Helvetica Neue Light"/>
            </a:endParaRPr>
          </a:p>
          <a:p>
            <a:pPr lvl="1"/>
            <a:endParaRPr lang="en-US" dirty="0">
              <a:latin typeface="Helvetica Neue Light"/>
              <a:cs typeface="Helvetica Neue Light"/>
            </a:endParaRPr>
          </a:p>
          <a:p>
            <a:r>
              <a:rPr lang="en-US" dirty="0">
                <a:latin typeface="Helvetica Neue Light"/>
                <a:cs typeface="Helvetica Neue Light"/>
              </a:rPr>
              <a:t>Always check w/ </a:t>
            </a:r>
            <a:r>
              <a:rPr lang="en-US" dirty="0" err="1">
                <a:latin typeface="Helvetica Neue Light"/>
                <a:cs typeface="Helvetica Neue Light"/>
              </a:rPr>
              <a:t>fastqc</a:t>
            </a:r>
            <a:r>
              <a:rPr lang="en-US" dirty="0">
                <a:latin typeface="Helvetica Neue Light"/>
                <a:cs typeface="Helvetica Neue Light"/>
              </a:rPr>
              <a:t> to make sure adapters are removed post-trimming!!</a:t>
            </a:r>
          </a:p>
        </p:txBody>
      </p:sp>
    </p:spTree>
    <p:extLst>
      <p:ext uri="{BB962C8B-B14F-4D97-AF65-F5344CB8AC3E}">
        <p14:creationId xmlns:p14="http://schemas.microsoft.com/office/powerpoint/2010/main" val="192824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Some more thoughts on read trimming</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838200" y="1825625"/>
            <a:ext cx="10515600" cy="4428602"/>
          </a:xfrm>
        </p:spPr>
        <p:txBody>
          <a:bodyPr>
            <a:normAutofit/>
          </a:bodyPr>
          <a:lstStyle/>
          <a:p>
            <a:r>
              <a:rPr lang="en-US" dirty="0">
                <a:latin typeface="Helvetica Neue Light"/>
                <a:cs typeface="Helvetica Neue Light"/>
              </a:rPr>
              <a:t>High quality threshold may adversely impact assemblies</a:t>
            </a:r>
          </a:p>
          <a:p>
            <a:r>
              <a:rPr lang="en-US" dirty="0">
                <a:latin typeface="Helvetica Neue Light"/>
                <a:cs typeface="Helvetica Neue Light"/>
              </a:rPr>
              <a:t>May need to explicitly specify adapter sequences</a:t>
            </a:r>
          </a:p>
          <a:p>
            <a:pPr lvl="1"/>
            <a:r>
              <a:rPr lang="en-US" dirty="0">
                <a:latin typeface="Helvetica Neue Light"/>
                <a:cs typeface="Helvetica Neue Light"/>
              </a:rPr>
              <a:t>Libraries built on Apollo robot in Bauer Core</a:t>
            </a:r>
          </a:p>
          <a:p>
            <a:pPr lvl="1"/>
            <a:r>
              <a:rPr lang="en-US" dirty="0">
                <a:latin typeface="Helvetica Neue Light"/>
                <a:cs typeface="Helvetica Neue Light"/>
              </a:rPr>
              <a:t>Protocols that don’t use standard </a:t>
            </a:r>
            <a:r>
              <a:rPr lang="en-US" dirty="0" err="1">
                <a:latin typeface="Helvetica Neue Light"/>
                <a:cs typeface="Helvetica Neue Light"/>
              </a:rPr>
              <a:t>Illumina</a:t>
            </a:r>
            <a:r>
              <a:rPr lang="en-US" dirty="0">
                <a:latin typeface="Helvetica Neue Light"/>
                <a:cs typeface="Helvetica Neue Light"/>
              </a:rPr>
              <a:t>-type reagents</a:t>
            </a:r>
          </a:p>
          <a:p>
            <a:pPr lvl="1"/>
            <a:r>
              <a:rPr lang="en-US" dirty="0">
                <a:latin typeface="Helvetica Neue Light"/>
                <a:cs typeface="Helvetica Neue Light"/>
              </a:rPr>
              <a:t>Our workshop data comes from a ligation stranded protocol that uses </a:t>
            </a:r>
            <a:r>
              <a:rPr lang="en-US" dirty="0" err="1">
                <a:latin typeface="Helvetica Neue Light"/>
                <a:cs typeface="Helvetica Neue Light"/>
              </a:rPr>
              <a:t>Wafergen</a:t>
            </a:r>
            <a:r>
              <a:rPr lang="en-US" dirty="0">
                <a:latin typeface="Helvetica Neue Light"/>
                <a:cs typeface="Helvetica Neue Light"/>
              </a:rPr>
              <a:t>-like adapters</a:t>
            </a:r>
          </a:p>
          <a:p>
            <a:r>
              <a:rPr lang="en-US" dirty="0" err="1">
                <a:latin typeface="Helvetica Neue Light"/>
                <a:cs typeface="Helvetica Neue Light"/>
              </a:rPr>
              <a:t>Fastqc</a:t>
            </a:r>
            <a:r>
              <a:rPr lang="en-US" dirty="0">
                <a:latin typeface="Helvetica Neue Light"/>
                <a:cs typeface="Helvetica Neue Light"/>
              </a:rPr>
              <a:t> should indicate no remaining adapter contamination</a:t>
            </a:r>
          </a:p>
          <a:p>
            <a:r>
              <a:rPr lang="en-US" dirty="0">
                <a:latin typeface="Helvetica Neue Light"/>
                <a:cs typeface="Helvetica Neue Light"/>
              </a:rPr>
              <a:t>Caveat: expression bias with trimming</a:t>
            </a:r>
          </a:p>
          <a:p>
            <a:pPr lvl="2"/>
            <a:endParaRPr lang="en-US" dirty="0">
              <a:latin typeface="Helvetica Neue Light"/>
              <a:cs typeface="Helvetica Neue Light"/>
            </a:endParaRPr>
          </a:p>
        </p:txBody>
      </p:sp>
      <p:sp>
        <p:nvSpPr>
          <p:cNvPr id="8" name="TextBox 7"/>
          <p:cNvSpPr txBox="1"/>
          <p:nvPr/>
        </p:nvSpPr>
        <p:spPr>
          <a:xfrm>
            <a:off x="1052209" y="5576079"/>
            <a:ext cx="9800090" cy="646331"/>
          </a:xfrm>
          <a:prstGeom prst="rect">
            <a:avLst/>
          </a:prstGeom>
          <a:noFill/>
        </p:spPr>
        <p:txBody>
          <a:bodyPr wrap="square" rtlCol="0">
            <a:spAutoFit/>
          </a:bodyPr>
          <a:lstStyle/>
          <a:p>
            <a:r>
              <a:rPr lang="en-US" dirty="0">
                <a:latin typeface="Helvetica Neue Light" charset="0"/>
                <a:ea typeface="Helvetica Neue Light" charset="0"/>
                <a:cs typeface="Helvetica Neue Light" charset="0"/>
              </a:rPr>
              <a:t>For more info on effects of read trimming: </a:t>
            </a:r>
            <a:r>
              <a:rPr lang="en-US" dirty="0" err="1">
                <a:latin typeface="Helvetica Neue Light" charset="0"/>
                <a:ea typeface="Helvetica Neue Light" charset="0"/>
                <a:cs typeface="Helvetica Neue Light" charset="0"/>
              </a:rPr>
              <a:t>McManes</a:t>
            </a:r>
            <a:r>
              <a:rPr lang="en-US" dirty="0">
                <a:latin typeface="Helvetica Neue Light" charset="0"/>
                <a:ea typeface="Helvetica Neue Light" charset="0"/>
                <a:cs typeface="Helvetica Neue Light" charset="0"/>
              </a:rPr>
              <a:t> MD (2014) On the optimal trimming of high-throughput mRNA sequence data. </a:t>
            </a:r>
            <a:r>
              <a:rPr lang="en-US" i="1" dirty="0">
                <a:latin typeface="Helvetica Neue Light" charset="0"/>
                <a:ea typeface="Helvetica Neue Light" charset="0"/>
                <a:cs typeface="Helvetica Neue Light" charset="0"/>
              </a:rPr>
              <a:t>Front. Genet</a:t>
            </a:r>
            <a:r>
              <a:rPr lang="en-US" dirty="0">
                <a:latin typeface="Helvetica Neue Light" charset="0"/>
                <a:ea typeface="Helvetica Neue Light" charset="0"/>
                <a:cs typeface="Helvetica Neue Light" charset="0"/>
              </a:rPr>
              <a:t>. </a:t>
            </a:r>
            <a:r>
              <a:rPr lang="nb-NO" dirty="0">
                <a:latin typeface="Helvetica Neue Light" charset="0"/>
                <a:ea typeface="Helvetica Neue Light" charset="0"/>
                <a:cs typeface="Helvetica Neue Light" charset="0"/>
              </a:rPr>
              <a:t>10.3389/fgene.2014.00013</a:t>
            </a:r>
            <a:endParaRPr lang="en-US" dirty="0"/>
          </a:p>
        </p:txBody>
      </p:sp>
    </p:spTree>
    <p:extLst>
      <p:ext uri="{BB962C8B-B14F-4D97-AF65-F5344CB8AC3E}">
        <p14:creationId xmlns:p14="http://schemas.microsoft.com/office/powerpoint/2010/main" val="10371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199" y="274638"/>
            <a:ext cx="10202779"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Beware ye who enter here …</a:t>
            </a:r>
          </a:p>
        </p:txBody>
      </p:sp>
      <p:cxnSp>
        <p:nvCxnSpPr>
          <p:cNvPr id="14" name="Straight Connector 1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Content Placeholder 2">
            <a:extLst>
              <a:ext uri="{FF2B5EF4-FFF2-40B4-BE49-F238E27FC236}">
                <a16:creationId xmlns:a16="http://schemas.microsoft.com/office/drawing/2014/main" id="{AD2EC1F6-8C58-024B-A0F3-262653081541}"/>
              </a:ext>
            </a:extLst>
          </p:cNvPr>
          <p:cNvSpPr>
            <a:spLocks noGrp="1"/>
          </p:cNvSpPr>
          <p:nvPr>
            <p:ph idx="1"/>
          </p:nvPr>
        </p:nvSpPr>
        <p:spPr>
          <a:xfrm>
            <a:off x="838200" y="1825625"/>
            <a:ext cx="10515600" cy="4351338"/>
          </a:xfrm>
        </p:spPr>
        <p:txBody>
          <a:bodyPr>
            <a:normAutofit fontScale="92500"/>
          </a:bodyPr>
          <a:lstStyle/>
          <a:p>
            <a:r>
              <a:rPr lang="en-US" sz="3600" dirty="0">
                <a:latin typeface="Helvetica Neue Light" charset="0"/>
                <a:ea typeface="Helvetica Neue Light" charset="0"/>
                <a:cs typeface="Helvetica Neue Light" charset="0"/>
              </a:rPr>
              <a:t>Many problems</a:t>
            </a:r>
          </a:p>
          <a:p>
            <a:pPr lvl="1"/>
            <a:r>
              <a:rPr lang="en-US" sz="2800" dirty="0">
                <a:latin typeface="Helvetica Neue Light" charset="0"/>
                <a:ea typeface="Helvetica Neue Light" charset="0"/>
                <a:cs typeface="Helvetica Neue Light" charset="0"/>
              </a:rPr>
              <a:t>Paralog collapse</a:t>
            </a:r>
          </a:p>
          <a:p>
            <a:pPr lvl="1"/>
            <a:r>
              <a:rPr lang="en-US" sz="2800" dirty="0">
                <a:latin typeface="Helvetica Neue Light" charset="0"/>
                <a:ea typeface="Helvetica Neue Light" charset="0"/>
                <a:cs typeface="Helvetica Neue Light" charset="0"/>
              </a:rPr>
              <a:t>Missing genes</a:t>
            </a:r>
          </a:p>
          <a:p>
            <a:pPr lvl="1"/>
            <a:r>
              <a:rPr lang="en-US" sz="2800" dirty="0">
                <a:latin typeface="Helvetica Neue Light" charset="0"/>
                <a:ea typeface="Helvetica Neue Light" charset="0"/>
                <a:cs typeface="Helvetica Neue Light" charset="0"/>
              </a:rPr>
              <a:t>High genotyping error rates</a:t>
            </a:r>
          </a:p>
          <a:p>
            <a:pPr lvl="1"/>
            <a:r>
              <a:rPr lang="en-US" sz="2800" dirty="0">
                <a:latin typeface="Helvetica Neue Light" charset="0"/>
                <a:ea typeface="Helvetica Neue Light" charset="0"/>
                <a:cs typeface="Helvetica Neue Light" charset="0"/>
              </a:rPr>
              <a:t>Biased expression estimates</a:t>
            </a:r>
          </a:p>
          <a:p>
            <a:pPr lvl="2"/>
            <a:r>
              <a:rPr lang="en-US" sz="2400" dirty="0">
                <a:latin typeface="Helvetica Neue Light" charset="0"/>
                <a:ea typeface="Helvetica Neue Light" charset="0"/>
                <a:cs typeface="Helvetica Neue Light" charset="0"/>
              </a:rPr>
              <a:t>There are some ways to correct these …</a:t>
            </a:r>
          </a:p>
          <a:p>
            <a:pPr lvl="2"/>
            <a:endParaRPr lang="en-US" sz="2400" dirty="0">
              <a:latin typeface="Helvetica Neue Light" charset="0"/>
              <a:ea typeface="Helvetica Neue Light" charset="0"/>
              <a:cs typeface="Helvetica Neue Light" charset="0"/>
            </a:endParaRPr>
          </a:p>
          <a:p>
            <a:r>
              <a:rPr lang="en-US" sz="3200" dirty="0">
                <a:latin typeface="Helvetica Neue Light" charset="0"/>
                <a:ea typeface="Helvetica Neue Light" charset="0"/>
                <a:cs typeface="Helvetica Neue Light" charset="0"/>
              </a:rPr>
              <a:t>See our </a:t>
            </a:r>
            <a:r>
              <a:rPr lang="en-US" sz="3200" dirty="0" err="1">
                <a:latin typeface="Helvetica Neue Light" charset="0"/>
                <a:ea typeface="Helvetica Neue Light" charset="0"/>
                <a:cs typeface="Helvetica Neue Light" charset="0"/>
              </a:rPr>
              <a:t>biorxiv</a:t>
            </a:r>
            <a:r>
              <a:rPr lang="en-US" sz="3200" dirty="0">
                <a:latin typeface="Helvetica Neue Light" charset="0"/>
                <a:ea typeface="Helvetica Neue Light" charset="0"/>
                <a:cs typeface="Helvetica Neue Light" charset="0"/>
              </a:rPr>
              <a:t> preprint where we summarize the bad news</a:t>
            </a:r>
          </a:p>
          <a:p>
            <a:pPr lvl="1"/>
            <a:r>
              <a:rPr lang="en-US" sz="2800" i="1" dirty="0">
                <a:latin typeface="Helvetica Neue Light" charset="0"/>
                <a:ea typeface="Helvetica Neue Light" charset="0"/>
                <a:cs typeface="Helvetica Neue Light" charset="0"/>
              </a:rPr>
              <a:t>Error, noise and bias in de novo transcriptome assemblies</a:t>
            </a:r>
          </a:p>
          <a:p>
            <a:pPr lvl="1"/>
            <a:r>
              <a:rPr lang="en-US" sz="2800" dirty="0">
                <a:latin typeface="Helvetica Neue Light" charset="0"/>
                <a:ea typeface="Helvetica Neue Light" charset="0"/>
                <a:cs typeface="Helvetica Neue Light" charset="0"/>
              </a:rPr>
              <a:t>https://</a:t>
            </a:r>
            <a:r>
              <a:rPr lang="en-US" sz="2800" dirty="0" err="1">
                <a:latin typeface="Helvetica Neue Light" charset="0"/>
                <a:ea typeface="Helvetica Neue Light" charset="0"/>
                <a:cs typeface="Helvetica Neue Light" charset="0"/>
              </a:rPr>
              <a:t>www.biorxiv.org</a:t>
            </a:r>
            <a:r>
              <a:rPr lang="en-US" sz="2800">
                <a:latin typeface="Helvetica Neue Light" charset="0"/>
                <a:ea typeface="Helvetica Neue Light" charset="0"/>
                <a:cs typeface="Helvetica Neue Light" charset="0"/>
              </a:rPr>
              <a:t>/content/10.1101/585745v4</a:t>
            </a:r>
            <a:endParaRPr lang="en-US"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40192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Helvetica Neue Light"/>
                <a:cs typeface="Helvetica Neue Light"/>
              </a:rPr>
              <a:t>Slurm</a:t>
            </a:r>
            <a:r>
              <a:rPr lang="en-US" sz="4400" dirty="0">
                <a:latin typeface="Helvetica Neue Light"/>
                <a:cs typeface="Helvetica Neue Light"/>
              </a:rPr>
              <a:t> script to run </a:t>
            </a:r>
            <a:r>
              <a:rPr lang="en-US" sz="4400" dirty="0" err="1">
                <a:latin typeface="Helvetica Neue Light"/>
                <a:cs typeface="Helvetica Neue Light"/>
              </a:rPr>
              <a:t>TrimGalore</a:t>
            </a:r>
            <a:r>
              <a:rPr lang="en-US" sz="4400" dirty="0">
                <a:latin typeface="Helvetica Neue Light"/>
                <a:cs typeface="Helvetica Neue Light"/>
              </a:rPr>
              <a:t>!</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58757" y="2560638"/>
            <a:ext cx="10869365" cy="3785652"/>
          </a:xfrm>
          <a:prstGeom prst="rect">
            <a:avLst/>
          </a:prstGeom>
          <a:solidFill>
            <a:schemeClr val="bg2">
              <a:lumMod val="90000"/>
            </a:schemeClr>
          </a:solidFill>
        </p:spPr>
        <p:txBody>
          <a:bodyPr wrap="square" rtlCol="0">
            <a:spAutoFit/>
          </a:bodyPr>
          <a:lstStyle/>
          <a:p>
            <a:r>
              <a:rPr lang="en-US" sz="1600" dirty="0">
                <a:latin typeface="Andale Mono"/>
                <a:ea typeface="Andale Mono" charset="0"/>
                <a:cs typeface="Andale Mono"/>
              </a:rPr>
              <a:t>#!/bin/</a:t>
            </a:r>
            <a:r>
              <a:rPr lang="en-US" sz="1600" dirty="0" err="1">
                <a:latin typeface="Andale Mono"/>
                <a:ea typeface="Andale Mono" charset="0"/>
                <a:cs typeface="Andale Mono"/>
              </a:rPr>
              <a:t>sh</a:t>
            </a:r>
            <a:endParaRPr lang="en-US" sz="1600" dirty="0">
              <a:latin typeface="Andale Mono"/>
              <a:ea typeface="Andale Mono" charset="0"/>
              <a:cs typeface="Andale Mono"/>
            </a:endParaRPr>
          </a:p>
          <a:p>
            <a:r>
              <a:rPr lang="en-US" sz="1600" dirty="0">
                <a:latin typeface="Andale Mono"/>
                <a:ea typeface="Andale Mono" charset="0"/>
                <a:cs typeface="Andale Mono"/>
              </a:rPr>
              <a:t>#SBATCH -n 1 </a:t>
            </a:r>
          </a:p>
          <a:p>
            <a:r>
              <a:rPr lang="en-US" sz="1600" dirty="0">
                <a:latin typeface="Andale Mono"/>
                <a:ea typeface="Andale Mono" charset="0"/>
                <a:cs typeface="Andale Mono"/>
              </a:rPr>
              <a:t>#SBATCH -t 05:00:00 #Runtime in minutes</a:t>
            </a:r>
          </a:p>
          <a:p>
            <a:r>
              <a:rPr lang="en-US" sz="1600" dirty="0">
                <a:latin typeface="Andale Mono"/>
                <a:ea typeface="Andale Mono" charset="0"/>
                <a:cs typeface="Andale Mono"/>
              </a:rPr>
              <a:t>#SBATCH -p </a:t>
            </a:r>
            <a:r>
              <a:rPr lang="en-US" sz="1600" dirty="0" err="1">
                <a:latin typeface="Andale Mono"/>
                <a:ea typeface="Andale Mono" charset="0"/>
                <a:cs typeface="Andale Mono"/>
              </a:rPr>
              <a:t>shared,serial_requeue</a:t>
            </a:r>
            <a:r>
              <a:rPr lang="en-US" sz="1600" dirty="0">
                <a:latin typeface="Andale Mono"/>
                <a:ea typeface="Andale Mono" charset="0"/>
                <a:cs typeface="Andale Mono"/>
              </a:rPr>
              <a:t> </a:t>
            </a:r>
          </a:p>
          <a:p>
            <a:r>
              <a:rPr lang="en-US" sz="1600" dirty="0">
                <a:latin typeface="Andale Mono"/>
                <a:ea typeface="Andale Mono" charset="0"/>
                <a:cs typeface="Andale Mono"/>
              </a:rPr>
              <a:t>#SBATCH -e tgalore_ERR1101637_%A.err</a:t>
            </a:r>
          </a:p>
          <a:p>
            <a:r>
              <a:rPr lang="en-US" sz="1600" dirty="0">
                <a:latin typeface="Andale Mono"/>
                <a:ea typeface="Andale Mono" charset="0"/>
                <a:cs typeface="Andale Mono"/>
              </a:rPr>
              <a:t>#SBATCH -o tgalore_ERR1101637_%A.out</a:t>
            </a:r>
          </a:p>
          <a:p>
            <a:r>
              <a:rPr lang="en-US" sz="1600" dirty="0">
                <a:latin typeface="Andale Mono"/>
                <a:ea typeface="Andale Mono" charset="0"/>
                <a:cs typeface="Andale Mono"/>
              </a:rPr>
              <a:t>#SBATCH --mem=3000 </a:t>
            </a:r>
          </a:p>
          <a:p>
            <a:r>
              <a:rPr lang="en-US" sz="1600" dirty="0">
                <a:latin typeface="Andale Mono"/>
                <a:ea typeface="Andale Mono" charset="0"/>
                <a:cs typeface="Andale Mono"/>
              </a:rPr>
              <a:t>#SBATCH -J </a:t>
            </a:r>
            <a:r>
              <a:rPr lang="en-US" sz="1600" dirty="0" err="1">
                <a:latin typeface="Andale Mono"/>
                <a:ea typeface="Andale Mono" charset="0"/>
                <a:cs typeface="Andale Mono"/>
              </a:rPr>
              <a:t>tgalore</a:t>
            </a:r>
            <a:endParaRPr lang="en-US" sz="1600" dirty="0">
              <a:latin typeface="Andale Mono"/>
              <a:ea typeface="Andale Mono" charset="0"/>
              <a:cs typeface="Andale Mono"/>
            </a:endParaRPr>
          </a:p>
          <a:p>
            <a:r>
              <a:rPr lang="en-US" sz="1600" dirty="0">
                <a:latin typeface="Andale Mono"/>
                <a:ea typeface="Andale Mono" charset="0"/>
                <a:cs typeface="Andale Mono"/>
              </a:rPr>
              <a:t>module purge</a:t>
            </a:r>
          </a:p>
          <a:p>
            <a:r>
              <a:rPr lang="en-US" sz="1600" dirty="0">
                <a:latin typeface="Andale Mono"/>
                <a:ea typeface="Andale Mono" charset="0"/>
                <a:cs typeface="Andale Mono"/>
              </a:rPr>
              <a:t>module load </a:t>
            </a:r>
            <a:r>
              <a:rPr lang="en-US" sz="1600" dirty="0" err="1">
                <a:latin typeface="Andale Mono"/>
                <a:ea typeface="Andale Mono" charset="0"/>
                <a:cs typeface="Andale Mono"/>
              </a:rPr>
              <a:t>cutadapt</a:t>
            </a:r>
            <a:r>
              <a:rPr lang="en-US" sz="1600" dirty="0">
                <a:latin typeface="Andale Mono"/>
                <a:ea typeface="Andale Mono" charset="0"/>
                <a:cs typeface="Andale Mono"/>
              </a:rPr>
              <a:t>/1.8.1-fasrc01</a:t>
            </a:r>
          </a:p>
          <a:p>
            <a:endParaRPr lang="en-US" sz="1600" dirty="0">
              <a:latin typeface="Andale Mono"/>
              <a:ea typeface="Andale Mono" charset="0"/>
              <a:cs typeface="Andale Mono"/>
            </a:endParaRPr>
          </a:p>
          <a:p>
            <a:endParaRPr lang="en-US" sz="1600" dirty="0">
              <a:latin typeface="Andale Mono"/>
              <a:ea typeface="Andale Mono" charset="0"/>
              <a:cs typeface="Andale Mono"/>
            </a:endParaRPr>
          </a:p>
          <a:p>
            <a:r>
              <a:rPr lang="en-US" sz="1600" dirty="0">
                <a:latin typeface="Andale Mono"/>
                <a:ea typeface="Andale Mono" charset="0"/>
                <a:cs typeface="Andale Mono"/>
              </a:rPr>
              <a:t>/n/</a:t>
            </a:r>
            <a:r>
              <a:rPr lang="en-US" sz="1600" dirty="0" err="1">
                <a:latin typeface="Andale Mono"/>
                <a:ea typeface="Andale Mono" charset="0"/>
                <a:cs typeface="Andale Mono"/>
              </a:rPr>
              <a:t>scratchlfs</a:t>
            </a:r>
            <a:r>
              <a:rPr lang="en-US" sz="1600" dirty="0">
                <a:latin typeface="Andale Mono"/>
                <a:ea typeface="Andale Mono" charset="0"/>
                <a:cs typeface="Andale Mono"/>
              </a:rPr>
              <a:t>/informatics/</a:t>
            </a:r>
            <a:r>
              <a:rPr lang="en-US" sz="1600" dirty="0" err="1">
                <a:latin typeface="Andale Mono"/>
                <a:ea typeface="Andale Mono" charset="0"/>
                <a:cs typeface="Andale Mono"/>
              </a:rPr>
              <a:t>nanocourse</a:t>
            </a:r>
            <a:r>
              <a:rPr lang="en-US" sz="1600" dirty="0">
                <a:latin typeface="Andale Mono"/>
                <a:ea typeface="Andale Mono" charset="0"/>
                <a:cs typeface="Andale Mono"/>
              </a:rPr>
              <a:t>/</a:t>
            </a:r>
            <a:r>
              <a:rPr lang="en-US" sz="1600" dirty="0" err="1">
                <a:latin typeface="Andale Mono"/>
                <a:ea typeface="Andale Mono" charset="0"/>
                <a:cs typeface="Andale Mono"/>
              </a:rPr>
              <a:t>rna-seq</a:t>
            </a:r>
            <a:r>
              <a:rPr lang="en-US" sz="1600" dirty="0">
                <a:latin typeface="Andale Mono"/>
                <a:ea typeface="Andale Mono" charset="0"/>
                <a:cs typeface="Andale Mono"/>
              </a:rPr>
              <a:t>/</a:t>
            </a:r>
            <a:r>
              <a:rPr lang="en-US" sz="1600" dirty="0" err="1">
                <a:latin typeface="Andale Mono"/>
                <a:ea typeface="Andale Mono" charset="0"/>
                <a:cs typeface="Andale Mono"/>
              </a:rPr>
              <a:t>denovo_assembly</a:t>
            </a:r>
            <a:r>
              <a:rPr lang="en-US" sz="1600" dirty="0">
                <a:latin typeface="Andale Mono"/>
                <a:ea typeface="Andale Mono" charset="0"/>
                <a:cs typeface="Andale Mono"/>
              </a:rPr>
              <a:t>/</a:t>
            </a:r>
            <a:r>
              <a:rPr lang="en-US" sz="1600" dirty="0" err="1">
                <a:latin typeface="Andale Mono"/>
                <a:ea typeface="Andale Mono" charset="0"/>
                <a:cs typeface="Andale Mono"/>
              </a:rPr>
              <a:t>util</a:t>
            </a:r>
            <a:r>
              <a:rPr lang="en-US" sz="1600" dirty="0">
                <a:latin typeface="Andale Mono"/>
                <a:ea typeface="Andale Mono" charset="0"/>
                <a:cs typeface="Andale Mono"/>
              </a:rPr>
              <a:t>/</a:t>
            </a:r>
            <a:r>
              <a:rPr lang="en-US" sz="1600" dirty="0" err="1">
                <a:latin typeface="Andale Mono"/>
                <a:ea typeface="Andale Mono" charset="0"/>
                <a:cs typeface="Andale Mono"/>
              </a:rPr>
              <a:t>TrimGalore</a:t>
            </a:r>
            <a:r>
              <a:rPr lang="en-US" sz="1600" dirty="0">
                <a:latin typeface="Andale Mono"/>
                <a:ea typeface="Andale Mono" charset="0"/>
                <a:cs typeface="Andale Mono"/>
              </a:rPr>
              <a:t>/</a:t>
            </a:r>
            <a:r>
              <a:rPr lang="en-US" sz="1600" dirty="0" err="1">
                <a:latin typeface="Andale Mono"/>
                <a:ea typeface="Andale Mono" charset="0"/>
                <a:cs typeface="Andale Mono"/>
              </a:rPr>
              <a:t>trim_galore</a:t>
            </a:r>
            <a:r>
              <a:rPr lang="en-US" sz="1600" dirty="0">
                <a:latin typeface="Andale Mono"/>
                <a:ea typeface="Andale Mono" charset="0"/>
                <a:cs typeface="Andale Mono"/>
              </a:rPr>
              <a:t> --paired  --</a:t>
            </a:r>
            <a:r>
              <a:rPr lang="en-US" sz="1600" dirty="0" err="1">
                <a:latin typeface="Andale Mono"/>
                <a:ea typeface="Andale Mono" charset="0"/>
                <a:cs typeface="Andale Mono"/>
              </a:rPr>
              <a:t>illumina</a:t>
            </a:r>
            <a:r>
              <a:rPr lang="en-US" sz="1600" dirty="0">
                <a:latin typeface="Andale Mono"/>
                <a:ea typeface="Andale Mono" charset="0"/>
                <a:cs typeface="Andale Mono"/>
              </a:rPr>
              <a:t> --</a:t>
            </a:r>
            <a:r>
              <a:rPr lang="en-US" sz="1600" dirty="0" err="1">
                <a:latin typeface="Andale Mono"/>
                <a:ea typeface="Andale Mono" charset="0"/>
                <a:cs typeface="Andale Mono"/>
              </a:rPr>
              <a:t>retain_unpaired</a:t>
            </a:r>
            <a:r>
              <a:rPr lang="en-US" sz="1600" dirty="0">
                <a:latin typeface="Andale Mono"/>
                <a:ea typeface="Andale Mono" charset="0"/>
                <a:cs typeface="Andale Mono"/>
              </a:rPr>
              <a:t>  --phred33  --</a:t>
            </a:r>
            <a:r>
              <a:rPr lang="en-US" sz="1600" dirty="0" err="1">
                <a:latin typeface="Andale Mono"/>
                <a:ea typeface="Andale Mono" charset="0"/>
                <a:cs typeface="Andale Mono"/>
              </a:rPr>
              <a:t>output_dir</a:t>
            </a:r>
            <a:r>
              <a:rPr lang="en-US" sz="1600" dirty="0">
                <a:latin typeface="Andale Mono"/>
                <a:ea typeface="Andale Mono" charset="0"/>
                <a:cs typeface="Andale Mono"/>
              </a:rPr>
              <a:t> $(</a:t>
            </a:r>
            <a:r>
              <a:rPr lang="en-US" sz="1600" dirty="0" err="1">
                <a:latin typeface="Andale Mono"/>
                <a:ea typeface="Andale Mono" charset="0"/>
                <a:cs typeface="Andale Mono"/>
              </a:rPr>
              <a:t>pwd</a:t>
            </a:r>
            <a:r>
              <a:rPr lang="en-US" sz="1600" dirty="0">
                <a:latin typeface="Andale Mono"/>
                <a:ea typeface="Andale Mono" charset="0"/>
                <a:cs typeface="Andale Mono"/>
              </a:rPr>
              <a:t>) --length 36 -q 5 --stringency 1 -e 0.1 $1 $2</a:t>
            </a:r>
          </a:p>
        </p:txBody>
      </p:sp>
      <p:sp>
        <p:nvSpPr>
          <p:cNvPr id="7" name="TextBox 6">
            <a:extLst>
              <a:ext uri="{FF2B5EF4-FFF2-40B4-BE49-F238E27FC236}">
                <a16:creationId xmlns:a16="http://schemas.microsoft.com/office/drawing/2014/main" id="{3563A980-82CE-8E4E-99CE-4D338865F120}"/>
              </a:ext>
            </a:extLst>
          </p:cNvPr>
          <p:cNvSpPr txBox="1"/>
          <p:nvPr/>
        </p:nvSpPr>
        <p:spPr>
          <a:xfrm>
            <a:off x="758757" y="2012484"/>
            <a:ext cx="1686872" cy="400110"/>
          </a:xfrm>
          <a:prstGeom prst="rect">
            <a:avLst/>
          </a:prstGeom>
          <a:solidFill>
            <a:schemeClr val="bg1"/>
          </a:solidFill>
        </p:spPr>
        <p:txBody>
          <a:bodyPr wrap="none" rtlCol="0">
            <a:spAutoFit/>
          </a:bodyPr>
          <a:lstStyle/>
          <a:p>
            <a:r>
              <a:rPr lang="en-US" sz="2000" b="1" dirty="0" err="1">
                <a:latin typeface="Helvetica Neue Light"/>
                <a:cs typeface="Helvetica Neue Light"/>
              </a:rPr>
              <a:t>trimgalore.sh</a:t>
            </a:r>
            <a:r>
              <a:rPr lang="en-US" sz="2000" b="1" dirty="0">
                <a:latin typeface="Helvetica Neue Light"/>
                <a:cs typeface="Helvetica Neue Light"/>
              </a:rPr>
              <a:t>:</a:t>
            </a:r>
          </a:p>
        </p:txBody>
      </p:sp>
    </p:spTree>
    <p:extLst>
      <p:ext uri="{BB962C8B-B14F-4D97-AF65-F5344CB8AC3E}">
        <p14:creationId xmlns:p14="http://schemas.microsoft.com/office/powerpoint/2010/main" val="1764069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Exercise 4: submit </a:t>
            </a:r>
            <a:r>
              <a:rPr lang="en-US" sz="4400" dirty="0" err="1">
                <a:latin typeface="Helvetica Neue Light"/>
                <a:cs typeface="Helvetica Neue Light"/>
              </a:rPr>
              <a:t>trimgalore</a:t>
            </a:r>
            <a:r>
              <a:rPr lang="en-US" sz="4400" dirty="0">
                <a:latin typeface="Helvetica Neue Light"/>
                <a:cs typeface="Helvetica Neue Light"/>
              </a:rPr>
              <a:t> job</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838200" y="2130424"/>
            <a:ext cx="10515600" cy="3059643"/>
          </a:xfrm>
        </p:spPr>
        <p:txBody>
          <a:bodyPr>
            <a:normAutofit/>
          </a:bodyPr>
          <a:lstStyle/>
          <a:p>
            <a:r>
              <a:rPr lang="en-US" dirty="0">
                <a:latin typeface="Helvetica Neue Light"/>
                <a:cs typeface="Helvetica Neue Light"/>
              </a:rPr>
              <a:t>Using </a:t>
            </a:r>
            <a:r>
              <a:rPr lang="en-US" dirty="0" err="1">
                <a:latin typeface="Helvetica Neue Light"/>
                <a:cs typeface="Helvetica Neue Light"/>
              </a:rPr>
              <a:t>trimgalore.sh</a:t>
            </a:r>
            <a:r>
              <a:rPr lang="en-US" dirty="0">
                <a:latin typeface="Helvetica Neue Light"/>
                <a:cs typeface="Helvetica Neue Light"/>
              </a:rPr>
              <a:t>, submit job to Odyssey with </a:t>
            </a:r>
            <a:r>
              <a:rPr lang="en-US" dirty="0" err="1">
                <a:latin typeface="Helvetica Neue Light"/>
                <a:cs typeface="Helvetica Neue Light"/>
              </a:rPr>
              <a:t>sbatch</a:t>
            </a:r>
            <a:endParaRPr lang="en-US" dirty="0">
              <a:latin typeface="Helvetica Neue Light"/>
              <a:cs typeface="Helvetica Neue Light"/>
            </a:endParaRPr>
          </a:p>
          <a:p>
            <a:r>
              <a:rPr lang="en-US" dirty="0">
                <a:latin typeface="Helvetica Neue Light"/>
                <a:cs typeface="Helvetica Neue Light"/>
              </a:rPr>
              <a:t>Note, there is some research coming out indicating that quality trimming can bias expression analyses, but this is mitigated if one doesn’t let reads get too short.</a:t>
            </a:r>
          </a:p>
          <a:p>
            <a:pPr lvl="1"/>
            <a:r>
              <a:rPr lang="en-US" dirty="0">
                <a:latin typeface="Helvetica Neue Light"/>
                <a:cs typeface="Helvetica Neue Light"/>
              </a:rPr>
              <a:t>Feel free to adjust the –length argument to 75 to set the minimum read length after trimming for adapters and quality to 75</a:t>
            </a:r>
          </a:p>
        </p:txBody>
      </p:sp>
    </p:spTree>
    <p:extLst>
      <p:ext uri="{BB962C8B-B14F-4D97-AF65-F5344CB8AC3E}">
        <p14:creationId xmlns:p14="http://schemas.microsoft.com/office/powerpoint/2010/main" val="2105505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Mapping to a “blacklist”</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1825625"/>
            <a:ext cx="10515600" cy="4428602"/>
          </a:xfrm>
        </p:spPr>
        <p:txBody>
          <a:bodyPr>
            <a:normAutofit fontScale="92500" lnSpcReduction="20000"/>
          </a:bodyPr>
          <a:lstStyle/>
          <a:p>
            <a:r>
              <a:rPr lang="en-US" sz="3200" dirty="0">
                <a:latin typeface="Helvetica Neue Light"/>
                <a:cs typeface="Helvetica Neue Light"/>
              </a:rPr>
              <a:t>A way to try and remove </a:t>
            </a:r>
            <a:r>
              <a:rPr lang="en-US" sz="3200" dirty="0" err="1">
                <a:latin typeface="Helvetica Neue Light"/>
                <a:cs typeface="Helvetica Neue Light"/>
              </a:rPr>
              <a:t>undesireable</a:t>
            </a:r>
            <a:r>
              <a:rPr lang="en-US" sz="3200" dirty="0">
                <a:latin typeface="Helvetica Neue Light"/>
                <a:cs typeface="Helvetica Neue Light"/>
              </a:rPr>
              <a:t> sequences</a:t>
            </a:r>
          </a:p>
          <a:p>
            <a:pPr lvl="1"/>
            <a:r>
              <a:rPr lang="en-US" sz="2800" dirty="0">
                <a:latin typeface="Helvetica Neue Light"/>
                <a:cs typeface="Helvetica Neue Light"/>
              </a:rPr>
              <a:t>Complex biological samples</a:t>
            </a:r>
          </a:p>
          <a:p>
            <a:pPr lvl="2"/>
            <a:r>
              <a:rPr lang="en-US" sz="2400" dirty="0">
                <a:latin typeface="Helvetica Neue Light"/>
                <a:cs typeface="Helvetica Neue Light"/>
              </a:rPr>
              <a:t>Parasite vs. host</a:t>
            </a:r>
          </a:p>
          <a:p>
            <a:pPr lvl="2"/>
            <a:r>
              <a:rPr lang="en-US" sz="2400" dirty="0">
                <a:latin typeface="Helvetica Neue Light"/>
                <a:cs typeface="Helvetica Neue Light"/>
              </a:rPr>
              <a:t>Symbionts vs. host</a:t>
            </a:r>
          </a:p>
          <a:p>
            <a:pPr lvl="2"/>
            <a:r>
              <a:rPr lang="en-US" sz="2400" dirty="0">
                <a:latin typeface="Helvetica Neue Light"/>
                <a:cs typeface="Helvetica Neue Light"/>
              </a:rPr>
              <a:t>RNA from environment</a:t>
            </a:r>
          </a:p>
          <a:p>
            <a:pPr lvl="2"/>
            <a:r>
              <a:rPr lang="en-US" sz="2400" dirty="0">
                <a:latin typeface="Helvetica Neue Light"/>
                <a:cs typeface="Helvetica Neue Light"/>
              </a:rPr>
              <a:t>We’ve seen assemblies of contigs blast to food:</a:t>
            </a:r>
          </a:p>
          <a:p>
            <a:pPr lvl="3"/>
            <a:r>
              <a:rPr lang="en-US" sz="2200" dirty="0">
                <a:latin typeface="Helvetica Neue Light"/>
                <a:cs typeface="Helvetica Neue Light"/>
              </a:rPr>
              <a:t>Butterfly larvae contigs (they eat cow dung) to </a:t>
            </a:r>
            <a:r>
              <a:rPr lang="en-US" sz="2200" i="1" dirty="0">
                <a:latin typeface="Helvetica Neue Light"/>
                <a:cs typeface="Helvetica Neue Light"/>
              </a:rPr>
              <a:t>Bos Taurus</a:t>
            </a:r>
          </a:p>
          <a:p>
            <a:pPr lvl="3"/>
            <a:r>
              <a:rPr lang="en-US" sz="2200" dirty="0">
                <a:latin typeface="Helvetica Neue Light"/>
                <a:cs typeface="Helvetica Neue Light"/>
              </a:rPr>
              <a:t>Adult contigs to </a:t>
            </a:r>
            <a:r>
              <a:rPr lang="en-US" sz="2200" i="1" dirty="0">
                <a:latin typeface="Helvetica Neue Light"/>
                <a:cs typeface="Helvetica Neue Light"/>
              </a:rPr>
              <a:t>A. thaliana</a:t>
            </a:r>
          </a:p>
          <a:p>
            <a:pPr lvl="1"/>
            <a:r>
              <a:rPr lang="en-US" sz="2800" dirty="0">
                <a:latin typeface="Helvetica Neue Light"/>
                <a:cs typeface="Helvetica Neue Light"/>
              </a:rPr>
              <a:t>rRNA</a:t>
            </a:r>
            <a:r>
              <a:rPr lang="en-US" sz="2800" i="1" dirty="0">
                <a:latin typeface="Helvetica Neue Light"/>
                <a:cs typeface="Helvetica Neue Light"/>
              </a:rPr>
              <a:t> </a:t>
            </a:r>
            <a:r>
              <a:rPr lang="en-US" sz="2800" dirty="0">
                <a:latin typeface="Helvetica Neue Light"/>
                <a:cs typeface="Helvetica Neue Light"/>
              </a:rPr>
              <a:t>not removed entirely by </a:t>
            </a:r>
            <a:r>
              <a:rPr lang="en-US" sz="2800" dirty="0" err="1">
                <a:latin typeface="Helvetica Neue Light"/>
                <a:cs typeface="Helvetica Neue Light"/>
              </a:rPr>
              <a:t>polyA</a:t>
            </a:r>
            <a:r>
              <a:rPr lang="en-US" sz="2800" dirty="0">
                <a:latin typeface="Helvetica Neue Light"/>
                <a:cs typeface="Helvetica Neue Light"/>
              </a:rPr>
              <a:t> selection</a:t>
            </a:r>
          </a:p>
          <a:p>
            <a:pPr lvl="2"/>
            <a:r>
              <a:rPr lang="en-US" sz="2400" dirty="0">
                <a:latin typeface="Helvetica Neue Light"/>
                <a:cs typeface="Helvetica Neue Light"/>
              </a:rPr>
              <a:t>Map to SILVA database</a:t>
            </a:r>
          </a:p>
          <a:p>
            <a:r>
              <a:rPr lang="en-US" sz="3200" dirty="0">
                <a:latin typeface="Helvetica Neue Light"/>
                <a:cs typeface="Helvetica Neue Light"/>
              </a:rPr>
              <a:t>Better sense of how many reads you’ll have for downstream expression analyses</a:t>
            </a:r>
          </a:p>
          <a:p>
            <a:r>
              <a:rPr lang="en-US" sz="3200" dirty="0">
                <a:latin typeface="Helvetica Neue Light"/>
                <a:cs typeface="Helvetica Neue Light"/>
              </a:rPr>
              <a:t>We use </a:t>
            </a:r>
            <a:r>
              <a:rPr lang="en-US" sz="3000" dirty="0">
                <a:latin typeface="Helvetica Neue Light"/>
                <a:cs typeface="Helvetica Neue Light"/>
              </a:rPr>
              <a:t>BOWTIE2</a:t>
            </a:r>
            <a:r>
              <a:rPr lang="en-US" sz="3200" dirty="0">
                <a:latin typeface="Helvetica Neue Light"/>
                <a:cs typeface="Helvetica Neue Light"/>
              </a:rPr>
              <a:t> in sensitive mode</a:t>
            </a:r>
          </a:p>
          <a:p>
            <a:pPr lvl="3"/>
            <a:endParaRPr lang="en-US" sz="2200" dirty="0">
              <a:latin typeface="Helvetica Neue Light"/>
              <a:cs typeface="Helvetica Neue Light"/>
            </a:endParaRPr>
          </a:p>
          <a:p>
            <a:pPr lvl="1"/>
            <a:endParaRPr lang="en-US" dirty="0">
              <a:latin typeface="Helvetica Neue Light"/>
              <a:cs typeface="Helvetica Neue Light"/>
            </a:endParaRPr>
          </a:p>
          <a:p>
            <a:endParaRPr lang="en-US" dirty="0">
              <a:latin typeface="Helvetica Neue Light"/>
              <a:cs typeface="Helvetica Neue Light"/>
            </a:endParaRPr>
          </a:p>
          <a:p>
            <a:endParaRPr lang="en-US" dirty="0">
              <a:latin typeface="Helvetica Neue Light"/>
              <a:cs typeface="Helvetica Neue Light"/>
            </a:endParaRPr>
          </a:p>
          <a:p>
            <a:pPr lvl="1"/>
            <a:endParaRPr lang="en-US" dirty="0">
              <a:latin typeface="Helvetica Neue Light"/>
              <a:cs typeface="Helvetica Neue Light"/>
            </a:endParaRPr>
          </a:p>
        </p:txBody>
      </p:sp>
    </p:spTree>
    <p:extLst>
      <p:ext uri="{BB962C8B-B14F-4D97-AF65-F5344CB8AC3E}">
        <p14:creationId xmlns:p14="http://schemas.microsoft.com/office/powerpoint/2010/main" val="2384949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Helvetica Neue Light"/>
                <a:cs typeface="Helvetica Neue Light"/>
              </a:rPr>
              <a:t>Slurm</a:t>
            </a:r>
            <a:r>
              <a:rPr lang="en-US" sz="4400" dirty="0">
                <a:latin typeface="Helvetica Neue Light"/>
                <a:cs typeface="Helvetica Neue Light"/>
              </a:rPr>
              <a:t> script to remove rRNA via SILVA</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57201" y="2241140"/>
            <a:ext cx="11362266" cy="4278094"/>
          </a:xfrm>
          <a:prstGeom prst="rect">
            <a:avLst/>
          </a:prstGeom>
          <a:solidFill>
            <a:schemeClr val="bg2">
              <a:lumMod val="90000"/>
            </a:schemeClr>
          </a:solidFill>
        </p:spPr>
        <p:txBody>
          <a:bodyPr wrap="square" rtlCol="0">
            <a:spAutoFit/>
          </a:bodyPr>
          <a:lstStyle/>
          <a:p>
            <a:r>
              <a:rPr lang="en-US" sz="1600" dirty="0">
                <a:latin typeface="Andale Mono"/>
                <a:ea typeface="Andale Mono" charset="0"/>
                <a:cs typeface="Andale Mono"/>
              </a:rPr>
              <a:t>#!/bin/bash</a:t>
            </a:r>
          </a:p>
          <a:p>
            <a:r>
              <a:rPr lang="en-US" sz="1600" dirty="0">
                <a:latin typeface="Andale Mono"/>
                <a:ea typeface="Andale Mono" charset="0"/>
                <a:cs typeface="Andale Mono"/>
              </a:rPr>
              <a:t>#SBATCH -N 1</a:t>
            </a:r>
          </a:p>
          <a:p>
            <a:r>
              <a:rPr lang="en-US" sz="1600" dirty="0">
                <a:latin typeface="Andale Mono"/>
                <a:ea typeface="Andale Mono" charset="0"/>
                <a:cs typeface="Andale Mono"/>
              </a:rPr>
              <a:t>#SBATCH -n 12 </a:t>
            </a:r>
          </a:p>
          <a:p>
            <a:r>
              <a:rPr lang="en-US" sz="1600" dirty="0">
                <a:latin typeface="Andale Mono"/>
                <a:ea typeface="Andale Mono" charset="0"/>
                <a:cs typeface="Andale Mono"/>
              </a:rPr>
              <a:t>#SBATCH -t 06:00:00  </a:t>
            </a:r>
          </a:p>
          <a:p>
            <a:r>
              <a:rPr lang="en-US" sz="1600" dirty="0">
                <a:latin typeface="Andale Mono"/>
                <a:ea typeface="Andale Mono" charset="0"/>
                <a:cs typeface="Andale Mono"/>
              </a:rPr>
              <a:t>#SBATCH -p </a:t>
            </a:r>
            <a:r>
              <a:rPr lang="en-US" sz="1600" dirty="0" err="1">
                <a:latin typeface="Andale Mono"/>
                <a:ea typeface="Andale Mono" charset="0"/>
                <a:cs typeface="Andale Mono"/>
              </a:rPr>
              <a:t>shared,serial_requeue</a:t>
            </a:r>
            <a:r>
              <a:rPr lang="en-US" sz="1600" dirty="0">
                <a:latin typeface="Andale Mono"/>
                <a:ea typeface="Andale Mono" charset="0"/>
                <a:cs typeface="Andale Mono"/>
              </a:rPr>
              <a:t> </a:t>
            </a:r>
          </a:p>
          <a:p>
            <a:r>
              <a:rPr lang="en-US" sz="1600" dirty="0">
                <a:latin typeface="Andale Mono"/>
                <a:ea typeface="Andale Mono" charset="0"/>
                <a:cs typeface="Andale Mono"/>
              </a:rPr>
              <a:t>#SBATCH --mem=24000  </a:t>
            </a:r>
          </a:p>
          <a:p>
            <a:r>
              <a:rPr lang="en-US" sz="1600" dirty="0">
                <a:latin typeface="Andale Mono"/>
                <a:ea typeface="Andale Mono" charset="0"/>
                <a:cs typeface="Andale Mono"/>
              </a:rPr>
              <a:t>#SBATCH -e blacklist_ERR1101637_%A.e</a:t>
            </a:r>
          </a:p>
          <a:p>
            <a:r>
              <a:rPr lang="en-US" sz="1600" dirty="0">
                <a:latin typeface="Andale Mono"/>
                <a:ea typeface="Andale Mono" charset="0"/>
                <a:cs typeface="Andale Mono"/>
              </a:rPr>
              <a:t>#SBATCH -o blacklist_ERR1101637_%A.o</a:t>
            </a:r>
          </a:p>
          <a:p>
            <a:r>
              <a:rPr lang="en-US" sz="1600" dirty="0">
                <a:latin typeface="Andale Mono"/>
                <a:ea typeface="Andale Mono" charset="0"/>
                <a:cs typeface="Andale Mono"/>
              </a:rPr>
              <a:t>module purge</a:t>
            </a:r>
          </a:p>
          <a:p>
            <a:r>
              <a:rPr lang="en-US" sz="1600" dirty="0">
                <a:latin typeface="Andale Mono"/>
                <a:ea typeface="Andale Mono" charset="0"/>
                <a:cs typeface="Andale Mono"/>
              </a:rPr>
              <a:t>module load bowtie2/2.3.2-fasrc02</a:t>
            </a:r>
          </a:p>
          <a:p>
            <a:endParaRPr lang="en-US" sz="1600" dirty="0">
              <a:latin typeface="Andale Mono"/>
              <a:ea typeface="Andale Mono" charset="0"/>
              <a:cs typeface="Andale Mono"/>
            </a:endParaRPr>
          </a:p>
          <a:p>
            <a:r>
              <a:rPr lang="en-US" sz="1600" dirty="0">
                <a:latin typeface="Andale Mono"/>
                <a:ea typeface="Andale Mono" charset="0"/>
                <a:cs typeface="Andale Mono"/>
              </a:rPr>
              <a:t>bowtie2 --quiet --very-sensitive-local --phred33  -x /n/</a:t>
            </a:r>
            <a:r>
              <a:rPr lang="en-US" sz="1600" dirty="0" err="1">
                <a:latin typeface="Andale Mono"/>
                <a:ea typeface="Andale Mono" charset="0"/>
                <a:cs typeface="Andale Mono"/>
              </a:rPr>
              <a:t>scratchlfs</a:t>
            </a:r>
            <a:r>
              <a:rPr lang="en-US" sz="1600" dirty="0">
                <a:latin typeface="Andale Mono"/>
                <a:ea typeface="Andale Mono" charset="0"/>
                <a:cs typeface="Andale Mono"/>
              </a:rPr>
              <a:t>/informatics/</a:t>
            </a:r>
            <a:r>
              <a:rPr lang="en-US" sz="1600" dirty="0" err="1">
                <a:latin typeface="Andale Mono"/>
                <a:ea typeface="Andale Mono" charset="0"/>
                <a:cs typeface="Andale Mono"/>
              </a:rPr>
              <a:t>nanocourse</a:t>
            </a:r>
            <a:r>
              <a:rPr lang="en-US" sz="1600" dirty="0">
                <a:latin typeface="Andale Mono"/>
                <a:ea typeface="Andale Mono" charset="0"/>
                <a:cs typeface="Andale Mono"/>
              </a:rPr>
              <a:t>/</a:t>
            </a:r>
            <a:r>
              <a:rPr lang="en-US" sz="1600" dirty="0" err="1">
                <a:latin typeface="Andale Mono"/>
                <a:ea typeface="Andale Mono" charset="0"/>
                <a:cs typeface="Andale Mono"/>
              </a:rPr>
              <a:t>rna-seq</a:t>
            </a:r>
            <a:r>
              <a:rPr lang="en-US" sz="1600" dirty="0">
                <a:latin typeface="Andale Mono"/>
                <a:ea typeface="Andale Mono" charset="0"/>
                <a:cs typeface="Andale Mono"/>
              </a:rPr>
              <a:t>/</a:t>
            </a:r>
            <a:r>
              <a:rPr lang="en-US" sz="1600" dirty="0" err="1">
                <a:latin typeface="Andale Mono"/>
                <a:ea typeface="Andale Mono" charset="0"/>
                <a:cs typeface="Andale Mono"/>
              </a:rPr>
              <a:t>denovo_assembly</a:t>
            </a:r>
            <a:r>
              <a:rPr lang="en-US" sz="1600" dirty="0">
                <a:latin typeface="Andale Mono"/>
                <a:ea typeface="Andale Mono" charset="0"/>
                <a:cs typeface="Andale Mono"/>
              </a:rPr>
              <a:t>/databases/</a:t>
            </a:r>
            <a:r>
              <a:rPr lang="en-US" sz="1600" dirty="0" err="1">
                <a:latin typeface="Andale Mono"/>
                <a:ea typeface="Andale Mono" charset="0"/>
                <a:cs typeface="Andale Mono"/>
              </a:rPr>
              <a:t>silva</a:t>
            </a:r>
            <a:r>
              <a:rPr lang="en-US" sz="1600" dirty="0">
                <a:latin typeface="Andale Mono"/>
                <a:ea typeface="Andale Mono" charset="0"/>
                <a:cs typeface="Andale Mono"/>
              </a:rPr>
              <a:t>/DNA_SILVA_132_tax_SSUParc_LSUParcPlusCarolinensisReferenceRNA -1 $1  -2 $2 --threads 12 --met-file ERR1101637_bowtie2_metrics.txt --al-</a:t>
            </a:r>
            <a:r>
              <a:rPr lang="en-US" sz="1600" dirty="0" err="1">
                <a:latin typeface="Andale Mono"/>
                <a:ea typeface="Andale Mono" charset="0"/>
                <a:cs typeface="Andale Mono"/>
              </a:rPr>
              <a:t>conc</a:t>
            </a:r>
            <a:r>
              <a:rPr lang="en-US" sz="1600" dirty="0">
                <a:latin typeface="Andale Mono"/>
                <a:ea typeface="Andale Mono" charset="0"/>
                <a:cs typeface="Andale Mono"/>
              </a:rPr>
              <a:t>-</a:t>
            </a:r>
            <a:r>
              <a:rPr lang="en-US" sz="1600" dirty="0" err="1">
                <a:latin typeface="Andale Mono"/>
                <a:ea typeface="Andale Mono" charset="0"/>
                <a:cs typeface="Andale Mono"/>
              </a:rPr>
              <a:t>gz</a:t>
            </a:r>
            <a:r>
              <a:rPr lang="en-US" sz="1600" dirty="0">
                <a:latin typeface="Andale Mono"/>
                <a:ea typeface="Andale Mono" charset="0"/>
                <a:cs typeface="Andale Mono"/>
              </a:rPr>
              <a:t> paired_aligned_ERR1101637.fq.gz --un-</a:t>
            </a:r>
            <a:r>
              <a:rPr lang="en-US" sz="1600" dirty="0" err="1">
                <a:latin typeface="Andale Mono"/>
                <a:ea typeface="Andale Mono" charset="0"/>
                <a:cs typeface="Andale Mono"/>
              </a:rPr>
              <a:t>conc</a:t>
            </a:r>
            <a:r>
              <a:rPr lang="en-US" sz="1600" dirty="0">
                <a:latin typeface="Andale Mono"/>
                <a:ea typeface="Andale Mono" charset="0"/>
                <a:cs typeface="Andale Mono"/>
              </a:rPr>
              <a:t>-</a:t>
            </a:r>
            <a:r>
              <a:rPr lang="en-US" sz="1600" dirty="0" err="1">
                <a:latin typeface="Andale Mono"/>
                <a:ea typeface="Andale Mono" charset="0"/>
                <a:cs typeface="Andale Mono"/>
              </a:rPr>
              <a:t>gz</a:t>
            </a:r>
            <a:r>
              <a:rPr lang="en-US" sz="1600" dirty="0">
                <a:latin typeface="Andale Mono"/>
                <a:ea typeface="Andale Mono" charset="0"/>
                <a:cs typeface="Andale Mono"/>
              </a:rPr>
              <a:t> paired_unaligned_ERR1101637.fq.gz  --al-</a:t>
            </a:r>
            <a:r>
              <a:rPr lang="en-US" sz="1600" dirty="0" err="1">
                <a:latin typeface="Andale Mono"/>
                <a:ea typeface="Andale Mono" charset="0"/>
                <a:cs typeface="Andale Mono"/>
              </a:rPr>
              <a:t>gz</a:t>
            </a:r>
            <a:r>
              <a:rPr lang="en-US" sz="1600" dirty="0">
                <a:latin typeface="Andale Mono"/>
                <a:ea typeface="Andale Mono" charset="0"/>
                <a:cs typeface="Andale Mono"/>
              </a:rPr>
              <a:t> unpaired_aligned_ERR1101637.fq.gz --un-</a:t>
            </a:r>
            <a:r>
              <a:rPr lang="en-US" sz="1600" dirty="0" err="1">
                <a:latin typeface="Andale Mono"/>
                <a:ea typeface="Andale Mono" charset="0"/>
                <a:cs typeface="Andale Mono"/>
              </a:rPr>
              <a:t>gz</a:t>
            </a:r>
            <a:r>
              <a:rPr lang="en-US" sz="1600" dirty="0">
                <a:latin typeface="Andale Mono"/>
                <a:ea typeface="Andale Mono" charset="0"/>
                <a:cs typeface="Andale Mono"/>
              </a:rPr>
              <a:t> unpaired_unaligned_ERR1101637.fq.gz</a:t>
            </a:r>
          </a:p>
        </p:txBody>
      </p:sp>
      <p:sp>
        <p:nvSpPr>
          <p:cNvPr id="7" name="TextBox 6">
            <a:extLst>
              <a:ext uri="{FF2B5EF4-FFF2-40B4-BE49-F238E27FC236}">
                <a16:creationId xmlns:a16="http://schemas.microsoft.com/office/drawing/2014/main" id="{B9BE3083-81AD-2D4A-91A1-2A19B636AD60}"/>
              </a:ext>
            </a:extLst>
          </p:cNvPr>
          <p:cNvSpPr txBox="1"/>
          <p:nvPr/>
        </p:nvSpPr>
        <p:spPr>
          <a:xfrm>
            <a:off x="457200" y="1695521"/>
            <a:ext cx="1915717" cy="400110"/>
          </a:xfrm>
          <a:prstGeom prst="rect">
            <a:avLst/>
          </a:prstGeom>
          <a:solidFill>
            <a:schemeClr val="bg1"/>
          </a:solidFill>
        </p:spPr>
        <p:txBody>
          <a:bodyPr wrap="none" rtlCol="0">
            <a:spAutoFit/>
          </a:bodyPr>
          <a:lstStyle/>
          <a:p>
            <a:r>
              <a:rPr lang="en-US" sz="2000" b="1" dirty="0" err="1">
                <a:latin typeface="Helvetica Neue Light"/>
                <a:cs typeface="Helvetica Neue Light"/>
              </a:rPr>
              <a:t>rrnablacklist.sh</a:t>
            </a:r>
            <a:r>
              <a:rPr lang="en-US" sz="2000" b="1" dirty="0">
                <a:latin typeface="Helvetica Neue Light"/>
                <a:cs typeface="Helvetica Neue Light"/>
              </a:rPr>
              <a:t>:</a:t>
            </a:r>
          </a:p>
        </p:txBody>
      </p:sp>
    </p:spTree>
    <p:extLst>
      <p:ext uri="{BB962C8B-B14F-4D97-AF65-F5344CB8AC3E}">
        <p14:creationId xmlns:p14="http://schemas.microsoft.com/office/powerpoint/2010/main" val="1478626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Exercise 5: run blacklist job</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838200" y="2130424"/>
            <a:ext cx="10515600" cy="3059643"/>
          </a:xfrm>
        </p:spPr>
        <p:txBody>
          <a:bodyPr>
            <a:normAutofit/>
          </a:bodyPr>
          <a:lstStyle/>
          <a:p>
            <a:r>
              <a:rPr lang="en-US" dirty="0">
                <a:latin typeface="Helvetica Neue Light" panose="02000403000000020004" pitchFamily="2" charset="0"/>
                <a:ea typeface="Helvetica Neue Light" panose="02000403000000020004" pitchFamily="2" charset="0"/>
                <a:cs typeface="Helvetica Neue Light"/>
              </a:rPr>
              <a:t>Create a directory to run blacklist </a:t>
            </a:r>
            <a:r>
              <a:rPr lang="en-US" dirty="0" err="1">
                <a:latin typeface="Helvetica Neue Light" panose="02000403000000020004" pitchFamily="2" charset="0"/>
                <a:ea typeface="Helvetica Neue Light" panose="02000403000000020004" pitchFamily="2" charset="0"/>
                <a:cs typeface="Helvetica Neue Light"/>
              </a:rPr>
              <a:t>analysisis</a:t>
            </a:r>
            <a:r>
              <a:rPr lang="en-US" dirty="0">
                <a:latin typeface="Helvetica Neue Light" panose="02000403000000020004" pitchFamily="2" charset="0"/>
                <a:ea typeface="Helvetica Neue Light" panose="02000403000000020004" pitchFamily="2" charset="0"/>
                <a:cs typeface="Helvetica Neue Light"/>
              </a:rPr>
              <a:t> in</a:t>
            </a:r>
          </a:p>
          <a:p>
            <a:r>
              <a:rPr lang="en-US" dirty="0" err="1">
                <a:latin typeface="Helvetica Neue Light" panose="02000403000000020004" pitchFamily="2" charset="0"/>
                <a:ea typeface="Helvetica Neue Light" panose="02000403000000020004" pitchFamily="2" charset="0"/>
                <a:cs typeface="Helvetica Neue Light"/>
              </a:rPr>
              <a:t>Symlink</a:t>
            </a:r>
            <a:r>
              <a:rPr lang="en-US" dirty="0">
                <a:latin typeface="Helvetica Neue Light" panose="02000403000000020004" pitchFamily="2" charset="0"/>
                <a:ea typeface="Helvetica Neue Light" panose="02000403000000020004" pitchFamily="2" charset="0"/>
                <a:cs typeface="Helvetica Neue Light"/>
              </a:rPr>
              <a:t> trimmed </a:t>
            </a:r>
            <a:r>
              <a:rPr lang="en-US" dirty="0" err="1">
                <a:latin typeface="Helvetica Neue Light" panose="02000403000000020004" pitchFamily="2" charset="0"/>
                <a:ea typeface="Helvetica Neue Light" panose="02000403000000020004" pitchFamily="2" charset="0"/>
                <a:cs typeface="Helvetica Neue Light"/>
              </a:rPr>
              <a:t>fastq</a:t>
            </a:r>
            <a:r>
              <a:rPr lang="en-US" dirty="0">
                <a:latin typeface="Helvetica Neue Light" panose="02000403000000020004" pitchFamily="2" charset="0"/>
                <a:ea typeface="Helvetica Neue Light" panose="02000403000000020004" pitchFamily="2" charset="0"/>
                <a:cs typeface="Helvetica Neue Light"/>
              </a:rPr>
              <a:t> files from previous analysis into this directory</a:t>
            </a:r>
          </a:p>
          <a:p>
            <a:r>
              <a:rPr lang="en-US" dirty="0" err="1">
                <a:latin typeface="Andale Mono" panose="020B0509000000000004" pitchFamily="49" charset="0"/>
                <a:cs typeface="Helvetica Neue Light"/>
              </a:rPr>
              <a:t>sbatch</a:t>
            </a:r>
            <a:r>
              <a:rPr lang="en-US" dirty="0">
                <a:latin typeface="Andale Mono" panose="020B0509000000000004" pitchFamily="49" charset="0"/>
                <a:cs typeface="Helvetica Neue Light"/>
              </a:rPr>
              <a:t> </a:t>
            </a:r>
            <a:r>
              <a:rPr lang="en-US" b="1" dirty="0" err="1">
                <a:latin typeface="Andale Mono" panose="020B0509000000000004" pitchFamily="49" charset="0"/>
                <a:cs typeface="Helvetica Neue Light"/>
              </a:rPr>
              <a:t>rrnablacklist.sh</a:t>
            </a:r>
            <a:r>
              <a:rPr lang="en-US" b="1" dirty="0">
                <a:latin typeface="Andale Mono" panose="020B0509000000000004" pitchFamily="49" charset="0"/>
                <a:cs typeface="Helvetica Neue Light"/>
              </a:rPr>
              <a:t> &lt;trimmed R1&gt;  &lt;trimmed R2&gt; </a:t>
            </a:r>
            <a:endParaRPr lang="en-US" dirty="0">
              <a:latin typeface="Andale Mono" panose="020B0509000000000004" pitchFamily="49" charset="0"/>
              <a:cs typeface="Helvetica Neue Light"/>
            </a:endParaRPr>
          </a:p>
        </p:txBody>
      </p:sp>
    </p:spTree>
    <p:extLst>
      <p:ext uri="{BB962C8B-B14F-4D97-AF65-F5344CB8AC3E}">
        <p14:creationId xmlns:p14="http://schemas.microsoft.com/office/powerpoint/2010/main" val="1329447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What if FASTQC were to still find overrepresented sequences?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1825625"/>
            <a:ext cx="10515600" cy="4428602"/>
          </a:xfrm>
        </p:spPr>
        <p:txBody>
          <a:bodyPr>
            <a:normAutofit/>
          </a:bodyPr>
          <a:lstStyle/>
          <a:p>
            <a:r>
              <a:rPr lang="en-US" dirty="0">
                <a:latin typeface="Helvetica Neue Light"/>
                <a:cs typeface="Helvetica Neue Light"/>
              </a:rPr>
              <a:t>What are they?</a:t>
            </a:r>
          </a:p>
          <a:p>
            <a:pPr lvl="1"/>
            <a:r>
              <a:rPr lang="en-US" dirty="0">
                <a:latin typeface="Helvetica Neue Light"/>
                <a:cs typeface="Helvetica Neue Light"/>
              </a:rPr>
              <a:t>E.g. rRNA’s that weren’t in SILVA</a:t>
            </a:r>
          </a:p>
          <a:p>
            <a:pPr lvl="1"/>
            <a:r>
              <a:rPr lang="en-US" dirty="0">
                <a:latin typeface="Helvetica Neue Light"/>
                <a:cs typeface="Helvetica Neue Light"/>
              </a:rPr>
              <a:t>Adapters from custom/new library configurations</a:t>
            </a:r>
          </a:p>
          <a:p>
            <a:pPr lvl="1"/>
            <a:r>
              <a:rPr lang="en-US" dirty="0">
                <a:latin typeface="Helvetica Neue Light"/>
                <a:cs typeface="Helvetica Neue Light"/>
              </a:rPr>
              <a:t>BLAST to see what they are</a:t>
            </a:r>
          </a:p>
          <a:p>
            <a:pPr lvl="1"/>
            <a:endParaRPr lang="en-US" dirty="0">
              <a:latin typeface="Helvetica Neue Light"/>
              <a:cs typeface="Helvetica Neue Light"/>
            </a:endParaRPr>
          </a:p>
          <a:p>
            <a:r>
              <a:rPr lang="en-US" dirty="0">
                <a:latin typeface="Helvetica Neue Light"/>
                <a:cs typeface="Helvetica Neue Light"/>
              </a:rPr>
              <a:t>One option is to remove them</a:t>
            </a:r>
          </a:p>
          <a:p>
            <a:pPr lvl="1"/>
            <a:r>
              <a:rPr lang="en-US" dirty="0" err="1">
                <a:latin typeface="Helvetica Neue Light"/>
                <a:cs typeface="Helvetica Neue Light"/>
              </a:rPr>
              <a:t>RemoveFastqcOverrepSequenceReads.py</a:t>
            </a:r>
            <a:r>
              <a:rPr lang="en-US" dirty="0">
                <a:latin typeface="Helvetica Neue Light"/>
                <a:cs typeface="Helvetica Neue Light"/>
              </a:rPr>
              <a:t> at: </a:t>
            </a:r>
            <a:r>
              <a:rPr lang="en-US" dirty="0">
                <a:latin typeface="Helvetica Neue Light"/>
                <a:cs typeface="Helvetica Neue Light"/>
                <a:hlinkClick r:id="rId2"/>
              </a:rPr>
              <a:t>https://github.com/harvardinformatics/TranscriptomeAssemblyTools</a:t>
            </a:r>
            <a:endParaRPr lang="en-US" dirty="0">
              <a:latin typeface="Helvetica Neue Light"/>
              <a:cs typeface="Helvetica Neue Light"/>
            </a:endParaRPr>
          </a:p>
          <a:p>
            <a:endParaRPr lang="en-US" dirty="0">
              <a:latin typeface="Helvetica Neue Light"/>
              <a:cs typeface="Helvetica Neue Light"/>
            </a:endParaRPr>
          </a:p>
          <a:p>
            <a:r>
              <a:rPr lang="en-US" dirty="0">
                <a:latin typeface="Helvetica Neue Light"/>
                <a:cs typeface="Helvetica Neue Light"/>
              </a:rPr>
              <a:t>Our data don’t have any, so we don’t have to worry about it today</a:t>
            </a:r>
          </a:p>
          <a:p>
            <a:endParaRPr lang="en-US" dirty="0">
              <a:latin typeface="Helvetica Neue Light"/>
              <a:cs typeface="Helvetica Neue Light"/>
            </a:endParaRPr>
          </a:p>
          <a:p>
            <a:pPr lvl="1"/>
            <a:endParaRPr lang="en-US" dirty="0">
              <a:latin typeface="Helvetica Neue Light"/>
              <a:cs typeface="Helvetica Neue Light"/>
            </a:endParaRPr>
          </a:p>
        </p:txBody>
      </p:sp>
    </p:spTree>
    <p:extLst>
      <p:ext uri="{BB962C8B-B14F-4D97-AF65-F5344CB8AC3E}">
        <p14:creationId xmlns:p14="http://schemas.microsoft.com/office/powerpoint/2010/main" val="118686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Transcriptome assembly with TRINITY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6"/>
          <p:cNvSpPr>
            <a:spLocks noGrp="1"/>
          </p:cNvSpPr>
          <p:nvPr>
            <p:ph idx="1"/>
          </p:nvPr>
        </p:nvSpPr>
        <p:spPr>
          <a:xfrm>
            <a:off x="838200" y="1825625"/>
            <a:ext cx="10515600" cy="4428602"/>
          </a:xfrm>
        </p:spPr>
        <p:txBody>
          <a:bodyPr>
            <a:normAutofit/>
          </a:bodyPr>
          <a:lstStyle/>
          <a:p>
            <a:r>
              <a:rPr lang="en-US" dirty="0">
                <a:latin typeface="Helvetica Neue Light"/>
                <a:cs typeface="Helvetica Neue Light"/>
              </a:rPr>
              <a:t>Too compute heavy and too time-consuming to do in workshop </a:t>
            </a:r>
          </a:p>
          <a:p>
            <a:r>
              <a:rPr lang="en-US" dirty="0">
                <a:latin typeface="Helvetica Neue Light"/>
                <a:cs typeface="Helvetica Neue Light"/>
              </a:rPr>
              <a:t>We’ll do QC on the assembly based upon 20 million reads</a:t>
            </a:r>
          </a:p>
          <a:p>
            <a:r>
              <a:rPr lang="en-US" dirty="0">
                <a:latin typeface="Helvetica Neue Light"/>
                <a:cs typeface="Helvetica Neue Light"/>
              </a:rPr>
              <a:t>And briefly go over the anatomy of a TRINITY SLURM job submission</a:t>
            </a:r>
          </a:p>
          <a:p>
            <a:pPr lvl="1"/>
            <a:endParaRPr lang="en-US" dirty="0">
              <a:latin typeface="Helvetica Neue Light"/>
              <a:cs typeface="Helvetica Neue Light"/>
            </a:endParaRPr>
          </a:p>
          <a:p>
            <a:endParaRPr lang="en-US" dirty="0">
              <a:latin typeface="Helvetica Neue Light"/>
              <a:cs typeface="Helvetica Neue Light"/>
            </a:endParaRPr>
          </a:p>
          <a:p>
            <a:pPr lvl="1"/>
            <a:endParaRPr lang="en-US" dirty="0">
              <a:latin typeface="Helvetica Neue Light"/>
              <a:cs typeface="Helvetica Neue Light"/>
            </a:endParaRPr>
          </a:p>
        </p:txBody>
      </p:sp>
    </p:spTree>
    <p:extLst>
      <p:ext uri="{BB962C8B-B14F-4D97-AF65-F5344CB8AC3E}">
        <p14:creationId xmlns:p14="http://schemas.microsoft.com/office/powerpoint/2010/main" val="381318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Finally …. the script to run </a:t>
            </a:r>
            <a:r>
              <a:rPr lang="en-US" sz="3600" dirty="0">
                <a:latin typeface="Helvetica Neue Light"/>
                <a:cs typeface="Helvetica Neue Light"/>
              </a:rPr>
              <a:t>TRINITY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2116363"/>
            <a:ext cx="11128443" cy="4616648"/>
          </a:xfrm>
          <a:prstGeom prst="rect">
            <a:avLst/>
          </a:prstGeom>
          <a:solidFill>
            <a:schemeClr val="bg2">
              <a:lumMod val="90000"/>
            </a:schemeClr>
          </a:solidFill>
        </p:spPr>
        <p:txBody>
          <a:bodyPr wrap="square" rtlCol="0">
            <a:spAutoFit/>
          </a:bodyPr>
          <a:lstStyle/>
          <a:p>
            <a:r>
              <a:rPr lang="en-US" sz="1400" dirty="0">
                <a:latin typeface="Andale Mono"/>
                <a:cs typeface="Andale Mono"/>
              </a:rPr>
              <a:t>#!/bin/bash </a:t>
            </a:r>
          </a:p>
          <a:p>
            <a:r>
              <a:rPr lang="en-US" sz="1400" dirty="0">
                <a:latin typeface="Andale Mono"/>
                <a:cs typeface="Andale Mono"/>
              </a:rPr>
              <a:t>#SBATCH -N 1</a:t>
            </a:r>
          </a:p>
          <a:p>
            <a:r>
              <a:rPr lang="en-US" sz="1400" dirty="0">
                <a:latin typeface="Andale Mono"/>
                <a:cs typeface="Andale Mono"/>
              </a:rPr>
              <a:t>#SBATCH -n 24</a:t>
            </a:r>
          </a:p>
          <a:p>
            <a:r>
              <a:rPr lang="en-US" sz="1400" dirty="0">
                <a:latin typeface="Andale Mono"/>
                <a:cs typeface="Andale Mono"/>
              </a:rPr>
              <a:t>#SBATCH -p </a:t>
            </a:r>
            <a:r>
              <a:rPr lang="en-US" sz="1400" dirty="0" err="1">
                <a:latin typeface="Andale Mono"/>
                <a:cs typeface="Andale Mono"/>
              </a:rPr>
              <a:t>bigmem</a:t>
            </a:r>
            <a:endParaRPr lang="en-US" sz="1400" dirty="0">
              <a:latin typeface="Andale Mono"/>
              <a:cs typeface="Andale Mono"/>
            </a:endParaRPr>
          </a:p>
          <a:p>
            <a:r>
              <a:rPr lang="en-US" sz="1400" dirty="0">
                <a:latin typeface="Andale Mono"/>
                <a:cs typeface="Andale Mono"/>
              </a:rPr>
              <a:t>#SBATCH -e trinity_%</a:t>
            </a:r>
            <a:r>
              <a:rPr lang="en-US" sz="1400" dirty="0" err="1">
                <a:latin typeface="Andale Mono"/>
                <a:cs typeface="Andale Mono"/>
              </a:rPr>
              <a:t>A.e</a:t>
            </a:r>
            <a:endParaRPr lang="en-US" sz="1400" dirty="0">
              <a:latin typeface="Andale Mono"/>
              <a:cs typeface="Andale Mono"/>
            </a:endParaRPr>
          </a:p>
          <a:p>
            <a:r>
              <a:rPr lang="en-US" sz="1400" dirty="0">
                <a:latin typeface="Andale Mono"/>
                <a:cs typeface="Andale Mono"/>
              </a:rPr>
              <a:t>#SBATCH -o trinity_%</a:t>
            </a:r>
            <a:r>
              <a:rPr lang="en-US" sz="1400" dirty="0" err="1">
                <a:latin typeface="Andale Mono"/>
                <a:cs typeface="Andale Mono"/>
              </a:rPr>
              <a:t>A.o</a:t>
            </a:r>
            <a:endParaRPr lang="en-US" sz="1400" dirty="0">
              <a:latin typeface="Andale Mono"/>
              <a:cs typeface="Andale Mono"/>
            </a:endParaRPr>
          </a:p>
          <a:p>
            <a:r>
              <a:rPr lang="en-US" sz="1400" dirty="0">
                <a:latin typeface="Andale Mono"/>
                <a:cs typeface="Andale Mono"/>
              </a:rPr>
              <a:t>#SBATCH --mail-type=END</a:t>
            </a:r>
          </a:p>
          <a:p>
            <a:r>
              <a:rPr lang="en-US" sz="1400" dirty="0">
                <a:latin typeface="Andale Mono"/>
                <a:cs typeface="Andale Mono"/>
              </a:rPr>
              <a:t>#SBATCH --mail-type=BEGIN</a:t>
            </a:r>
          </a:p>
          <a:p>
            <a:r>
              <a:rPr lang="en-US" sz="1400" dirty="0">
                <a:latin typeface="Andale Mono"/>
                <a:cs typeface="Andale Mono"/>
              </a:rPr>
              <a:t>#SBATCH -J trinity</a:t>
            </a:r>
          </a:p>
          <a:p>
            <a:r>
              <a:rPr lang="en-US" sz="1400" dirty="0">
                <a:latin typeface="Andale Mono"/>
                <a:cs typeface="Andale Mono"/>
              </a:rPr>
              <a:t>#SBATCH --mem=250000 # for full assembly</a:t>
            </a:r>
          </a:p>
          <a:p>
            <a:r>
              <a:rPr lang="en-US" sz="1400" dirty="0">
                <a:latin typeface="Andale Mono"/>
                <a:cs typeface="Andale Mono"/>
              </a:rPr>
              <a:t>#SBATCH -t 48:00:00</a:t>
            </a:r>
          </a:p>
          <a:p>
            <a:r>
              <a:rPr lang="en-US" sz="1400" dirty="0">
                <a:latin typeface="Andale Mono"/>
                <a:cs typeface="Andale Mono"/>
              </a:rPr>
              <a:t>module purge</a:t>
            </a:r>
          </a:p>
          <a:p>
            <a:r>
              <a:rPr lang="en-US" sz="1400" dirty="0">
                <a:latin typeface="Andale Mono"/>
                <a:cs typeface="Andale Mono"/>
              </a:rPr>
              <a:t>module load </a:t>
            </a:r>
            <a:r>
              <a:rPr lang="en-US" sz="1400" dirty="0" err="1">
                <a:latin typeface="Andale Mono"/>
                <a:cs typeface="Andale Mono"/>
              </a:rPr>
              <a:t>trinityrnaseq</a:t>
            </a:r>
            <a:r>
              <a:rPr lang="en-US" sz="1400" dirty="0">
                <a:latin typeface="Andale Mono"/>
                <a:cs typeface="Andale Mono"/>
              </a:rPr>
              <a:t>/2.8.5-fasrc01</a:t>
            </a:r>
          </a:p>
          <a:p>
            <a:endParaRPr lang="en-US" sz="1400" dirty="0">
              <a:latin typeface="Andale Mono"/>
              <a:cs typeface="Andale Mono"/>
            </a:endParaRPr>
          </a:p>
          <a:p>
            <a:r>
              <a:rPr lang="en-US" sz="1400" dirty="0">
                <a:latin typeface="Andale Mono"/>
                <a:cs typeface="Andale Mono"/>
              </a:rPr>
              <a:t>Trinity --</a:t>
            </a:r>
            <a:r>
              <a:rPr lang="en-US" sz="1400" dirty="0" err="1">
                <a:latin typeface="Andale Mono"/>
                <a:cs typeface="Andale Mono"/>
              </a:rPr>
              <a:t>seqType</a:t>
            </a:r>
            <a:r>
              <a:rPr lang="en-US" sz="1400" dirty="0">
                <a:latin typeface="Andale Mono"/>
                <a:cs typeface="Andale Mono"/>
              </a:rPr>
              <a:t> </a:t>
            </a:r>
            <a:r>
              <a:rPr lang="en-US" sz="1400" dirty="0" err="1">
                <a:latin typeface="Andale Mono"/>
                <a:cs typeface="Andale Mono"/>
              </a:rPr>
              <a:t>fq</a:t>
            </a:r>
            <a:r>
              <a:rPr lang="en-US" sz="1400" dirty="0">
                <a:latin typeface="Andale Mono"/>
                <a:cs typeface="Andale Mono"/>
              </a:rPr>
              <a:t> --</a:t>
            </a:r>
            <a:r>
              <a:rPr lang="en-US" sz="1400" dirty="0" err="1">
                <a:latin typeface="Andale Mono"/>
                <a:cs typeface="Andale Mono"/>
              </a:rPr>
              <a:t>max_memory</a:t>
            </a:r>
            <a:r>
              <a:rPr lang="en-US" sz="1400" dirty="0">
                <a:latin typeface="Andale Mono"/>
                <a:cs typeface="Andale Mono"/>
              </a:rPr>
              <a:t> 240G --</a:t>
            </a:r>
            <a:r>
              <a:rPr lang="en-US" sz="1400" dirty="0" err="1">
                <a:latin typeface="Andale Mono"/>
                <a:cs typeface="Andale Mono"/>
              </a:rPr>
              <a:t>min_kmer_cov</a:t>
            </a:r>
            <a:r>
              <a:rPr lang="en-US" sz="1400" dirty="0">
                <a:latin typeface="Andale Mono"/>
                <a:cs typeface="Andale Mono"/>
              </a:rPr>
              <a:t> 1 --left paired_unaligned_ERR1101637.fq.1.gz --right paired_unaligned_ERR1101637.fq.2.gz --output mouse_Trinity_2019.02.21 --CPU 24</a:t>
            </a:r>
          </a:p>
          <a:p>
            <a:endParaRPr lang="en-US" sz="1400" dirty="0">
              <a:latin typeface="Andale Mono"/>
              <a:cs typeface="Andale Mono"/>
            </a:endParaRPr>
          </a:p>
          <a:p>
            <a:r>
              <a:rPr lang="en-US" sz="1400" dirty="0">
                <a:latin typeface="Andale Mono"/>
                <a:cs typeface="Andale Mono"/>
              </a:rPr>
              <a:t>#add to trinity call to run parallel jobs on compute farm #</a:t>
            </a:r>
          </a:p>
          <a:p>
            <a:r>
              <a:rPr lang="en-US" sz="1400" dirty="0">
                <a:latin typeface="Andale Mono"/>
                <a:cs typeface="Andale Mono"/>
              </a:rPr>
              <a:t>##########################################################</a:t>
            </a:r>
          </a:p>
          <a:p>
            <a:r>
              <a:rPr lang="en-US" sz="1400" dirty="0">
                <a:latin typeface="Andale Mono"/>
                <a:cs typeface="Andale Mono"/>
              </a:rPr>
              <a:t>## --</a:t>
            </a:r>
            <a:r>
              <a:rPr lang="en-US" sz="1400" dirty="0" err="1">
                <a:latin typeface="Andale Mono"/>
                <a:cs typeface="Andale Mono"/>
              </a:rPr>
              <a:t>grid_exec</a:t>
            </a:r>
            <a:r>
              <a:rPr lang="en-US" sz="1400" dirty="0">
                <a:latin typeface="Andale Mono"/>
                <a:cs typeface="Andale Mono"/>
              </a:rPr>
              <a:t> "/n/</a:t>
            </a:r>
            <a:r>
              <a:rPr lang="en-US" sz="1400" dirty="0" err="1">
                <a:latin typeface="Andale Mono"/>
                <a:cs typeface="Andale Mono"/>
              </a:rPr>
              <a:t>home_rc</a:t>
            </a:r>
            <a:r>
              <a:rPr lang="en-US" sz="1400" dirty="0">
                <a:latin typeface="Andale Mono"/>
                <a:cs typeface="Andale Mono"/>
              </a:rPr>
              <a:t>/</a:t>
            </a:r>
            <a:r>
              <a:rPr lang="en-US" sz="1400" dirty="0" err="1">
                <a:latin typeface="Andale Mono"/>
                <a:cs typeface="Andale Mono"/>
              </a:rPr>
              <a:t>afreedman</a:t>
            </a:r>
            <a:r>
              <a:rPr lang="en-US" sz="1400" dirty="0">
                <a:latin typeface="Andale Mono"/>
                <a:cs typeface="Andale Mono"/>
              </a:rPr>
              <a:t>/software/HpcGridRunner-1.0.2/</a:t>
            </a:r>
            <a:r>
              <a:rPr lang="en-US" sz="1400" dirty="0" err="1">
                <a:latin typeface="Andale Mono"/>
                <a:cs typeface="Andale Mono"/>
              </a:rPr>
              <a:t>hpc_cmds_GridRunner.pl</a:t>
            </a:r>
            <a:r>
              <a:rPr lang="en-US" sz="1400" dirty="0">
                <a:latin typeface="Andale Mono"/>
                <a:cs typeface="Andale Mono"/>
              </a:rPr>
              <a:t> --</a:t>
            </a:r>
            <a:r>
              <a:rPr lang="en-US" sz="1400" dirty="0" err="1">
                <a:latin typeface="Andale Mono"/>
                <a:cs typeface="Andale Mono"/>
              </a:rPr>
              <a:t>grid_conf</a:t>
            </a:r>
            <a:r>
              <a:rPr lang="en-US" sz="1400" dirty="0">
                <a:latin typeface="Andale Mono"/>
                <a:cs typeface="Andale Mono"/>
              </a:rPr>
              <a:t> $(</a:t>
            </a:r>
            <a:r>
              <a:rPr lang="en-US" sz="1400" dirty="0" err="1">
                <a:latin typeface="Andale Mono"/>
                <a:cs typeface="Andale Mono"/>
              </a:rPr>
              <a:t>pwd</a:t>
            </a:r>
            <a:r>
              <a:rPr lang="en-US" sz="1400" dirty="0">
                <a:latin typeface="Andale Mono"/>
                <a:cs typeface="Andale Mono"/>
              </a:rPr>
              <a:t>)/</a:t>
            </a:r>
            <a:r>
              <a:rPr lang="en-US" sz="1400" dirty="0" err="1">
                <a:latin typeface="Andale Mono"/>
                <a:cs typeface="Andale Mono"/>
              </a:rPr>
              <a:t>grid.conf</a:t>
            </a:r>
            <a:r>
              <a:rPr lang="en-US" sz="1400" dirty="0">
                <a:latin typeface="Andale Mono"/>
                <a:cs typeface="Andale Mono"/>
              </a:rPr>
              <a:t> -c"  --</a:t>
            </a:r>
            <a:r>
              <a:rPr lang="en-US" sz="1400" dirty="0" err="1">
                <a:latin typeface="Andale Mono"/>
                <a:cs typeface="Andale Mono"/>
              </a:rPr>
              <a:t>grid_node_max_memory</a:t>
            </a:r>
            <a:r>
              <a:rPr lang="en-US" sz="1400" dirty="0">
                <a:latin typeface="Andale Mono"/>
                <a:cs typeface="Andale Mono"/>
              </a:rPr>
              <a:t> 5G</a:t>
            </a:r>
          </a:p>
        </p:txBody>
      </p:sp>
      <p:sp>
        <p:nvSpPr>
          <p:cNvPr id="6" name="TextBox 5">
            <a:extLst>
              <a:ext uri="{FF2B5EF4-FFF2-40B4-BE49-F238E27FC236}">
                <a16:creationId xmlns:a16="http://schemas.microsoft.com/office/drawing/2014/main" id="{C1E32341-24B5-C444-A591-355E700DE1CB}"/>
              </a:ext>
            </a:extLst>
          </p:cNvPr>
          <p:cNvSpPr txBox="1"/>
          <p:nvPr/>
        </p:nvSpPr>
        <p:spPr>
          <a:xfrm>
            <a:off x="452058" y="1582334"/>
            <a:ext cx="1154932" cy="400110"/>
          </a:xfrm>
          <a:prstGeom prst="rect">
            <a:avLst/>
          </a:prstGeom>
          <a:solidFill>
            <a:schemeClr val="bg1"/>
          </a:solidFill>
        </p:spPr>
        <p:txBody>
          <a:bodyPr wrap="none" rtlCol="0">
            <a:spAutoFit/>
          </a:bodyPr>
          <a:lstStyle/>
          <a:p>
            <a:r>
              <a:rPr lang="en-US" sz="2000" b="1" dirty="0" err="1">
                <a:latin typeface="Helvetica Neue Light"/>
                <a:cs typeface="Helvetica Neue Light"/>
              </a:rPr>
              <a:t>trinity.sh</a:t>
            </a:r>
            <a:r>
              <a:rPr lang="en-US" sz="2000" b="1" dirty="0">
                <a:latin typeface="Helvetica Neue Light"/>
                <a:cs typeface="Helvetica Neue Light"/>
              </a:rPr>
              <a:t>:</a:t>
            </a:r>
          </a:p>
        </p:txBody>
      </p:sp>
    </p:spTree>
    <p:extLst>
      <p:ext uri="{BB962C8B-B14F-4D97-AF65-F5344CB8AC3E}">
        <p14:creationId xmlns:p14="http://schemas.microsoft.com/office/powerpoint/2010/main" val="1013201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Grid jobs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idx="1"/>
          </p:nvPr>
        </p:nvSpPr>
        <p:spPr>
          <a:xfrm>
            <a:off x="595745" y="1825625"/>
            <a:ext cx="11055928" cy="4351338"/>
          </a:xfrm>
        </p:spPr>
        <p:txBody>
          <a:bodyPr>
            <a:normAutofit lnSpcReduction="10000"/>
          </a:bodyPr>
          <a:lstStyle/>
          <a:p>
            <a:r>
              <a:rPr lang="en-US" dirty="0">
                <a:latin typeface="Helvetica Neue Light"/>
                <a:cs typeface="Helvetica Neue Light"/>
              </a:rPr>
              <a:t>Part of Chrysalis, and Butterfly, can be parallelized across a grid of jobs rather than running them using the resources allocated for the master Trinity job</a:t>
            </a:r>
          </a:p>
          <a:p>
            <a:r>
              <a:rPr lang="en-US" dirty="0">
                <a:latin typeface="Helvetica Neue Light"/>
                <a:cs typeface="Helvetica Neue Light"/>
              </a:rPr>
              <a:t>To do this you have to:</a:t>
            </a:r>
          </a:p>
          <a:p>
            <a:pPr lvl="1"/>
            <a:r>
              <a:rPr lang="en-US" dirty="0">
                <a:latin typeface="Helvetica Neue Light"/>
                <a:cs typeface="Helvetica Neue Light"/>
              </a:rPr>
              <a:t>Specify the path to a grid job submission manager tool</a:t>
            </a:r>
          </a:p>
          <a:p>
            <a:pPr lvl="1"/>
            <a:r>
              <a:rPr lang="en-US" dirty="0">
                <a:latin typeface="Helvetica Neue Light"/>
                <a:cs typeface="Helvetica Neue Light"/>
              </a:rPr>
              <a:t>Create a configuration file for that manager tool to use to get SLURM job settings</a:t>
            </a:r>
          </a:p>
          <a:p>
            <a:r>
              <a:rPr lang="en-US" dirty="0" err="1">
                <a:latin typeface="Helvetica Neue Light"/>
                <a:cs typeface="Helvetica Neue Light"/>
              </a:rPr>
              <a:t>HpcGridRunner</a:t>
            </a:r>
            <a:endParaRPr lang="en-US" dirty="0">
              <a:latin typeface="Helvetica Neue Light"/>
              <a:cs typeface="Helvetica Neue Light"/>
            </a:endParaRPr>
          </a:p>
          <a:p>
            <a:pPr lvl="1"/>
            <a:r>
              <a:rPr lang="en-US" dirty="0">
                <a:latin typeface="Helvetica Neue Light"/>
                <a:cs typeface="Helvetica Neue Light"/>
                <a:hlinkClick r:id="rId2"/>
              </a:rPr>
              <a:t>http://hpcgridrunner.github.io/</a:t>
            </a:r>
            <a:endParaRPr lang="en-US" dirty="0">
              <a:latin typeface="Helvetica Neue Light"/>
              <a:cs typeface="Helvetica Neue Light"/>
            </a:endParaRPr>
          </a:p>
          <a:p>
            <a:pPr lvl="1"/>
            <a:r>
              <a:rPr lang="en-US" dirty="0">
                <a:latin typeface="Helvetica Neue Light"/>
                <a:cs typeface="Helvetica Neue Light"/>
              </a:rPr>
              <a:t>What you’d add to Trinity:  --</a:t>
            </a:r>
            <a:r>
              <a:rPr lang="en-US" dirty="0" err="1">
                <a:latin typeface="Helvetica Neue Light"/>
                <a:cs typeface="Helvetica Neue Light"/>
              </a:rPr>
              <a:t>grid_exec</a:t>
            </a:r>
            <a:r>
              <a:rPr lang="en-US" dirty="0">
                <a:latin typeface="Helvetica Neue Light"/>
                <a:cs typeface="Helvetica Neue Light"/>
              </a:rPr>
              <a:t> ”/YOUR/PATH/TO/HpcGridRunner-1.0.2/</a:t>
            </a:r>
            <a:r>
              <a:rPr lang="en-US" dirty="0" err="1">
                <a:latin typeface="Helvetica Neue Light"/>
                <a:cs typeface="Helvetica Neue Light"/>
              </a:rPr>
              <a:t>hpc_cmds_GridRunner.pl</a:t>
            </a:r>
            <a:r>
              <a:rPr lang="en-US" dirty="0">
                <a:latin typeface="Helvetica Neue Light"/>
                <a:cs typeface="Helvetica Neue Light"/>
              </a:rPr>
              <a:t> --</a:t>
            </a:r>
            <a:r>
              <a:rPr lang="en-US" dirty="0" err="1">
                <a:latin typeface="Helvetica Neue Light"/>
                <a:cs typeface="Helvetica Neue Light"/>
              </a:rPr>
              <a:t>grid_conf</a:t>
            </a:r>
            <a:r>
              <a:rPr lang="en-US" dirty="0">
                <a:latin typeface="Helvetica Neue Light"/>
                <a:cs typeface="Helvetica Neue Light"/>
              </a:rPr>
              <a:t> </a:t>
            </a:r>
            <a:r>
              <a:rPr lang="en-US" dirty="0" err="1">
                <a:latin typeface="Helvetica Neue Light"/>
                <a:cs typeface="Helvetica Neue Light"/>
              </a:rPr>
              <a:t>grid.conf</a:t>
            </a:r>
            <a:endParaRPr lang="en-US" dirty="0">
              <a:latin typeface="Helvetica Neue Light"/>
              <a:cs typeface="Helvetica Neue Light"/>
            </a:endParaRPr>
          </a:p>
        </p:txBody>
      </p:sp>
    </p:spTree>
    <p:extLst>
      <p:ext uri="{BB962C8B-B14F-4D97-AF65-F5344CB8AC3E}">
        <p14:creationId xmlns:p14="http://schemas.microsoft.com/office/powerpoint/2010/main" val="302576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The </a:t>
            </a:r>
            <a:r>
              <a:rPr lang="en-US" sz="4400" dirty="0" err="1">
                <a:latin typeface="Helvetica Neue Light"/>
                <a:cs typeface="Helvetica Neue Light"/>
              </a:rPr>
              <a:t>grid.conf</a:t>
            </a:r>
            <a:r>
              <a:rPr lang="en-US" sz="4400" dirty="0">
                <a:latin typeface="Helvetica Neue Light"/>
                <a:cs typeface="Helvetica Neue Light"/>
              </a:rPr>
              <a:t> file</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50739" y="1836414"/>
            <a:ext cx="9173409" cy="2862322"/>
          </a:xfrm>
          <a:prstGeom prst="rect">
            <a:avLst/>
          </a:prstGeom>
          <a:solidFill>
            <a:schemeClr val="bg1">
              <a:lumMod val="75000"/>
            </a:schemeClr>
          </a:solidFill>
        </p:spPr>
        <p:txBody>
          <a:bodyPr wrap="square" rtlCol="0">
            <a:spAutoFit/>
          </a:bodyPr>
          <a:lstStyle/>
          <a:p>
            <a:r>
              <a:rPr lang="en-US" sz="2000" dirty="0"/>
              <a:t># grid type:</a:t>
            </a:r>
          </a:p>
          <a:p>
            <a:r>
              <a:rPr lang="en-US" sz="2000" dirty="0"/>
              <a:t>grid=SLURM</a:t>
            </a:r>
          </a:p>
          <a:p>
            <a:r>
              <a:rPr lang="en-US" sz="2000" dirty="0"/>
              <a:t># template for a grid submission</a:t>
            </a:r>
          </a:p>
          <a:p>
            <a:r>
              <a:rPr lang="en-US" sz="2000" dirty="0" err="1"/>
              <a:t>cmd</a:t>
            </a:r>
            <a:r>
              <a:rPr lang="en-US" sz="2000" dirty="0"/>
              <a:t>=</a:t>
            </a:r>
            <a:r>
              <a:rPr lang="en-US" sz="2000" dirty="0" err="1"/>
              <a:t>sbatch</a:t>
            </a:r>
            <a:r>
              <a:rPr lang="en-US" sz="2000" dirty="0"/>
              <a:t> -p general --</a:t>
            </a:r>
            <a:r>
              <a:rPr lang="en-US" sz="2000" dirty="0" err="1"/>
              <a:t>mem</a:t>
            </a:r>
            <a:r>
              <a:rPr lang="en-US" sz="2000" dirty="0"/>
              <a:t>=5500 --time=02:00:00 –account=&lt;your account</a:t>
            </a:r>
          </a:p>
          <a:p>
            <a:r>
              <a:rPr lang="en-US" sz="2000" dirty="0"/>
              <a:t># number of grid submissions to be maintained at steady state by the Trinity submission system</a:t>
            </a:r>
          </a:p>
          <a:p>
            <a:r>
              <a:rPr lang="en-US" sz="2000" dirty="0" err="1"/>
              <a:t>max_nodes</a:t>
            </a:r>
            <a:r>
              <a:rPr lang="en-US" sz="2000" dirty="0"/>
              <a:t>=500</a:t>
            </a:r>
          </a:p>
          <a:p>
            <a:r>
              <a:rPr lang="en-US" sz="2000" dirty="0"/>
              <a:t># number of commands that are batched into a single grid submission job.</a:t>
            </a:r>
          </a:p>
          <a:p>
            <a:r>
              <a:rPr lang="en-US" sz="2000" dirty="0" err="1"/>
              <a:t>cmds_per_node</a:t>
            </a:r>
            <a:r>
              <a:rPr lang="en-US" sz="2000" dirty="0"/>
              <a:t>=200</a:t>
            </a:r>
          </a:p>
        </p:txBody>
      </p:sp>
      <p:sp>
        <p:nvSpPr>
          <p:cNvPr id="8" name="Content Placeholder 6"/>
          <p:cNvSpPr>
            <a:spLocks noGrp="1"/>
          </p:cNvSpPr>
          <p:nvPr>
            <p:ph idx="1"/>
          </p:nvPr>
        </p:nvSpPr>
        <p:spPr>
          <a:xfrm>
            <a:off x="595745" y="4868041"/>
            <a:ext cx="11055928" cy="1436066"/>
          </a:xfrm>
        </p:spPr>
        <p:txBody>
          <a:bodyPr>
            <a:normAutofit lnSpcReduction="10000"/>
          </a:bodyPr>
          <a:lstStyle/>
          <a:p>
            <a:pPr lvl="1"/>
            <a:r>
              <a:rPr lang="en-US" dirty="0">
                <a:latin typeface="Helvetica Neue Light"/>
                <a:cs typeface="Helvetica Neue Light"/>
              </a:rPr>
              <a:t>Be sure to change to your account or the parallel jobs will die</a:t>
            </a:r>
          </a:p>
          <a:p>
            <a:pPr lvl="1"/>
            <a:r>
              <a:rPr lang="en-US" dirty="0">
                <a:latin typeface="Helvetica Neue Light"/>
                <a:cs typeface="Helvetica Neue Light"/>
              </a:rPr>
              <a:t>Don’t use </a:t>
            </a:r>
            <a:r>
              <a:rPr lang="en-US" dirty="0" err="1">
                <a:latin typeface="Helvetica Neue Light"/>
                <a:cs typeface="Helvetica Neue Light"/>
              </a:rPr>
              <a:t>serial_requeue</a:t>
            </a:r>
            <a:r>
              <a:rPr lang="en-US" dirty="0">
                <a:latin typeface="Helvetica Neue Light"/>
                <a:cs typeface="Helvetica Neue Light"/>
              </a:rPr>
              <a:t>, as Trinity parallel jobs often fail when re-queued</a:t>
            </a:r>
          </a:p>
          <a:p>
            <a:pPr lvl="1"/>
            <a:r>
              <a:rPr lang="en-US" dirty="0">
                <a:latin typeface="Helvetica Neue Light"/>
                <a:cs typeface="Helvetica Neue Light"/>
              </a:rPr>
              <a:t>Be aware of your fair share </a:t>
            </a:r>
            <a:r>
              <a:rPr lang="is-IS" dirty="0">
                <a:latin typeface="Helvetica Neue Light"/>
                <a:cs typeface="Helvetica Neue Light"/>
              </a:rPr>
              <a:t>… if your parallel jobs pend to long it could cause your master Trinity job to timeout</a:t>
            </a:r>
            <a:endParaRPr lang="en-US" dirty="0">
              <a:latin typeface="Helvetica Neue Light"/>
              <a:cs typeface="Helvetica Neue Light"/>
            </a:endParaRPr>
          </a:p>
        </p:txBody>
      </p:sp>
    </p:spTree>
    <p:extLst>
      <p:ext uri="{BB962C8B-B14F-4D97-AF65-F5344CB8AC3E}">
        <p14:creationId xmlns:p14="http://schemas.microsoft.com/office/powerpoint/2010/main" val="294360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Online resources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p:txBody>
          <a:bodyPr/>
          <a:lstStyle/>
          <a:p>
            <a:r>
              <a:rPr lang="en-US" sz="3200" dirty="0">
                <a:latin typeface="Helvetica Neue Light" charset="0"/>
                <a:ea typeface="Helvetica Neue Light" charset="0"/>
                <a:cs typeface="Helvetica Neue Light" charset="0"/>
              </a:rPr>
              <a:t>Our de novo best practices workflow:</a:t>
            </a:r>
          </a:p>
          <a:p>
            <a:pPr marL="0" indent="0">
              <a:buNone/>
            </a:pPr>
            <a:endParaRPr lang="en-US" dirty="0">
              <a:latin typeface="Helvetica Neue Light" charset="0"/>
              <a:ea typeface="Helvetica Neue Light" charset="0"/>
              <a:cs typeface="Helvetica Neue Light" charset="0"/>
            </a:endParaRPr>
          </a:p>
          <a:p>
            <a:pPr marL="0" indent="0">
              <a:buNone/>
            </a:pPr>
            <a:r>
              <a:rPr lang="en-US" sz="3200" dirty="0">
                <a:latin typeface="Helvetica Neue Light" charset="0"/>
                <a:ea typeface="Helvetica Neue Light" charset="0"/>
                <a:cs typeface="Helvetica Neue Light" charset="0"/>
                <a:hlinkClick r:id="rId2"/>
              </a:rPr>
              <a:t>http://informatics.fas.harvard.edu/best-practices-for-de-novo-transcritome-assembly-with-trinity.html</a:t>
            </a:r>
            <a:endParaRPr lang="en-US" sz="3200" dirty="0">
              <a:latin typeface="Helvetica Neue Light" charset="0"/>
              <a:ea typeface="Helvetica Neue Light" charset="0"/>
              <a:cs typeface="Helvetica Neue Light" charset="0"/>
            </a:endParaRPr>
          </a:p>
          <a:p>
            <a:pPr marL="0" indent="0">
              <a:buNone/>
            </a:pPr>
            <a:endParaRPr lang="en-US" sz="3200" dirty="0">
              <a:latin typeface="Helvetica Neue Light" charset="0"/>
              <a:ea typeface="Helvetica Neue Light" charset="0"/>
              <a:cs typeface="Helvetica Neue Light" charset="0"/>
            </a:endParaRPr>
          </a:p>
          <a:p>
            <a:r>
              <a:rPr lang="en-US" sz="3200" dirty="0">
                <a:latin typeface="Helvetica Neue Light" charset="0"/>
                <a:ea typeface="Helvetica Neue Light" charset="0"/>
                <a:cs typeface="Helvetica Neue Light" charset="0"/>
              </a:rPr>
              <a:t>Relevant python scripts:</a:t>
            </a:r>
          </a:p>
          <a:p>
            <a:pPr marL="0" indent="0">
              <a:buNone/>
            </a:pPr>
            <a:r>
              <a:rPr lang="en-US" sz="3200" dirty="0">
                <a:latin typeface="Helvetica Neue Light" charset="0"/>
                <a:ea typeface="Helvetica Neue Light" charset="0"/>
                <a:cs typeface="Helvetica Neue Light" charset="0"/>
                <a:hlinkClick r:id="rId3"/>
              </a:rPr>
              <a:t>https://github.com/harvardinformatics/TranscriptomeAssemblyTools</a:t>
            </a:r>
            <a:endParaRPr lang="en-US" sz="3200" dirty="0">
              <a:latin typeface="Helvetica Neue Light" charset="0"/>
              <a:ea typeface="Helvetica Neue Light" charset="0"/>
              <a:cs typeface="Helvetica Neue Light" charset="0"/>
            </a:endParaRPr>
          </a:p>
          <a:p>
            <a:pPr marL="0" indent="0">
              <a:buNone/>
            </a:pPr>
            <a:endParaRPr lang="en-US" sz="3200"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4289214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1248" y="1796367"/>
            <a:ext cx="9007594" cy="3139321"/>
          </a:xfrm>
          <a:prstGeom prst="rect">
            <a:avLst/>
          </a:prstGeom>
          <a:noFill/>
        </p:spPr>
        <p:txBody>
          <a:bodyPr wrap="none" rtlCol="0">
            <a:spAutoFit/>
          </a:bodyPr>
          <a:lstStyle/>
          <a:p>
            <a:r>
              <a:rPr lang="en-US" dirty="0">
                <a:latin typeface="Courier" charset="0"/>
                <a:ea typeface="Courier" charset="0"/>
                <a:cs typeface="Courier" charset="0"/>
              </a:rPr>
              <a:t>&gt;TRINITY_DN4669_c0_g1_i1 </a:t>
            </a:r>
            <a:r>
              <a:rPr lang="en-US" dirty="0" err="1">
                <a:latin typeface="Courier" charset="0"/>
                <a:ea typeface="Courier" charset="0"/>
                <a:cs typeface="Courier" charset="0"/>
              </a:rPr>
              <a:t>len</a:t>
            </a:r>
            <a:r>
              <a:rPr lang="en-US" dirty="0">
                <a:latin typeface="Courier" charset="0"/>
                <a:ea typeface="Courier" charset="0"/>
                <a:cs typeface="Courier" charset="0"/>
              </a:rPr>
              <a:t>=237 path=[429:0-236] [-1, 429, -2]</a:t>
            </a:r>
          </a:p>
          <a:p>
            <a:r>
              <a:rPr lang="en-US" dirty="0">
                <a:latin typeface="Courier" charset="0"/>
                <a:ea typeface="Courier" charset="0"/>
                <a:cs typeface="Courier" charset="0"/>
              </a:rPr>
              <a:t>ATTAAGGATATCTGTCTACATATCTGAGTGCTGCCTCAGACCTCCGACTTTATTAAAATTGTGT</a:t>
            </a:r>
          </a:p>
          <a:p>
            <a:r>
              <a:rPr lang="en-US" dirty="0">
                <a:latin typeface="Courier" charset="0"/>
                <a:ea typeface="Courier" charset="0"/>
                <a:cs typeface="Courier" charset="0"/>
              </a:rPr>
              <a:t>GCTGGAGTTCACATCATATTCATCACCGCCCCAACCTGGAGGAGATGGGAGATGGCTCAGGGCG</a:t>
            </a:r>
          </a:p>
          <a:p>
            <a:r>
              <a:rPr lang="en-US" dirty="0">
                <a:latin typeface="Courier" charset="0"/>
                <a:ea typeface="Courier" charset="0"/>
                <a:cs typeface="Courier" charset="0"/>
              </a:rPr>
              <a:t>AGGTGCGGTGTTTTACATAGGGAAAGCTCAGCACCCTCCCCCCCG</a:t>
            </a:r>
          </a:p>
          <a:p>
            <a:r>
              <a:rPr lang="en-US" dirty="0">
                <a:latin typeface="Courier" charset="0"/>
                <a:ea typeface="Courier" charset="0"/>
                <a:cs typeface="Courier" charset="0"/>
              </a:rPr>
              <a:t>&gt;TRINITY_DN4615_c0_g1_i1 </a:t>
            </a:r>
            <a:r>
              <a:rPr lang="en-US" dirty="0" err="1">
                <a:latin typeface="Courier" charset="0"/>
                <a:ea typeface="Courier" charset="0"/>
                <a:cs typeface="Courier" charset="0"/>
              </a:rPr>
              <a:t>len</a:t>
            </a:r>
            <a:r>
              <a:rPr lang="en-US" dirty="0">
                <a:latin typeface="Courier" charset="0"/>
                <a:ea typeface="Courier" charset="0"/>
                <a:cs typeface="Courier" charset="0"/>
              </a:rPr>
              <a:t>=317 path=[295:0-316] [-1, 295, -2]</a:t>
            </a:r>
          </a:p>
          <a:p>
            <a:r>
              <a:rPr lang="en-US" dirty="0">
                <a:latin typeface="Courier" charset="0"/>
                <a:ea typeface="Courier" charset="0"/>
                <a:cs typeface="Courier" charset="0"/>
              </a:rPr>
              <a:t>GTTACCTCTGTGATTACCAGGGGTCTCAGGCTGTGGGCATGCACAGCTTCCTGGTAGCGGGCTC</a:t>
            </a:r>
          </a:p>
          <a:p>
            <a:r>
              <a:rPr lang="en-US" dirty="0">
                <a:latin typeface="Courier" charset="0"/>
                <a:ea typeface="Courier" charset="0"/>
                <a:cs typeface="Courier" charset="0"/>
              </a:rPr>
              <a:t>AGTAGCTGGGACCAAATAAACACTGGAGGCAGGGAGTCCCTTCTCTCTCACCTCTCCTGCAGAG</a:t>
            </a:r>
          </a:p>
          <a:p>
            <a:r>
              <a:rPr lang="en-US" dirty="0">
                <a:latin typeface="Courier" charset="0"/>
                <a:ea typeface="Courier" charset="0"/>
                <a:cs typeface="Courier" charset="0"/>
              </a:rPr>
              <a:t>GGAGGTGTCTCGGCTCTCCTGCTGCAGCCTCCATAATTTAATCTGAGCATAGAACTGCGGG</a:t>
            </a:r>
          </a:p>
          <a:p>
            <a:endParaRPr lang="en-US" dirty="0">
              <a:latin typeface="Courier" charset="0"/>
              <a:ea typeface="Courier" charset="0"/>
              <a:cs typeface="Courier" charset="0"/>
            </a:endParaRPr>
          </a:p>
          <a:p>
            <a:r>
              <a:rPr lang="en-US" dirty="0">
                <a:latin typeface="Courier" charset="0"/>
                <a:ea typeface="Courier" charset="0"/>
                <a:cs typeface="Courier" charset="0"/>
              </a:rPr>
              <a:t>TRINITY_DN4669_</a:t>
            </a:r>
            <a:r>
              <a:rPr lang="en-US" b="1" dirty="0">
                <a:latin typeface="Courier" charset="0"/>
                <a:ea typeface="Courier" charset="0"/>
                <a:cs typeface="Courier" charset="0"/>
              </a:rPr>
              <a:t>c0</a:t>
            </a:r>
            <a:r>
              <a:rPr lang="en-US" dirty="0">
                <a:latin typeface="Courier" charset="0"/>
                <a:ea typeface="Courier" charset="0"/>
                <a:cs typeface="Courier" charset="0"/>
              </a:rPr>
              <a:t>_</a:t>
            </a:r>
            <a:r>
              <a:rPr lang="en-US" b="1" dirty="0">
                <a:latin typeface="Courier" charset="0"/>
                <a:ea typeface="Courier" charset="0"/>
                <a:cs typeface="Courier" charset="0"/>
              </a:rPr>
              <a:t>g1</a:t>
            </a:r>
            <a:r>
              <a:rPr lang="en-US" dirty="0">
                <a:latin typeface="Courier" charset="0"/>
                <a:ea typeface="Courier" charset="0"/>
                <a:cs typeface="Courier" charset="0"/>
              </a:rPr>
              <a:t>_</a:t>
            </a:r>
            <a:r>
              <a:rPr lang="en-US" b="1" dirty="0">
                <a:latin typeface="Courier" charset="0"/>
                <a:ea typeface="Courier" charset="0"/>
                <a:cs typeface="Courier" charset="0"/>
              </a:rPr>
              <a:t>i1</a:t>
            </a:r>
            <a:r>
              <a:rPr lang="en-US" dirty="0">
                <a:latin typeface="Courier" charset="0"/>
                <a:ea typeface="Courier" charset="0"/>
                <a:cs typeface="Courier" charset="0"/>
              </a:rPr>
              <a:t> </a:t>
            </a:r>
            <a:r>
              <a:rPr lang="en-US" dirty="0" err="1">
                <a:latin typeface="Courier" charset="0"/>
                <a:ea typeface="Courier" charset="0"/>
                <a:cs typeface="Courier" charset="0"/>
              </a:rPr>
              <a:t>len</a:t>
            </a:r>
            <a:r>
              <a:rPr lang="en-US" dirty="0">
                <a:latin typeface="Courier" charset="0"/>
                <a:ea typeface="Courier" charset="0"/>
                <a:cs typeface="Courier" charset="0"/>
              </a:rPr>
              <a:t>=</a:t>
            </a:r>
            <a:r>
              <a:rPr lang="en-US" b="1" dirty="0">
                <a:latin typeface="Courier" charset="0"/>
                <a:ea typeface="Courier" charset="0"/>
                <a:cs typeface="Courier" charset="0"/>
              </a:rPr>
              <a:t>237</a:t>
            </a:r>
            <a:r>
              <a:rPr lang="en-US" dirty="0">
                <a:latin typeface="Courier" charset="0"/>
                <a:ea typeface="Courier" charset="0"/>
                <a:cs typeface="Courier" charset="0"/>
              </a:rPr>
              <a:t> path=[429:0-236] [-1, 429, -2]</a:t>
            </a:r>
          </a:p>
          <a:p>
            <a:endParaRPr lang="en-US" dirty="0"/>
          </a:p>
        </p:txBody>
      </p:sp>
      <p:sp>
        <p:nvSpPr>
          <p:cNvPr id="6" name="TextBox 5"/>
          <p:cNvSpPr txBox="1"/>
          <p:nvPr/>
        </p:nvSpPr>
        <p:spPr>
          <a:xfrm>
            <a:off x="2160690" y="5184198"/>
            <a:ext cx="1605997" cy="369332"/>
          </a:xfrm>
          <a:prstGeom prst="rect">
            <a:avLst/>
          </a:prstGeom>
          <a:noFill/>
        </p:spPr>
        <p:txBody>
          <a:bodyPr wrap="none" rtlCol="0">
            <a:spAutoFit/>
          </a:bodyPr>
          <a:lstStyle/>
          <a:p>
            <a:r>
              <a:rPr lang="en-US" dirty="0">
                <a:latin typeface="Helvetica Neue Light"/>
                <a:cs typeface="Helvetica Neue Light"/>
              </a:rPr>
              <a:t>Gene number</a:t>
            </a:r>
          </a:p>
        </p:txBody>
      </p:sp>
      <p:sp>
        <p:nvSpPr>
          <p:cNvPr id="7" name="TextBox 6"/>
          <p:cNvSpPr txBox="1"/>
          <p:nvPr/>
        </p:nvSpPr>
        <p:spPr>
          <a:xfrm>
            <a:off x="3289091" y="5531655"/>
            <a:ext cx="1815122" cy="369332"/>
          </a:xfrm>
          <a:prstGeom prst="rect">
            <a:avLst/>
          </a:prstGeom>
          <a:noFill/>
        </p:spPr>
        <p:txBody>
          <a:bodyPr wrap="none" rtlCol="0">
            <a:spAutoFit/>
          </a:bodyPr>
          <a:lstStyle/>
          <a:p>
            <a:r>
              <a:rPr lang="en-US" dirty="0">
                <a:latin typeface="Helvetica Neue Light"/>
                <a:cs typeface="Helvetica Neue Light"/>
              </a:rPr>
              <a:t>Isoform number</a:t>
            </a:r>
          </a:p>
        </p:txBody>
      </p:sp>
      <p:sp>
        <p:nvSpPr>
          <p:cNvPr id="8" name="TextBox 7"/>
          <p:cNvSpPr txBox="1"/>
          <p:nvPr/>
        </p:nvSpPr>
        <p:spPr>
          <a:xfrm>
            <a:off x="4508035" y="5101217"/>
            <a:ext cx="872996" cy="369332"/>
          </a:xfrm>
          <a:prstGeom prst="rect">
            <a:avLst/>
          </a:prstGeom>
          <a:noFill/>
        </p:spPr>
        <p:txBody>
          <a:bodyPr wrap="none" rtlCol="0">
            <a:spAutoFit/>
          </a:bodyPr>
          <a:lstStyle/>
          <a:p>
            <a:r>
              <a:rPr lang="en-US" dirty="0">
                <a:latin typeface="Helvetica Neue Light"/>
                <a:cs typeface="Helvetica Neue Light"/>
              </a:rPr>
              <a:t>Length</a:t>
            </a:r>
          </a:p>
        </p:txBody>
      </p:sp>
      <p:cxnSp>
        <p:nvCxnSpPr>
          <p:cNvPr id="9" name="Straight Arrow Connector 8"/>
          <p:cNvCxnSpPr/>
          <p:nvPr/>
        </p:nvCxnSpPr>
        <p:spPr>
          <a:xfrm flipH="1" flipV="1">
            <a:off x="4882896" y="4567952"/>
            <a:ext cx="61637" cy="43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068257" y="4631959"/>
            <a:ext cx="440646" cy="49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H="1" flipV="1">
            <a:off x="3976520" y="4631961"/>
            <a:ext cx="220132" cy="89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04539" y="4817533"/>
            <a:ext cx="5062381" cy="1754327"/>
          </a:xfrm>
          <a:prstGeom prst="rect">
            <a:avLst/>
          </a:prstGeom>
          <a:noFill/>
        </p:spPr>
        <p:txBody>
          <a:bodyPr wrap="none" rtlCol="0">
            <a:spAutoFit/>
          </a:bodyPr>
          <a:lstStyle/>
          <a:p>
            <a:r>
              <a:rPr lang="en-US" dirty="0">
                <a:latin typeface="Helvetica Neue Light"/>
                <a:cs typeface="Helvetica Neue Light"/>
              </a:rPr>
              <a:t>path: list of vertices in the compacted graph that </a:t>
            </a:r>
          </a:p>
          <a:p>
            <a:r>
              <a:rPr lang="en-US" dirty="0">
                <a:latin typeface="Helvetica Neue Light"/>
                <a:cs typeface="Helvetica Neue Light"/>
              </a:rPr>
              <a:t>represent the final transcript sequence and the </a:t>
            </a:r>
          </a:p>
          <a:p>
            <a:r>
              <a:rPr lang="en-US" dirty="0">
                <a:latin typeface="Helvetica Neue Light"/>
                <a:cs typeface="Helvetica Neue Light"/>
              </a:rPr>
              <a:t>range within the given assembled sequence that </a:t>
            </a:r>
          </a:p>
          <a:p>
            <a:r>
              <a:rPr lang="en-US" dirty="0">
                <a:latin typeface="Helvetica Neue Light"/>
                <a:cs typeface="Helvetica Neue Light"/>
              </a:rPr>
              <a:t>those nodes </a:t>
            </a:r>
            <a:r>
              <a:rPr lang="en-US" dirty="0" err="1">
                <a:latin typeface="Helvetica Neue Light"/>
                <a:cs typeface="Helvetica Neue Light"/>
              </a:rPr>
              <a:t>corresond</a:t>
            </a:r>
            <a:r>
              <a:rPr lang="en-US" dirty="0">
                <a:latin typeface="Helvetica Neue Light"/>
                <a:cs typeface="Helvetica Neue Light"/>
              </a:rPr>
              <a:t> to. </a:t>
            </a:r>
            <a:br>
              <a:rPr lang="en-US" dirty="0">
                <a:latin typeface="Helvetica Neue Light"/>
                <a:cs typeface="Helvetica Neue Light"/>
              </a:rPr>
            </a:br>
            <a:endParaRPr lang="en-US" dirty="0">
              <a:latin typeface="Helvetica Neue Light"/>
              <a:cs typeface="Helvetica Neue Light"/>
            </a:endParaRPr>
          </a:p>
          <a:p>
            <a:endParaRPr lang="en-US" dirty="0">
              <a:latin typeface="Helvetica Neue Light"/>
              <a:cs typeface="Helvetica Neue Light"/>
            </a:endParaRPr>
          </a:p>
        </p:txBody>
      </p:sp>
      <p:sp>
        <p:nvSpPr>
          <p:cNvPr id="13" name="TextBox 12"/>
          <p:cNvSpPr txBox="1"/>
          <p:nvPr/>
        </p:nvSpPr>
        <p:spPr>
          <a:xfrm>
            <a:off x="457200" y="4916551"/>
            <a:ext cx="1725566" cy="369332"/>
          </a:xfrm>
          <a:prstGeom prst="rect">
            <a:avLst/>
          </a:prstGeom>
          <a:noFill/>
        </p:spPr>
        <p:txBody>
          <a:bodyPr wrap="none" rtlCol="0">
            <a:spAutoFit/>
          </a:bodyPr>
          <a:lstStyle/>
          <a:p>
            <a:r>
              <a:rPr lang="en-US" dirty="0" err="1">
                <a:latin typeface="Helvetica Neue Light"/>
                <a:cs typeface="Helvetica Neue Light"/>
              </a:rPr>
              <a:t>Contig</a:t>
            </a:r>
            <a:r>
              <a:rPr lang="en-US" dirty="0">
                <a:latin typeface="Helvetica Neue Light"/>
                <a:cs typeface="Helvetica Neue Light"/>
              </a:rPr>
              <a:t> number</a:t>
            </a:r>
          </a:p>
        </p:txBody>
      </p:sp>
      <p:cxnSp>
        <p:nvCxnSpPr>
          <p:cNvPr id="14" name="Straight Arrow Connector 13"/>
          <p:cNvCxnSpPr/>
          <p:nvPr/>
        </p:nvCxnSpPr>
        <p:spPr>
          <a:xfrm flipV="1">
            <a:off x="1603447" y="4567951"/>
            <a:ext cx="1464810" cy="24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Output: the Trinity </a:t>
            </a:r>
            <a:r>
              <a:rPr lang="en-US" sz="4400" dirty="0" err="1">
                <a:latin typeface="Helvetica Neue Light"/>
                <a:cs typeface="Helvetica Neue Light"/>
              </a:rPr>
              <a:t>fasta</a:t>
            </a:r>
            <a:endParaRPr lang="en-US" sz="4400" dirty="0">
              <a:latin typeface="Helvetica Neue Light"/>
              <a:cs typeface="Helvetica Neue Light"/>
            </a:endParaRPr>
          </a:p>
        </p:txBody>
      </p:sp>
      <p:cxnSp>
        <p:nvCxnSpPr>
          <p:cNvPr id="17" name="Straight Connector 16"/>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5915830" y="4631959"/>
            <a:ext cx="603503" cy="306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4022" y="6191870"/>
            <a:ext cx="10170245" cy="861774"/>
          </a:xfrm>
          <a:prstGeom prst="rect">
            <a:avLst/>
          </a:prstGeom>
          <a:noFill/>
        </p:spPr>
        <p:txBody>
          <a:bodyPr wrap="none" rtlCol="0">
            <a:spAutoFit/>
          </a:bodyPr>
          <a:lstStyle/>
          <a:p>
            <a:r>
              <a:rPr lang="en-US" sz="1600" b="1" dirty="0">
                <a:latin typeface="Helvetica Neue Light"/>
                <a:cs typeface="Helvetica Neue Light"/>
              </a:rPr>
              <a:t>Some downstream tools will crash because of this extra text, esp. for  big graphs:</a:t>
            </a:r>
          </a:p>
          <a:p>
            <a:r>
              <a:rPr lang="en-US" sz="1600" b="1" dirty="0">
                <a:latin typeface="Helvetica Neue Light"/>
                <a:cs typeface="Helvetica Neue Light"/>
              </a:rPr>
              <a:t>SOLUTION: create and submit script that does something like : </a:t>
            </a:r>
            <a:r>
              <a:rPr lang="en-US" sz="1600" b="1" dirty="0" err="1">
                <a:latin typeface="Helvetica Neue Light"/>
                <a:cs typeface="Helvetica Neue Light"/>
              </a:rPr>
              <a:t>awk</a:t>
            </a:r>
            <a:r>
              <a:rPr lang="en-US" sz="1600" b="1" dirty="0">
                <a:latin typeface="Helvetica Neue Light"/>
                <a:cs typeface="Helvetica Neue Light"/>
              </a:rPr>
              <a:t> ‘{print $1}’ </a:t>
            </a:r>
            <a:r>
              <a:rPr lang="en-US" sz="1600" b="1" dirty="0" err="1">
                <a:latin typeface="Helvetica Neue Light"/>
                <a:cs typeface="Helvetica Neue Light"/>
              </a:rPr>
              <a:t>Trinity.fasta</a:t>
            </a:r>
            <a:r>
              <a:rPr lang="en-US" sz="1600" b="1" dirty="0">
                <a:latin typeface="Helvetica Neue Light"/>
                <a:cs typeface="Helvetica Neue Light"/>
              </a:rPr>
              <a:t> &gt; </a:t>
            </a:r>
            <a:r>
              <a:rPr lang="en-US" sz="1600" b="1" dirty="0" err="1">
                <a:latin typeface="Helvetica Neue Light"/>
                <a:cs typeface="Helvetica Neue Light"/>
              </a:rPr>
              <a:t>cleaned_Trinity.fasta</a:t>
            </a:r>
            <a:endParaRPr lang="en-US" sz="1600" b="1" dirty="0">
              <a:latin typeface="Helvetica Neue Light"/>
              <a:cs typeface="Helvetica Neue Light"/>
            </a:endParaRPr>
          </a:p>
          <a:p>
            <a:endParaRPr lang="en-US" dirty="0">
              <a:latin typeface="Helvetica Neue Light"/>
              <a:cs typeface="Helvetica Neue Light"/>
            </a:endParaRPr>
          </a:p>
        </p:txBody>
      </p:sp>
    </p:spTree>
    <p:extLst>
      <p:ext uri="{BB962C8B-B14F-4D97-AF65-F5344CB8AC3E}">
        <p14:creationId xmlns:p14="http://schemas.microsoft.com/office/powerpoint/2010/main" val="153379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Evaluating assembly quality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p:txBody>
          <a:bodyPr>
            <a:normAutofit fontScale="85000" lnSpcReduction="20000"/>
          </a:bodyPr>
          <a:lstStyle/>
          <a:p>
            <a:r>
              <a:rPr lang="en-US" dirty="0">
                <a:latin typeface="Helvetica Neue Light"/>
                <a:cs typeface="Helvetica Neue Light"/>
              </a:rPr>
              <a:t>How do we know whether our assembly is any good?</a:t>
            </a:r>
          </a:p>
          <a:p>
            <a:r>
              <a:rPr lang="en-US" dirty="0">
                <a:latin typeface="Helvetica Neue Light"/>
                <a:cs typeface="Helvetica Neue Light"/>
              </a:rPr>
              <a:t>Three kinds of metrics</a:t>
            </a:r>
          </a:p>
          <a:p>
            <a:pPr lvl="1"/>
            <a:r>
              <a:rPr lang="en-US" dirty="0">
                <a:latin typeface="Helvetica Neue Light"/>
                <a:cs typeface="Helvetica Neue Light"/>
              </a:rPr>
              <a:t>Contiguity</a:t>
            </a:r>
          </a:p>
          <a:p>
            <a:pPr lvl="1"/>
            <a:r>
              <a:rPr lang="en-US" dirty="0">
                <a:latin typeface="Helvetica Neue Light"/>
                <a:cs typeface="Helvetica Neue Light"/>
              </a:rPr>
              <a:t>Completeness</a:t>
            </a:r>
          </a:p>
          <a:p>
            <a:pPr lvl="1"/>
            <a:r>
              <a:rPr lang="en-US" dirty="0">
                <a:latin typeface="Helvetica Neue Light"/>
                <a:cs typeface="Helvetica Neue Light"/>
              </a:rPr>
              <a:t>Accuracy</a:t>
            </a:r>
          </a:p>
          <a:p>
            <a:pPr lvl="2"/>
            <a:r>
              <a:rPr lang="en-US" dirty="0">
                <a:latin typeface="Helvetica Neue Light"/>
                <a:cs typeface="Helvetica Neue Light"/>
              </a:rPr>
              <a:t>Read support of assembly</a:t>
            </a:r>
          </a:p>
          <a:p>
            <a:pPr lvl="2"/>
            <a:r>
              <a:rPr lang="en-US" dirty="0">
                <a:latin typeface="Helvetica Neue Light"/>
                <a:cs typeface="Helvetica Neue Light"/>
              </a:rPr>
              <a:t>Correct nucleotides relative to “true” transcripts</a:t>
            </a:r>
          </a:p>
          <a:p>
            <a:r>
              <a:rPr lang="en-US" dirty="0">
                <a:latin typeface="Helvetica Neue Light"/>
                <a:cs typeface="Helvetica Neue Light"/>
              </a:rPr>
              <a:t>Another perspective</a:t>
            </a:r>
          </a:p>
          <a:p>
            <a:pPr lvl="1"/>
            <a:r>
              <a:rPr lang="en-US" dirty="0">
                <a:latin typeface="Helvetica Neue Light"/>
                <a:cs typeface="Helvetica Neue Light"/>
              </a:rPr>
              <a:t>Data set “independent”</a:t>
            </a:r>
          </a:p>
          <a:p>
            <a:pPr lvl="2"/>
            <a:r>
              <a:rPr lang="en-US" dirty="0">
                <a:latin typeface="Helvetica Neue Light"/>
                <a:cs typeface="Helvetica Neue Light"/>
              </a:rPr>
              <a:t>Completeness metrics mostly fall in this category</a:t>
            </a:r>
          </a:p>
          <a:p>
            <a:pPr lvl="2"/>
            <a:r>
              <a:rPr lang="en-US" dirty="0">
                <a:latin typeface="Helvetica Neue Light"/>
                <a:cs typeface="Helvetica Neue Light"/>
              </a:rPr>
              <a:t>Independent in quotes because, of course, some </a:t>
            </a:r>
            <a:r>
              <a:rPr lang="en-US" dirty="0" err="1">
                <a:latin typeface="Helvetica Neue Light"/>
                <a:cs typeface="Helvetica Neue Light"/>
              </a:rPr>
              <a:t>transcriptomes</a:t>
            </a:r>
            <a:r>
              <a:rPr lang="en-US" dirty="0">
                <a:latin typeface="Helvetica Neue Light"/>
                <a:cs typeface="Helvetica Neue Light"/>
              </a:rPr>
              <a:t> (C. </a:t>
            </a:r>
            <a:r>
              <a:rPr lang="en-US" dirty="0" err="1">
                <a:latin typeface="Helvetica Neue Light"/>
                <a:cs typeface="Helvetica Neue Light"/>
              </a:rPr>
              <a:t>elegans</a:t>
            </a:r>
            <a:r>
              <a:rPr lang="en-US" dirty="0">
                <a:latin typeface="Helvetica Neue Light"/>
                <a:cs typeface="Helvetica Neue Light"/>
              </a:rPr>
              <a:t>) are simpler than others (human)</a:t>
            </a:r>
          </a:p>
          <a:p>
            <a:pPr lvl="1"/>
            <a:r>
              <a:rPr lang="en-US" dirty="0">
                <a:latin typeface="Helvetica Neue Light"/>
                <a:cs typeface="Helvetica Neue Light"/>
              </a:rPr>
              <a:t>Data set dependent</a:t>
            </a:r>
          </a:p>
          <a:p>
            <a:pPr lvl="2"/>
            <a:r>
              <a:rPr lang="en-US" dirty="0">
                <a:latin typeface="Helvetica Neue Light"/>
                <a:cs typeface="Helvetica Neue Light"/>
              </a:rPr>
              <a:t>E.g. scoring schemes meant to evaluate different parameter settings/assemblers, such as DETONATE scores</a:t>
            </a:r>
          </a:p>
        </p:txBody>
      </p:sp>
    </p:spTree>
    <p:extLst>
      <p:ext uri="{BB962C8B-B14F-4D97-AF65-F5344CB8AC3E}">
        <p14:creationId xmlns:p14="http://schemas.microsoft.com/office/powerpoint/2010/main" val="257015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Contiguity and completeness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523104" y="1896530"/>
            <a:ext cx="524933"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83304" y="1896530"/>
            <a:ext cx="524933"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47570" y="1896530"/>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15911" y="1896530"/>
            <a:ext cx="14356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53240" y="1896530"/>
            <a:ext cx="7040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085713" y="1896530"/>
            <a:ext cx="524933"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193912" y="1896530"/>
            <a:ext cx="7040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7" idx="3"/>
            <a:endCxn id="6" idx="1"/>
          </p:cNvCxnSpPr>
          <p:nvPr/>
        </p:nvCxnSpPr>
        <p:spPr>
          <a:xfrm>
            <a:off x="2108237" y="1960030"/>
            <a:ext cx="41486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3"/>
            <a:endCxn id="8" idx="1"/>
          </p:cNvCxnSpPr>
          <p:nvPr/>
        </p:nvCxnSpPr>
        <p:spPr>
          <a:xfrm>
            <a:off x="3048037" y="1960030"/>
            <a:ext cx="499533"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3"/>
            <a:endCxn id="9" idx="1"/>
          </p:cNvCxnSpPr>
          <p:nvPr/>
        </p:nvCxnSpPr>
        <p:spPr>
          <a:xfrm>
            <a:off x="4072503" y="1960030"/>
            <a:ext cx="343408"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3" idx="3"/>
            <a:endCxn id="14" idx="1"/>
          </p:cNvCxnSpPr>
          <p:nvPr/>
        </p:nvCxnSpPr>
        <p:spPr>
          <a:xfrm>
            <a:off x="8610646" y="1960030"/>
            <a:ext cx="1583266"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62467" y="1459447"/>
            <a:ext cx="641931" cy="369332"/>
          </a:xfrm>
          <a:prstGeom prst="rect">
            <a:avLst/>
          </a:prstGeom>
          <a:noFill/>
        </p:spPr>
        <p:txBody>
          <a:bodyPr wrap="none" rtlCol="0">
            <a:spAutoFit/>
          </a:bodyPr>
          <a:lstStyle/>
          <a:p>
            <a:pPr algn="r"/>
            <a:r>
              <a:rPr lang="en-US" u="sng" dirty="0">
                <a:latin typeface="Helvetica Neue Light"/>
                <a:cs typeface="Helvetica Neue Light"/>
              </a:rPr>
              <a:t>truth</a:t>
            </a:r>
          </a:p>
        </p:txBody>
      </p:sp>
      <p:sp>
        <p:nvSpPr>
          <p:cNvPr id="44" name="Rectangle 43"/>
          <p:cNvSpPr/>
          <p:nvPr/>
        </p:nvSpPr>
        <p:spPr>
          <a:xfrm>
            <a:off x="2252167" y="2415619"/>
            <a:ext cx="524933"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735704" y="2415619"/>
            <a:ext cx="524933"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768636" y="2415619"/>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278496" y="2415619"/>
            <a:ext cx="14356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553240" y="2415619"/>
            <a:ext cx="7040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8873167" y="2415619"/>
            <a:ext cx="524933"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9389633" y="2415619"/>
            <a:ext cx="7040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3293569" y="2057403"/>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917303" y="2084408"/>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9406602" y="2082799"/>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33332" y="2791354"/>
            <a:ext cx="1287532" cy="369332"/>
          </a:xfrm>
          <a:prstGeom prst="rect">
            <a:avLst/>
          </a:prstGeom>
          <a:noFill/>
        </p:spPr>
        <p:txBody>
          <a:bodyPr wrap="none" rtlCol="0">
            <a:spAutoFit/>
          </a:bodyPr>
          <a:lstStyle/>
          <a:p>
            <a:pPr algn="r"/>
            <a:r>
              <a:rPr lang="en-US" u="sng" dirty="0">
                <a:latin typeface="Helvetica Neue Light"/>
                <a:cs typeface="Helvetica Neue Light"/>
              </a:rPr>
              <a:t>assemblies</a:t>
            </a:r>
          </a:p>
        </p:txBody>
      </p:sp>
      <p:sp>
        <p:nvSpPr>
          <p:cNvPr id="56" name="Rectangle 55"/>
          <p:cNvSpPr/>
          <p:nvPr/>
        </p:nvSpPr>
        <p:spPr>
          <a:xfrm>
            <a:off x="2937976" y="3448564"/>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447836" y="3448564"/>
            <a:ext cx="125272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12063" y="3448564"/>
            <a:ext cx="42976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9321918" y="3448564"/>
            <a:ext cx="24688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9558973" y="3448564"/>
            <a:ext cx="42976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256077" y="1796529"/>
            <a:ext cx="999390" cy="307777"/>
          </a:xfrm>
          <a:prstGeom prst="rect">
            <a:avLst/>
          </a:prstGeom>
          <a:noFill/>
        </p:spPr>
        <p:txBody>
          <a:bodyPr wrap="none" rtlCol="0">
            <a:spAutoFit/>
          </a:bodyPr>
          <a:lstStyle/>
          <a:p>
            <a:pPr algn="r"/>
            <a:r>
              <a:rPr lang="en-US" sz="1400" dirty="0">
                <a:latin typeface="Helvetica Neue Light"/>
                <a:cs typeface="Helvetica Neue Light"/>
              </a:rPr>
              <a:t>annotation</a:t>
            </a:r>
          </a:p>
        </p:txBody>
      </p:sp>
      <p:sp>
        <p:nvSpPr>
          <p:cNvPr id="62" name="TextBox 61"/>
          <p:cNvSpPr txBox="1"/>
          <p:nvPr/>
        </p:nvSpPr>
        <p:spPr>
          <a:xfrm>
            <a:off x="254174" y="2295489"/>
            <a:ext cx="1018227" cy="307777"/>
          </a:xfrm>
          <a:prstGeom prst="rect">
            <a:avLst/>
          </a:prstGeom>
          <a:noFill/>
        </p:spPr>
        <p:txBody>
          <a:bodyPr wrap="none" rtlCol="0">
            <a:spAutoFit/>
          </a:bodyPr>
          <a:lstStyle/>
          <a:p>
            <a:pPr algn="r"/>
            <a:r>
              <a:rPr lang="en-US" sz="1400" dirty="0">
                <a:latin typeface="Helvetica Neue Light"/>
                <a:cs typeface="Helvetica Neue Light"/>
              </a:rPr>
              <a:t>transcripts</a:t>
            </a:r>
          </a:p>
        </p:txBody>
      </p:sp>
      <p:sp>
        <p:nvSpPr>
          <p:cNvPr id="63" name="TextBox 62"/>
          <p:cNvSpPr txBox="1"/>
          <p:nvPr/>
        </p:nvSpPr>
        <p:spPr>
          <a:xfrm>
            <a:off x="-37749" y="3244621"/>
            <a:ext cx="2035907" cy="523220"/>
          </a:xfrm>
          <a:prstGeom prst="rect">
            <a:avLst/>
          </a:prstGeom>
          <a:noFill/>
        </p:spPr>
        <p:txBody>
          <a:bodyPr wrap="square" rtlCol="0">
            <a:spAutoFit/>
          </a:bodyPr>
          <a:lstStyle/>
          <a:p>
            <a:pPr algn="ctr"/>
            <a:r>
              <a:rPr lang="en-US" sz="1400" dirty="0">
                <a:latin typeface="Helvetica Neue Light"/>
                <a:cs typeface="Helvetica Neue Light"/>
              </a:rPr>
              <a:t>high contiguity, low completeness</a:t>
            </a:r>
          </a:p>
        </p:txBody>
      </p:sp>
      <p:sp>
        <p:nvSpPr>
          <p:cNvPr id="64" name="Rectangle 63"/>
          <p:cNvSpPr/>
          <p:nvPr/>
        </p:nvSpPr>
        <p:spPr>
          <a:xfrm>
            <a:off x="2497710" y="4447619"/>
            <a:ext cx="15544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905044" y="4447619"/>
            <a:ext cx="155448"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3014179" y="4447619"/>
            <a:ext cx="2468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3507105" y="4447619"/>
            <a:ext cx="24688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996900" y="4365583"/>
            <a:ext cx="2468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9508188" y="4410547"/>
            <a:ext cx="15544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9643639" y="4410547"/>
            <a:ext cx="15544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2091312" y="4447619"/>
            <a:ext cx="64008"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2277577" y="4447619"/>
            <a:ext cx="155448" cy="1280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201377" y="4447619"/>
            <a:ext cx="64008"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667044" y="4447619"/>
            <a:ext cx="118872"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2802510" y="4447619"/>
            <a:ext cx="15544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268723" y="4448635"/>
            <a:ext cx="2468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4457268" y="4447619"/>
            <a:ext cx="5212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3884884" y="4447619"/>
            <a:ext cx="24688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4216442" y="4448635"/>
            <a:ext cx="15544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9812973" y="4410547"/>
            <a:ext cx="6400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9321918" y="4410547"/>
            <a:ext cx="15544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9889170" y="4410547"/>
            <a:ext cx="6400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9975535" y="4410547"/>
            <a:ext cx="27432"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37749" y="4214906"/>
            <a:ext cx="2035907" cy="523220"/>
          </a:xfrm>
          <a:prstGeom prst="rect">
            <a:avLst/>
          </a:prstGeom>
          <a:noFill/>
        </p:spPr>
        <p:txBody>
          <a:bodyPr wrap="square" rtlCol="0">
            <a:spAutoFit/>
          </a:bodyPr>
          <a:lstStyle/>
          <a:p>
            <a:pPr algn="ctr"/>
            <a:r>
              <a:rPr lang="en-US" sz="1400" dirty="0">
                <a:latin typeface="Helvetica Neue Light"/>
                <a:cs typeface="Helvetica Neue Light"/>
              </a:rPr>
              <a:t>low contiguity, high completeness</a:t>
            </a:r>
          </a:p>
        </p:txBody>
      </p:sp>
      <p:sp>
        <p:nvSpPr>
          <p:cNvPr id="94" name="Rectangle 93"/>
          <p:cNvSpPr/>
          <p:nvPr/>
        </p:nvSpPr>
        <p:spPr>
          <a:xfrm>
            <a:off x="2497710" y="5504349"/>
            <a:ext cx="15544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05044" y="5504349"/>
            <a:ext cx="155448"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07105" y="5504349"/>
            <a:ext cx="24688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9508188" y="5467277"/>
            <a:ext cx="15544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2277577" y="5504349"/>
            <a:ext cx="155448" cy="1280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2201377" y="5504349"/>
            <a:ext cx="64008"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2802510" y="5504349"/>
            <a:ext cx="15544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4457268" y="5504349"/>
            <a:ext cx="5212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884884" y="5504349"/>
            <a:ext cx="24688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9812973" y="5467277"/>
            <a:ext cx="6400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9975535" y="5467277"/>
            <a:ext cx="27432"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4338187" y="5504349"/>
            <a:ext cx="155448" cy="1270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2043754" y="5504349"/>
            <a:ext cx="155448" cy="1270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71529" y="6304443"/>
            <a:ext cx="338328" cy="1270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509857" y="6214055"/>
            <a:ext cx="3892754" cy="307777"/>
          </a:xfrm>
          <a:prstGeom prst="rect">
            <a:avLst/>
          </a:prstGeom>
          <a:noFill/>
        </p:spPr>
        <p:txBody>
          <a:bodyPr wrap="none" rtlCol="0">
            <a:spAutoFit/>
          </a:bodyPr>
          <a:lstStyle/>
          <a:p>
            <a:pPr algn="r"/>
            <a:r>
              <a:rPr lang="en-US" sz="1400" dirty="0">
                <a:latin typeface="Helvetica Neue Light"/>
                <a:cs typeface="Helvetica Neue Light"/>
              </a:rPr>
              <a:t>Spurious element from pre-mRNA </a:t>
            </a:r>
            <a:r>
              <a:rPr lang="en-US" sz="1400" dirty="0" err="1">
                <a:latin typeface="Helvetica Neue Light"/>
                <a:cs typeface="Helvetica Neue Light"/>
              </a:rPr>
              <a:t>intronic</a:t>
            </a:r>
            <a:r>
              <a:rPr lang="en-US" sz="1400" dirty="0">
                <a:latin typeface="Helvetica Neue Light"/>
                <a:cs typeface="Helvetica Neue Light"/>
              </a:rPr>
              <a:t> reads</a:t>
            </a:r>
          </a:p>
        </p:txBody>
      </p:sp>
      <p:sp>
        <p:nvSpPr>
          <p:cNvPr id="121" name="Rectangle 120"/>
          <p:cNvSpPr/>
          <p:nvPr/>
        </p:nvSpPr>
        <p:spPr>
          <a:xfrm>
            <a:off x="7838825" y="5505365"/>
            <a:ext cx="338328" cy="127000"/>
          </a:xfrm>
          <a:prstGeom prst="rect">
            <a:avLst/>
          </a:prstGeom>
          <a:solidFill>
            <a:srgbClr val="FF50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71529" y="6594808"/>
            <a:ext cx="338328" cy="127000"/>
          </a:xfrm>
          <a:prstGeom prst="rect">
            <a:avLst/>
          </a:prstGeom>
          <a:solidFill>
            <a:srgbClr val="FF50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16677" y="6476526"/>
            <a:ext cx="7337009" cy="307777"/>
          </a:xfrm>
          <a:prstGeom prst="rect">
            <a:avLst/>
          </a:prstGeom>
          <a:noFill/>
        </p:spPr>
        <p:txBody>
          <a:bodyPr wrap="none" rtlCol="0">
            <a:spAutoFit/>
          </a:bodyPr>
          <a:lstStyle/>
          <a:p>
            <a:pPr algn="r"/>
            <a:r>
              <a:rPr lang="en-US" sz="1400" dirty="0">
                <a:latin typeface="Helvetica Neue Light"/>
                <a:cs typeface="Helvetica Neue Light"/>
              </a:rPr>
              <a:t>Transcript assembled from transcriptional noise reads, un-annotated </a:t>
            </a:r>
            <a:r>
              <a:rPr lang="en-US" sz="1400" dirty="0" err="1">
                <a:latin typeface="Helvetica Neue Light"/>
                <a:cs typeface="Helvetica Neue Light"/>
              </a:rPr>
              <a:t>lncRNA</a:t>
            </a:r>
            <a:r>
              <a:rPr lang="en-US" sz="1400" dirty="0">
                <a:latin typeface="Helvetica Neue Light"/>
                <a:cs typeface="Helvetica Neue Light"/>
              </a:rPr>
              <a:t>? Who knows??</a:t>
            </a:r>
          </a:p>
        </p:txBody>
      </p:sp>
      <p:sp>
        <p:nvSpPr>
          <p:cNvPr id="125" name="TextBox 124"/>
          <p:cNvSpPr txBox="1"/>
          <p:nvPr/>
        </p:nvSpPr>
        <p:spPr>
          <a:xfrm>
            <a:off x="-105462" y="5188728"/>
            <a:ext cx="2035907" cy="738664"/>
          </a:xfrm>
          <a:prstGeom prst="rect">
            <a:avLst/>
          </a:prstGeom>
          <a:noFill/>
        </p:spPr>
        <p:txBody>
          <a:bodyPr wrap="square" rtlCol="0">
            <a:spAutoFit/>
          </a:bodyPr>
          <a:lstStyle/>
          <a:p>
            <a:pPr algn="ctr"/>
            <a:r>
              <a:rPr lang="en-US" sz="1400" dirty="0">
                <a:latin typeface="Helvetica Neue Light"/>
                <a:cs typeface="Helvetica Neue Light"/>
              </a:rPr>
              <a:t>low contiguity, low completeness + garbage</a:t>
            </a:r>
          </a:p>
        </p:txBody>
      </p:sp>
      <p:sp>
        <p:nvSpPr>
          <p:cNvPr id="126" name="TextBox 125"/>
          <p:cNvSpPr txBox="1"/>
          <p:nvPr/>
        </p:nvSpPr>
        <p:spPr>
          <a:xfrm>
            <a:off x="9195356" y="5928311"/>
            <a:ext cx="1997112" cy="768096"/>
          </a:xfrm>
          <a:prstGeom prst="rect">
            <a:avLst/>
          </a:prstGeom>
          <a:solidFill>
            <a:schemeClr val="bg2">
              <a:lumMod val="90000"/>
            </a:schemeClr>
          </a:solidFill>
        </p:spPr>
        <p:txBody>
          <a:bodyPr wrap="square" rtlCol="0">
            <a:spAutoFit/>
          </a:bodyPr>
          <a:lstStyle/>
          <a:p>
            <a:pPr algn="ctr"/>
            <a:r>
              <a:rPr lang="en-US" sz="1400" dirty="0">
                <a:latin typeface="Helvetica Neue Light"/>
                <a:cs typeface="Helvetica Neue Light"/>
              </a:rPr>
              <a:t>Reality is likely messy, fragmented and very much incomplete</a:t>
            </a:r>
          </a:p>
        </p:txBody>
      </p:sp>
    </p:spTree>
    <p:extLst>
      <p:ext uri="{BB962C8B-B14F-4D97-AF65-F5344CB8AC3E}">
        <p14:creationId xmlns:p14="http://schemas.microsoft.com/office/powerpoint/2010/main" val="2570156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The problem with contiguity metrics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523104" y="1896530"/>
            <a:ext cx="524933"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83304" y="1896530"/>
            <a:ext cx="524933"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47570" y="1896530"/>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415911" y="1896530"/>
            <a:ext cx="14356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53240" y="1896530"/>
            <a:ext cx="7040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085713" y="1896530"/>
            <a:ext cx="524933"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193912" y="1896530"/>
            <a:ext cx="7040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7" idx="3"/>
            <a:endCxn id="6" idx="1"/>
          </p:cNvCxnSpPr>
          <p:nvPr/>
        </p:nvCxnSpPr>
        <p:spPr>
          <a:xfrm>
            <a:off x="2108237" y="1960030"/>
            <a:ext cx="41486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3"/>
            <a:endCxn id="8" idx="1"/>
          </p:cNvCxnSpPr>
          <p:nvPr/>
        </p:nvCxnSpPr>
        <p:spPr>
          <a:xfrm>
            <a:off x="3048037" y="1960030"/>
            <a:ext cx="499533"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3"/>
            <a:endCxn id="9" idx="1"/>
          </p:cNvCxnSpPr>
          <p:nvPr/>
        </p:nvCxnSpPr>
        <p:spPr>
          <a:xfrm>
            <a:off x="4072503" y="1960030"/>
            <a:ext cx="343408"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3" idx="3"/>
            <a:endCxn id="14" idx="1"/>
          </p:cNvCxnSpPr>
          <p:nvPr/>
        </p:nvCxnSpPr>
        <p:spPr>
          <a:xfrm>
            <a:off x="8610646" y="1960030"/>
            <a:ext cx="1583266"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62467" y="1459447"/>
            <a:ext cx="641931" cy="369332"/>
          </a:xfrm>
          <a:prstGeom prst="rect">
            <a:avLst/>
          </a:prstGeom>
          <a:noFill/>
        </p:spPr>
        <p:txBody>
          <a:bodyPr wrap="none" rtlCol="0">
            <a:spAutoFit/>
          </a:bodyPr>
          <a:lstStyle/>
          <a:p>
            <a:pPr algn="r"/>
            <a:r>
              <a:rPr lang="en-US" u="sng" dirty="0">
                <a:latin typeface="Helvetica Neue Light"/>
                <a:cs typeface="Helvetica Neue Light"/>
              </a:rPr>
              <a:t>truth</a:t>
            </a:r>
          </a:p>
        </p:txBody>
      </p:sp>
      <p:sp>
        <p:nvSpPr>
          <p:cNvPr id="44" name="Rectangle 43"/>
          <p:cNvSpPr/>
          <p:nvPr/>
        </p:nvSpPr>
        <p:spPr>
          <a:xfrm>
            <a:off x="2252167" y="2415619"/>
            <a:ext cx="524933"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735704" y="2415619"/>
            <a:ext cx="524933"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768636" y="2415619"/>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278496" y="2415619"/>
            <a:ext cx="14356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553240" y="2415619"/>
            <a:ext cx="7040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8873167" y="2415619"/>
            <a:ext cx="524933"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9389633" y="2415619"/>
            <a:ext cx="7040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3293569" y="2057403"/>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917303" y="2084408"/>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9406602" y="2082799"/>
            <a:ext cx="0" cy="25078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56077" y="1796529"/>
            <a:ext cx="999390" cy="307777"/>
          </a:xfrm>
          <a:prstGeom prst="rect">
            <a:avLst/>
          </a:prstGeom>
          <a:noFill/>
        </p:spPr>
        <p:txBody>
          <a:bodyPr wrap="none" rtlCol="0">
            <a:spAutoFit/>
          </a:bodyPr>
          <a:lstStyle/>
          <a:p>
            <a:pPr algn="r"/>
            <a:r>
              <a:rPr lang="en-US" sz="1400" dirty="0">
                <a:latin typeface="Helvetica Neue Light"/>
                <a:cs typeface="Helvetica Neue Light"/>
              </a:rPr>
              <a:t>annotation</a:t>
            </a:r>
          </a:p>
        </p:txBody>
      </p:sp>
      <p:sp>
        <p:nvSpPr>
          <p:cNvPr id="62" name="TextBox 61"/>
          <p:cNvSpPr txBox="1"/>
          <p:nvPr/>
        </p:nvSpPr>
        <p:spPr>
          <a:xfrm>
            <a:off x="254174" y="2295489"/>
            <a:ext cx="1018227" cy="307777"/>
          </a:xfrm>
          <a:prstGeom prst="rect">
            <a:avLst/>
          </a:prstGeom>
          <a:noFill/>
        </p:spPr>
        <p:txBody>
          <a:bodyPr wrap="none" rtlCol="0">
            <a:spAutoFit/>
          </a:bodyPr>
          <a:lstStyle/>
          <a:p>
            <a:pPr algn="r"/>
            <a:r>
              <a:rPr lang="en-US" sz="1400" dirty="0">
                <a:latin typeface="Helvetica Neue Light"/>
                <a:cs typeface="Helvetica Neue Light"/>
              </a:rPr>
              <a:t>transcripts</a:t>
            </a:r>
          </a:p>
        </p:txBody>
      </p:sp>
      <p:sp>
        <p:nvSpPr>
          <p:cNvPr id="3" name="Content Placeholder 2"/>
          <p:cNvSpPr>
            <a:spLocks noGrp="1"/>
          </p:cNvSpPr>
          <p:nvPr>
            <p:ph idx="1"/>
          </p:nvPr>
        </p:nvSpPr>
        <p:spPr>
          <a:xfrm>
            <a:off x="838200" y="2883945"/>
            <a:ext cx="10515600" cy="3635379"/>
          </a:xfrm>
        </p:spPr>
        <p:txBody>
          <a:bodyPr>
            <a:normAutofit fontScale="92500" lnSpcReduction="20000"/>
          </a:bodyPr>
          <a:lstStyle/>
          <a:p>
            <a:r>
              <a:rPr lang="en-US" sz="2600" dirty="0">
                <a:latin typeface="Helvetica Neue Light"/>
                <a:cs typeface="Helvetica Neue Light"/>
              </a:rPr>
              <a:t>The frequently reported N50</a:t>
            </a:r>
          </a:p>
          <a:p>
            <a:pPr lvl="1"/>
            <a:r>
              <a:rPr lang="en-US" sz="2200" dirty="0">
                <a:latin typeface="Helvetica Neue Light"/>
                <a:cs typeface="Helvetica Neue Light"/>
              </a:rPr>
              <a:t>Arrange </a:t>
            </a:r>
            <a:r>
              <a:rPr lang="en-US" sz="2200" dirty="0" err="1">
                <a:latin typeface="Helvetica Neue Light"/>
                <a:cs typeface="Helvetica Neue Light"/>
              </a:rPr>
              <a:t>contigs</a:t>
            </a:r>
            <a:r>
              <a:rPr lang="en-US" sz="2200" dirty="0">
                <a:latin typeface="Helvetica Neue Light"/>
                <a:cs typeface="Helvetica Neue Light"/>
              </a:rPr>
              <a:t> from shortest to longest</a:t>
            </a:r>
          </a:p>
          <a:p>
            <a:pPr lvl="1"/>
            <a:r>
              <a:rPr lang="en-US" sz="2200" dirty="0">
                <a:latin typeface="Helvetica Neue Light"/>
                <a:cs typeface="Helvetica Neue Light"/>
              </a:rPr>
              <a:t>Add up </a:t>
            </a:r>
            <a:r>
              <a:rPr lang="en-US" sz="2200" dirty="0" err="1">
                <a:latin typeface="Helvetica Neue Light"/>
                <a:cs typeface="Helvetica Neue Light"/>
              </a:rPr>
              <a:t>contigs</a:t>
            </a:r>
            <a:r>
              <a:rPr lang="en-US" sz="2200" dirty="0">
                <a:latin typeface="Helvetica Neue Light"/>
                <a:cs typeface="Helvetica Neue Light"/>
              </a:rPr>
              <a:t> until their total length = 50% of the overall assembly length</a:t>
            </a:r>
          </a:p>
          <a:p>
            <a:pPr lvl="1"/>
            <a:r>
              <a:rPr lang="en-US" sz="2200" dirty="0">
                <a:latin typeface="Helvetica Neue Light"/>
                <a:cs typeface="Helvetica Neue Light"/>
              </a:rPr>
              <a:t>Length of longest </a:t>
            </a:r>
            <a:r>
              <a:rPr lang="en-US" sz="2200" dirty="0" err="1">
                <a:latin typeface="Helvetica Neue Light"/>
                <a:cs typeface="Helvetica Neue Light"/>
              </a:rPr>
              <a:t>contig</a:t>
            </a:r>
            <a:r>
              <a:rPr lang="en-US" sz="2200" dirty="0">
                <a:latin typeface="Helvetica Neue Light"/>
                <a:cs typeface="Helvetica Neue Light"/>
              </a:rPr>
              <a:t> in this set = N50</a:t>
            </a:r>
          </a:p>
          <a:p>
            <a:r>
              <a:rPr lang="en-US" sz="2600" dirty="0">
                <a:latin typeface="Helvetica Neue Light"/>
                <a:cs typeface="Helvetica Neue Light"/>
              </a:rPr>
              <a:t>Little info as to whether the assembly correct</a:t>
            </a:r>
          </a:p>
          <a:p>
            <a:pPr lvl="1"/>
            <a:r>
              <a:rPr lang="en-US" sz="2200" dirty="0">
                <a:latin typeface="Helvetica Neue Light"/>
                <a:cs typeface="Helvetica Neue Light"/>
              </a:rPr>
              <a:t>assembly that concatenates all exons from all genes and transcripts into one </a:t>
            </a:r>
            <a:r>
              <a:rPr lang="en-US" sz="2200" dirty="0" err="1">
                <a:latin typeface="Helvetica Neue Light"/>
                <a:cs typeface="Helvetica Neue Light"/>
              </a:rPr>
              <a:t>contig</a:t>
            </a:r>
            <a:r>
              <a:rPr lang="en-US" sz="2200" dirty="0">
                <a:latin typeface="Helvetica Neue Light"/>
                <a:cs typeface="Helvetica Neue Light"/>
              </a:rPr>
              <a:t> will have a very high N50!</a:t>
            </a:r>
          </a:p>
          <a:p>
            <a:pPr lvl="1"/>
            <a:endParaRPr lang="en-US" sz="1600" dirty="0">
              <a:latin typeface="Helvetica Neue Light"/>
              <a:cs typeface="Helvetica Neue Light"/>
            </a:endParaRPr>
          </a:p>
          <a:p>
            <a:pPr marL="457200" lvl="1" indent="0">
              <a:buNone/>
            </a:pPr>
            <a:endParaRPr lang="en-US" sz="1600" dirty="0">
              <a:latin typeface="Helvetica Neue Light"/>
              <a:cs typeface="Helvetica Neue Light"/>
            </a:endParaRPr>
          </a:p>
          <a:p>
            <a:r>
              <a:rPr lang="en-US" sz="2600" dirty="0">
                <a:latin typeface="Helvetica Neue Light"/>
                <a:cs typeface="Helvetica Neue Light"/>
              </a:rPr>
              <a:t>Small values of contiguity metrics certainly indicate fragmented, but large values don’t necessarily mean the assembly is good</a:t>
            </a:r>
          </a:p>
          <a:p>
            <a:pPr lvl="1"/>
            <a:r>
              <a:rPr lang="en-US" sz="2200" dirty="0">
                <a:latin typeface="Helvetica Neue Light"/>
                <a:cs typeface="Helvetica Neue Light"/>
              </a:rPr>
              <a:t>How many </a:t>
            </a:r>
            <a:r>
              <a:rPr lang="en-US" sz="2200" dirty="0" err="1">
                <a:latin typeface="Helvetica Neue Light"/>
                <a:cs typeface="Helvetica Neue Light"/>
              </a:rPr>
              <a:t>contigs</a:t>
            </a:r>
            <a:r>
              <a:rPr lang="en-US" sz="2200" dirty="0">
                <a:latin typeface="Helvetica Neue Light"/>
                <a:cs typeface="Helvetica Neue Light"/>
              </a:rPr>
              <a:t> are really chimeric </a:t>
            </a:r>
            <a:r>
              <a:rPr lang="en-US" sz="2200" dirty="0" err="1">
                <a:latin typeface="Helvetica Neue Light"/>
                <a:cs typeface="Helvetica Neue Light"/>
              </a:rPr>
              <a:t>mis</a:t>
            </a:r>
            <a:r>
              <a:rPr lang="en-US" sz="2200" dirty="0">
                <a:latin typeface="Helvetica Neue Light"/>
                <a:cs typeface="Helvetica Neue Light"/>
              </a:rPr>
              <a:t>-assemblies?</a:t>
            </a:r>
          </a:p>
          <a:p>
            <a:pPr marL="457200" lvl="1" indent="0">
              <a:buNone/>
            </a:pPr>
            <a:endParaRPr lang="en-US" sz="1600" dirty="0">
              <a:latin typeface="Helvetica Neue Light"/>
              <a:cs typeface="Helvetica Neue Light"/>
            </a:endParaRPr>
          </a:p>
        </p:txBody>
      </p:sp>
      <p:grpSp>
        <p:nvGrpSpPr>
          <p:cNvPr id="10" name="Group 9"/>
          <p:cNvGrpSpPr/>
          <p:nvPr/>
        </p:nvGrpSpPr>
        <p:grpSpPr>
          <a:xfrm>
            <a:off x="1888104" y="4972523"/>
            <a:ext cx="4893862" cy="127000"/>
            <a:chOff x="1888104" y="4862485"/>
            <a:chExt cx="4893862" cy="127000"/>
          </a:xfrm>
        </p:grpSpPr>
        <p:sp>
          <p:nvSpPr>
            <p:cNvPr id="78" name="Rectangle 77"/>
            <p:cNvSpPr/>
            <p:nvPr/>
          </p:nvSpPr>
          <p:spPr>
            <a:xfrm>
              <a:off x="2404567" y="4862485"/>
              <a:ext cx="524933"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888104" y="4862485"/>
              <a:ext cx="524933" cy="127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2921036" y="4862485"/>
              <a:ext cx="524933"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430896" y="4862485"/>
              <a:ext cx="1435608"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4858037" y="4862485"/>
              <a:ext cx="704088"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5561412" y="4862485"/>
              <a:ext cx="524933" cy="127000"/>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077878" y="4862485"/>
              <a:ext cx="704088" cy="1270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3640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Quality assessment: read support for assembly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idx="1"/>
          </p:nvPr>
        </p:nvSpPr>
        <p:spPr>
          <a:xfrm>
            <a:off x="838200" y="1825625"/>
            <a:ext cx="10515600" cy="2646182"/>
          </a:xfrm>
        </p:spPr>
        <p:txBody>
          <a:bodyPr>
            <a:normAutofit lnSpcReduction="10000"/>
          </a:bodyPr>
          <a:lstStyle/>
          <a:p>
            <a:r>
              <a:rPr lang="en-US" dirty="0">
                <a:latin typeface="Helvetica Neue Light"/>
                <a:cs typeface="Helvetica Neue Light"/>
              </a:rPr>
              <a:t>Trinity transcripts may not always represent properly paired reads</a:t>
            </a:r>
          </a:p>
          <a:p>
            <a:pPr lvl="1"/>
            <a:r>
              <a:rPr lang="en-US" dirty="0">
                <a:latin typeface="Helvetica Neue Light"/>
                <a:cs typeface="Helvetica Neue Light"/>
              </a:rPr>
              <a:t>PE reads that don’t support transcripts may have been discarded</a:t>
            </a:r>
          </a:p>
          <a:p>
            <a:pPr lvl="1"/>
            <a:r>
              <a:rPr lang="en-US" dirty="0">
                <a:latin typeface="Helvetica Neue Light"/>
                <a:cs typeface="Helvetica Neue Light"/>
              </a:rPr>
              <a:t>Transcripts may have been improperly constructed</a:t>
            </a:r>
          </a:p>
          <a:p>
            <a:r>
              <a:rPr lang="en-US" dirty="0">
                <a:latin typeface="Helvetica Neue Light"/>
                <a:cs typeface="Helvetica Neue Light"/>
              </a:rPr>
              <a:t>Mapping reads as pairs won’t readily reveal this problem</a:t>
            </a:r>
          </a:p>
          <a:p>
            <a:r>
              <a:rPr lang="en-US" dirty="0">
                <a:latin typeface="Helvetica Neue Light"/>
                <a:cs typeface="Helvetica Neue Light"/>
              </a:rPr>
              <a:t>Instead, map R1 and R2 separately and then assess extent of improper pairing</a:t>
            </a:r>
          </a:p>
          <a:p>
            <a:endParaRPr lang="en-US" dirty="0">
              <a:latin typeface="Helvetica Neue Light"/>
              <a:cs typeface="Helvetica Neue Light"/>
            </a:endParaRPr>
          </a:p>
        </p:txBody>
      </p:sp>
      <p:grpSp>
        <p:nvGrpSpPr>
          <p:cNvPr id="39" name="Group 38"/>
          <p:cNvGrpSpPr/>
          <p:nvPr/>
        </p:nvGrpSpPr>
        <p:grpSpPr>
          <a:xfrm>
            <a:off x="3121765" y="4591411"/>
            <a:ext cx="5271282" cy="1600414"/>
            <a:chOff x="1502829" y="4861231"/>
            <a:chExt cx="5271282" cy="1600414"/>
          </a:xfrm>
        </p:grpSpPr>
        <p:sp>
          <p:nvSpPr>
            <p:cNvPr id="7" name="Rectangle 6"/>
            <p:cNvSpPr/>
            <p:nvPr/>
          </p:nvSpPr>
          <p:spPr>
            <a:xfrm>
              <a:off x="1660398" y="5271114"/>
              <a:ext cx="1737360"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69739" y="5271114"/>
              <a:ext cx="1737360" cy="127000"/>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502829" y="4861231"/>
              <a:ext cx="2116666" cy="307777"/>
            </a:xfrm>
            <a:prstGeom prst="rect">
              <a:avLst/>
            </a:prstGeom>
            <a:noFill/>
          </p:spPr>
          <p:txBody>
            <a:bodyPr wrap="square" rtlCol="0">
              <a:spAutoFit/>
            </a:bodyPr>
            <a:lstStyle/>
            <a:p>
              <a:pPr algn="ctr"/>
              <a:r>
                <a:rPr lang="en-US" sz="1400" b="1" dirty="0">
                  <a:latin typeface="Helvetica Neue Light"/>
                  <a:cs typeface="Helvetica Neue Light"/>
                </a:rPr>
                <a:t>Trinity </a:t>
              </a:r>
              <a:r>
                <a:rPr lang="en-US" sz="1400" b="1" dirty="0" err="1">
                  <a:latin typeface="Helvetica Neue Light"/>
                  <a:cs typeface="Helvetica Neue Light"/>
                </a:rPr>
                <a:t>contig</a:t>
              </a:r>
              <a:r>
                <a:rPr lang="en-US" sz="1400" b="1" dirty="0">
                  <a:latin typeface="Helvetica Neue Light"/>
                  <a:cs typeface="Helvetica Neue Light"/>
                </a:rPr>
                <a:t> 1</a:t>
              </a:r>
            </a:p>
          </p:txBody>
        </p:sp>
        <p:sp>
          <p:nvSpPr>
            <p:cNvPr id="10" name="TextBox 9"/>
            <p:cNvSpPr txBox="1"/>
            <p:nvPr/>
          </p:nvSpPr>
          <p:spPr>
            <a:xfrm>
              <a:off x="4657445" y="4861231"/>
              <a:ext cx="2116666" cy="307777"/>
            </a:xfrm>
            <a:prstGeom prst="rect">
              <a:avLst/>
            </a:prstGeom>
            <a:noFill/>
          </p:spPr>
          <p:txBody>
            <a:bodyPr wrap="square" rtlCol="0">
              <a:spAutoFit/>
            </a:bodyPr>
            <a:lstStyle/>
            <a:p>
              <a:pPr algn="ctr"/>
              <a:r>
                <a:rPr lang="en-US" sz="1400" b="1" dirty="0">
                  <a:latin typeface="Helvetica Neue Light"/>
                  <a:cs typeface="Helvetica Neue Light"/>
                </a:rPr>
                <a:t>Trinity </a:t>
              </a:r>
              <a:r>
                <a:rPr lang="en-US" sz="1400" b="1" dirty="0" err="1">
                  <a:latin typeface="Helvetica Neue Light"/>
                  <a:cs typeface="Helvetica Neue Light"/>
                </a:rPr>
                <a:t>contig</a:t>
              </a:r>
              <a:r>
                <a:rPr lang="en-US" sz="1400" b="1" dirty="0">
                  <a:latin typeface="Helvetica Neue Light"/>
                  <a:cs typeface="Helvetica Neue Light"/>
                </a:rPr>
                <a:t> 2</a:t>
              </a:r>
            </a:p>
          </p:txBody>
        </p:sp>
        <p:sp>
          <p:nvSpPr>
            <p:cNvPr id="11" name="Rectangle 10"/>
            <p:cNvSpPr/>
            <p:nvPr/>
          </p:nvSpPr>
          <p:spPr>
            <a:xfrm>
              <a:off x="2481744" y="5486987"/>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 name="Rectangle 14"/>
            <p:cNvSpPr/>
            <p:nvPr/>
          </p:nvSpPr>
          <p:spPr>
            <a:xfrm>
              <a:off x="1824675" y="5486987"/>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cxnSp>
          <p:nvCxnSpPr>
            <p:cNvPr id="16" name="Straight Connector 15"/>
            <p:cNvCxnSpPr>
              <a:stCxn id="15" idx="3"/>
              <a:endCxn id="11" idx="1"/>
            </p:cNvCxnSpPr>
            <p:nvPr/>
          </p:nvCxnSpPr>
          <p:spPr>
            <a:xfrm>
              <a:off x="2098995" y="5532707"/>
              <a:ext cx="38274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44004" y="5714338"/>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4" name="Rectangle 23"/>
            <p:cNvSpPr/>
            <p:nvPr/>
          </p:nvSpPr>
          <p:spPr>
            <a:xfrm>
              <a:off x="2186935" y="5714338"/>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cxnSp>
          <p:nvCxnSpPr>
            <p:cNvPr id="25" name="Straight Connector 24"/>
            <p:cNvCxnSpPr/>
            <p:nvPr/>
          </p:nvCxnSpPr>
          <p:spPr>
            <a:xfrm>
              <a:off x="2461255" y="5760058"/>
              <a:ext cx="38274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101334" y="5926698"/>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 name="Rectangle 26"/>
            <p:cNvSpPr/>
            <p:nvPr/>
          </p:nvSpPr>
          <p:spPr>
            <a:xfrm>
              <a:off x="2444265" y="5926698"/>
              <a:ext cx="274320" cy="9144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cxnSp>
          <p:nvCxnSpPr>
            <p:cNvPr id="28" name="Straight Connector 27"/>
            <p:cNvCxnSpPr/>
            <p:nvPr/>
          </p:nvCxnSpPr>
          <p:spPr>
            <a:xfrm>
              <a:off x="2718585" y="5972418"/>
              <a:ext cx="3827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33566" y="6199018"/>
              <a:ext cx="274320" cy="9144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491735" y="6199018"/>
              <a:ext cx="274320" cy="9144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endCxn id="29" idx="1"/>
            </p:cNvCxnSpPr>
            <p:nvPr/>
          </p:nvCxnSpPr>
          <p:spPr>
            <a:xfrm>
              <a:off x="2766055" y="6244738"/>
              <a:ext cx="296751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64099" y="5510506"/>
              <a:ext cx="274320" cy="9144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064228" y="5510506"/>
              <a:ext cx="274320" cy="9144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a:endCxn id="32" idx="1"/>
            </p:cNvCxnSpPr>
            <p:nvPr/>
          </p:nvCxnSpPr>
          <p:spPr>
            <a:xfrm>
              <a:off x="3338548" y="5556226"/>
              <a:ext cx="2025551"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83557" y="5310403"/>
              <a:ext cx="524656" cy="461665"/>
            </a:xfrm>
            <a:prstGeom prst="rect">
              <a:avLst/>
            </a:prstGeom>
            <a:noFill/>
          </p:spPr>
          <p:txBody>
            <a:bodyPr wrap="square" rtlCol="0">
              <a:spAutoFit/>
            </a:bodyPr>
            <a:lstStyle/>
            <a:p>
              <a:pPr algn="ctr"/>
              <a:r>
                <a:rPr lang="en-US" sz="2400"/>
                <a:t>x</a:t>
              </a:r>
            </a:p>
          </p:txBody>
        </p:sp>
        <p:sp>
          <p:nvSpPr>
            <p:cNvPr id="38" name="TextBox 37"/>
            <p:cNvSpPr txBox="1"/>
            <p:nvPr/>
          </p:nvSpPr>
          <p:spPr>
            <a:xfrm>
              <a:off x="3987482" y="5999980"/>
              <a:ext cx="524656" cy="461665"/>
            </a:xfrm>
            <a:prstGeom prst="rect">
              <a:avLst/>
            </a:prstGeom>
            <a:noFill/>
          </p:spPr>
          <p:txBody>
            <a:bodyPr wrap="square" rtlCol="0">
              <a:spAutoFit/>
            </a:bodyPr>
            <a:lstStyle/>
            <a:p>
              <a:pPr algn="ctr"/>
              <a:r>
                <a:rPr lang="en-US" sz="2400"/>
                <a:t>x</a:t>
              </a:r>
            </a:p>
          </p:txBody>
        </p:sp>
      </p:grpSp>
    </p:spTree>
    <p:extLst>
      <p:ext uri="{BB962C8B-B14F-4D97-AF65-F5344CB8AC3E}">
        <p14:creationId xmlns:p14="http://schemas.microsoft.com/office/powerpoint/2010/main" val="1247465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Getting basic summary statistics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8757" y="2314312"/>
            <a:ext cx="10486417" cy="3754874"/>
          </a:xfrm>
          <a:prstGeom prst="rect">
            <a:avLst/>
          </a:prstGeom>
          <a:solidFill>
            <a:schemeClr val="bg2">
              <a:lumMod val="90000"/>
            </a:schemeClr>
          </a:solidFill>
        </p:spPr>
        <p:txBody>
          <a:bodyPr wrap="square" rtlCol="0">
            <a:spAutoFit/>
          </a:bodyPr>
          <a:lstStyle/>
          <a:p>
            <a:r>
              <a:rPr lang="en-US" sz="1600" dirty="0">
                <a:latin typeface="Andale Mono"/>
                <a:cs typeface="Andale Mono"/>
              </a:rPr>
              <a:t>#!/bin/bash </a:t>
            </a:r>
          </a:p>
          <a:p>
            <a:r>
              <a:rPr lang="en-US" sz="1600" dirty="0">
                <a:latin typeface="Andale Mono"/>
                <a:cs typeface="Andale Mono"/>
              </a:rPr>
              <a:t>#SBATCH -p </a:t>
            </a:r>
            <a:r>
              <a:rPr lang="en-US" sz="1600" dirty="0" err="1">
                <a:latin typeface="Andale Mono"/>
                <a:cs typeface="Andale Mono"/>
              </a:rPr>
              <a:t>shared,serial_requeue</a:t>
            </a:r>
            <a:r>
              <a:rPr lang="en-US" sz="1600" dirty="0">
                <a:latin typeface="Andale Mono"/>
                <a:cs typeface="Andale Mono"/>
              </a:rPr>
              <a:t>       # Partition to submit to </a:t>
            </a:r>
          </a:p>
          <a:p>
            <a:r>
              <a:rPr lang="en-US" sz="1600" dirty="0">
                <a:latin typeface="Andale Mono"/>
                <a:cs typeface="Andale Mono"/>
              </a:rPr>
              <a:t>#SBATCH -n 1                   # Number of cores </a:t>
            </a:r>
          </a:p>
          <a:p>
            <a:r>
              <a:rPr lang="en-US" sz="1600" dirty="0">
                <a:latin typeface="Andale Mono"/>
                <a:cs typeface="Andale Mono"/>
              </a:rPr>
              <a:t>#SBATCH -t 00:20:00               # Runtime in </a:t>
            </a:r>
            <a:r>
              <a:rPr lang="en-US" sz="1600" dirty="0" err="1">
                <a:latin typeface="Andale Mono"/>
                <a:cs typeface="Andale Mono"/>
              </a:rPr>
              <a:t>days-hours:minutes</a:t>
            </a:r>
            <a:r>
              <a:rPr lang="en-US" sz="1600" dirty="0">
                <a:latin typeface="Andale Mono"/>
                <a:cs typeface="Andale Mono"/>
              </a:rPr>
              <a:t> </a:t>
            </a:r>
          </a:p>
          <a:p>
            <a:r>
              <a:rPr lang="en-US" sz="1600" dirty="0">
                <a:latin typeface="Andale Mono"/>
                <a:cs typeface="Andale Mono"/>
              </a:rPr>
              <a:t>#SBATCH --mem 1500              # Memory in MB </a:t>
            </a:r>
          </a:p>
          <a:p>
            <a:r>
              <a:rPr lang="en-US" sz="1600" dirty="0">
                <a:latin typeface="Andale Mono"/>
                <a:cs typeface="Andale Mono"/>
              </a:rPr>
              <a:t>#SBATCH -J </a:t>
            </a:r>
            <a:r>
              <a:rPr lang="en-US" sz="1600" dirty="0" err="1">
                <a:latin typeface="Andale Mono"/>
                <a:cs typeface="Andale Mono"/>
              </a:rPr>
              <a:t>trinstats</a:t>
            </a:r>
            <a:r>
              <a:rPr lang="en-US" sz="1600" dirty="0">
                <a:latin typeface="Andale Mono"/>
                <a:cs typeface="Andale Mono"/>
              </a:rPr>
              <a:t>               # job name </a:t>
            </a:r>
          </a:p>
          <a:p>
            <a:r>
              <a:rPr lang="en-US" sz="1600" dirty="0">
                <a:latin typeface="Andale Mono"/>
                <a:cs typeface="Andale Mono"/>
              </a:rPr>
              <a:t>#SBATCH -o </a:t>
            </a:r>
            <a:r>
              <a:rPr lang="en-US" sz="1600" dirty="0" err="1">
                <a:latin typeface="Andale Mono"/>
                <a:cs typeface="Andale Mono"/>
              </a:rPr>
              <a:t>trinstats</a:t>
            </a:r>
            <a:r>
              <a:rPr lang="en-US" sz="1600" dirty="0">
                <a:latin typeface="Andale Mono"/>
                <a:cs typeface="Andale Mono"/>
              </a:rPr>
              <a:t>.%</a:t>
            </a:r>
            <a:r>
              <a:rPr lang="en-US" sz="1600" dirty="0" err="1">
                <a:latin typeface="Andale Mono"/>
                <a:cs typeface="Andale Mono"/>
              </a:rPr>
              <a:t>A.out</a:t>
            </a:r>
            <a:r>
              <a:rPr lang="en-US" sz="1600" dirty="0">
                <a:latin typeface="Andale Mono"/>
                <a:cs typeface="Andale Mono"/>
              </a:rPr>
              <a:t>        # File to which standard out will be written </a:t>
            </a:r>
          </a:p>
          <a:p>
            <a:r>
              <a:rPr lang="en-US" sz="1600" dirty="0">
                <a:latin typeface="Andale Mono"/>
                <a:cs typeface="Andale Mono"/>
              </a:rPr>
              <a:t>#SBATCH -e </a:t>
            </a:r>
            <a:r>
              <a:rPr lang="en-US" sz="1600" dirty="0" err="1">
                <a:latin typeface="Andale Mono"/>
                <a:cs typeface="Andale Mono"/>
              </a:rPr>
              <a:t>trinstats</a:t>
            </a:r>
            <a:r>
              <a:rPr lang="en-US" sz="1600" dirty="0">
                <a:latin typeface="Andale Mono"/>
                <a:cs typeface="Andale Mono"/>
              </a:rPr>
              <a:t>.%</a:t>
            </a:r>
            <a:r>
              <a:rPr lang="en-US" sz="1600" dirty="0" err="1">
                <a:latin typeface="Andale Mono"/>
                <a:cs typeface="Andale Mono"/>
              </a:rPr>
              <a:t>A.err</a:t>
            </a:r>
            <a:r>
              <a:rPr lang="en-US" sz="1600" dirty="0">
                <a:latin typeface="Andale Mono"/>
                <a:cs typeface="Andale Mono"/>
              </a:rPr>
              <a:t>        # File to which standard err will be written </a:t>
            </a:r>
          </a:p>
          <a:p>
            <a:endParaRPr lang="en-US" sz="1600" dirty="0">
              <a:latin typeface="Andale Mono"/>
              <a:cs typeface="Andale Mono"/>
            </a:endParaRPr>
          </a:p>
          <a:p>
            <a:r>
              <a:rPr lang="en-US" sz="1600" dirty="0">
                <a:latin typeface="Andale Mono"/>
                <a:cs typeface="Andale Mono"/>
              </a:rPr>
              <a:t>module purge</a:t>
            </a:r>
          </a:p>
          <a:p>
            <a:r>
              <a:rPr lang="en-US" sz="1600" dirty="0">
                <a:latin typeface="Andale Mono"/>
                <a:cs typeface="Andale Mono"/>
              </a:rPr>
              <a:t>module load </a:t>
            </a:r>
            <a:r>
              <a:rPr lang="en-US" sz="1600" dirty="0" err="1">
                <a:latin typeface="Andale Mono"/>
                <a:cs typeface="Andale Mono"/>
              </a:rPr>
              <a:t>trinityrnaseq</a:t>
            </a:r>
            <a:r>
              <a:rPr lang="en-US" sz="1600" dirty="0">
                <a:latin typeface="Andale Mono"/>
                <a:cs typeface="Andale Mono"/>
              </a:rPr>
              <a:t>/2.8.5-fasrc01</a:t>
            </a:r>
          </a:p>
          <a:p>
            <a:endParaRPr lang="en-US" sz="1600" dirty="0">
              <a:latin typeface="Andale Mono"/>
              <a:cs typeface="Andale Mono"/>
            </a:endParaRPr>
          </a:p>
          <a:p>
            <a:r>
              <a:rPr lang="en-US" sz="1600" dirty="0">
                <a:latin typeface="Andale Mono"/>
                <a:cs typeface="Andale Mono"/>
              </a:rPr>
              <a:t>/n/</a:t>
            </a:r>
            <a:r>
              <a:rPr lang="en-US" sz="1600" dirty="0" err="1">
                <a:latin typeface="Andale Mono"/>
                <a:cs typeface="Andale Mono"/>
              </a:rPr>
              <a:t>helmod</a:t>
            </a:r>
            <a:r>
              <a:rPr lang="en-US" sz="1600" dirty="0">
                <a:latin typeface="Andale Mono"/>
                <a:cs typeface="Andale Mono"/>
              </a:rPr>
              <a:t>/apps/centos7/Core/</a:t>
            </a:r>
            <a:r>
              <a:rPr lang="en-US" sz="1600" dirty="0" err="1">
                <a:latin typeface="Andale Mono"/>
                <a:cs typeface="Andale Mono"/>
              </a:rPr>
              <a:t>trinityrnaseq</a:t>
            </a:r>
            <a:r>
              <a:rPr lang="en-US" sz="1600" dirty="0">
                <a:latin typeface="Andale Mono"/>
                <a:cs typeface="Andale Mono"/>
              </a:rPr>
              <a:t>/2.8.5-fasrc01/</a:t>
            </a:r>
            <a:r>
              <a:rPr lang="en-US" sz="1600" dirty="0" err="1">
                <a:latin typeface="Andale Mono"/>
                <a:cs typeface="Andale Mono"/>
              </a:rPr>
              <a:t>util</a:t>
            </a:r>
            <a:r>
              <a:rPr lang="en-US" sz="1600" dirty="0">
                <a:latin typeface="Andale Mono"/>
                <a:cs typeface="Andale Mono"/>
              </a:rPr>
              <a:t>/</a:t>
            </a:r>
            <a:r>
              <a:rPr lang="en-US" sz="1600" dirty="0" err="1">
                <a:latin typeface="Andale Mono"/>
                <a:cs typeface="Andale Mono"/>
              </a:rPr>
              <a:t>TrinityStats.pl</a:t>
            </a:r>
            <a:r>
              <a:rPr lang="en-US" sz="1600" dirty="0">
                <a:latin typeface="Andale Mono"/>
                <a:cs typeface="Andale Mono"/>
              </a:rPr>
              <a:t> $1 &gt; ${1}.</a:t>
            </a:r>
            <a:r>
              <a:rPr lang="en-US" sz="1600" dirty="0" err="1">
                <a:latin typeface="Andale Mono"/>
                <a:cs typeface="Andale Mono"/>
              </a:rPr>
              <a:t>assemblymetrics.txt</a:t>
            </a:r>
            <a:endParaRPr lang="en-US" sz="1600" dirty="0">
              <a:latin typeface="Andale Mono"/>
              <a:cs typeface="Andale Mono"/>
            </a:endParaRPr>
          </a:p>
          <a:p>
            <a:endParaRPr lang="en-US" sz="1400" dirty="0">
              <a:latin typeface="Andale Mono"/>
              <a:cs typeface="Andale Mono"/>
            </a:endParaRPr>
          </a:p>
        </p:txBody>
      </p:sp>
      <p:sp>
        <p:nvSpPr>
          <p:cNvPr id="7" name="TextBox 6">
            <a:extLst>
              <a:ext uri="{FF2B5EF4-FFF2-40B4-BE49-F238E27FC236}">
                <a16:creationId xmlns:a16="http://schemas.microsoft.com/office/drawing/2014/main" id="{3BDBCE8F-711E-1F4A-812A-03D052A772C1}"/>
              </a:ext>
            </a:extLst>
          </p:cNvPr>
          <p:cNvSpPr txBox="1"/>
          <p:nvPr/>
        </p:nvSpPr>
        <p:spPr>
          <a:xfrm>
            <a:off x="724891" y="1785534"/>
            <a:ext cx="1712328" cy="400110"/>
          </a:xfrm>
          <a:prstGeom prst="rect">
            <a:avLst/>
          </a:prstGeom>
          <a:solidFill>
            <a:schemeClr val="bg1"/>
          </a:solidFill>
        </p:spPr>
        <p:txBody>
          <a:bodyPr wrap="none" rtlCol="0">
            <a:spAutoFit/>
          </a:bodyPr>
          <a:lstStyle/>
          <a:p>
            <a:r>
              <a:rPr lang="en-US" sz="2000" b="1" dirty="0" err="1">
                <a:latin typeface="Helvetica Neue Light"/>
                <a:cs typeface="Helvetica Neue Light"/>
              </a:rPr>
              <a:t>trinitystats.sh</a:t>
            </a:r>
            <a:r>
              <a:rPr lang="en-US" sz="2000" b="1" dirty="0">
                <a:latin typeface="Helvetica Neue Light"/>
                <a:cs typeface="Helvetica Neue Light"/>
              </a:rPr>
              <a:t>:</a:t>
            </a:r>
          </a:p>
        </p:txBody>
      </p:sp>
    </p:spTree>
    <p:extLst>
      <p:ext uri="{BB962C8B-B14F-4D97-AF65-F5344CB8AC3E}">
        <p14:creationId xmlns:p14="http://schemas.microsoft.com/office/powerpoint/2010/main" val="2812104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 Genes, transcripts, N50</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33056354"/>
              </p:ext>
            </p:extLst>
          </p:nvPr>
        </p:nvGraphicFramePr>
        <p:xfrm>
          <a:off x="2157119" y="2198244"/>
          <a:ext cx="7509992" cy="2410540"/>
        </p:xfrm>
        <a:graphic>
          <a:graphicData uri="http://schemas.openxmlformats.org/drawingml/2006/table">
            <a:tbl>
              <a:tblPr firstRow="1" bandRow="1">
                <a:tableStyleId>{5C22544A-7EE6-4342-B048-85BDC9FD1C3A}</a:tableStyleId>
              </a:tblPr>
              <a:tblGrid>
                <a:gridCol w="3937178">
                  <a:extLst>
                    <a:ext uri="{9D8B030D-6E8A-4147-A177-3AD203B41FA5}">
                      <a16:colId xmlns:a16="http://schemas.microsoft.com/office/drawing/2014/main" val="20000"/>
                    </a:ext>
                  </a:extLst>
                </a:gridCol>
                <a:gridCol w="3572814">
                  <a:extLst>
                    <a:ext uri="{9D8B030D-6E8A-4147-A177-3AD203B41FA5}">
                      <a16:colId xmlns:a16="http://schemas.microsoft.com/office/drawing/2014/main" val="20001"/>
                    </a:ext>
                  </a:extLst>
                </a:gridCol>
              </a:tblGrid>
              <a:tr h="471852">
                <a:tc>
                  <a:txBody>
                    <a:bodyPr/>
                    <a:lstStyle/>
                    <a:p>
                      <a:r>
                        <a:rPr lang="en-US" sz="2400" dirty="0">
                          <a:solidFill>
                            <a:schemeClr val="tx1"/>
                          </a:solidFill>
                        </a:rPr>
                        <a:t>Metric</a:t>
                      </a:r>
                    </a:p>
                  </a:txBody>
                  <a:tcPr marL="116347" marR="116347" marT="58174" marB="58174"/>
                </a:tc>
                <a:tc>
                  <a:txBody>
                    <a:bodyPr/>
                    <a:lstStyle/>
                    <a:p>
                      <a:pPr algn="ctr"/>
                      <a:endParaRPr lang="en-US" sz="2400" dirty="0">
                        <a:solidFill>
                          <a:srgbClr val="000000"/>
                        </a:solidFill>
                      </a:endParaRPr>
                    </a:p>
                  </a:txBody>
                  <a:tcPr marL="116347" marR="116347" marT="58174" marB="58174"/>
                </a:tc>
                <a:extLst>
                  <a:ext uri="{0D108BD9-81ED-4DB2-BD59-A6C34878D82A}">
                    <a16:rowId xmlns:a16="http://schemas.microsoft.com/office/drawing/2014/main" val="10000"/>
                  </a:ext>
                </a:extLst>
              </a:tr>
              <a:tr h="471852">
                <a:tc>
                  <a:txBody>
                    <a:bodyPr/>
                    <a:lstStyle/>
                    <a:p>
                      <a:r>
                        <a:rPr lang="en-US" sz="2400" dirty="0"/>
                        <a:t>Genes</a:t>
                      </a:r>
                    </a:p>
                  </a:txBody>
                  <a:tcPr marL="116347" marR="116347" marT="58174" marB="58174"/>
                </a:tc>
                <a:tc>
                  <a:txBody>
                    <a:bodyPr/>
                    <a:lstStyle/>
                    <a:p>
                      <a:pPr algn="ctr"/>
                      <a:r>
                        <a:rPr lang="is-IS" sz="1800" kern="1200" dirty="0">
                          <a:solidFill>
                            <a:schemeClr val="dk1"/>
                          </a:solidFill>
                          <a:latin typeface="+mn-lt"/>
                          <a:ea typeface="+mn-ea"/>
                          <a:cs typeface="+mn-cs"/>
                        </a:rPr>
                        <a:t>96963</a:t>
                      </a:r>
                      <a:endParaRPr lang="en-US" sz="2400" dirty="0"/>
                    </a:p>
                  </a:txBody>
                  <a:tcPr marL="116347" marR="116347" marT="58174" marB="58174"/>
                </a:tc>
                <a:extLst>
                  <a:ext uri="{0D108BD9-81ED-4DB2-BD59-A6C34878D82A}">
                    <a16:rowId xmlns:a16="http://schemas.microsoft.com/office/drawing/2014/main" val="10001"/>
                  </a:ext>
                </a:extLst>
              </a:tr>
              <a:tr h="471852">
                <a:tc>
                  <a:txBody>
                    <a:bodyPr/>
                    <a:lstStyle/>
                    <a:p>
                      <a:r>
                        <a:rPr lang="en-US" sz="2400" dirty="0"/>
                        <a:t>Transcripts</a:t>
                      </a:r>
                    </a:p>
                  </a:txBody>
                  <a:tcPr marL="116347" marR="116347" marT="58174" marB="58174"/>
                </a:tc>
                <a:tc>
                  <a:txBody>
                    <a:bodyPr/>
                    <a:lstStyle/>
                    <a:p>
                      <a:pPr algn="ctr"/>
                      <a:r>
                        <a:rPr lang="fi-FI" sz="1800" kern="1200" dirty="0">
                          <a:solidFill>
                            <a:schemeClr val="dk1"/>
                          </a:solidFill>
                          <a:latin typeface="+mn-lt"/>
                          <a:ea typeface="+mn-ea"/>
                          <a:cs typeface="+mn-cs"/>
                        </a:rPr>
                        <a:t>126125</a:t>
                      </a:r>
                      <a:endParaRPr lang="en-US" sz="2400" dirty="0"/>
                    </a:p>
                  </a:txBody>
                  <a:tcPr marL="116347" marR="116347" marT="58174" marB="58174"/>
                </a:tc>
                <a:extLst>
                  <a:ext uri="{0D108BD9-81ED-4DB2-BD59-A6C34878D82A}">
                    <a16:rowId xmlns:a16="http://schemas.microsoft.com/office/drawing/2014/main" val="10002"/>
                  </a:ext>
                </a:extLst>
              </a:tr>
              <a:tr h="471852">
                <a:tc>
                  <a:txBody>
                    <a:bodyPr/>
                    <a:lstStyle/>
                    <a:p>
                      <a:r>
                        <a:rPr lang="en-US" sz="2400" dirty="0"/>
                        <a:t>N50</a:t>
                      </a:r>
                    </a:p>
                  </a:txBody>
                  <a:tcPr marL="116347" marR="116347" marT="58174" marB="58174"/>
                </a:tc>
                <a:tc>
                  <a:txBody>
                    <a:bodyPr/>
                    <a:lstStyle/>
                    <a:p>
                      <a:pPr algn="ctr"/>
                      <a:r>
                        <a:rPr lang="en-US" sz="1800" kern="1200" dirty="0">
                          <a:solidFill>
                            <a:schemeClr val="dk1"/>
                          </a:solidFill>
                          <a:latin typeface="+mn-lt"/>
                          <a:ea typeface="+mn-ea"/>
                          <a:cs typeface="+mn-cs"/>
                        </a:rPr>
                        <a:t>3028</a:t>
                      </a:r>
                      <a:endParaRPr lang="en-US" sz="2400" dirty="0"/>
                    </a:p>
                  </a:txBody>
                  <a:tcPr marL="116347" marR="116347" marT="58174" marB="58174"/>
                </a:tc>
                <a:extLst>
                  <a:ext uri="{0D108BD9-81ED-4DB2-BD59-A6C34878D82A}">
                    <a16:rowId xmlns:a16="http://schemas.microsoft.com/office/drawing/2014/main" val="10003"/>
                  </a:ext>
                </a:extLst>
              </a:tr>
              <a:tr h="471852">
                <a:tc>
                  <a:txBody>
                    <a:bodyPr/>
                    <a:lstStyle/>
                    <a:p>
                      <a:r>
                        <a:rPr lang="en-US" sz="2400" dirty="0"/>
                        <a:t>Median </a:t>
                      </a:r>
                      <a:r>
                        <a:rPr lang="en-US" sz="2400" dirty="0" err="1"/>
                        <a:t>contig</a:t>
                      </a:r>
                      <a:r>
                        <a:rPr lang="en-US" sz="2400" dirty="0"/>
                        <a:t> length</a:t>
                      </a:r>
                    </a:p>
                  </a:txBody>
                  <a:tcPr marL="116347" marR="116347" marT="58174" marB="58174"/>
                </a:tc>
                <a:tc>
                  <a:txBody>
                    <a:bodyPr/>
                    <a:lstStyle/>
                    <a:p>
                      <a:pPr algn="ctr"/>
                      <a:r>
                        <a:rPr lang="en-US" sz="1800" kern="1200" dirty="0">
                          <a:solidFill>
                            <a:schemeClr val="dk1"/>
                          </a:solidFill>
                          <a:latin typeface="+mn-lt"/>
                          <a:ea typeface="+mn-ea"/>
                          <a:cs typeface="+mn-cs"/>
                        </a:rPr>
                        <a:t>476</a:t>
                      </a:r>
                      <a:endParaRPr lang="en-US" sz="2400" dirty="0"/>
                    </a:p>
                  </a:txBody>
                  <a:tcPr marL="116347" marR="116347" marT="58174" marB="5817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206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Evaluating whether reads support assembly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8757" y="1874045"/>
            <a:ext cx="10486417" cy="4524315"/>
          </a:xfrm>
          <a:prstGeom prst="rect">
            <a:avLst/>
          </a:prstGeom>
          <a:solidFill>
            <a:schemeClr val="bg2">
              <a:lumMod val="90000"/>
            </a:schemeClr>
          </a:solidFill>
        </p:spPr>
        <p:txBody>
          <a:bodyPr wrap="square" rtlCol="0">
            <a:spAutoFit/>
          </a:bodyPr>
          <a:lstStyle/>
          <a:p>
            <a:r>
              <a:rPr lang="en-US" sz="1600" dirty="0">
                <a:latin typeface="Andale Mono"/>
                <a:cs typeface="Andale Mono"/>
              </a:rPr>
              <a:t>#!/bin/bash </a:t>
            </a:r>
          </a:p>
          <a:p>
            <a:r>
              <a:rPr lang="en-US" sz="1600" dirty="0">
                <a:latin typeface="Andale Mono"/>
                <a:cs typeface="Andale Mono"/>
              </a:rPr>
              <a:t>#SBATCH -N 1</a:t>
            </a:r>
          </a:p>
          <a:p>
            <a:r>
              <a:rPr lang="en-US" sz="1600" dirty="0">
                <a:latin typeface="Andale Mono"/>
                <a:cs typeface="Andale Mono"/>
              </a:rPr>
              <a:t>#SBATCH -n 16</a:t>
            </a:r>
          </a:p>
          <a:p>
            <a:r>
              <a:rPr lang="en-US" sz="1600" dirty="0">
                <a:latin typeface="Andale Mono"/>
                <a:cs typeface="Andale Mono"/>
              </a:rPr>
              <a:t>#SBATCH -p </a:t>
            </a:r>
            <a:r>
              <a:rPr lang="en-US" sz="1600" dirty="0" err="1">
                <a:latin typeface="Andale Mono"/>
                <a:cs typeface="Andale Mono"/>
              </a:rPr>
              <a:t>shared,serial_requeue</a:t>
            </a:r>
            <a:r>
              <a:rPr lang="en-US" sz="1600" dirty="0">
                <a:latin typeface="Andale Mono"/>
                <a:cs typeface="Andale Mono"/>
              </a:rPr>
              <a:t>            </a:t>
            </a:r>
          </a:p>
          <a:p>
            <a:r>
              <a:rPr lang="en-US" sz="1600" dirty="0">
                <a:latin typeface="Andale Mono"/>
                <a:cs typeface="Andale Mono"/>
              </a:rPr>
              <a:t>#SBATCH -e rs_pt1_%A.err        	# File to which STDERR will be written</a:t>
            </a:r>
          </a:p>
          <a:p>
            <a:r>
              <a:rPr lang="en-US" sz="1600" dirty="0">
                <a:latin typeface="Andale Mono"/>
                <a:cs typeface="Andale Mono"/>
              </a:rPr>
              <a:t>#SBATCH -o rs_pt1_%A.out        	# File to which STDOUT will be written</a:t>
            </a:r>
          </a:p>
          <a:p>
            <a:r>
              <a:rPr lang="en-US" sz="1600" dirty="0">
                <a:latin typeface="Andale Mono"/>
                <a:cs typeface="Andale Mono"/>
              </a:rPr>
              <a:t>#SBATCH -J rs_pt1               	# Job name</a:t>
            </a:r>
          </a:p>
          <a:p>
            <a:r>
              <a:rPr lang="en-US" sz="1600" dirty="0">
                <a:latin typeface="Andale Mono"/>
                <a:cs typeface="Andale Mono"/>
              </a:rPr>
              <a:t>#SBATCH --mem=1000                 	# Memory requested</a:t>
            </a:r>
          </a:p>
          <a:p>
            <a:r>
              <a:rPr lang="en-US" sz="1600" dirty="0">
                <a:latin typeface="Andale Mono"/>
                <a:cs typeface="Andale Mono"/>
              </a:rPr>
              <a:t>#SBATCH --time=00:10:00              	# Runtime in HH:MM:SS</a:t>
            </a:r>
          </a:p>
          <a:p>
            <a:r>
              <a:rPr lang="en-US" sz="1600" dirty="0">
                <a:latin typeface="Andale Mono"/>
                <a:cs typeface="Andale Mono"/>
              </a:rPr>
              <a:t>module purge</a:t>
            </a:r>
          </a:p>
          <a:p>
            <a:r>
              <a:rPr lang="en-US" sz="1600" dirty="0">
                <a:latin typeface="Andale Mono"/>
                <a:cs typeface="Andale Mono"/>
              </a:rPr>
              <a:t>module load </a:t>
            </a:r>
            <a:r>
              <a:rPr lang="en-US" sz="1600" dirty="0" err="1">
                <a:latin typeface="Andale Mono"/>
                <a:cs typeface="Andale Mono"/>
              </a:rPr>
              <a:t>gcc</a:t>
            </a:r>
            <a:r>
              <a:rPr lang="en-US" sz="1600" dirty="0">
                <a:latin typeface="Andale Mono"/>
                <a:cs typeface="Andale Mono"/>
              </a:rPr>
              <a:t>/4.9.3-fasrc01</a:t>
            </a:r>
          </a:p>
          <a:p>
            <a:r>
              <a:rPr lang="en-US" sz="1600" dirty="0">
                <a:latin typeface="Andale Mono"/>
                <a:cs typeface="Andale Mono"/>
              </a:rPr>
              <a:t>module load </a:t>
            </a:r>
            <a:r>
              <a:rPr lang="en-US" sz="1600" dirty="0" err="1">
                <a:latin typeface="Andale Mono"/>
                <a:cs typeface="Andale Mono"/>
              </a:rPr>
              <a:t>samtools</a:t>
            </a:r>
            <a:r>
              <a:rPr lang="en-US" sz="1600" dirty="0">
                <a:latin typeface="Andale Mono"/>
                <a:cs typeface="Andale Mono"/>
              </a:rPr>
              <a:t>/1.5-fasrc02</a:t>
            </a:r>
          </a:p>
          <a:p>
            <a:r>
              <a:rPr lang="en-US" sz="1600" dirty="0">
                <a:latin typeface="Andale Mono"/>
                <a:cs typeface="Andale Mono"/>
              </a:rPr>
              <a:t>module load bowtie2/2.3.2-fasrc02</a:t>
            </a:r>
          </a:p>
          <a:p>
            <a:r>
              <a:rPr lang="en-US" sz="1600" dirty="0">
                <a:latin typeface="Andale Mono"/>
                <a:cs typeface="Andale Mono"/>
              </a:rPr>
              <a:t># $1 == path to trinity bowtie2 index; $2 == R1 </a:t>
            </a:r>
            <a:r>
              <a:rPr lang="en-US" sz="1600" dirty="0" err="1">
                <a:latin typeface="Andale Mono"/>
                <a:cs typeface="Andale Mono"/>
              </a:rPr>
              <a:t>fastq</a:t>
            </a:r>
            <a:r>
              <a:rPr lang="en-US" sz="1600" dirty="0">
                <a:latin typeface="Andale Mono"/>
                <a:cs typeface="Andale Mono"/>
              </a:rPr>
              <a:t>; $3 ==R2 </a:t>
            </a:r>
            <a:r>
              <a:rPr lang="en-US" sz="1600" dirty="0" err="1">
                <a:latin typeface="Andale Mono"/>
                <a:cs typeface="Andale Mono"/>
              </a:rPr>
              <a:t>fastq</a:t>
            </a:r>
            <a:endParaRPr lang="en-US" sz="1600" dirty="0">
              <a:latin typeface="Andale Mono"/>
              <a:cs typeface="Andale Mono"/>
            </a:endParaRPr>
          </a:p>
          <a:p>
            <a:r>
              <a:rPr lang="en-US" sz="1600" dirty="0">
                <a:latin typeface="Andale Mono"/>
                <a:cs typeface="Andale Mono"/>
              </a:rPr>
              <a:t>bowtie2 -p 10 -q --no-</a:t>
            </a:r>
            <a:r>
              <a:rPr lang="en-US" sz="1600" dirty="0" err="1">
                <a:latin typeface="Andale Mono"/>
                <a:cs typeface="Andale Mono"/>
              </a:rPr>
              <a:t>unal</a:t>
            </a:r>
            <a:r>
              <a:rPr lang="en-US" sz="1600" dirty="0">
                <a:latin typeface="Andale Mono"/>
                <a:cs typeface="Andale Mono"/>
              </a:rPr>
              <a:t> -k 20 -x $1  -1 $2 -2 $3 2&gt;</a:t>
            </a:r>
            <a:r>
              <a:rPr lang="en-US" sz="1600" dirty="0" err="1">
                <a:latin typeface="Andale Mono"/>
                <a:cs typeface="Andale Mono"/>
              </a:rPr>
              <a:t>align_stats.txt</a:t>
            </a:r>
            <a:r>
              <a:rPr lang="en-US" sz="1600" dirty="0">
                <a:latin typeface="Andale Mono"/>
                <a:cs typeface="Andale Mono"/>
              </a:rPr>
              <a:t>| </a:t>
            </a:r>
            <a:r>
              <a:rPr lang="en-US" sz="1600" dirty="0" err="1">
                <a:latin typeface="Andale Mono"/>
                <a:cs typeface="Andale Mono"/>
              </a:rPr>
              <a:t>samtools</a:t>
            </a:r>
            <a:r>
              <a:rPr lang="en-US" sz="1600" dirty="0">
                <a:latin typeface="Andale Mono"/>
                <a:cs typeface="Andale Mono"/>
              </a:rPr>
              <a:t> view -@10 -Sb -o bowtie2.bam</a:t>
            </a:r>
          </a:p>
          <a:p>
            <a:endParaRPr lang="en-US" sz="1600" dirty="0">
              <a:latin typeface="Andale Mono"/>
              <a:cs typeface="Andale Mono"/>
            </a:endParaRPr>
          </a:p>
          <a:p>
            <a:r>
              <a:rPr lang="en-US" sz="1600" dirty="0">
                <a:latin typeface="Andale Mono"/>
                <a:cs typeface="Andale Mono"/>
              </a:rPr>
              <a:t>cat 2&gt;&amp;1 </a:t>
            </a:r>
            <a:r>
              <a:rPr lang="en-US" sz="1600" dirty="0" err="1">
                <a:latin typeface="Andale Mono"/>
                <a:cs typeface="Andale Mono"/>
              </a:rPr>
              <a:t>align_stats.txt</a:t>
            </a:r>
            <a:endParaRPr lang="en-US" sz="1600" dirty="0">
              <a:latin typeface="Andale Mono"/>
              <a:cs typeface="Andale Mono"/>
            </a:endParaRPr>
          </a:p>
        </p:txBody>
      </p:sp>
      <p:sp>
        <p:nvSpPr>
          <p:cNvPr id="6" name="TextBox 5">
            <a:extLst>
              <a:ext uri="{FF2B5EF4-FFF2-40B4-BE49-F238E27FC236}">
                <a16:creationId xmlns:a16="http://schemas.microsoft.com/office/drawing/2014/main" id="{FB84EEF9-615E-BA4B-B5C3-54D2BE20D450}"/>
              </a:ext>
            </a:extLst>
          </p:cNvPr>
          <p:cNvSpPr txBox="1"/>
          <p:nvPr/>
        </p:nvSpPr>
        <p:spPr>
          <a:xfrm>
            <a:off x="739925" y="1429935"/>
            <a:ext cx="3419719" cy="400110"/>
          </a:xfrm>
          <a:prstGeom prst="rect">
            <a:avLst/>
          </a:prstGeom>
          <a:solidFill>
            <a:schemeClr val="bg1"/>
          </a:solidFill>
        </p:spPr>
        <p:txBody>
          <a:bodyPr wrap="none" rtlCol="0">
            <a:spAutoFit/>
          </a:bodyPr>
          <a:lstStyle/>
          <a:p>
            <a:r>
              <a:rPr lang="en-US" sz="2000" b="1" dirty="0" err="1">
                <a:latin typeface="Helvetica Neue Light"/>
                <a:cs typeface="Helvetica Neue Light"/>
              </a:rPr>
              <a:t>ReadRepresentationStats.sh</a:t>
            </a:r>
            <a:r>
              <a:rPr lang="en-US" sz="2000" b="1" dirty="0">
                <a:latin typeface="Helvetica Neue Light"/>
                <a:cs typeface="Helvetica Neue Light"/>
              </a:rPr>
              <a:t>:</a:t>
            </a:r>
          </a:p>
        </p:txBody>
      </p:sp>
    </p:spTree>
    <p:extLst>
      <p:ext uri="{BB962C8B-B14F-4D97-AF65-F5344CB8AC3E}">
        <p14:creationId xmlns:p14="http://schemas.microsoft.com/office/powerpoint/2010/main" val="792467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latin typeface="Helvetica Neue Light"/>
                <a:cs typeface="Helvetica Neue Light"/>
              </a:rPr>
              <a:t>Trinity Assessment - BUSCO</a:t>
            </a:r>
          </a:p>
        </p:txBody>
      </p:sp>
      <p:sp>
        <p:nvSpPr>
          <p:cNvPr id="5" name="Content Placeholder 2"/>
          <p:cNvSpPr>
            <a:spLocks noGrp="1"/>
          </p:cNvSpPr>
          <p:nvPr>
            <p:ph idx="1"/>
          </p:nvPr>
        </p:nvSpPr>
        <p:spPr>
          <a:xfrm>
            <a:off x="838200" y="1825625"/>
            <a:ext cx="10515600" cy="4351338"/>
          </a:xfrm>
        </p:spPr>
        <p:txBody>
          <a:bodyPr>
            <a:normAutofit fontScale="92500" lnSpcReduction="10000"/>
          </a:bodyPr>
          <a:lstStyle/>
          <a:p>
            <a:r>
              <a:rPr lang="en-US" sz="2000" dirty="0">
                <a:latin typeface="Helvetica Neue Light"/>
                <a:cs typeface="Helvetica Neue Light"/>
              </a:rPr>
              <a:t>BUSCO: assessing genome assembly and annotation completeness with single-copy </a:t>
            </a:r>
            <a:r>
              <a:rPr lang="en-US" sz="2000" dirty="0" err="1">
                <a:latin typeface="Helvetica Neue Light"/>
                <a:cs typeface="Helvetica Neue Light"/>
              </a:rPr>
              <a:t>orthologs</a:t>
            </a:r>
            <a:r>
              <a:rPr lang="en-US" sz="2000" dirty="0">
                <a:latin typeface="Helvetica Neue Light"/>
                <a:cs typeface="Helvetica Neue Light"/>
              </a:rPr>
              <a:t> </a:t>
            </a:r>
            <a:r>
              <a:rPr lang="en-US" sz="2000" dirty="0">
                <a:latin typeface="Helvetica Neue Light"/>
                <a:cs typeface="Helvetica Neue Light"/>
                <a:hlinkClick r:id="rId2"/>
              </a:rPr>
              <a:t>Felipe A. Simão</a:t>
            </a:r>
            <a:r>
              <a:rPr lang="en-US" sz="2000" dirty="0">
                <a:latin typeface="Helvetica Neue Light"/>
                <a:cs typeface="Helvetica Neue Light"/>
              </a:rPr>
              <a:t> et al (Bioinformatics 2015)   (</a:t>
            </a:r>
            <a:r>
              <a:rPr lang="en-US" sz="2000" dirty="0" err="1">
                <a:latin typeface="Helvetica Neue Light"/>
                <a:cs typeface="Helvetica Neue Light"/>
              </a:rPr>
              <a:t>busco.ezlab.org</a:t>
            </a:r>
            <a:r>
              <a:rPr lang="en-US" sz="2000" dirty="0">
                <a:latin typeface="Helvetica Neue Light"/>
                <a:cs typeface="Helvetica Neue Light"/>
              </a:rPr>
              <a:t>)</a:t>
            </a:r>
          </a:p>
          <a:p>
            <a:r>
              <a:rPr lang="en-US" sz="2000" dirty="0">
                <a:latin typeface="Helvetica Neue Light"/>
                <a:cs typeface="Helvetica Neue Light"/>
              </a:rPr>
              <a:t>Contains a set of near universal single </a:t>
            </a:r>
            <a:r>
              <a:rPr lang="en-US" sz="2000" dirty="0" err="1">
                <a:latin typeface="Helvetica Neue Light"/>
                <a:cs typeface="Helvetica Neue Light"/>
              </a:rPr>
              <a:t>orthologs</a:t>
            </a:r>
            <a:r>
              <a:rPr lang="en-US" sz="2000" dirty="0">
                <a:latin typeface="Helvetica Neue Light"/>
                <a:cs typeface="Helvetica Neue Light"/>
              </a:rPr>
              <a:t> from </a:t>
            </a:r>
            <a:r>
              <a:rPr lang="en-US" sz="2000" dirty="0" err="1">
                <a:latin typeface="Helvetica Neue Light"/>
                <a:cs typeface="Helvetica Neue Light"/>
              </a:rPr>
              <a:t>orthodb</a:t>
            </a:r>
            <a:endParaRPr lang="en-US" sz="2000" dirty="0">
              <a:latin typeface="Helvetica Neue Light"/>
              <a:cs typeface="Helvetica Neue Light"/>
            </a:endParaRPr>
          </a:p>
          <a:p>
            <a:r>
              <a:rPr lang="en-US" sz="2000" dirty="0">
                <a:latin typeface="Helvetica Neue Light"/>
                <a:cs typeface="Helvetica Neue Light"/>
              </a:rPr>
              <a:t>Gives quantitative assessment of genome assembly, gene set, and </a:t>
            </a:r>
            <a:r>
              <a:rPr lang="en-US" sz="2000" dirty="0" err="1">
                <a:latin typeface="Helvetica Neue Light"/>
                <a:cs typeface="Helvetica Neue Light"/>
              </a:rPr>
              <a:t>transcriptome</a:t>
            </a:r>
            <a:r>
              <a:rPr lang="en-US" sz="2000" dirty="0">
                <a:latin typeface="Helvetica Neue Light"/>
                <a:cs typeface="Helvetica Neue Light"/>
              </a:rPr>
              <a:t> completeness.</a:t>
            </a:r>
          </a:p>
          <a:p>
            <a:r>
              <a:rPr lang="en-US" sz="2000" dirty="0">
                <a:latin typeface="Helvetica Neue Light"/>
                <a:cs typeface="Helvetica Neue Light"/>
              </a:rPr>
              <a:t>Contains </a:t>
            </a:r>
            <a:r>
              <a:rPr lang="en-US" sz="2000" dirty="0" err="1">
                <a:latin typeface="Helvetica Neue Light"/>
                <a:cs typeface="Helvetica Neue Light"/>
              </a:rPr>
              <a:t>ortholog</a:t>
            </a:r>
            <a:r>
              <a:rPr lang="en-US" sz="2000" dirty="0">
                <a:latin typeface="Helvetica Neue Light"/>
                <a:cs typeface="Helvetica Neue Light"/>
              </a:rPr>
              <a:t> profiles for</a:t>
            </a:r>
            <a:endParaRPr lang="en-US" sz="1800" dirty="0">
              <a:latin typeface="Helvetica Neue Light"/>
              <a:cs typeface="Helvetica Neue Light"/>
            </a:endParaRPr>
          </a:p>
          <a:p>
            <a:pPr lvl="1"/>
            <a:r>
              <a:rPr lang="en-US" sz="1800" dirty="0">
                <a:latin typeface="Helvetica Neue Light"/>
                <a:cs typeface="Helvetica Neue Light"/>
              </a:rPr>
              <a:t>Arthropods</a:t>
            </a:r>
          </a:p>
          <a:p>
            <a:pPr lvl="1"/>
            <a:r>
              <a:rPr lang="en-US" sz="1800" b="1" u="sng" dirty="0">
                <a:latin typeface="Helvetica Neue Light"/>
                <a:cs typeface="Helvetica Neue Light"/>
              </a:rPr>
              <a:t>Vertebrates</a:t>
            </a:r>
          </a:p>
          <a:p>
            <a:pPr lvl="1"/>
            <a:r>
              <a:rPr lang="en-US" sz="1800" dirty="0">
                <a:latin typeface="Helvetica Neue Light"/>
                <a:cs typeface="Helvetica Neue Light"/>
              </a:rPr>
              <a:t>Fungi</a:t>
            </a:r>
          </a:p>
          <a:p>
            <a:pPr lvl="1"/>
            <a:r>
              <a:rPr lang="en-US" sz="1800" dirty="0">
                <a:latin typeface="Helvetica Neue Light"/>
                <a:cs typeface="Helvetica Neue Light"/>
              </a:rPr>
              <a:t>Bacteria</a:t>
            </a:r>
          </a:p>
          <a:p>
            <a:pPr lvl="1"/>
            <a:r>
              <a:rPr lang="en-US" sz="1800" dirty="0">
                <a:latin typeface="Helvetica Neue Light"/>
                <a:cs typeface="Helvetica Neue Light"/>
              </a:rPr>
              <a:t>Metazoans</a:t>
            </a:r>
          </a:p>
          <a:p>
            <a:pPr lvl="1"/>
            <a:r>
              <a:rPr lang="en-US" sz="1800" dirty="0">
                <a:latin typeface="Helvetica Neue Light"/>
                <a:cs typeface="Helvetica Neue Light"/>
              </a:rPr>
              <a:t>Eukaryotes</a:t>
            </a:r>
          </a:p>
          <a:p>
            <a:pPr lvl="1"/>
            <a:r>
              <a:rPr lang="en-US" sz="1800" dirty="0">
                <a:latin typeface="Helvetica Neue Light"/>
                <a:cs typeface="Helvetica Neue Light"/>
              </a:rPr>
              <a:t>Plants</a:t>
            </a:r>
          </a:p>
          <a:p>
            <a:pPr algn="just"/>
            <a:r>
              <a:rPr lang="en-US" sz="2200" dirty="0">
                <a:latin typeface="Helvetica Neue Light"/>
                <a:cs typeface="Helvetica Neue Light"/>
              </a:rPr>
              <a:t>Databases currently live in /n/regal/</a:t>
            </a:r>
            <a:r>
              <a:rPr lang="en-US" sz="2200" dirty="0" err="1">
                <a:latin typeface="Helvetica Neue Light"/>
                <a:cs typeface="Helvetica Neue Light"/>
              </a:rPr>
              <a:t>informatics_public</a:t>
            </a:r>
            <a:r>
              <a:rPr lang="en-US" sz="2200" dirty="0">
                <a:latin typeface="Helvetica Neue Light"/>
                <a:cs typeface="Helvetica Neue Light"/>
              </a:rPr>
              <a:t>/BUSCO/ but will soon be migrated to a new location (TBD)</a:t>
            </a:r>
          </a:p>
          <a:p>
            <a:pPr lvl="1"/>
            <a:endParaRPr lang="en-US" sz="1800" dirty="0">
              <a:latin typeface="Helvetica Neue Light"/>
              <a:cs typeface="Helvetica Neue Light"/>
            </a:endParaRPr>
          </a:p>
        </p:txBody>
      </p:sp>
      <p:cxnSp>
        <p:nvCxnSpPr>
          <p:cNvPr id="6" name="Straight Connector 5"/>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51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Next steps: reducing assembly</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idx="1"/>
          </p:nvPr>
        </p:nvSpPr>
        <p:spPr>
          <a:xfrm>
            <a:off x="838200" y="1825624"/>
            <a:ext cx="9983668" cy="4680125"/>
          </a:xfrm>
        </p:spPr>
        <p:txBody>
          <a:bodyPr>
            <a:normAutofit/>
          </a:bodyPr>
          <a:lstStyle/>
          <a:p>
            <a:r>
              <a:rPr lang="en-US" dirty="0">
                <a:latin typeface="Helvetica Neue Light"/>
                <a:cs typeface="Helvetica Neue Light"/>
              </a:rPr>
              <a:t>Some Trinity transcripts may have little read support</a:t>
            </a:r>
          </a:p>
          <a:p>
            <a:pPr lvl="1"/>
            <a:r>
              <a:rPr lang="en-US" sz="2600" dirty="0">
                <a:latin typeface="Helvetica Neue Light"/>
                <a:cs typeface="Helvetica Neue Light"/>
              </a:rPr>
              <a:t>Low expression</a:t>
            </a:r>
          </a:p>
          <a:p>
            <a:pPr lvl="1"/>
            <a:r>
              <a:rPr lang="en-US" sz="2600" dirty="0">
                <a:latin typeface="Helvetica Neue Light"/>
                <a:cs typeface="Helvetica Neue Light"/>
              </a:rPr>
              <a:t>Poorly assembled</a:t>
            </a:r>
          </a:p>
          <a:p>
            <a:pPr lvl="1"/>
            <a:r>
              <a:rPr lang="en-US" sz="2600" dirty="0">
                <a:latin typeface="Helvetica Neue Light"/>
                <a:cs typeface="Helvetica Neue Light"/>
              </a:rPr>
              <a:t>Noise</a:t>
            </a:r>
          </a:p>
          <a:p>
            <a:r>
              <a:rPr lang="en-US" sz="3000" dirty="0">
                <a:latin typeface="Helvetica Neue Light"/>
                <a:cs typeface="Helvetica Neue Light"/>
              </a:rPr>
              <a:t>Consider removing most lowly expressed transcripts</a:t>
            </a:r>
          </a:p>
          <a:p>
            <a:r>
              <a:rPr lang="en-US" dirty="0">
                <a:latin typeface="Helvetica Neue Light"/>
                <a:cs typeface="Helvetica Neue Light"/>
              </a:rPr>
              <a:t>Do NOT cluster transcripts with tools like CD-HIT!</a:t>
            </a:r>
          </a:p>
          <a:p>
            <a:r>
              <a:rPr lang="en-US" dirty="0">
                <a:latin typeface="Helvetica Neue Light"/>
                <a:cs typeface="Helvetica Neue Light"/>
              </a:rPr>
              <a:t>Do NOT assembly individuals separately and do such clustering!</a:t>
            </a:r>
          </a:p>
          <a:p>
            <a:r>
              <a:rPr lang="en-US" dirty="0">
                <a:latin typeface="Helvetica Neue Light"/>
                <a:cs typeface="Helvetica Neue Light"/>
              </a:rPr>
              <a:t>Clustering contigs via annotation into “genes” will improve gene-level expression estimates</a:t>
            </a:r>
          </a:p>
          <a:p>
            <a:pPr lvl="2"/>
            <a:endParaRPr lang="en-US" dirty="0">
              <a:latin typeface="Helvetica Neue Light"/>
              <a:cs typeface="Helvetica Neue Light"/>
            </a:endParaRPr>
          </a:p>
          <a:p>
            <a:pPr marL="457200" lvl="1" indent="0">
              <a:buNone/>
            </a:pPr>
            <a:endParaRPr lang="en-US" sz="1400" dirty="0">
              <a:latin typeface="Helvetica Neue Light"/>
              <a:cs typeface="Helvetica Neue Light"/>
            </a:endParaRPr>
          </a:p>
          <a:p>
            <a:endParaRPr lang="en-US" dirty="0">
              <a:latin typeface="Helvetica Neue Light"/>
              <a:cs typeface="Helvetica Neue Light"/>
            </a:endParaRPr>
          </a:p>
          <a:p>
            <a:pPr marL="0" indent="0">
              <a:buNone/>
            </a:pPr>
            <a:endParaRPr lang="en-US" dirty="0">
              <a:latin typeface="Helvetica Neue Light"/>
              <a:cs typeface="Helvetica Neue Light"/>
            </a:endParaRPr>
          </a:p>
          <a:p>
            <a:endParaRPr lang="en-US" dirty="0">
              <a:latin typeface="Helvetica Neue Light"/>
              <a:cs typeface="Helvetica Neue Light"/>
            </a:endParaRPr>
          </a:p>
        </p:txBody>
      </p:sp>
    </p:spTree>
    <p:extLst>
      <p:ext uri="{BB962C8B-B14F-4D97-AF65-F5344CB8AC3E}">
        <p14:creationId xmlns:p14="http://schemas.microsoft.com/office/powerpoint/2010/main" val="325335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324079" y="6036458"/>
            <a:ext cx="2264710" cy="307777"/>
            <a:chOff x="1076455" y="5946522"/>
            <a:chExt cx="2264710" cy="307777"/>
          </a:xfrm>
        </p:grpSpPr>
        <p:sp>
          <p:nvSpPr>
            <p:cNvPr id="7" name="TextBox 6"/>
            <p:cNvSpPr txBox="1"/>
            <p:nvPr/>
          </p:nvSpPr>
          <p:spPr>
            <a:xfrm>
              <a:off x="1076455" y="5946522"/>
              <a:ext cx="354421" cy="307777"/>
            </a:xfrm>
            <a:prstGeom prst="rect">
              <a:avLst/>
            </a:prstGeom>
            <a:noFill/>
          </p:spPr>
          <p:txBody>
            <a:bodyPr wrap="square" rtlCol="0">
              <a:spAutoFit/>
            </a:bodyPr>
            <a:lstStyle/>
            <a:p>
              <a:pPr algn="ctr"/>
              <a:r>
                <a:rPr lang="en-US" sz="1400" dirty="0"/>
                <a:t>0</a:t>
              </a:r>
            </a:p>
          </p:txBody>
        </p:sp>
        <p:sp>
          <p:nvSpPr>
            <p:cNvPr id="8" name="TextBox 7"/>
            <p:cNvSpPr txBox="1"/>
            <p:nvPr/>
          </p:nvSpPr>
          <p:spPr>
            <a:xfrm>
              <a:off x="1308488" y="5946522"/>
              <a:ext cx="558358" cy="307777"/>
            </a:xfrm>
            <a:prstGeom prst="rect">
              <a:avLst/>
            </a:prstGeom>
            <a:noFill/>
          </p:spPr>
          <p:txBody>
            <a:bodyPr wrap="square" rtlCol="0">
              <a:spAutoFit/>
            </a:bodyPr>
            <a:lstStyle/>
            <a:p>
              <a:pPr algn="ctr"/>
              <a:r>
                <a:rPr lang="en-US" sz="1400" dirty="0"/>
                <a:t>0.2</a:t>
              </a:r>
            </a:p>
          </p:txBody>
        </p:sp>
        <p:sp>
          <p:nvSpPr>
            <p:cNvPr id="9" name="TextBox 8"/>
            <p:cNvSpPr txBox="1"/>
            <p:nvPr/>
          </p:nvSpPr>
          <p:spPr>
            <a:xfrm>
              <a:off x="1549329" y="5946522"/>
              <a:ext cx="771433" cy="307777"/>
            </a:xfrm>
            <a:prstGeom prst="rect">
              <a:avLst/>
            </a:prstGeom>
            <a:noFill/>
          </p:spPr>
          <p:txBody>
            <a:bodyPr wrap="square" rtlCol="0">
              <a:spAutoFit/>
            </a:bodyPr>
            <a:lstStyle/>
            <a:p>
              <a:pPr algn="ctr"/>
              <a:r>
                <a:rPr lang="en-US" sz="1400" dirty="0"/>
                <a:t>0.4</a:t>
              </a:r>
            </a:p>
          </p:txBody>
        </p:sp>
        <p:sp>
          <p:nvSpPr>
            <p:cNvPr id="10" name="TextBox 9"/>
            <p:cNvSpPr txBox="1"/>
            <p:nvPr/>
          </p:nvSpPr>
          <p:spPr>
            <a:xfrm>
              <a:off x="1889360" y="5946522"/>
              <a:ext cx="771433" cy="307777"/>
            </a:xfrm>
            <a:prstGeom prst="rect">
              <a:avLst/>
            </a:prstGeom>
            <a:noFill/>
          </p:spPr>
          <p:txBody>
            <a:bodyPr wrap="square" rtlCol="0">
              <a:spAutoFit/>
            </a:bodyPr>
            <a:lstStyle/>
            <a:p>
              <a:pPr algn="ctr"/>
              <a:r>
                <a:rPr lang="en-US" sz="1400" dirty="0"/>
                <a:t>0.6</a:t>
              </a:r>
            </a:p>
          </p:txBody>
        </p:sp>
        <p:sp>
          <p:nvSpPr>
            <p:cNvPr id="11" name="TextBox 10"/>
            <p:cNvSpPr txBox="1"/>
            <p:nvPr/>
          </p:nvSpPr>
          <p:spPr>
            <a:xfrm>
              <a:off x="2247665" y="5946522"/>
              <a:ext cx="771433" cy="307777"/>
            </a:xfrm>
            <a:prstGeom prst="rect">
              <a:avLst/>
            </a:prstGeom>
            <a:noFill/>
          </p:spPr>
          <p:txBody>
            <a:bodyPr wrap="square" rtlCol="0">
              <a:spAutoFit/>
            </a:bodyPr>
            <a:lstStyle/>
            <a:p>
              <a:pPr algn="ctr"/>
              <a:r>
                <a:rPr lang="en-US" sz="1400" dirty="0"/>
                <a:t>0.8</a:t>
              </a:r>
            </a:p>
          </p:txBody>
        </p:sp>
        <p:sp>
          <p:nvSpPr>
            <p:cNvPr id="12" name="TextBox 11"/>
            <p:cNvSpPr txBox="1"/>
            <p:nvPr/>
          </p:nvSpPr>
          <p:spPr>
            <a:xfrm>
              <a:off x="2569732" y="5946522"/>
              <a:ext cx="771433" cy="307777"/>
            </a:xfrm>
            <a:prstGeom prst="rect">
              <a:avLst/>
            </a:prstGeom>
            <a:noFill/>
          </p:spPr>
          <p:txBody>
            <a:bodyPr wrap="square" rtlCol="0">
              <a:spAutoFit/>
            </a:bodyPr>
            <a:lstStyle/>
            <a:p>
              <a:pPr algn="ctr"/>
              <a:r>
                <a:rPr lang="en-US" sz="1400" dirty="0"/>
                <a:t>1</a:t>
              </a:r>
            </a:p>
          </p:txBody>
        </p:sp>
      </p:grpSp>
      <p:sp>
        <p:nvSpPr>
          <p:cNvPr id="4" name="Title 1"/>
          <p:cNvSpPr txBox="1">
            <a:spLocks/>
          </p:cNvSpPr>
          <p:nvPr/>
        </p:nvSpPr>
        <p:spPr>
          <a:xfrm>
            <a:off x="457200" y="274638"/>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The assembly problem</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62467" y="1605993"/>
            <a:ext cx="7732288" cy="3647313"/>
          </a:xfrm>
        </p:spPr>
        <p:txBody>
          <a:bodyPr>
            <a:noAutofit/>
          </a:bodyPr>
          <a:lstStyle/>
          <a:p>
            <a:r>
              <a:rPr lang="en-US" dirty="0">
                <a:latin typeface="Helvetica Neue Light"/>
                <a:cs typeface="Helvetica Neue Light"/>
              </a:rPr>
              <a:t>Short reads, long features</a:t>
            </a:r>
          </a:p>
          <a:p>
            <a:r>
              <a:rPr lang="en-US" dirty="0">
                <a:latin typeface="Helvetica Neue Light"/>
                <a:cs typeface="Helvetica Neue Light"/>
              </a:rPr>
              <a:t>Sequencing errors</a:t>
            </a:r>
          </a:p>
          <a:p>
            <a:r>
              <a:rPr lang="en-US" dirty="0">
                <a:latin typeface="Helvetica Neue Light"/>
                <a:cs typeface="Helvetica Neue Light"/>
              </a:rPr>
              <a:t>Large range in coverage depth</a:t>
            </a:r>
          </a:p>
          <a:p>
            <a:pPr lvl="1"/>
            <a:r>
              <a:rPr lang="en-US" dirty="0">
                <a:latin typeface="Helvetica Neue Light"/>
                <a:cs typeface="Helvetica Neue Light"/>
              </a:rPr>
              <a:t>PCR bias, expression variation</a:t>
            </a:r>
          </a:p>
          <a:p>
            <a:r>
              <a:rPr lang="en-US" dirty="0">
                <a:latin typeface="Helvetica Neue Light"/>
                <a:cs typeface="Helvetica Neue Light"/>
              </a:rPr>
              <a:t>Reads outside known annotations</a:t>
            </a:r>
          </a:p>
          <a:p>
            <a:pPr lvl="1"/>
            <a:r>
              <a:rPr lang="en-US" sz="2800" dirty="0">
                <a:latin typeface="Helvetica Neue Light"/>
                <a:cs typeface="Helvetica Neue Light"/>
              </a:rPr>
              <a:t>Spurious transcription</a:t>
            </a:r>
          </a:p>
          <a:p>
            <a:pPr lvl="1"/>
            <a:r>
              <a:rPr lang="en-US" sz="2800" dirty="0">
                <a:latin typeface="Helvetica Neue Light"/>
                <a:cs typeface="Helvetica Neue Light"/>
              </a:rPr>
              <a:t>pre-mRNA </a:t>
            </a:r>
            <a:r>
              <a:rPr lang="en-US" sz="2800" dirty="0" err="1">
                <a:latin typeface="Helvetica Neue Light"/>
                <a:cs typeface="Helvetica Neue Light"/>
              </a:rPr>
              <a:t>intronic</a:t>
            </a:r>
            <a:r>
              <a:rPr lang="en-US" sz="2800" dirty="0">
                <a:latin typeface="Helvetica Neue Light"/>
                <a:cs typeface="Helvetica Neue Light"/>
              </a:rPr>
              <a:t> reads</a:t>
            </a:r>
          </a:p>
          <a:p>
            <a:r>
              <a:rPr lang="en-US" dirty="0" err="1">
                <a:latin typeface="Helvetica Neue Light"/>
                <a:cs typeface="Helvetica Neue Light"/>
              </a:rPr>
              <a:t>Contigs</a:t>
            </a:r>
            <a:r>
              <a:rPr lang="en-US" dirty="0">
                <a:latin typeface="Helvetica Neue Light"/>
                <a:cs typeface="Helvetica Neue Light"/>
              </a:rPr>
              <a:t> typically transcript fragments</a:t>
            </a:r>
          </a:p>
          <a:p>
            <a:pPr lvl="1"/>
            <a:r>
              <a:rPr lang="en-US" dirty="0">
                <a:latin typeface="Helvetica Neue Light"/>
                <a:cs typeface="Helvetica Neue Light"/>
              </a:rPr>
              <a:t>Result of graph-based approaches</a:t>
            </a:r>
          </a:p>
          <a:p>
            <a:endParaRPr lang="en-US" sz="2400" dirty="0">
              <a:latin typeface="Helvetica Neue Light"/>
              <a:cs typeface="Helvetica Neue Light"/>
            </a:endParaRPr>
          </a:p>
          <a:p>
            <a:pPr marL="0" indent="0">
              <a:buNone/>
            </a:pPr>
            <a:endParaRPr lang="en-US" sz="2400" dirty="0">
              <a:latin typeface="Helvetica Neue Light"/>
              <a:cs typeface="Helvetica Neue Light"/>
            </a:endParaRPr>
          </a:p>
        </p:txBody>
      </p:sp>
      <p:pic>
        <p:nvPicPr>
          <p:cNvPr id="2" name="Picture 1" descr="Screen Shot 2017-10-27 at 10.10.27 AM.png"/>
          <p:cNvPicPr>
            <a:picLocks noChangeAspect="1"/>
          </p:cNvPicPr>
          <p:nvPr/>
        </p:nvPicPr>
        <p:blipFill rotWithShape="1">
          <a:blip r:embed="rId2">
            <a:extLst>
              <a:ext uri="{28A0092B-C50C-407E-A947-70E740481C1C}">
                <a14:useLocalDpi xmlns:a14="http://schemas.microsoft.com/office/drawing/2010/main" val="0"/>
              </a:ext>
            </a:extLst>
          </a:blip>
          <a:srcRect l="32343" r="1015"/>
          <a:stretch/>
        </p:blipFill>
        <p:spPr>
          <a:xfrm>
            <a:off x="7324079" y="1671958"/>
            <a:ext cx="4132540" cy="4427721"/>
          </a:xfrm>
          <a:prstGeom prst="rect">
            <a:avLst/>
          </a:prstGeom>
        </p:spPr>
      </p:pic>
      <p:sp>
        <p:nvSpPr>
          <p:cNvPr id="14" name="TextBox 13"/>
          <p:cNvSpPr txBox="1"/>
          <p:nvPr/>
        </p:nvSpPr>
        <p:spPr>
          <a:xfrm>
            <a:off x="7353957" y="6375169"/>
            <a:ext cx="2063375" cy="338554"/>
          </a:xfrm>
          <a:prstGeom prst="rect">
            <a:avLst/>
          </a:prstGeom>
          <a:noFill/>
        </p:spPr>
        <p:txBody>
          <a:bodyPr wrap="square" rtlCol="0">
            <a:spAutoFit/>
          </a:bodyPr>
          <a:lstStyle/>
          <a:p>
            <a:pPr algn="ctr"/>
            <a:r>
              <a:rPr lang="en-US" sz="1600" dirty="0"/>
              <a:t>Proportion of read</a:t>
            </a:r>
          </a:p>
        </p:txBody>
      </p:sp>
      <p:sp>
        <p:nvSpPr>
          <p:cNvPr id="20" name="TextBox 19"/>
          <p:cNvSpPr txBox="1"/>
          <p:nvPr/>
        </p:nvSpPr>
        <p:spPr>
          <a:xfrm rot="16200000">
            <a:off x="5943954" y="3752386"/>
            <a:ext cx="2063375" cy="338554"/>
          </a:xfrm>
          <a:prstGeom prst="rect">
            <a:avLst/>
          </a:prstGeom>
          <a:noFill/>
        </p:spPr>
        <p:txBody>
          <a:bodyPr wrap="square" rtlCol="0">
            <a:spAutoFit/>
          </a:bodyPr>
          <a:lstStyle/>
          <a:p>
            <a:pPr algn="ctr"/>
            <a:r>
              <a:rPr lang="en-US" sz="1600" dirty="0"/>
              <a:t>Reads</a:t>
            </a:r>
          </a:p>
        </p:txBody>
      </p:sp>
    </p:spTree>
    <p:extLst>
      <p:ext uri="{BB962C8B-B14F-4D97-AF65-F5344CB8AC3E}">
        <p14:creationId xmlns:p14="http://schemas.microsoft.com/office/powerpoint/2010/main" val="1279411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20E2A4-02C9-C74E-83A6-C7FD1C6599B7}"/>
              </a:ext>
            </a:extLst>
          </p:cNvPr>
          <p:cNvSpPr txBox="1">
            <a:spLocks/>
          </p:cNvSpPr>
          <p:nvPr/>
        </p:nvSpPr>
        <p:spPr>
          <a:xfrm>
            <a:off x="838200" y="19366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Estimating RNA abundance, i.e. expression</a:t>
            </a:r>
          </a:p>
        </p:txBody>
      </p:sp>
    </p:spTree>
    <p:extLst>
      <p:ext uri="{BB962C8B-B14F-4D97-AF65-F5344CB8AC3E}">
        <p14:creationId xmlns:p14="http://schemas.microsoft.com/office/powerpoint/2010/main" val="1852607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Data</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idx="1"/>
          </p:nvPr>
        </p:nvSpPr>
        <p:spPr>
          <a:xfrm>
            <a:off x="838200" y="1825624"/>
            <a:ext cx="9983668" cy="4680125"/>
          </a:xfrm>
        </p:spPr>
        <p:txBody>
          <a:bodyPr>
            <a:normAutofit/>
          </a:bodyPr>
          <a:lstStyle/>
          <a:p>
            <a:r>
              <a:rPr lang="en-US" i="1" dirty="0">
                <a:latin typeface="Helvetica Neue Light"/>
                <a:cs typeface="Helvetica Neue Light"/>
              </a:rPr>
              <a:t>D. melanogaster </a:t>
            </a:r>
            <a:r>
              <a:rPr lang="en-US" dirty="0">
                <a:latin typeface="Helvetica Neue Light"/>
                <a:cs typeface="Helvetica Neue Light"/>
              </a:rPr>
              <a:t>parallel evolution study data</a:t>
            </a:r>
          </a:p>
          <a:p>
            <a:r>
              <a:rPr lang="en-US" dirty="0">
                <a:latin typeface="Helvetica Neue Light"/>
                <a:cs typeface="Helvetica Neue Light"/>
              </a:rPr>
              <a:t>Zhao et. Al. 2014 </a:t>
            </a:r>
            <a:r>
              <a:rPr lang="en-US" sz="1800" i="1" dirty="0" err="1">
                <a:latin typeface="Helvetica Neue Light"/>
                <a:cs typeface="Helvetica Neue Light"/>
              </a:rPr>
              <a:t>PLoS</a:t>
            </a:r>
            <a:r>
              <a:rPr lang="en-US" sz="1800" i="1" dirty="0">
                <a:latin typeface="Helvetica Neue Light"/>
                <a:cs typeface="Helvetica Neue Light"/>
              </a:rPr>
              <a:t> Genetics</a:t>
            </a:r>
            <a:endParaRPr lang="en-US" sz="1800" dirty="0">
              <a:latin typeface="Helvetica Neue Light"/>
              <a:cs typeface="Helvetica Neue Light"/>
            </a:endParaRPr>
          </a:p>
          <a:p>
            <a:pPr lvl="1"/>
            <a:r>
              <a:rPr lang="en-US" dirty="0">
                <a:latin typeface="Helvetica Neue Light"/>
                <a:cs typeface="Helvetica Neue Light"/>
              </a:rPr>
              <a:t>2 factors: temperature, population (geography)</a:t>
            </a:r>
          </a:p>
          <a:p>
            <a:pPr lvl="2"/>
            <a:r>
              <a:rPr lang="en-US" dirty="0">
                <a:latin typeface="Helvetica Neue Light"/>
                <a:cs typeface="Helvetica Neue Light"/>
              </a:rPr>
              <a:t>populations: Maine, Panama</a:t>
            </a:r>
          </a:p>
          <a:p>
            <a:pPr lvl="2"/>
            <a:r>
              <a:rPr lang="en-US" dirty="0">
                <a:latin typeface="Helvetica Neue Light"/>
                <a:cs typeface="Helvetica Neue Light"/>
              </a:rPr>
              <a:t>temperatures: high, low</a:t>
            </a:r>
          </a:p>
          <a:p>
            <a:pPr lvl="1"/>
            <a:r>
              <a:rPr lang="en-US" dirty="0">
                <a:latin typeface="Helvetica Neue Light"/>
                <a:cs typeface="Helvetica Neue Light"/>
              </a:rPr>
              <a:t>3 biological replicates per temperature x population combination</a:t>
            </a:r>
          </a:p>
          <a:p>
            <a:r>
              <a:rPr lang="en-US" dirty="0">
                <a:latin typeface="Helvetica Neue Light"/>
                <a:cs typeface="Helvetica Neue Light"/>
              </a:rPr>
              <a:t>Reads have been pre-processed</a:t>
            </a:r>
          </a:p>
          <a:p>
            <a:pPr lvl="1"/>
            <a:r>
              <a:rPr lang="en-US" dirty="0">
                <a:latin typeface="Helvetica Neue Light"/>
                <a:cs typeface="Helvetica Neue Light"/>
              </a:rPr>
              <a:t>Adapters removed</a:t>
            </a:r>
          </a:p>
          <a:p>
            <a:pPr lvl="1"/>
            <a:r>
              <a:rPr lang="en-US" dirty="0">
                <a:latin typeface="Helvetica Neue Light"/>
                <a:cs typeface="Helvetica Neue Light"/>
              </a:rPr>
              <a:t>No quality trimming …. Why?</a:t>
            </a:r>
          </a:p>
          <a:p>
            <a:r>
              <a:rPr lang="en-US" dirty="0">
                <a:latin typeface="Helvetica Neue Light"/>
                <a:cs typeface="Helvetica Neue Light"/>
              </a:rPr>
              <a:t>We’ll execute RSEM and KALLISTO on a single down-sampled sample (1 million reads)</a:t>
            </a:r>
          </a:p>
          <a:p>
            <a:endParaRPr lang="en-US" sz="1800" i="1" dirty="0">
              <a:latin typeface="Helvetica Neue Light"/>
              <a:cs typeface="Helvetica Neue Light"/>
            </a:endParaRPr>
          </a:p>
          <a:p>
            <a:endParaRPr lang="en-US" dirty="0">
              <a:latin typeface="Helvetica Neue Light"/>
              <a:cs typeface="Helvetica Neue Light"/>
            </a:endParaRPr>
          </a:p>
          <a:p>
            <a:pPr lvl="2"/>
            <a:endParaRPr lang="en-US" dirty="0">
              <a:latin typeface="Helvetica Neue Light"/>
              <a:cs typeface="Helvetica Neue Light"/>
            </a:endParaRPr>
          </a:p>
          <a:p>
            <a:pPr marL="457200" lvl="1" indent="0">
              <a:buNone/>
            </a:pPr>
            <a:endParaRPr lang="en-US" sz="1400" dirty="0">
              <a:latin typeface="Helvetica Neue Light"/>
              <a:cs typeface="Helvetica Neue Light"/>
            </a:endParaRPr>
          </a:p>
          <a:p>
            <a:endParaRPr lang="en-US" dirty="0">
              <a:latin typeface="Helvetica Neue Light"/>
              <a:cs typeface="Helvetica Neue Light"/>
            </a:endParaRPr>
          </a:p>
          <a:p>
            <a:pPr marL="0" indent="0">
              <a:buNone/>
            </a:pPr>
            <a:endParaRPr lang="en-US" dirty="0">
              <a:latin typeface="Helvetica Neue Light"/>
              <a:cs typeface="Helvetica Neue Light"/>
            </a:endParaRPr>
          </a:p>
          <a:p>
            <a:endParaRPr lang="en-US" dirty="0">
              <a:latin typeface="Helvetica Neue Light"/>
              <a:cs typeface="Helvetica Neue Light"/>
            </a:endParaRPr>
          </a:p>
        </p:txBody>
      </p:sp>
    </p:spTree>
    <p:extLst>
      <p:ext uri="{BB962C8B-B14F-4D97-AF65-F5344CB8AC3E}">
        <p14:creationId xmlns:p14="http://schemas.microsoft.com/office/powerpoint/2010/main" val="2069961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199" y="274638"/>
            <a:ext cx="10202779"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Expression estimation:</a:t>
            </a:r>
          </a:p>
        </p:txBody>
      </p:sp>
      <p:cxnSp>
        <p:nvCxnSpPr>
          <p:cNvPr id="14" name="Straight Connector 1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Content Placeholder 2">
            <a:extLst>
              <a:ext uri="{FF2B5EF4-FFF2-40B4-BE49-F238E27FC236}">
                <a16:creationId xmlns:a16="http://schemas.microsoft.com/office/drawing/2014/main" id="{AD2EC1F6-8C58-024B-A0F3-262653081541}"/>
              </a:ext>
            </a:extLst>
          </p:cNvPr>
          <p:cNvSpPr>
            <a:spLocks noGrp="1"/>
          </p:cNvSpPr>
          <p:nvPr>
            <p:ph idx="1"/>
          </p:nvPr>
        </p:nvSpPr>
        <p:spPr>
          <a:xfrm>
            <a:off x="838200" y="1825625"/>
            <a:ext cx="10515600" cy="4351338"/>
          </a:xfrm>
        </p:spPr>
        <p:txBody>
          <a:bodyPr>
            <a:normAutofit fontScale="85000" lnSpcReduction="20000"/>
          </a:bodyPr>
          <a:lstStyle/>
          <a:p>
            <a:r>
              <a:rPr lang="en-US" sz="3600" dirty="0">
                <a:latin typeface="Helvetica Neue Light" charset="0"/>
                <a:ea typeface="Helvetica Neue Light" charset="0"/>
                <a:cs typeface="Helvetica Neue Light" charset="0"/>
              </a:rPr>
              <a:t>Traditional “align and count” </a:t>
            </a:r>
          </a:p>
          <a:p>
            <a:pPr lvl="1"/>
            <a:r>
              <a:rPr lang="en-US" sz="2800" dirty="0">
                <a:latin typeface="Helvetica Neue Light" charset="0"/>
                <a:ea typeface="Helvetica Neue Light" charset="0"/>
                <a:cs typeface="Helvetica Neue Light" charset="0"/>
              </a:rPr>
              <a:t>RSEM</a:t>
            </a:r>
          </a:p>
          <a:p>
            <a:pPr lvl="2"/>
            <a:r>
              <a:rPr lang="en-US" sz="2400" dirty="0">
                <a:latin typeface="Helvetica Neue Light" charset="0"/>
                <a:ea typeface="Helvetica Neue Light" charset="0"/>
                <a:cs typeface="Helvetica Neue Light" charset="0"/>
              </a:rPr>
              <a:t>Wraps alignment step then estimates abundance while accounting for mapping uncertainty, i.e. when reads map to sequences shared across isoforms</a:t>
            </a:r>
          </a:p>
          <a:p>
            <a:r>
              <a:rPr lang="en-US" sz="3200" dirty="0">
                <a:latin typeface="Helvetica Neue Light" charset="0"/>
                <a:ea typeface="Helvetica Neue Light" charset="0"/>
                <a:cs typeface="Helvetica Neue Light" charset="0"/>
              </a:rPr>
              <a:t>Pseudo-alignment based</a:t>
            </a:r>
          </a:p>
          <a:p>
            <a:pPr lvl="1"/>
            <a:r>
              <a:rPr lang="en-US" sz="2800" dirty="0" err="1">
                <a:latin typeface="Helvetica Neue Light" charset="0"/>
                <a:ea typeface="Helvetica Neue Light" charset="0"/>
                <a:cs typeface="Helvetica Neue Light" charset="0"/>
              </a:rPr>
              <a:t>kmer</a:t>
            </a:r>
            <a:r>
              <a:rPr lang="en-US" sz="2800" dirty="0">
                <a:latin typeface="Helvetica Neue Light" charset="0"/>
                <a:ea typeface="Helvetica Neue Light" charset="0"/>
                <a:cs typeface="Helvetica Neue Light" charset="0"/>
              </a:rPr>
              <a:t> matches to generate probabilities that reads originate from a particular transcript that are converted to counts</a:t>
            </a:r>
          </a:p>
          <a:p>
            <a:pPr lvl="1"/>
            <a:r>
              <a:rPr lang="en-US" sz="2800" dirty="0">
                <a:latin typeface="Helvetica Neue Light" charset="0"/>
                <a:ea typeface="Helvetica Neue Light" charset="0"/>
                <a:cs typeface="Helvetica Neue Light" charset="0"/>
              </a:rPr>
              <a:t>Very fast</a:t>
            </a:r>
          </a:p>
          <a:p>
            <a:pPr lvl="1"/>
            <a:r>
              <a:rPr lang="en-US" sz="2800" dirty="0">
                <a:latin typeface="Helvetica Neue Light" charset="0"/>
                <a:ea typeface="Helvetica Neue Light" charset="0"/>
                <a:cs typeface="Helvetica Neue Light" charset="0"/>
              </a:rPr>
              <a:t>KALLISTO</a:t>
            </a:r>
          </a:p>
          <a:p>
            <a:pPr lvl="2"/>
            <a:r>
              <a:rPr lang="en-US" sz="2400" i="1" dirty="0">
                <a:latin typeface="Helvetica Neue Light" charset="0"/>
                <a:ea typeface="Helvetica Neue Light" charset="0"/>
                <a:cs typeface="Helvetica Neue Light" charset="0"/>
              </a:rPr>
              <a:t>Doesn’t estimate gene-level expression</a:t>
            </a:r>
          </a:p>
          <a:p>
            <a:r>
              <a:rPr lang="en-US" dirty="0">
                <a:latin typeface="Helvetica Neue Light" charset="0"/>
                <a:ea typeface="Helvetica Neue Light" charset="0"/>
                <a:cs typeface="Helvetica Neue Light" charset="0"/>
              </a:rPr>
              <a:t>Generic workflow</a:t>
            </a:r>
          </a:p>
          <a:p>
            <a:pPr lvl="1"/>
            <a:r>
              <a:rPr lang="en-US" dirty="0">
                <a:latin typeface="Helvetica Neue Light" charset="0"/>
                <a:ea typeface="Helvetica Neue Light" charset="0"/>
                <a:cs typeface="Helvetica Neue Light" charset="0"/>
              </a:rPr>
              <a:t>Build Index</a:t>
            </a:r>
          </a:p>
          <a:p>
            <a:pPr lvl="1"/>
            <a:r>
              <a:rPr lang="en-US" dirty="0">
                <a:latin typeface="Helvetica Neue Light" charset="0"/>
                <a:ea typeface="Helvetica Neue Light" charset="0"/>
                <a:cs typeface="Helvetica Neue Light" charset="0"/>
              </a:rPr>
              <a:t>Estimate expression</a:t>
            </a:r>
          </a:p>
        </p:txBody>
      </p:sp>
    </p:spTree>
    <p:extLst>
      <p:ext uri="{BB962C8B-B14F-4D97-AF65-F5344CB8AC3E}">
        <p14:creationId xmlns:p14="http://schemas.microsoft.com/office/powerpoint/2010/main" val="1821018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20E2A4-02C9-C74E-83A6-C7FD1C6599B7}"/>
              </a:ext>
            </a:extLst>
          </p:cNvPr>
          <p:cNvSpPr txBox="1">
            <a:spLocks/>
          </p:cNvSpPr>
          <p:nvPr/>
        </p:nvSpPr>
        <p:spPr>
          <a:xfrm>
            <a:off x="838200" y="30288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exciting expression metrics interlude …</a:t>
            </a:r>
          </a:p>
        </p:txBody>
      </p:sp>
    </p:spTree>
    <p:extLst>
      <p:ext uri="{BB962C8B-B14F-4D97-AF65-F5344CB8AC3E}">
        <p14:creationId xmlns:p14="http://schemas.microsoft.com/office/powerpoint/2010/main" val="747498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count stuff</a:t>
            </a:r>
          </a:p>
        </p:txBody>
      </p:sp>
      <p:sp>
        <p:nvSpPr>
          <p:cNvPr id="3" name="Content Placeholder 2"/>
          <p:cNvSpPr>
            <a:spLocks noGrp="1"/>
          </p:cNvSpPr>
          <p:nvPr>
            <p:ph idx="1"/>
          </p:nvPr>
        </p:nvSpPr>
        <p:spPr/>
        <p:txBody>
          <a:bodyPr>
            <a:normAutofit/>
          </a:bodyPr>
          <a:lstStyle/>
          <a:p>
            <a:r>
              <a:rPr lang="en-US" sz="3200" dirty="0">
                <a:latin typeface="Helvetica Neue Light" panose="02000403000000020004" pitchFamily="2" charset="0"/>
                <a:ea typeface="Helvetica Neue Light" panose="02000403000000020004" pitchFamily="2" charset="0"/>
              </a:rPr>
              <a:t>Most DE tools take as input counts, i.e. the # of reads assigned to a transcript</a:t>
            </a:r>
          </a:p>
          <a:p>
            <a:pPr lvl="1"/>
            <a:r>
              <a:rPr lang="en-US" dirty="0">
                <a:latin typeface="Helvetica Neue Light" panose="02000403000000020004" pitchFamily="2" charset="0"/>
                <a:ea typeface="Helvetica Neue Light" panose="02000403000000020004" pitchFamily="2" charset="0"/>
              </a:rPr>
              <a:t>Normalized internally to account for library size differences</a:t>
            </a:r>
          </a:p>
          <a:p>
            <a:pPr lvl="1"/>
            <a:r>
              <a:rPr lang="en-US" dirty="0">
                <a:latin typeface="Helvetica Neue Light" panose="02000403000000020004" pitchFamily="2" charset="0"/>
                <a:ea typeface="Helvetica Neue Light" panose="02000403000000020004" pitchFamily="2" charset="0"/>
              </a:rPr>
              <a:t>Raw counts assumed to come from a negative binomial distribution</a:t>
            </a:r>
          </a:p>
          <a:p>
            <a:r>
              <a:rPr lang="en-US" dirty="0">
                <a:latin typeface="Helvetica Neue Light" panose="02000403000000020004" pitchFamily="2" charset="0"/>
                <a:ea typeface="Helvetica Neue Light" panose="02000403000000020004" pitchFamily="2" charset="0"/>
              </a:rPr>
              <a:t>Counts per million (CPM)</a:t>
            </a:r>
          </a:p>
          <a:p>
            <a:pPr lvl="1"/>
            <a:r>
              <a:rPr lang="en-US" dirty="0">
                <a:latin typeface="Helvetica Neue Light" panose="02000403000000020004" pitchFamily="2" charset="0"/>
                <a:ea typeface="Helvetica Neue Light" panose="02000403000000020004" pitchFamily="2" charset="0"/>
              </a:rPr>
              <a:t># of reads mapped to a transcript per million mapped reads</a:t>
            </a:r>
          </a:p>
          <a:p>
            <a:pPr lvl="1"/>
            <a:endParaRPr lang="en-US" dirty="0">
              <a:latin typeface="Helvetica Neue Light" panose="02000403000000020004" pitchFamily="2" charset="0"/>
              <a:ea typeface="Helvetica Neue Light" panose="02000403000000020004" pitchFamily="2" charset="0"/>
            </a:endParaRP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986" y="4757074"/>
            <a:ext cx="4262052" cy="1554826"/>
          </a:xfrm>
          <a:prstGeom prst="rect">
            <a:avLst/>
          </a:prstGeom>
        </p:spPr>
      </p:pic>
    </p:spTree>
    <p:extLst>
      <p:ext uri="{BB962C8B-B14F-4D97-AF65-F5344CB8AC3E}">
        <p14:creationId xmlns:p14="http://schemas.microsoft.com/office/powerpoint/2010/main" val="1016206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813" y="2116354"/>
            <a:ext cx="4235965" cy="1854126"/>
          </a:xfrm>
          <a:prstGeom prst="rect">
            <a:avLst/>
          </a:prstGeom>
        </p:spPr>
      </p:pic>
      <p:sp>
        <p:nvSpPr>
          <p:cNvPr id="3" name="Content Placeholder 2"/>
          <p:cNvSpPr>
            <a:spLocks noGrp="1"/>
          </p:cNvSpPr>
          <p:nvPr>
            <p:ph idx="1"/>
          </p:nvPr>
        </p:nvSpPr>
        <p:spPr/>
        <p:txBody>
          <a:bodyPr>
            <a:normAutofit lnSpcReduction="10000"/>
          </a:bodyPr>
          <a:lstStyle/>
          <a:p>
            <a:r>
              <a:rPr lang="en-US" sz="3200" dirty="0">
                <a:latin typeface="Helvetica Neue Light" panose="02000403000000020004" pitchFamily="2" charset="0"/>
                <a:ea typeface="Helvetica Neue Light" panose="02000403000000020004" pitchFamily="2" charset="0"/>
              </a:rPr>
              <a:t>Transcripts per million (TPM)</a:t>
            </a: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pPr lvl="2"/>
            <a:r>
              <a:rPr lang="en-US" dirty="0">
                <a:latin typeface="Helvetica Neue Light" panose="02000403000000020004" pitchFamily="2" charset="0"/>
                <a:ea typeface="Helvetica Neue Light" panose="02000403000000020004" pitchFamily="2" charset="0"/>
              </a:rPr>
              <a:t>The l term represents effective length:</a:t>
            </a:r>
          </a:p>
          <a:p>
            <a:pPr lvl="2"/>
            <a:endParaRPr lang="en-US" dirty="0">
              <a:latin typeface="Helvetica Neue Light" panose="02000403000000020004" pitchFamily="2" charset="0"/>
              <a:ea typeface="Helvetica Neue Light" panose="02000403000000020004" pitchFamily="2" charset="0"/>
            </a:endParaRPr>
          </a:p>
          <a:p>
            <a:pPr lvl="2"/>
            <a:endParaRPr lang="en-US" dirty="0">
              <a:latin typeface="Helvetica Neue Light" panose="02000403000000020004" pitchFamily="2" charset="0"/>
              <a:ea typeface="Helvetica Neue Light" panose="02000403000000020004" pitchFamily="2" charset="0"/>
            </a:endParaRPr>
          </a:p>
          <a:p>
            <a:pPr lvl="2"/>
            <a:endParaRPr lang="en-US" dirty="0">
              <a:latin typeface="Helvetica Neue Light" panose="02000403000000020004" pitchFamily="2" charset="0"/>
              <a:ea typeface="Helvetica Neue Light" panose="02000403000000020004" pitchFamily="2" charset="0"/>
            </a:endParaRPr>
          </a:p>
          <a:p>
            <a:r>
              <a:rPr lang="en-US" dirty="0">
                <a:latin typeface="Helvetica Neue Light" panose="02000403000000020004" pitchFamily="2" charset="0"/>
                <a:ea typeface="Helvetica Neue Light" panose="02000403000000020004" pitchFamily="2" charset="0"/>
              </a:rPr>
              <a:t>TPMs not directly comparable between experiments</a:t>
            </a:r>
          </a:p>
          <a:p>
            <a:pPr lvl="1"/>
            <a:r>
              <a:rPr lang="en-US" dirty="0">
                <a:latin typeface="Helvetica Neue Light" panose="02000403000000020004" pitchFamily="2" charset="0"/>
                <a:ea typeface="Helvetica Neue Light" panose="02000403000000020004" pitchFamily="2" charset="0"/>
              </a:rPr>
              <a:t>Implications for comparative transcriptomics of &gt;1 species</a:t>
            </a:r>
          </a:p>
          <a:p>
            <a:pPr lvl="2"/>
            <a:endParaRPr lang="en-US" dirty="0">
              <a:latin typeface="Helvetica Neue Light" panose="02000403000000020004" pitchFamily="2" charset="0"/>
              <a:ea typeface="Helvetica Neue Light" panose="02000403000000020004" pitchFamily="2" charset="0"/>
            </a:endParaRPr>
          </a:p>
          <a:p>
            <a:pPr lvl="2"/>
            <a:endParaRPr lang="en-US"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p:txBody>
      </p:sp>
      <p:sp>
        <p:nvSpPr>
          <p:cNvPr id="2" name="Title 1"/>
          <p:cNvSpPr>
            <a:spLocks noGrp="1"/>
          </p:cNvSpPr>
          <p:nvPr>
            <p:ph type="title"/>
          </p:nvPr>
        </p:nvSpPr>
        <p:spPr/>
        <p:txBody>
          <a:bodyPr/>
          <a:lstStyle/>
          <a:p>
            <a:r>
              <a:rPr lang="en-US" dirty="0"/>
              <a:t>Metrics: within-sample normalized metrics</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468" y="4260676"/>
            <a:ext cx="3070310" cy="759978"/>
          </a:xfrm>
          <a:prstGeom prst="rect">
            <a:avLst/>
          </a:prstGeom>
        </p:spPr>
      </p:pic>
    </p:spTree>
    <p:extLst>
      <p:ext uri="{BB962C8B-B14F-4D97-AF65-F5344CB8AC3E}">
        <p14:creationId xmlns:p14="http://schemas.microsoft.com/office/powerpoint/2010/main" val="3879572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780" y="2357049"/>
            <a:ext cx="5195575" cy="16959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700" y="4130242"/>
            <a:ext cx="3784600" cy="1143000"/>
          </a:xfrm>
          <a:prstGeom prst="rect">
            <a:avLst/>
          </a:prstGeom>
        </p:spPr>
      </p:pic>
      <p:sp>
        <p:nvSpPr>
          <p:cNvPr id="3" name="Content Placeholder 2"/>
          <p:cNvSpPr>
            <a:spLocks noGrp="1"/>
          </p:cNvSpPr>
          <p:nvPr>
            <p:ph idx="1"/>
          </p:nvPr>
        </p:nvSpPr>
        <p:spPr/>
        <p:txBody>
          <a:bodyPr>
            <a:normAutofit fontScale="92500" lnSpcReduction="10000"/>
          </a:bodyPr>
          <a:lstStyle/>
          <a:p>
            <a:r>
              <a:rPr lang="en-US" sz="3200" dirty="0">
                <a:latin typeface="Helvetica Neue Light" panose="02000403000000020004" pitchFamily="2" charset="0"/>
                <a:ea typeface="Helvetica Neue Light" panose="02000403000000020004" pitchFamily="2" charset="0"/>
              </a:rPr>
              <a:t>Fragments per </a:t>
            </a:r>
            <a:r>
              <a:rPr lang="en-US" sz="3200" dirty="0" err="1">
                <a:latin typeface="Helvetica Neue Light" panose="02000403000000020004" pitchFamily="2" charset="0"/>
                <a:ea typeface="Helvetica Neue Light" panose="02000403000000020004" pitchFamily="2" charset="0"/>
              </a:rPr>
              <a:t>kilobase</a:t>
            </a:r>
            <a:r>
              <a:rPr lang="en-US" sz="3200" dirty="0">
                <a:latin typeface="Helvetica Neue Light" panose="02000403000000020004" pitchFamily="2" charset="0"/>
                <a:ea typeface="Helvetica Neue Light" panose="02000403000000020004" pitchFamily="2" charset="0"/>
              </a:rPr>
              <a:t> of exon per million mapped reads</a:t>
            </a: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r>
              <a:rPr lang="en-US" sz="3200" dirty="0">
                <a:latin typeface="Helvetica Neue Light" panose="02000403000000020004" pitchFamily="2" charset="0"/>
                <a:ea typeface="Helvetica Neue Light" panose="02000403000000020004" pitchFamily="2" charset="0"/>
              </a:rPr>
              <a:t>Related to TPM</a:t>
            </a: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r>
              <a:rPr lang="en-US" sz="3200" dirty="0">
                <a:latin typeface="Helvetica Neue Light" panose="02000403000000020004" pitchFamily="2" charset="0"/>
                <a:ea typeface="Helvetica Neue Light" panose="02000403000000020004" pitchFamily="2" charset="0"/>
              </a:rPr>
              <a:t>FPKM and RPKM are problematic</a:t>
            </a:r>
          </a:p>
          <a:p>
            <a:pPr lvl="1"/>
            <a:r>
              <a:rPr lang="en-US" dirty="0">
                <a:latin typeface="Helvetica Neue Light" panose="02000403000000020004" pitchFamily="2" charset="0"/>
                <a:ea typeface="Helvetica Neue Light" panose="02000403000000020004" pitchFamily="2" charset="0"/>
              </a:rPr>
              <a:t>See Wagner et al.</a:t>
            </a:r>
          </a:p>
          <a:p>
            <a:endParaRPr lang="en-US" sz="3200" dirty="0">
              <a:latin typeface="Helvetica Neue Light" panose="02000403000000020004" pitchFamily="2" charset="0"/>
              <a:ea typeface="Helvetica Neue Light" panose="02000403000000020004" pitchFamily="2" charset="0"/>
            </a:endParaRPr>
          </a:p>
          <a:p>
            <a:endParaRPr lang="en-US"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a:p>
            <a:endParaRPr lang="en-US" sz="3200" dirty="0">
              <a:latin typeface="Helvetica Neue Light" panose="02000403000000020004" pitchFamily="2" charset="0"/>
              <a:ea typeface="Helvetica Neue Light" panose="02000403000000020004" pitchFamily="2" charset="0"/>
            </a:endParaRPr>
          </a:p>
        </p:txBody>
      </p:sp>
      <p:sp>
        <p:nvSpPr>
          <p:cNvPr id="2" name="Title 1"/>
          <p:cNvSpPr>
            <a:spLocks noGrp="1"/>
          </p:cNvSpPr>
          <p:nvPr>
            <p:ph type="title"/>
          </p:nvPr>
        </p:nvSpPr>
        <p:spPr/>
        <p:txBody>
          <a:bodyPr/>
          <a:lstStyle/>
          <a:p>
            <a:r>
              <a:rPr lang="en-US" dirty="0"/>
              <a:t>Metrics: within-sample normalized metrics</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00818" y="6245975"/>
            <a:ext cx="11728250" cy="369332"/>
          </a:xfrm>
          <a:prstGeom prst="rect">
            <a:avLst/>
          </a:prstGeom>
          <a:noFill/>
        </p:spPr>
        <p:txBody>
          <a:bodyPr wrap="square" rtlCol="0">
            <a:spAutoFit/>
          </a:bodyPr>
          <a:lstStyle/>
          <a:p>
            <a:r>
              <a:rPr lang="en-US" dirty="0"/>
              <a:t>See https://</a:t>
            </a:r>
            <a:r>
              <a:rPr lang="en-US" dirty="0" err="1"/>
              <a:t>haroldpimentel.wordpress.com</a:t>
            </a:r>
            <a:r>
              <a:rPr lang="en-US" dirty="0"/>
              <a:t>/2014/05/08/what-the-</a:t>
            </a:r>
            <a:r>
              <a:rPr lang="en-US" dirty="0" err="1"/>
              <a:t>fpkm</a:t>
            </a:r>
            <a:r>
              <a:rPr lang="en-US" dirty="0"/>
              <a:t>-a-review-</a:t>
            </a:r>
            <a:r>
              <a:rPr lang="en-US" dirty="0" err="1"/>
              <a:t>rna</a:t>
            </a:r>
            <a:r>
              <a:rPr lang="en-US" dirty="0"/>
              <a:t>-</a:t>
            </a:r>
            <a:r>
              <a:rPr lang="en-US" dirty="0" err="1"/>
              <a:t>seq</a:t>
            </a:r>
            <a:r>
              <a:rPr lang="en-US" dirty="0"/>
              <a:t>-expression-units/</a:t>
            </a:r>
          </a:p>
        </p:txBody>
      </p:sp>
    </p:spTree>
    <p:extLst>
      <p:ext uri="{BB962C8B-B14F-4D97-AF65-F5344CB8AC3E}">
        <p14:creationId xmlns:p14="http://schemas.microsoft.com/office/powerpoint/2010/main" val="3237200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Build </a:t>
            </a:r>
            <a:r>
              <a:rPr lang="en-US" sz="4400" dirty="0" err="1">
                <a:latin typeface="Helvetica Neue Light"/>
                <a:cs typeface="Helvetica Neue Light"/>
              </a:rPr>
              <a:t>kallisto</a:t>
            </a:r>
            <a:r>
              <a:rPr lang="en-US" sz="4400" dirty="0">
                <a:latin typeface="Helvetica Neue Light"/>
                <a:cs typeface="Helvetica Neue Light"/>
              </a:rPr>
              <a:t> transcripts index</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58757" y="1597673"/>
            <a:ext cx="10869365" cy="3323987"/>
          </a:xfrm>
          <a:prstGeom prst="rect">
            <a:avLst/>
          </a:prstGeom>
          <a:solidFill>
            <a:schemeClr val="bg2">
              <a:lumMod val="90000"/>
            </a:schemeClr>
          </a:solidFill>
        </p:spPr>
        <p:txBody>
          <a:bodyPr wrap="square" rtlCol="0">
            <a:spAutoFit/>
          </a:bodyPr>
          <a:lstStyle/>
          <a:p>
            <a:r>
              <a:rPr lang="en-US" sz="1400" dirty="0">
                <a:latin typeface="Andale Mono" charset="0"/>
                <a:ea typeface="Andale Mono" charset="0"/>
                <a:cs typeface="Andale Mono" charset="0"/>
              </a:rPr>
              <a:t>#!/bin/bash </a:t>
            </a:r>
          </a:p>
          <a:p>
            <a:r>
              <a:rPr lang="en-US" sz="1400" dirty="0">
                <a:latin typeface="Andale Mono" charset="0"/>
                <a:ea typeface="Andale Mono" charset="0"/>
                <a:cs typeface="Andale Mono" charset="0"/>
              </a:rPr>
              <a:t>#SBATCH -n 1</a:t>
            </a:r>
          </a:p>
          <a:p>
            <a:r>
              <a:rPr lang="en-US" sz="1400" dirty="0">
                <a:latin typeface="Andale Mono" charset="0"/>
                <a:ea typeface="Andale Mono" charset="0"/>
                <a:cs typeface="Andale Mono" charset="0"/>
              </a:rPr>
              <a:t>#SBATCH -p </a:t>
            </a:r>
            <a:r>
              <a:rPr lang="en-US" sz="1400" dirty="0" err="1">
                <a:latin typeface="Andale Mono" charset="0"/>
                <a:ea typeface="Andale Mono" charset="0"/>
                <a:cs typeface="Andale Mono" charset="0"/>
              </a:rPr>
              <a:t>serial_requeue</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-e </a:t>
            </a:r>
            <a:r>
              <a:rPr lang="en-US" sz="1400" dirty="0" err="1">
                <a:latin typeface="Andale Mono" charset="0"/>
                <a:ea typeface="Andale Mono" charset="0"/>
                <a:cs typeface="Andale Mono" charset="0"/>
              </a:rPr>
              <a:t>kallindex</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A.err</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-o </a:t>
            </a:r>
            <a:r>
              <a:rPr lang="en-US" sz="1400" dirty="0" err="1">
                <a:latin typeface="Andale Mono" charset="0"/>
                <a:ea typeface="Andale Mono" charset="0"/>
                <a:cs typeface="Andale Mono" charset="0"/>
              </a:rPr>
              <a:t>kallindex</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A.out</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-J </a:t>
            </a:r>
            <a:r>
              <a:rPr lang="en-US" sz="1400" dirty="0" err="1">
                <a:latin typeface="Andale Mono" charset="0"/>
                <a:ea typeface="Andale Mono" charset="0"/>
                <a:cs typeface="Andale Mono" charset="0"/>
              </a:rPr>
              <a:t>kallindex</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--mem=8000</a:t>
            </a:r>
          </a:p>
          <a:p>
            <a:r>
              <a:rPr lang="en-US" sz="1400" dirty="0">
                <a:latin typeface="Andale Mono" charset="0"/>
                <a:ea typeface="Andale Mono" charset="0"/>
                <a:cs typeface="Andale Mono" charset="0"/>
              </a:rPr>
              <a:t>#SBATCH -t 0:20:00</a:t>
            </a:r>
          </a:p>
          <a:p>
            <a:br>
              <a:rPr lang="en-US" sz="1400" dirty="0">
                <a:latin typeface="Andale Mono" charset="0"/>
                <a:ea typeface="Andale Mono" charset="0"/>
                <a:cs typeface="Andale Mono" charset="0"/>
              </a:rPr>
            </a:br>
            <a:r>
              <a:rPr lang="en-US" sz="1400" dirty="0">
                <a:latin typeface="Andale Mono" charset="0"/>
                <a:ea typeface="Andale Mono" charset="0"/>
                <a:cs typeface="Andale Mono" charset="0"/>
              </a:rPr>
              <a:t>module purge</a:t>
            </a:r>
          </a:p>
          <a:p>
            <a:r>
              <a:rPr lang="en-US" sz="1400" dirty="0">
                <a:latin typeface="Andale Mono" charset="0"/>
                <a:ea typeface="Andale Mono" charset="0"/>
                <a:cs typeface="Andale Mono" charset="0"/>
              </a:rPr>
              <a:t>module load </a:t>
            </a:r>
            <a:r>
              <a:rPr lang="en-US" sz="1400" dirty="0" err="1">
                <a:latin typeface="Andale Mono" charset="0"/>
                <a:ea typeface="Andale Mono" charset="0"/>
                <a:cs typeface="Andale Mono" charset="0"/>
              </a:rPr>
              <a:t>kallisto</a:t>
            </a:r>
            <a:r>
              <a:rPr lang="en-US" sz="1400" dirty="0">
                <a:latin typeface="Andale Mono" charset="0"/>
                <a:ea typeface="Andale Mono" charset="0"/>
                <a:cs typeface="Andale Mono" charset="0"/>
              </a:rPr>
              <a:t>/0.43.1-fasrc02</a:t>
            </a:r>
          </a:p>
          <a:p>
            <a:endParaRPr lang="en-US" sz="1400" dirty="0">
              <a:latin typeface="Andale Mono" charset="0"/>
              <a:ea typeface="Andale Mono" charset="0"/>
              <a:cs typeface="Andale Mono" charset="0"/>
            </a:endParaRPr>
          </a:p>
          <a:p>
            <a:r>
              <a:rPr lang="en-US" sz="1400" dirty="0" err="1">
                <a:latin typeface="Andale Mono" charset="0"/>
                <a:ea typeface="Andale Mono" charset="0"/>
                <a:cs typeface="Andale Mono" charset="0"/>
              </a:rPr>
              <a:t>kallisto</a:t>
            </a:r>
            <a:r>
              <a:rPr lang="en-US" sz="1400" dirty="0">
                <a:latin typeface="Andale Mono" charset="0"/>
                <a:ea typeface="Andale Mono" charset="0"/>
                <a:cs typeface="Andale Mono" charset="0"/>
              </a:rPr>
              <a:t> index -</a:t>
            </a:r>
            <a:r>
              <a:rPr lang="en-US" sz="1400" dirty="0" err="1">
                <a:latin typeface="Andale Mono" charset="0"/>
                <a:ea typeface="Andale Mono" charset="0"/>
                <a:cs typeface="Andale Mono" charset="0"/>
              </a:rPr>
              <a:t>i</a:t>
            </a:r>
            <a:r>
              <a:rPr lang="en-US" sz="1400" dirty="0">
                <a:latin typeface="Andale Mono" charset="0"/>
                <a:ea typeface="Andale Mono" charset="0"/>
                <a:cs typeface="Andale Mono" charset="0"/>
              </a:rPr>
              <a:t> Drosophila_melanogaster.BDGP6.dna_sm.toplevel.transcripts.idx Drosophila_melanogaster.BDGP6.dna_sm.toplevel.transcripts.fa</a:t>
            </a:r>
          </a:p>
          <a:p>
            <a:endParaRPr lang="en-US" sz="1400" dirty="0">
              <a:latin typeface="Andale Mono" charset="0"/>
              <a:ea typeface="Andale Mono" charset="0"/>
              <a:cs typeface="Andale Mono" charset="0"/>
            </a:endParaRPr>
          </a:p>
        </p:txBody>
      </p:sp>
    </p:spTree>
    <p:extLst>
      <p:ext uri="{BB962C8B-B14F-4D97-AF65-F5344CB8AC3E}">
        <p14:creationId xmlns:p14="http://schemas.microsoft.com/office/powerpoint/2010/main" val="599734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Build RSEM genome index (with </a:t>
            </a:r>
            <a:r>
              <a:rPr lang="en-US" sz="4400" dirty="0" err="1">
                <a:latin typeface="Helvetica Neue Light"/>
                <a:cs typeface="Helvetica Neue Light"/>
              </a:rPr>
              <a:t>gtf</a:t>
            </a:r>
            <a:r>
              <a:rPr lang="en-US" sz="4400" dirty="0">
                <a:latin typeface="Helvetica Neue Light"/>
                <a:cs typeface="Helvetica Neue Light"/>
              </a:rPr>
              <a:t>)</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58757" y="1597673"/>
            <a:ext cx="10869365" cy="4616648"/>
          </a:xfrm>
          <a:prstGeom prst="rect">
            <a:avLst/>
          </a:prstGeom>
          <a:solidFill>
            <a:schemeClr val="bg2">
              <a:lumMod val="90000"/>
            </a:schemeClr>
          </a:solidFill>
        </p:spPr>
        <p:txBody>
          <a:bodyPr wrap="square" rtlCol="0">
            <a:spAutoFit/>
          </a:bodyPr>
          <a:lstStyle/>
          <a:p>
            <a:r>
              <a:rPr lang="en-US" sz="1400" dirty="0">
                <a:latin typeface="Andale Mono" charset="0"/>
                <a:ea typeface="Andale Mono" charset="0"/>
                <a:cs typeface="Andale Mono" charset="0"/>
              </a:rPr>
              <a:t>#!/bin/bash </a:t>
            </a:r>
          </a:p>
          <a:p>
            <a:r>
              <a:rPr lang="en-US" sz="1400" dirty="0">
                <a:latin typeface="Andale Mono" charset="0"/>
                <a:ea typeface="Andale Mono" charset="0"/>
                <a:cs typeface="Andale Mono" charset="0"/>
              </a:rPr>
              <a:t>#SBATCH -n 6</a:t>
            </a:r>
          </a:p>
          <a:p>
            <a:r>
              <a:rPr lang="en-US" sz="1400" dirty="0">
                <a:latin typeface="Andale Mono" charset="0"/>
                <a:ea typeface="Andale Mono" charset="0"/>
                <a:cs typeface="Andale Mono" charset="0"/>
              </a:rPr>
              <a:t>#SBATCH </a:t>
            </a:r>
            <a:r>
              <a:rPr lang="mr-IN" sz="1400" dirty="0">
                <a:latin typeface="Andale Mono" charset="0"/>
                <a:ea typeface="Andale Mono" charset="0"/>
                <a:cs typeface="Andale Mono" charset="0"/>
              </a:rPr>
              <a:t>–</a:t>
            </a:r>
            <a:r>
              <a:rPr lang="en-US" sz="1400" dirty="0">
                <a:latin typeface="Andale Mono" charset="0"/>
                <a:ea typeface="Andale Mono" charset="0"/>
                <a:cs typeface="Andale Mono" charset="0"/>
              </a:rPr>
              <a:t>N 1</a:t>
            </a:r>
          </a:p>
          <a:p>
            <a:r>
              <a:rPr lang="en-US" sz="1400" dirty="0">
                <a:latin typeface="Andale Mono" charset="0"/>
                <a:ea typeface="Andale Mono" charset="0"/>
                <a:cs typeface="Andale Mono" charset="0"/>
              </a:rPr>
              <a:t>#SBATCH -p </a:t>
            </a:r>
            <a:r>
              <a:rPr lang="en-US" sz="1400" dirty="0" err="1">
                <a:latin typeface="Andale Mono" charset="0"/>
                <a:ea typeface="Andale Mono" charset="0"/>
                <a:cs typeface="Andale Mono" charset="0"/>
              </a:rPr>
              <a:t>serial_requeue</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-e </a:t>
            </a:r>
            <a:r>
              <a:rPr lang="en-US" sz="1400" dirty="0" err="1">
                <a:latin typeface="Andale Mono" charset="0"/>
                <a:ea typeface="Andale Mono" charset="0"/>
                <a:cs typeface="Andale Mono" charset="0"/>
              </a:rPr>
              <a:t>rsemindex</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A.err</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-o </a:t>
            </a:r>
            <a:r>
              <a:rPr lang="en-US" sz="1400" dirty="0" err="1">
                <a:latin typeface="Andale Mono" charset="0"/>
                <a:ea typeface="Andale Mono" charset="0"/>
                <a:cs typeface="Andale Mono" charset="0"/>
              </a:rPr>
              <a:t>rsemindex</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A.out</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a:t>
            </a:r>
            <a:r>
              <a:rPr lang="mr-IN" sz="1400" dirty="0">
                <a:latin typeface="Andale Mono" charset="0"/>
                <a:ea typeface="Andale Mono" charset="0"/>
                <a:cs typeface="Andale Mono" charset="0"/>
              </a:rPr>
              <a:t>–</a:t>
            </a:r>
            <a:r>
              <a:rPr lang="en-US" sz="1400" dirty="0">
                <a:latin typeface="Andale Mono" charset="0"/>
                <a:ea typeface="Andale Mono" charset="0"/>
                <a:cs typeface="Andale Mono" charset="0"/>
              </a:rPr>
              <a:t>J </a:t>
            </a:r>
            <a:r>
              <a:rPr lang="en-US" sz="1400" dirty="0" err="1">
                <a:latin typeface="Andale Mono" charset="0"/>
                <a:ea typeface="Andale Mono" charset="0"/>
                <a:cs typeface="Andale Mono" charset="0"/>
              </a:rPr>
              <a:t>rsemindex</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--mem=8000</a:t>
            </a:r>
          </a:p>
          <a:p>
            <a:r>
              <a:rPr lang="en-US" sz="1400" dirty="0">
                <a:latin typeface="Andale Mono" charset="0"/>
                <a:ea typeface="Andale Mono" charset="0"/>
                <a:cs typeface="Andale Mono" charset="0"/>
              </a:rPr>
              <a:t>#SBATCH -t 02:00:00</a:t>
            </a:r>
          </a:p>
          <a:p>
            <a:br>
              <a:rPr lang="en-US" sz="1400" dirty="0">
                <a:latin typeface="Andale Mono" charset="0"/>
                <a:ea typeface="Andale Mono" charset="0"/>
                <a:cs typeface="Andale Mono" charset="0"/>
              </a:rPr>
            </a:br>
            <a:r>
              <a:rPr lang="en-US" sz="1400" dirty="0">
                <a:latin typeface="Andale Mono" charset="0"/>
                <a:ea typeface="Andale Mono" charset="0"/>
                <a:cs typeface="Andale Mono" charset="0"/>
              </a:rPr>
              <a:t>module purge</a:t>
            </a:r>
          </a:p>
          <a:p>
            <a:r>
              <a:rPr lang="en-US" sz="1400" dirty="0">
                <a:latin typeface="Andale Mono" charset="0"/>
                <a:ea typeface="Andale Mono" charset="0"/>
                <a:cs typeface="Andale Mono" charset="0"/>
              </a:rPr>
              <a:t>module load </a:t>
            </a:r>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/1.2.29-fasrc03</a:t>
            </a:r>
          </a:p>
          <a:p>
            <a:r>
              <a:rPr lang="en-US" sz="1400" dirty="0">
                <a:latin typeface="Andale Mono" charset="0"/>
                <a:ea typeface="Andale Mono" charset="0"/>
                <a:cs typeface="Andale Mono" charset="0"/>
              </a:rPr>
              <a:t># the </a:t>
            </a:r>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 module also loads  R/3.4.2-fasrc01 AND bowtie2/2.3.2-fasrc02</a:t>
            </a:r>
          </a:p>
          <a:p>
            <a:r>
              <a:rPr lang="en-US" sz="1400" dirty="0">
                <a:latin typeface="Andale Mono" charset="0"/>
                <a:ea typeface="Andale Mono" charset="0"/>
                <a:cs typeface="Andale Mono" charset="0"/>
              </a:rPr>
              <a:t># in principle, you can load a newer version of bowtie2</a:t>
            </a:r>
          </a:p>
          <a:p>
            <a:endParaRPr lang="en-US" sz="1400" dirty="0">
              <a:latin typeface="Andale Mono" charset="0"/>
              <a:ea typeface="Andale Mono" charset="0"/>
              <a:cs typeface="Andale Mono" charset="0"/>
            </a:endParaRPr>
          </a:p>
          <a:p>
            <a:r>
              <a:rPr lang="en-US" sz="1400" dirty="0" err="1">
                <a:latin typeface="Andale Mono" charset="0"/>
                <a:ea typeface="Andale Mono" charset="0"/>
                <a:cs typeface="Andale Mono" charset="0"/>
              </a:rPr>
              <a:t>Workdir</a:t>
            </a:r>
            <a:r>
              <a:rPr lang="en-US" sz="1400" dirty="0">
                <a:latin typeface="Andale Mono" charset="0"/>
                <a:ea typeface="Andale Mono" charset="0"/>
                <a:cs typeface="Andale Mono" charset="0"/>
              </a:rPr>
              <a:t>=${PATH_TO_COPY_OF_GENOME}</a:t>
            </a:r>
          </a:p>
          <a:p>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-prepare-reference -p 8 --bowtie2 --</a:t>
            </a:r>
            <a:r>
              <a:rPr lang="en-US" sz="1400" dirty="0" err="1">
                <a:latin typeface="Andale Mono" charset="0"/>
                <a:ea typeface="Andale Mono" charset="0"/>
                <a:cs typeface="Andale Mono" charset="0"/>
              </a:rPr>
              <a:t>gtf</a:t>
            </a:r>
            <a:r>
              <a:rPr lang="en-US" sz="1400" dirty="0">
                <a:latin typeface="Andale Mono" charset="0"/>
                <a:ea typeface="Andale Mono" charset="0"/>
                <a:cs typeface="Andale Mono" charset="0"/>
              </a:rPr>
              <a:t> ${</a:t>
            </a:r>
            <a:r>
              <a:rPr lang="en-US" sz="1400" dirty="0" err="1">
                <a:latin typeface="Andale Mono" charset="0"/>
                <a:ea typeface="Andale Mono" charset="0"/>
                <a:cs typeface="Andale Mono" charset="0"/>
              </a:rPr>
              <a:t>workdir</a:t>
            </a:r>
            <a:r>
              <a:rPr lang="en-US" sz="1400" dirty="0">
                <a:latin typeface="Andale Mono" charset="0"/>
                <a:ea typeface="Andale Mono" charset="0"/>
                <a:cs typeface="Andale Mono" charset="0"/>
              </a:rPr>
              <a:t>}/Drosophila_melanogaster.BDGP6.85.gtf ${</a:t>
            </a:r>
            <a:r>
              <a:rPr lang="en-US" sz="1400" dirty="0" err="1">
                <a:latin typeface="Andale Mono" charset="0"/>
                <a:ea typeface="Andale Mono" charset="0"/>
                <a:cs typeface="Andale Mono" charset="0"/>
              </a:rPr>
              <a:t>workdir</a:t>
            </a:r>
            <a:r>
              <a:rPr lang="en-US" sz="1400" dirty="0">
                <a:latin typeface="Andale Mono" charset="0"/>
                <a:ea typeface="Andale Mono" charset="0"/>
                <a:cs typeface="Andale Mono" charset="0"/>
              </a:rPr>
              <a:t>}/Drosophila_melanogaster.BDGP6.dna_sm.toplevel.fa \ ${</a:t>
            </a:r>
            <a:r>
              <a:rPr lang="en-US" sz="1400" dirty="0" err="1">
                <a:latin typeface="Andale Mono" charset="0"/>
                <a:ea typeface="Andale Mono" charset="0"/>
                <a:cs typeface="Andale Mono" charset="0"/>
              </a:rPr>
              <a:t>workdir</a:t>
            </a:r>
            <a:r>
              <a:rPr lang="en-US" sz="1400" dirty="0">
                <a:latin typeface="Andale Mono" charset="0"/>
                <a:ea typeface="Andale Mono" charset="0"/>
                <a:cs typeface="Andale Mono" charset="0"/>
              </a:rPr>
              <a:t>}/Drosophila_melanogaster.BDGP6.dna_sm.toplevel</a:t>
            </a:r>
          </a:p>
          <a:p>
            <a:endParaRPr lang="en-US" sz="1400" dirty="0">
              <a:latin typeface="Andale Mono" charset="0"/>
              <a:ea typeface="Andale Mono" charset="0"/>
              <a:cs typeface="Andale Mono" charset="0"/>
            </a:endParaRPr>
          </a:p>
          <a:p>
            <a:endParaRPr lang="en-US" sz="1400" dirty="0">
              <a:latin typeface="Andale Mono" charset="0"/>
              <a:ea typeface="Andale Mono" charset="0"/>
              <a:cs typeface="Andale Mono" charset="0"/>
            </a:endParaRPr>
          </a:p>
        </p:txBody>
      </p:sp>
    </p:spTree>
    <p:extLst>
      <p:ext uri="{BB962C8B-B14F-4D97-AF65-F5344CB8AC3E}">
        <p14:creationId xmlns:p14="http://schemas.microsoft.com/office/powerpoint/2010/main" val="1708543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Running RSEM</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58757" y="1970651"/>
            <a:ext cx="10869365" cy="4616648"/>
          </a:xfrm>
          <a:prstGeom prst="rect">
            <a:avLst/>
          </a:prstGeom>
          <a:solidFill>
            <a:schemeClr val="bg2">
              <a:lumMod val="90000"/>
            </a:schemeClr>
          </a:solidFill>
        </p:spPr>
        <p:txBody>
          <a:bodyPr wrap="square" rtlCol="0">
            <a:spAutoFit/>
          </a:bodyPr>
          <a:lstStyle/>
          <a:p>
            <a:r>
              <a:rPr lang="en-US" sz="1400" dirty="0">
                <a:latin typeface="Andale Mono" charset="0"/>
                <a:ea typeface="Andale Mono" charset="0"/>
                <a:cs typeface="Andale Mono" charset="0"/>
              </a:rPr>
              <a:t>#!/bin/bash </a:t>
            </a:r>
          </a:p>
          <a:p>
            <a:r>
              <a:rPr lang="en-US" sz="1400" dirty="0">
                <a:latin typeface="Andale Mono" charset="0"/>
                <a:ea typeface="Andale Mono" charset="0"/>
                <a:cs typeface="Andale Mono" charset="0"/>
              </a:rPr>
              <a:t>#SBATCH -n 12</a:t>
            </a:r>
          </a:p>
          <a:p>
            <a:r>
              <a:rPr lang="en-US" sz="1400" dirty="0">
                <a:latin typeface="Andale Mono" charset="0"/>
                <a:ea typeface="Andale Mono" charset="0"/>
                <a:cs typeface="Andale Mono" charset="0"/>
              </a:rPr>
              <a:t>#SBATCH -p </a:t>
            </a:r>
            <a:r>
              <a:rPr lang="en-US" sz="1400" dirty="0" err="1">
                <a:latin typeface="Andale Mono" charset="0"/>
                <a:ea typeface="Andale Mono" charset="0"/>
                <a:cs typeface="Andale Mono" charset="0"/>
              </a:rPr>
              <a:t>shared,serial_requeue,general</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-e </a:t>
            </a:r>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A.err</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-o </a:t>
            </a:r>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_%</a:t>
            </a:r>
            <a:r>
              <a:rPr lang="en-US" sz="1400" dirty="0" err="1">
                <a:latin typeface="Andale Mono" charset="0"/>
                <a:ea typeface="Andale Mono" charset="0"/>
                <a:cs typeface="Andale Mono" charset="0"/>
              </a:rPr>
              <a:t>A.out</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-J </a:t>
            </a:r>
            <a:r>
              <a:rPr lang="en-US" sz="1400" dirty="0" err="1">
                <a:latin typeface="Andale Mono" charset="0"/>
                <a:ea typeface="Andale Mono" charset="0"/>
                <a:cs typeface="Andale Mono" charset="0"/>
              </a:rPr>
              <a:t>rsem</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--mem=2000</a:t>
            </a:r>
          </a:p>
          <a:p>
            <a:r>
              <a:rPr lang="en-US" sz="1400" dirty="0">
                <a:latin typeface="Andale Mono" charset="0"/>
                <a:ea typeface="Andale Mono" charset="0"/>
                <a:cs typeface="Andale Mono" charset="0"/>
              </a:rPr>
              <a:t>#SBATCH -t 06:00:00</a:t>
            </a:r>
          </a:p>
          <a:p>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module purge</a:t>
            </a:r>
          </a:p>
          <a:p>
            <a:r>
              <a:rPr lang="en-US" sz="1400" dirty="0">
                <a:latin typeface="Andale Mono" charset="0"/>
                <a:ea typeface="Andale Mono" charset="0"/>
                <a:cs typeface="Andale Mono" charset="0"/>
              </a:rPr>
              <a:t>module load </a:t>
            </a:r>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/1.2.29-fasrc03</a:t>
            </a:r>
          </a:p>
          <a:p>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 $1 = R1</a:t>
            </a:r>
          </a:p>
          <a:p>
            <a:r>
              <a:rPr lang="en-US" sz="1400" dirty="0">
                <a:latin typeface="Andale Mono" charset="0"/>
                <a:ea typeface="Andale Mono" charset="0"/>
                <a:cs typeface="Andale Mono" charset="0"/>
              </a:rPr>
              <a:t># $2 = R2</a:t>
            </a:r>
          </a:p>
          <a:p>
            <a:r>
              <a:rPr lang="en-US" sz="1400" dirty="0">
                <a:latin typeface="Andale Mono" charset="0"/>
                <a:ea typeface="Andale Mono" charset="0"/>
                <a:cs typeface="Andale Mono" charset="0"/>
              </a:rPr>
              <a:t># $3 = ref genome without </a:t>
            </a:r>
            <a:r>
              <a:rPr lang="en-US" sz="1400" dirty="0" err="1">
                <a:latin typeface="Andale Mono" charset="0"/>
                <a:ea typeface="Andale Mono" charset="0"/>
                <a:cs typeface="Andale Mono" charset="0"/>
              </a:rPr>
              <a:t>fasta</a:t>
            </a:r>
            <a:r>
              <a:rPr lang="en-US" sz="1400" dirty="0">
                <a:latin typeface="Andale Mono" charset="0"/>
                <a:ea typeface="Andale Mono" charset="0"/>
                <a:cs typeface="Andale Mono" charset="0"/>
              </a:rPr>
              <a:t>/fa file extension</a:t>
            </a:r>
          </a:p>
          <a:p>
            <a:r>
              <a:rPr lang="en-US" sz="1400" dirty="0">
                <a:latin typeface="Andale Mono" charset="0"/>
                <a:ea typeface="Andale Mono" charset="0"/>
                <a:cs typeface="Andale Mono" charset="0"/>
              </a:rPr>
              <a:t># $4 = </a:t>
            </a:r>
            <a:r>
              <a:rPr lang="en-US" sz="1400" dirty="0" err="1">
                <a:latin typeface="Andale Mono" charset="0"/>
                <a:ea typeface="Andale Mono" charset="0"/>
                <a:cs typeface="Andale Mono" charset="0"/>
              </a:rPr>
              <a:t>outfile</a:t>
            </a:r>
            <a:r>
              <a:rPr lang="en-US" sz="1400" dirty="0">
                <a:latin typeface="Andale Mono" charset="0"/>
                <a:ea typeface="Andale Mono" charset="0"/>
                <a:cs typeface="Andale Mono" charset="0"/>
              </a:rPr>
              <a:t> prefix</a:t>
            </a:r>
          </a:p>
          <a:p>
            <a:r>
              <a:rPr lang="en-US" sz="1400" dirty="0">
                <a:latin typeface="Andale Mono" charset="0"/>
                <a:ea typeface="Andale Mono" charset="0"/>
                <a:cs typeface="Andale Mono" charset="0"/>
              </a:rPr>
              <a:t># single end mode requires you have an independent estimate of sequenced fragment size mean and </a:t>
            </a:r>
            <a:r>
              <a:rPr lang="en-US" sz="1400" dirty="0" err="1">
                <a:latin typeface="Andale Mono" charset="0"/>
                <a:ea typeface="Andale Mono" charset="0"/>
                <a:cs typeface="Andale Mono" charset="0"/>
              </a:rPr>
              <a:t>sd</a:t>
            </a:r>
            <a:endParaRPr lang="en-US" sz="1400" dirty="0">
              <a:latin typeface="Andale Mono" charset="0"/>
              <a:ea typeface="Andale Mono" charset="0"/>
              <a:cs typeface="Andale Mono" charset="0"/>
            </a:endParaRPr>
          </a:p>
          <a:p>
            <a:endParaRPr lang="en-US" sz="1400" dirty="0">
              <a:latin typeface="Andale Mono" charset="0"/>
              <a:ea typeface="Andale Mono" charset="0"/>
              <a:cs typeface="Andale Mono" charset="0"/>
            </a:endParaRPr>
          </a:p>
          <a:p>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-calculate-expression --bowtie2 -p 12 --time --paired-end $1 $2 $3 $4</a:t>
            </a:r>
          </a:p>
          <a:p>
            <a:r>
              <a:rPr lang="en-US" sz="1400" dirty="0">
                <a:latin typeface="Andale Mono" charset="0"/>
                <a:ea typeface="Andale Mono" charset="0"/>
                <a:cs typeface="Andale Mono" charset="0"/>
              </a:rPr>
              <a:t># with a reference genome, we can also supply --output-genome-bam so the alignments will be in a format for easy visualization in IGV\</a:t>
            </a:r>
          </a:p>
        </p:txBody>
      </p:sp>
      <p:sp>
        <p:nvSpPr>
          <p:cNvPr id="7" name="TextBox 6">
            <a:extLst>
              <a:ext uri="{FF2B5EF4-FFF2-40B4-BE49-F238E27FC236}">
                <a16:creationId xmlns:a16="http://schemas.microsoft.com/office/drawing/2014/main" id="{92E77630-FECA-0C43-8954-E5C5E1EADF87}"/>
              </a:ext>
            </a:extLst>
          </p:cNvPr>
          <p:cNvSpPr txBox="1"/>
          <p:nvPr/>
        </p:nvSpPr>
        <p:spPr>
          <a:xfrm>
            <a:off x="739925" y="1429935"/>
            <a:ext cx="1141659" cy="400110"/>
          </a:xfrm>
          <a:prstGeom prst="rect">
            <a:avLst/>
          </a:prstGeom>
          <a:solidFill>
            <a:schemeClr val="bg1"/>
          </a:solidFill>
        </p:spPr>
        <p:txBody>
          <a:bodyPr wrap="none" rtlCol="0">
            <a:spAutoFit/>
          </a:bodyPr>
          <a:lstStyle/>
          <a:p>
            <a:r>
              <a:rPr lang="en-US" sz="2000" b="1" dirty="0" err="1">
                <a:latin typeface="Helvetica Neue Light"/>
                <a:cs typeface="Helvetica Neue Light"/>
              </a:rPr>
              <a:t>rsem.sh</a:t>
            </a:r>
            <a:r>
              <a:rPr lang="en-US" sz="2000" b="1" dirty="0">
                <a:latin typeface="Helvetica Neue Light"/>
                <a:cs typeface="Helvetica Neue Light"/>
              </a:rPr>
              <a:t>:</a:t>
            </a:r>
          </a:p>
        </p:txBody>
      </p:sp>
    </p:spTree>
    <p:extLst>
      <p:ext uri="{BB962C8B-B14F-4D97-AF65-F5344CB8AC3E}">
        <p14:creationId xmlns:p14="http://schemas.microsoft.com/office/powerpoint/2010/main" val="22793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1021786"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Under the hood in Trinity: De </a:t>
            </a:r>
            <a:r>
              <a:rPr lang="en-US" sz="4400" dirty="0" err="1">
                <a:latin typeface="Helvetica Neue Light"/>
                <a:cs typeface="Helvetica Neue Light"/>
              </a:rPr>
              <a:t>Bruijn</a:t>
            </a:r>
            <a:r>
              <a:rPr lang="en-US" sz="4400" dirty="0">
                <a:latin typeface="Helvetica Neue Light"/>
                <a:cs typeface="Helvetica Neue Light"/>
              </a:rPr>
              <a:t> graphs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57200" y="5944913"/>
            <a:ext cx="11318699" cy="738664"/>
          </a:xfrm>
          <a:prstGeom prst="rect">
            <a:avLst/>
          </a:prstGeom>
          <a:noFill/>
        </p:spPr>
        <p:txBody>
          <a:bodyPr wrap="square" rtlCol="0">
            <a:spAutoFit/>
          </a:bodyPr>
          <a:lstStyle/>
          <a:p>
            <a:pPr marL="285750" indent="-285750">
              <a:buFont typeface="Arial"/>
              <a:buChar char="•"/>
            </a:pPr>
            <a:r>
              <a:rPr lang="en-US" sz="1400" dirty="0">
                <a:latin typeface="Helvetica Neue Light"/>
                <a:cs typeface="Helvetica Neue Light"/>
              </a:rPr>
              <a:t>Want to learn more? See </a:t>
            </a:r>
            <a:r>
              <a:rPr lang="en-US" sz="1400" dirty="0" err="1">
                <a:latin typeface="Helvetica Neue Light"/>
                <a:cs typeface="Helvetica Neue Light"/>
              </a:rPr>
              <a:t>debruijn</a:t>
            </a:r>
            <a:r>
              <a:rPr lang="en-US" sz="1400" dirty="0">
                <a:latin typeface="Helvetica Neue Light"/>
                <a:cs typeface="Helvetica Neue Light"/>
              </a:rPr>
              <a:t> graph slides by </a:t>
            </a:r>
            <a:r>
              <a:rPr lang="en-US" sz="1400">
                <a:latin typeface="Helvetica Neue Light"/>
                <a:cs typeface="Helvetica Neue Light"/>
              </a:rPr>
              <a:t>Langmead</a:t>
            </a:r>
            <a:r>
              <a:rPr lang="en-US" sz="1400" dirty="0">
                <a:latin typeface="Helvetica Neue Light"/>
                <a:cs typeface="Helvetica Neue Light"/>
              </a:rPr>
              <a:t> in:</a:t>
            </a:r>
            <a:r>
              <a:rPr lang="en-US" sz="1400" b="1" dirty="0">
                <a:latin typeface="Andale Mono"/>
                <a:cs typeface="Andale Mono"/>
              </a:rPr>
              <a:t> /n/regal/informatics/workshops/trinity/</a:t>
            </a:r>
            <a:r>
              <a:rPr lang="en-US" sz="1400" b="1" dirty="0" err="1">
                <a:latin typeface="Andale Mono"/>
                <a:cs typeface="Andale Mono"/>
              </a:rPr>
              <a:t>selfstudy_materials</a:t>
            </a:r>
            <a:r>
              <a:rPr lang="en-US" sz="1400" b="1" dirty="0">
                <a:latin typeface="Andale Mono"/>
                <a:cs typeface="Andale Mono"/>
              </a:rPr>
              <a:t>/</a:t>
            </a:r>
            <a:r>
              <a:rPr lang="en-US" sz="1400" b="1" dirty="0" err="1">
                <a:latin typeface="Andale Mono"/>
                <a:cs typeface="Andale Mono"/>
              </a:rPr>
              <a:t>debruijn.graph_langmead.pdf</a:t>
            </a:r>
            <a:endParaRPr lang="en-US" sz="1400" b="1" dirty="0">
              <a:latin typeface="Andale Mono"/>
              <a:cs typeface="Andale Mono"/>
            </a:endParaRPr>
          </a:p>
          <a:p>
            <a:pPr marL="285750" indent="-285750">
              <a:buFont typeface="Arial"/>
              <a:buChar char="•"/>
            </a:pPr>
            <a:r>
              <a:rPr lang="en-US" sz="1400" dirty="0">
                <a:latin typeface="Helvetica Neue Light"/>
                <a:cs typeface="Helvetica Neue Light"/>
              </a:rPr>
              <a:t>Explore </a:t>
            </a:r>
            <a:r>
              <a:rPr lang="en-US" sz="1400" dirty="0" err="1">
                <a:latin typeface="Helvetica Neue Light"/>
                <a:cs typeface="Helvetica Neue Light"/>
              </a:rPr>
              <a:t>Debruin</a:t>
            </a:r>
            <a:r>
              <a:rPr lang="en-US" sz="1400" dirty="0">
                <a:latin typeface="Helvetica Neue Light"/>
                <a:cs typeface="Helvetica Neue Light"/>
              </a:rPr>
              <a:t> graphs with python (</a:t>
            </a:r>
            <a:r>
              <a:rPr lang="en-US" sz="1400" b="1" dirty="0">
                <a:latin typeface="Andale Mono"/>
                <a:cs typeface="Andale Mono"/>
              </a:rPr>
              <a:t>http://</a:t>
            </a:r>
            <a:r>
              <a:rPr lang="en-US" sz="1400" b="1" dirty="0" err="1">
                <a:latin typeface="Andale Mono"/>
                <a:cs typeface="Andale Mono"/>
              </a:rPr>
              <a:t>nbviewer.ipython.org</a:t>
            </a:r>
            <a:r>
              <a:rPr lang="en-US" sz="1400" b="1" dirty="0">
                <a:latin typeface="Andale Mono"/>
                <a:cs typeface="Andale Mono"/>
              </a:rPr>
              <a:t>/7237207</a:t>
            </a:r>
            <a:r>
              <a:rPr lang="en-US" sz="1400" dirty="0"/>
              <a:t>)</a:t>
            </a:r>
            <a:endParaRPr lang="en-US" sz="1400" dirty="0">
              <a:latin typeface="Helvetica Neue Light"/>
              <a:cs typeface="Helvetica Neue Light"/>
            </a:endParaRPr>
          </a:p>
        </p:txBody>
      </p:sp>
      <p:sp>
        <p:nvSpPr>
          <p:cNvPr id="6" name="Content Placeholder 5"/>
          <p:cNvSpPr>
            <a:spLocks noGrp="1"/>
          </p:cNvSpPr>
          <p:nvPr>
            <p:ph idx="1"/>
          </p:nvPr>
        </p:nvSpPr>
        <p:spPr>
          <a:xfrm>
            <a:off x="838200" y="1825625"/>
            <a:ext cx="10515600" cy="3482975"/>
          </a:xfrm>
        </p:spPr>
        <p:txBody>
          <a:bodyPr>
            <a:normAutofit/>
          </a:bodyPr>
          <a:lstStyle/>
          <a:p>
            <a:r>
              <a:rPr lang="en-US" sz="2000" dirty="0">
                <a:latin typeface="Helvetica Neue Light"/>
                <a:cs typeface="Helvetica Neue Light"/>
              </a:rPr>
              <a:t>Assembly based on graphs of overlapping sub-strings (k-</a:t>
            </a:r>
            <a:r>
              <a:rPr lang="en-US" sz="2000" dirty="0" err="1">
                <a:latin typeface="Helvetica Neue Light"/>
                <a:cs typeface="Helvetica Neue Light"/>
              </a:rPr>
              <a:t>mers</a:t>
            </a:r>
            <a:r>
              <a:rPr lang="en-US" sz="2000" dirty="0">
                <a:latin typeface="Helvetica Neue Light"/>
                <a:cs typeface="Helvetica Neue Light"/>
              </a:rPr>
              <a:t>)</a:t>
            </a:r>
          </a:p>
          <a:p>
            <a:r>
              <a:rPr lang="en-US" sz="2000" dirty="0">
                <a:latin typeface="Helvetica Neue Light"/>
                <a:cs typeface="Helvetica Neue Light"/>
              </a:rPr>
              <a:t>A non-biological example: building a graph for “</a:t>
            </a:r>
            <a:r>
              <a:rPr lang="en-US" sz="2000" dirty="0" err="1">
                <a:latin typeface="Helvetica Neue Light"/>
                <a:cs typeface="Helvetica Neue Light"/>
              </a:rPr>
              <a:t>a_long_long_long_time</a:t>
            </a:r>
            <a:r>
              <a:rPr lang="en-US" sz="2000" dirty="0">
                <a:latin typeface="Helvetica Neue Light"/>
                <a:cs typeface="Helvetica Neue Light"/>
              </a:rPr>
              <a:t>”</a:t>
            </a:r>
            <a:endParaRPr lang="en-US" sz="1600" dirty="0">
              <a:latin typeface="Helvetica Neue Light"/>
              <a:cs typeface="Helvetica Neue Light"/>
            </a:endParaRPr>
          </a:p>
          <a:p>
            <a:pPr marL="914400" lvl="1" indent="-457200">
              <a:buFont typeface="+mj-lt"/>
              <a:buAutoNum type="arabicPeriod"/>
            </a:pPr>
            <a:r>
              <a:rPr lang="en-US" sz="1600" dirty="0">
                <a:latin typeface="Helvetica Neue Light"/>
                <a:cs typeface="Helvetica Neue Light"/>
              </a:rPr>
              <a:t>Pick substring length (e.g. 5)</a:t>
            </a:r>
          </a:p>
          <a:p>
            <a:pPr marL="914400" lvl="1" indent="-457200">
              <a:buFont typeface="+mj-lt"/>
              <a:buAutoNum type="arabicPeriod"/>
            </a:pPr>
            <a:r>
              <a:rPr lang="en-US" sz="1600" dirty="0">
                <a:latin typeface="Helvetica Neue Light"/>
                <a:cs typeface="Helvetica Neue Light"/>
              </a:rPr>
              <a:t>Split each k-</a:t>
            </a:r>
            <a:r>
              <a:rPr lang="en-US" sz="1600" dirty="0" err="1">
                <a:latin typeface="Helvetica Neue Light"/>
                <a:cs typeface="Helvetica Neue Light"/>
              </a:rPr>
              <a:t>mer</a:t>
            </a:r>
            <a:r>
              <a:rPr lang="en-US" sz="1600" dirty="0">
                <a:latin typeface="Helvetica Neue Light"/>
                <a:cs typeface="Helvetica Neue Light"/>
              </a:rPr>
              <a:t> into left and right k-1 </a:t>
            </a:r>
            <a:r>
              <a:rPr lang="en-US" sz="1600" dirty="0" err="1">
                <a:latin typeface="Helvetica Neue Light"/>
                <a:cs typeface="Helvetica Neue Light"/>
              </a:rPr>
              <a:t>mers</a:t>
            </a:r>
            <a:endParaRPr lang="en-US" sz="1600" dirty="0">
              <a:latin typeface="Helvetica Neue Light"/>
              <a:cs typeface="Helvetica Neue Light"/>
            </a:endParaRPr>
          </a:p>
          <a:p>
            <a:pPr marL="914400" lvl="1" indent="-457200">
              <a:buFont typeface="+mj-lt"/>
              <a:buAutoNum type="arabicPeriod"/>
            </a:pPr>
            <a:endParaRPr lang="en-US" sz="1600" dirty="0">
              <a:latin typeface="Helvetica Neue Light"/>
              <a:cs typeface="Helvetica Neue Light"/>
            </a:endParaRPr>
          </a:p>
          <a:p>
            <a:pPr marL="914400" lvl="1" indent="-457200">
              <a:buFont typeface="+mj-lt"/>
              <a:buAutoNum type="arabicPeriod"/>
            </a:pPr>
            <a:endParaRPr lang="en-US" sz="1600" dirty="0">
              <a:latin typeface="Helvetica Neue Light"/>
              <a:cs typeface="Helvetica Neue Light"/>
            </a:endParaRPr>
          </a:p>
          <a:p>
            <a:pPr marL="914400" lvl="1" indent="-457200">
              <a:buFont typeface="+mj-lt"/>
              <a:buAutoNum type="arabicPeriod"/>
            </a:pPr>
            <a:endParaRPr lang="en-US" sz="1600" dirty="0">
              <a:latin typeface="Helvetica Neue Light"/>
              <a:cs typeface="Helvetica Neue Light"/>
            </a:endParaRPr>
          </a:p>
          <a:p>
            <a:pPr marL="914400" lvl="1" indent="-457200">
              <a:buFont typeface="+mj-lt"/>
              <a:buAutoNum type="arabicPeriod"/>
            </a:pPr>
            <a:endParaRPr lang="en-US" sz="1600" dirty="0">
              <a:latin typeface="Helvetica Neue Light"/>
              <a:cs typeface="Helvetica Neue Light"/>
            </a:endParaRPr>
          </a:p>
          <a:p>
            <a:pPr marL="914400" lvl="1" indent="-457200">
              <a:buFont typeface="+mj-lt"/>
              <a:buAutoNum type="arabicPeriod"/>
            </a:pPr>
            <a:r>
              <a:rPr lang="en-US" sz="1600" dirty="0">
                <a:latin typeface="Helvetica Neue Light"/>
                <a:cs typeface="Helvetica Neue Light"/>
              </a:rPr>
              <a:t>Add k-1 </a:t>
            </a:r>
            <a:r>
              <a:rPr lang="en-US" sz="1600" dirty="0" err="1">
                <a:latin typeface="Helvetica Neue Light"/>
                <a:cs typeface="Helvetica Neue Light"/>
              </a:rPr>
              <a:t>mers</a:t>
            </a:r>
            <a:r>
              <a:rPr lang="en-US" sz="1600" dirty="0">
                <a:latin typeface="Helvetica Neue Light"/>
                <a:cs typeface="Helvetica Neue Light"/>
              </a:rPr>
              <a:t> as nodes to graph (if not already there), adding edge</a:t>
            </a:r>
          </a:p>
          <a:p>
            <a:pPr marL="457200" lvl="1" indent="0">
              <a:buNone/>
            </a:pPr>
            <a:r>
              <a:rPr lang="en-US" sz="1600" dirty="0">
                <a:latin typeface="Helvetica Neue Light"/>
                <a:cs typeface="Helvetica Neue Light"/>
              </a:rPr>
              <a:t>        from left k-1 </a:t>
            </a:r>
            <a:r>
              <a:rPr lang="en-US" sz="1600" dirty="0" err="1">
                <a:latin typeface="Helvetica Neue Light"/>
                <a:cs typeface="Helvetica Neue Light"/>
              </a:rPr>
              <a:t>mer</a:t>
            </a:r>
            <a:r>
              <a:rPr lang="en-US" sz="1600" dirty="0">
                <a:latin typeface="Helvetica Neue Light"/>
                <a:cs typeface="Helvetica Neue Light"/>
              </a:rPr>
              <a:t> to right k-1 </a:t>
            </a:r>
            <a:r>
              <a:rPr lang="en-US" sz="1600" dirty="0" err="1">
                <a:latin typeface="Helvetica Neue Light"/>
                <a:cs typeface="Helvetica Neue Light"/>
              </a:rPr>
              <a:t>mer</a:t>
            </a:r>
            <a:endParaRPr lang="en-US" sz="1600" dirty="0">
              <a:latin typeface="Helvetica Neue Light"/>
              <a:cs typeface="Helvetica Neue Light"/>
            </a:endParaRPr>
          </a:p>
          <a:p>
            <a:pPr marL="914400" lvl="1" indent="-457200">
              <a:buFont typeface="+mj-lt"/>
              <a:buAutoNum type="arabicPeriod"/>
            </a:pPr>
            <a:r>
              <a:rPr lang="en-US" sz="1600" dirty="0">
                <a:latin typeface="Helvetica Neue Light"/>
                <a:cs typeface="Helvetica Neue Light"/>
              </a:rPr>
              <a:t>If </a:t>
            </a:r>
            <a:r>
              <a:rPr lang="en-US" sz="1600" dirty="0" err="1">
                <a:latin typeface="Helvetica Neue Light"/>
                <a:cs typeface="Helvetica Neue Light"/>
              </a:rPr>
              <a:t>kmer</a:t>
            </a:r>
            <a:r>
              <a:rPr lang="en-US" sz="1600" dirty="0">
                <a:latin typeface="Helvetica Neue Light"/>
                <a:cs typeface="Helvetica Neue Light"/>
              </a:rPr>
              <a:t> already there, add additional edges to extant pair of k-1 </a:t>
            </a:r>
            <a:r>
              <a:rPr lang="en-US" sz="1600" dirty="0" err="1">
                <a:latin typeface="Helvetica Neue Light"/>
                <a:cs typeface="Helvetica Neue Light"/>
              </a:rPr>
              <a:t>mers</a:t>
            </a:r>
            <a:endParaRPr lang="en-US" sz="1600" dirty="0">
              <a:latin typeface="Helvetica Neue Light"/>
              <a:cs typeface="Helvetica Neue Light"/>
            </a:endParaRPr>
          </a:p>
          <a:p>
            <a:pPr marL="457200" lvl="1" indent="0">
              <a:buNone/>
            </a:pPr>
            <a:endParaRPr lang="en-US" sz="1600" dirty="0">
              <a:latin typeface="Helvetica Neue Light"/>
              <a:cs typeface="Helvetica Neue Light"/>
            </a:endParaRPr>
          </a:p>
        </p:txBody>
      </p:sp>
      <p:pic>
        <p:nvPicPr>
          <p:cNvPr id="7" name="Picture 6" descr="Screen Shot 2016-04-11 at 11.59.52 AM.png"/>
          <p:cNvPicPr>
            <a:picLocks noChangeAspect="1"/>
          </p:cNvPicPr>
          <p:nvPr/>
        </p:nvPicPr>
        <p:blipFill rotWithShape="1">
          <a:blip r:embed="rId2">
            <a:extLst>
              <a:ext uri="{28A0092B-C50C-407E-A947-70E740481C1C}">
                <a14:useLocalDpi xmlns:a14="http://schemas.microsoft.com/office/drawing/2010/main" val="0"/>
              </a:ext>
            </a:extLst>
          </a:blip>
          <a:srcRect l="1934" r="3988"/>
          <a:stretch/>
        </p:blipFill>
        <p:spPr>
          <a:xfrm>
            <a:off x="1972740" y="3073400"/>
            <a:ext cx="2240619" cy="1078992"/>
          </a:xfrm>
          <a:prstGeom prst="rect">
            <a:avLst/>
          </a:prstGeom>
        </p:spPr>
      </p:pic>
      <p:pic>
        <p:nvPicPr>
          <p:cNvPr id="9" name="Picture 8" descr="Screen Shot 2016-04-11 at 12.05.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312" y="1583263"/>
            <a:ext cx="1535783" cy="4480560"/>
          </a:xfrm>
          <a:prstGeom prst="rect">
            <a:avLst/>
          </a:prstGeom>
        </p:spPr>
      </p:pic>
    </p:spTree>
    <p:extLst>
      <p:ext uri="{BB962C8B-B14F-4D97-AF65-F5344CB8AC3E}">
        <p14:creationId xmlns:p14="http://schemas.microsoft.com/office/powerpoint/2010/main" val="3611687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Understanding RSEM output</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3DF5D7E-602F-6E44-A9F7-3A7DEFBA9FA6}"/>
              </a:ext>
            </a:extLst>
          </p:cNvPr>
          <p:cNvSpPr txBox="1"/>
          <p:nvPr/>
        </p:nvSpPr>
        <p:spPr>
          <a:xfrm>
            <a:off x="613609" y="1632360"/>
            <a:ext cx="1354858" cy="400110"/>
          </a:xfrm>
          <a:prstGeom prst="rect">
            <a:avLst/>
          </a:prstGeom>
          <a:solidFill>
            <a:schemeClr val="bg1"/>
          </a:solidFill>
        </p:spPr>
        <p:txBody>
          <a:bodyPr wrap="none" rtlCol="0">
            <a:spAutoFit/>
          </a:bodyPr>
          <a:lstStyle/>
          <a:p>
            <a:r>
              <a:rPr lang="en-US" sz="2000" b="1" dirty="0">
                <a:latin typeface="Helvetica Neue Light"/>
                <a:cs typeface="Helvetica Neue Light"/>
              </a:rPr>
              <a:t>Gene-level</a:t>
            </a:r>
          </a:p>
        </p:txBody>
      </p:sp>
      <p:sp>
        <p:nvSpPr>
          <p:cNvPr id="10" name="TextBox 9">
            <a:extLst>
              <a:ext uri="{FF2B5EF4-FFF2-40B4-BE49-F238E27FC236}">
                <a16:creationId xmlns:a16="http://schemas.microsoft.com/office/drawing/2014/main" id="{69382FD5-DF01-5443-A19F-E895A1FFEE37}"/>
              </a:ext>
            </a:extLst>
          </p:cNvPr>
          <p:cNvSpPr txBox="1"/>
          <p:nvPr/>
        </p:nvSpPr>
        <p:spPr>
          <a:xfrm>
            <a:off x="613609" y="3165506"/>
            <a:ext cx="1588897" cy="400110"/>
          </a:xfrm>
          <a:prstGeom prst="rect">
            <a:avLst/>
          </a:prstGeom>
          <a:solidFill>
            <a:schemeClr val="bg1"/>
          </a:solidFill>
        </p:spPr>
        <p:txBody>
          <a:bodyPr wrap="none" rtlCol="0">
            <a:spAutoFit/>
          </a:bodyPr>
          <a:lstStyle/>
          <a:p>
            <a:r>
              <a:rPr lang="en-US" sz="2000" b="1" dirty="0">
                <a:latin typeface="Helvetica Neue Light"/>
                <a:cs typeface="Helvetica Neue Light"/>
              </a:rPr>
              <a:t>Isoform-level</a:t>
            </a:r>
          </a:p>
        </p:txBody>
      </p:sp>
      <p:sp>
        <p:nvSpPr>
          <p:cNvPr id="12" name="TextBox 11">
            <a:extLst>
              <a:ext uri="{FF2B5EF4-FFF2-40B4-BE49-F238E27FC236}">
                <a16:creationId xmlns:a16="http://schemas.microsoft.com/office/drawing/2014/main" id="{1A484708-AC86-4041-B11E-024A6C961CD5}"/>
              </a:ext>
            </a:extLst>
          </p:cNvPr>
          <p:cNvSpPr txBox="1"/>
          <p:nvPr/>
        </p:nvSpPr>
        <p:spPr>
          <a:xfrm>
            <a:off x="418879" y="2117558"/>
            <a:ext cx="11708954" cy="1107996"/>
          </a:xfrm>
          <a:prstGeom prst="rect">
            <a:avLst/>
          </a:prstGeom>
          <a:noFill/>
        </p:spPr>
        <p:txBody>
          <a:bodyPr wrap="square" rtlCol="0">
            <a:spAutoFit/>
          </a:bodyPr>
          <a:lstStyle/>
          <a:p>
            <a:r>
              <a:rPr lang="en-US" sz="1600" b="1" dirty="0" err="1">
                <a:latin typeface="Andale Mono" panose="020B0509000000000004" pitchFamily="49" charset="0"/>
              </a:rPr>
              <a:t>gene_id</a:t>
            </a:r>
            <a:r>
              <a:rPr lang="en-US" sz="1600" b="1" dirty="0">
                <a:latin typeface="Andale Mono" panose="020B0509000000000004" pitchFamily="49" charset="0"/>
              </a:rPr>
              <a:t> </a:t>
            </a:r>
            <a:r>
              <a:rPr lang="en-US" sz="1600" b="1" dirty="0" err="1">
                <a:latin typeface="Andale Mono" panose="020B0509000000000004" pitchFamily="49" charset="0"/>
              </a:rPr>
              <a:t>transcript_id</a:t>
            </a:r>
            <a:r>
              <a:rPr lang="en-US" sz="1600" b="1" dirty="0">
                <a:latin typeface="Andale Mono" panose="020B0509000000000004" pitchFamily="49" charset="0"/>
              </a:rPr>
              <a:t>(s) length </a:t>
            </a:r>
            <a:r>
              <a:rPr lang="en-US" sz="1600" b="1" dirty="0" err="1">
                <a:latin typeface="Andale Mono" panose="020B0509000000000004" pitchFamily="49" charset="0"/>
              </a:rPr>
              <a:t>effective_length</a:t>
            </a:r>
            <a:r>
              <a:rPr lang="en-US" sz="1600" b="1" dirty="0">
                <a:latin typeface="Andale Mono" panose="020B0509000000000004" pitchFamily="49" charset="0"/>
              </a:rPr>
              <a:t> </a:t>
            </a:r>
            <a:r>
              <a:rPr lang="en-US" sz="1600" b="1" dirty="0" err="1">
                <a:latin typeface="Andale Mono" panose="020B0509000000000004" pitchFamily="49" charset="0"/>
              </a:rPr>
              <a:t>expected_count</a:t>
            </a:r>
            <a:r>
              <a:rPr lang="en-US" sz="1600" b="1" dirty="0">
                <a:latin typeface="Andale Mono" panose="020B0509000000000004" pitchFamily="49" charset="0"/>
              </a:rPr>
              <a:t> TPM FPKM</a:t>
            </a:r>
          </a:p>
          <a:p>
            <a:r>
              <a:rPr lang="en-US" sz="1600" dirty="0">
                <a:latin typeface="Andale Mono" panose="020B0509000000000004" pitchFamily="49" charset="0"/>
              </a:rPr>
              <a:t>FBgn0000003 FBtr0081624 299.00 106.60 7.50 72.84 78.58</a:t>
            </a:r>
          </a:p>
          <a:p>
            <a:r>
              <a:rPr lang="en-US" sz="1600" dirty="0">
                <a:latin typeface="Andale Mono" panose="020B0509000000000004" pitchFamily="49" charset="0"/>
              </a:rPr>
              <a:t>FBgn0000008 FBtr0071763,FBtr0071764,FBtr0100521,FBtr0342981 4665.00 4472.42 18.00 4.17 4.50</a:t>
            </a:r>
          </a:p>
          <a:p>
            <a:endParaRPr lang="en-US" dirty="0">
              <a:latin typeface="Andale Mono" panose="020B0509000000000004" pitchFamily="49" charset="0"/>
            </a:endParaRPr>
          </a:p>
        </p:txBody>
      </p:sp>
      <p:sp>
        <p:nvSpPr>
          <p:cNvPr id="13" name="TextBox 12">
            <a:extLst>
              <a:ext uri="{FF2B5EF4-FFF2-40B4-BE49-F238E27FC236}">
                <a16:creationId xmlns:a16="http://schemas.microsoft.com/office/drawing/2014/main" id="{1E610C56-1122-B840-A3D2-814FF0B79013}"/>
              </a:ext>
            </a:extLst>
          </p:cNvPr>
          <p:cNvSpPr txBox="1"/>
          <p:nvPr/>
        </p:nvSpPr>
        <p:spPr>
          <a:xfrm>
            <a:off x="457200" y="3600620"/>
            <a:ext cx="8349916" cy="1323439"/>
          </a:xfrm>
          <a:prstGeom prst="rect">
            <a:avLst/>
          </a:prstGeom>
          <a:noFill/>
        </p:spPr>
        <p:txBody>
          <a:bodyPr wrap="square" rtlCol="0">
            <a:spAutoFit/>
          </a:bodyPr>
          <a:lstStyle/>
          <a:p>
            <a:r>
              <a:rPr lang="en-US" sz="1600" b="1" dirty="0" err="1"/>
              <a:t>transcript_id</a:t>
            </a:r>
            <a:r>
              <a:rPr lang="en-US" sz="1600" b="1" dirty="0"/>
              <a:t> </a:t>
            </a:r>
            <a:r>
              <a:rPr lang="en-US" sz="1600" b="1" dirty="0" err="1"/>
              <a:t>gene_id</a:t>
            </a:r>
            <a:r>
              <a:rPr lang="en-US" sz="1600" b="1" dirty="0"/>
              <a:t> length </a:t>
            </a:r>
            <a:r>
              <a:rPr lang="en-US" sz="1600" b="1" dirty="0" err="1"/>
              <a:t>effective_length</a:t>
            </a:r>
            <a:r>
              <a:rPr lang="en-US" sz="1600" b="1" dirty="0"/>
              <a:t> </a:t>
            </a:r>
            <a:r>
              <a:rPr lang="en-US" sz="1600" b="1" dirty="0" err="1"/>
              <a:t>expected_count</a:t>
            </a:r>
            <a:r>
              <a:rPr lang="en-US" sz="1600" b="1" dirty="0"/>
              <a:t> TPM FPKM </a:t>
            </a:r>
            <a:r>
              <a:rPr lang="en-US" sz="1600" b="1" dirty="0" err="1"/>
              <a:t>IsoPct</a:t>
            </a:r>
            <a:endParaRPr lang="en-US" sz="1600" b="1" dirty="0"/>
          </a:p>
          <a:p>
            <a:r>
              <a:rPr lang="en-US" sz="1600" dirty="0"/>
              <a:t>FBtr0081624 FBgn0000003 299 106.60 7.50 72.84 78.58 100.00</a:t>
            </a:r>
          </a:p>
          <a:p>
            <a:r>
              <a:rPr lang="en-US" sz="1600" dirty="0"/>
              <a:t>FBtr0071763 FBgn0000008 4847 4654.42 0.00 0.00 0.00 0.00</a:t>
            </a:r>
          </a:p>
          <a:p>
            <a:r>
              <a:rPr lang="en-US" sz="1600" dirty="0"/>
              <a:t>FBtr0071764 FBgn0000008 5173 4980.42 0.00 0.00 0.00 0.00</a:t>
            </a:r>
          </a:p>
          <a:p>
            <a:endParaRPr lang="en-US" sz="1600" dirty="0"/>
          </a:p>
        </p:txBody>
      </p:sp>
      <p:cxnSp>
        <p:nvCxnSpPr>
          <p:cNvPr id="8" name="Straight Connector 7">
            <a:extLst>
              <a:ext uri="{FF2B5EF4-FFF2-40B4-BE49-F238E27FC236}">
                <a16:creationId xmlns:a16="http://schemas.microsoft.com/office/drawing/2014/main" id="{30BF5C6F-722F-6B4B-B03E-A8886B889B57}"/>
              </a:ext>
            </a:extLst>
          </p:cNvPr>
          <p:cNvCxnSpPr/>
          <p:nvPr/>
        </p:nvCxnSpPr>
        <p:spPr>
          <a:xfrm>
            <a:off x="262467" y="4924059"/>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6DF0E69-046C-394E-B586-873324BBC3C8}"/>
              </a:ext>
            </a:extLst>
          </p:cNvPr>
          <p:cNvSpPr txBox="1"/>
          <p:nvPr/>
        </p:nvSpPr>
        <p:spPr>
          <a:xfrm>
            <a:off x="609621" y="5613546"/>
            <a:ext cx="10869365" cy="307777"/>
          </a:xfrm>
          <a:prstGeom prst="rect">
            <a:avLst/>
          </a:prstGeom>
          <a:solidFill>
            <a:schemeClr val="bg2">
              <a:lumMod val="90000"/>
            </a:schemeClr>
          </a:solidFill>
        </p:spPr>
        <p:txBody>
          <a:bodyPr wrap="square" rtlCol="0">
            <a:spAutoFit/>
          </a:bodyPr>
          <a:lstStyle/>
          <a:p>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-generate-data-matrix *</a:t>
            </a:r>
            <a:r>
              <a:rPr lang="en-US" sz="1400" dirty="0" err="1">
                <a:latin typeface="Andale Mono" charset="0"/>
                <a:ea typeface="Andale Mono" charset="0"/>
                <a:cs typeface="Andale Mono" charset="0"/>
              </a:rPr>
              <a:t>genes.results</a:t>
            </a:r>
            <a:r>
              <a:rPr lang="en-US" sz="1400" dirty="0">
                <a:latin typeface="Andale Mono" charset="0"/>
                <a:ea typeface="Andale Mono" charset="0"/>
                <a:cs typeface="Andale Mono" charset="0"/>
              </a:rPr>
              <a:t> &gt; </a:t>
            </a:r>
            <a:r>
              <a:rPr lang="en-US" sz="1400" dirty="0" err="1">
                <a:latin typeface="Andale Mono" charset="0"/>
                <a:ea typeface="Andale Mono" charset="0"/>
                <a:cs typeface="Andale Mono" charset="0"/>
              </a:rPr>
              <a:t>mycountmatrix.out</a:t>
            </a:r>
            <a:endParaRPr lang="en-US" sz="1400" dirty="0">
              <a:latin typeface="Andale Mono" charset="0"/>
              <a:ea typeface="Andale Mono" charset="0"/>
              <a:cs typeface="Andale Mono" charset="0"/>
            </a:endParaRPr>
          </a:p>
        </p:txBody>
      </p:sp>
      <p:sp>
        <p:nvSpPr>
          <p:cNvPr id="14" name="TextBox 13">
            <a:extLst>
              <a:ext uri="{FF2B5EF4-FFF2-40B4-BE49-F238E27FC236}">
                <a16:creationId xmlns:a16="http://schemas.microsoft.com/office/drawing/2014/main" id="{EC549255-CE1F-5041-A6D8-F499F633DDAB}"/>
              </a:ext>
            </a:extLst>
          </p:cNvPr>
          <p:cNvSpPr txBox="1"/>
          <p:nvPr/>
        </p:nvSpPr>
        <p:spPr>
          <a:xfrm>
            <a:off x="537409" y="5138780"/>
            <a:ext cx="4317400" cy="400110"/>
          </a:xfrm>
          <a:prstGeom prst="rect">
            <a:avLst/>
          </a:prstGeom>
          <a:solidFill>
            <a:schemeClr val="bg1"/>
          </a:solidFill>
        </p:spPr>
        <p:txBody>
          <a:bodyPr wrap="none" rtlCol="0">
            <a:spAutoFit/>
          </a:bodyPr>
          <a:lstStyle/>
          <a:p>
            <a:r>
              <a:rPr lang="en-US" sz="2000" b="1" dirty="0">
                <a:latin typeface="Helvetica Neue Light"/>
                <a:cs typeface="Helvetica Neue Light"/>
              </a:rPr>
              <a:t>Building an expression (count) matrix:</a:t>
            </a:r>
          </a:p>
        </p:txBody>
      </p:sp>
    </p:spTree>
    <p:extLst>
      <p:ext uri="{BB962C8B-B14F-4D97-AF65-F5344CB8AC3E}">
        <p14:creationId xmlns:p14="http://schemas.microsoft.com/office/powerpoint/2010/main" val="4143718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199" y="274638"/>
            <a:ext cx="10202779"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Building a matrix from RSEM </a:t>
            </a:r>
            <a:r>
              <a:rPr lang="en-US" sz="4400" dirty="0" err="1">
                <a:latin typeface="Helvetica Neue Light"/>
                <a:cs typeface="Helvetica Neue Light"/>
              </a:rPr>
              <a:t>ouputs</a:t>
            </a:r>
            <a:endParaRPr lang="en-US" sz="4400" dirty="0">
              <a:latin typeface="Helvetica Neue Light"/>
              <a:cs typeface="Helvetica Neue Light"/>
            </a:endParaRPr>
          </a:p>
        </p:txBody>
      </p:sp>
      <p:cxnSp>
        <p:nvCxnSpPr>
          <p:cNvPr id="14" name="Straight Connector 1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003CB3D-9A76-CA4C-A326-9616CFC3FA86}"/>
              </a:ext>
            </a:extLst>
          </p:cNvPr>
          <p:cNvSpPr txBox="1"/>
          <p:nvPr/>
        </p:nvSpPr>
        <p:spPr>
          <a:xfrm>
            <a:off x="758757" y="2006746"/>
            <a:ext cx="10869365" cy="307777"/>
          </a:xfrm>
          <a:prstGeom prst="rect">
            <a:avLst/>
          </a:prstGeom>
          <a:solidFill>
            <a:schemeClr val="bg2">
              <a:lumMod val="90000"/>
            </a:schemeClr>
          </a:solidFill>
        </p:spPr>
        <p:txBody>
          <a:bodyPr wrap="square" rtlCol="0">
            <a:spAutoFit/>
          </a:bodyPr>
          <a:lstStyle/>
          <a:p>
            <a:r>
              <a:rPr lang="en-US" sz="1400" dirty="0" err="1">
                <a:latin typeface="Andale Mono" charset="0"/>
                <a:ea typeface="Andale Mono" charset="0"/>
                <a:cs typeface="Andale Mono" charset="0"/>
              </a:rPr>
              <a:t>rsem</a:t>
            </a:r>
            <a:r>
              <a:rPr lang="en-US" sz="1400" dirty="0">
                <a:latin typeface="Andale Mono" charset="0"/>
                <a:ea typeface="Andale Mono" charset="0"/>
                <a:cs typeface="Andale Mono" charset="0"/>
              </a:rPr>
              <a:t>-generate-data-matrix *</a:t>
            </a:r>
            <a:r>
              <a:rPr lang="en-US" sz="1400" dirty="0" err="1">
                <a:latin typeface="Andale Mono" charset="0"/>
                <a:ea typeface="Andale Mono" charset="0"/>
                <a:cs typeface="Andale Mono" charset="0"/>
              </a:rPr>
              <a:t>genes.results</a:t>
            </a:r>
            <a:r>
              <a:rPr lang="en-US" sz="1400" dirty="0">
                <a:latin typeface="Andale Mono" charset="0"/>
                <a:ea typeface="Andale Mono" charset="0"/>
                <a:cs typeface="Andale Mono" charset="0"/>
              </a:rPr>
              <a:t> &gt; </a:t>
            </a:r>
            <a:r>
              <a:rPr lang="en-US" sz="1400" dirty="0" err="1">
                <a:latin typeface="Andale Mono" charset="0"/>
                <a:ea typeface="Andale Mono" charset="0"/>
                <a:cs typeface="Andale Mono" charset="0"/>
              </a:rPr>
              <a:t>mycountmatrix.out</a:t>
            </a:r>
            <a:endParaRPr lang="en-US" sz="1400" dirty="0">
              <a:latin typeface="Andale Mono" charset="0"/>
              <a:ea typeface="Andale Mono" charset="0"/>
              <a:cs typeface="Andale Mono" charset="0"/>
            </a:endParaRPr>
          </a:p>
        </p:txBody>
      </p:sp>
    </p:spTree>
    <p:extLst>
      <p:ext uri="{BB962C8B-B14F-4D97-AF65-F5344CB8AC3E}">
        <p14:creationId xmlns:p14="http://schemas.microsoft.com/office/powerpoint/2010/main" val="2657059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Running </a:t>
            </a:r>
            <a:r>
              <a:rPr lang="en-US" sz="4400" dirty="0" err="1">
                <a:latin typeface="Helvetica Neue Light"/>
                <a:cs typeface="Helvetica Neue Light"/>
              </a:rPr>
              <a:t>kallisto</a:t>
            </a:r>
            <a:endParaRPr lang="en-US" sz="4400" dirty="0">
              <a:latin typeface="Helvetica Neue Light"/>
              <a:cs typeface="Helvetica Neue Light"/>
            </a:endParaRP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58757" y="2006746"/>
            <a:ext cx="10869365" cy="3754874"/>
          </a:xfrm>
          <a:prstGeom prst="rect">
            <a:avLst/>
          </a:prstGeom>
          <a:solidFill>
            <a:schemeClr val="bg2">
              <a:lumMod val="90000"/>
            </a:schemeClr>
          </a:solidFill>
        </p:spPr>
        <p:txBody>
          <a:bodyPr wrap="square" rtlCol="0">
            <a:spAutoFit/>
          </a:bodyPr>
          <a:lstStyle/>
          <a:p>
            <a:r>
              <a:rPr lang="en-US" sz="1400" dirty="0">
                <a:latin typeface="Andale Mono" charset="0"/>
                <a:ea typeface="Andale Mono" charset="0"/>
                <a:cs typeface="Andale Mono" charset="0"/>
              </a:rPr>
              <a:t>#!/bin/bash </a:t>
            </a:r>
          </a:p>
          <a:p>
            <a:r>
              <a:rPr lang="en-US" sz="1400" dirty="0">
                <a:latin typeface="Andale Mono" charset="0"/>
                <a:ea typeface="Andale Mono" charset="0"/>
                <a:cs typeface="Andale Mono" charset="0"/>
              </a:rPr>
              <a:t>#SBATCH -n 6</a:t>
            </a:r>
          </a:p>
          <a:p>
            <a:r>
              <a:rPr lang="en-US" sz="1400" dirty="0">
                <a:latin typeface="Andale Mono" charset="0"/>
                <a:ea typeface="Andale Mono" charset="0"/>
                <a:cs typeface="Andale Mono" charset="0"/>
              </a:rPr>
              <a:t>#SBATCH -p </a:t>
            </a:r>
            <a:r>
              <a:rPr lang="en-US" sz="1400" dirty="0" err="1">
                <a:latin typeface="Andale Mono" charset="0"/>
                <a:ea typeface="Andale Mono" charset="0"/>
                <a:cs typeface="Andale Mono" charset="0"/>
              </a:rPr>
              <a:t>shared,serial_requeue,general</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-e quant_%</a:t>
            </a:r>
            <a:r>
              <a:rPr lang="en-US" sz="1400" dirty="0" err="1">
                <a:latin typeface="Andale Mono" charset="0"/>
                <a:ea typeface="Andale Mono" charset="0"/>
                <a:cs typeface="Andale Mono" charset="0"/>
              </a:rPr>
              <a:t>A.err</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-o quant_%</a:t>
            </a:r>
            <a:r>
              <a:rPr lang="en-US" sz="1400" dirty="0" err="1">
                <a:latin typeface="Andale Mono" charset="0"/>
                <a:ea typeface="Andale Mono" charset="0"/>
                <a:cs typeface="Andale Mono" charset="0"/>
              </a:rPr>
              <a:t>A.out</a:t>
            </a:r>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#SBATCH -J quant</a:t>
            </a:r>
          </a:p>
          <a:p>
            <a:r>
              <a:rPr lang="en-US" sz="1400" dirty="0">
                <a:latin typeface="Andale Mono" charset="0"/>
                <a:ea typeface="Andale Mono" charset="0"/>
                <a:cs typeface="Andale Mono" charset="0"/>
              </a:rPr>
              <a:t>#SBATCH --mem=16000</a:t>
            </a:r>
          </a:p>
          <a:p>
            <a:r>
              <a:rPr lang="en-US" sz="1400" dirty="0">
                <a:latin typeface="Andale Mono" charset="0"/>
                <a:ea typeface="Andale Mono" charset="0"/>
                <a:cs typeface="Andale Mono" charset="0"/>
              </a:rPr>
              <a:t>#SBATCH -t 06:00:00</a:t>
            </a:r>
          </a:p>
          <a:p>
            <a:endParaRPr lang="en-US" sz="1400" dirty="0">
              <a:latin typeface="Andale Mono" charset="0"/>
              <a:ea typeface="Andale Mono" charset="0"/>
              <a:cs typeface="Andale Mono" charset="0"/>
            </a:endParaRPr>
          </a:p>
          <a:p>
            <a:r>
              <a:rPr lang="en-US" sz="1400" dirty="0">
                <a:latin typeface="Andale Mono" charset="0"/>
                <a:ea typeface="Andale Mono" charset="0"/>
                <a:cs typeface="Andale Mono" charset="0"/>
              </a:rPr>
              <a:t># $1 == sample id</a:t>
            </a:r>
          </a:p>
          <a:p>
            <a:r>
              <a:rPr lang="en-US" sz="1400" dirty="0">
                <a:latin typeface="Andale Mono" charset="0"/>
                <a:ea typeface="Andale Mono" charset="0"/>
                <a:cs typeface="Andale Mono" charset="0"/>
              </a:rPr>
              <a:t>module purge</a:t>
            </a:r>
          </a:p>
          <a:p>
            <a:r>
              <a:rPr lang="en-US" sz="1400" dirty="0">
                <a:latin typeface="Andale Mono" charset="0"/>
                <a:ea typeface="Andale Mono" charset="0"/>
                <a:cs typeface="Andale Mono" charset="0"/>
              </a:rPr>
              <a:t>module load </a:t>
            </a:r>
            <a:r>
              <a:rPr lang="en-US" sz="1400" dirty="0" err="1">
                <a:latin typeface="Andale Mono" charset="0"/>
                <a:ea typeface="Andale Mono" charset="0"/>
                <a:cs typeface="Andale Mono" charset="0"/>
              </a:rPr>
              <a:t>kallisto</a:t>
            </a:r>
            <a:r>
              <a:rPr lang="en-US" sz="1400" dirty="0">
                <a:latin typeface="Andale Mono" charset="0"/>
                <a:ea typeface="Andale Mono" charset="0"/>
                <a:cs typeface="Andale Mono" charset="0"/>
              </a:rPr>
              <a:t>/0.45.1-fasrc01</a:t>
            </a:r>
          </a:p>
          <a:p>
            <a:endParaRPr lang="en-US" sz="1400" dirty="0">
              <a:latin typeface="Andale Mono" charset="0"/>
              <a:ea typeface="Andale Mono" charset="0"/>
              <a:cs typeface="Andale Mono" charset="0"/>
            </a:endParaRPr>
          </a:p>
          <a:p>
            <a:r>
              <a:rPr lang="en-US" sz="1400" dirty="0" err="1">
                <a:latin typeface="Andale Mono" charset="0"/>
                <a:ea typeface="Andale Mono" charset="0"/>
                <a:cs typeface="Andale Mono" charset="0"/>
              </a:rPr>
              <a:t>kallisto</a:t>
            </a:r>
            <a:r>
              <a:rPr lang="en-US" sz="1400" dirty="0">
                <a:latin typeface="Andale Mono" charset="0"/>
                <a:ea typeface="Andale Mono" charset="0"/>
                <a:cs typeface="Andale Mono" charset="0"/>
              </a:rPr>
              <a:t> quant -</a:t>
            </a:r>
            <a:r>
              <a:rPr lang="en-US" sz="1400" dirty="0" err="1">
                <a:latin typeface="Andale Mono" charset="0"/>
                <a:ea typeface="Andale Mono" charset="0"/>
                <a:cs typeface="Andale Mono" charset="0"/>
              </a:rPr>
              <a:t>i</a:t>
            </a:r>
            <a:r>
              <a:rPr lang="en-US" sz="1400" dirty="0">
                <a:latin typeface="Andale Mono" charset="0"/>
                <a:ea typeface="Andale Mono" charset="0"/>
                <a:cs typeface="Andale Mono" charset="0"/>
              </a:rPr>
              <a:t> /n/</a:t>
            </a:r>
            <a:r>
              <a:rPr lang="en-US" sz="1400" dirty="0" err="1">
                <a:latin typeface="Andale Mono" charset="0"/>
                <a:ea typeface="Andale Mono" charset="0"/>
                <a:cs typeface="Andale Mono" charset="0"/>
              </a:rPr>
              <a:t>scratchlfs</a:t>
            </a:r>
            <a:r>
              <a:rPr lang="en-US" sz="1400" dirty="0">
                <a:latin typeface="Andale Mono" charset="0"/>
                <a:ea typeface="Andale Mono" charset="0"/>
                <a:cs typeface="Andale Mono" charset="0"/>
              </a:rPr>
              <a:t>/informatics/</a:t>
            </a:r>
            <a:r>
              <a:rPr lang="en-US" sz="1400" dirty="0" err="1">
                <a:latin typeface="Andale Mono" charset="0"/>
                <a:ea typeface="Andale Mono" charset="0"/>
                <a:cs typeface="Andale Mono" charset="0"/>
              </a:rPr>
              <a:t>nanocourse</a:t>
            </a:r>
            <a:r>
              <a:rPr lang="en-US" sz="1400" dirty="0">
                <a:latin typeface="Andale Mono" charset="0"/>
                <a:ea typeface="Andale Mono" charset="0"/>
                <a:cs typeface="Andale Mono" charset="0"/>
              </a:rPr>
              <a:t>/</a:t>
            </a:r>
            <a:r>
              <a:rPr lang="en-US" sz="1400" dirty="0" err="1">
                <a:latin typeface="Andale Mono" charset="0"/>
                <a:ea typeface="Andale Mono" charset="0"/>
                <a:cs typeface="Andale Mono" charset="0"/>
              </a:rPr>
              <a:t>rna-seq</a:t>
            </a:r>
            <a:r>
              <a:rPr lang="en-US" sz="1400" dirty="0">
                <a:latin typeface="Andale Mono" charset="0"/>
                <a:ea typeface="Andale Mono" charset="0"/>
                <a:cs typeface="Andale Mono" charset="0"/>
              </a:rPr>
              <a:t>/expression/ref/Drosophila_melanogaster.BDGP6.dna_sm.toplevel.transcripts.idx -b 100 -t 6 -o ${1}_quant ${1}_1_val_1.fq ${1}_2_val_2.fq</a:t>
            </a:r>
          </a:p>
          <a:p>
            <a:endParaRPr lang="en-US" sz="1400" dirty="0">
              <a:latin typeface="Andale Mono" charset="0"/>
              <a:ea typeface="Andale Mono" charset="0"/>
              <a:cs typeface="Andale Mono" charset="0"/>
            </a:endParaRPr>
          </a:p>
        </p:txBody>
      </p:sp>
      <p:sp>
        <p:nvSpPr>
          <p:cNvPr id="7" name="TextBox 6">
            <a:extLst>
              <a:ext uri="{FF2B5EF4-FFF2-40B4-BE49-F238E27FC236}">
                <a16:creationId xmlns:a16="http://schemas.microsoft.com/office/drawing/2014/main" id="{D85188A7-83B1-1046-B1A8-6BB566BC264F}"/>
              </a:ext>
            </a:extLst>
          </p:cNvPr>
          <p:cNvSpPr txBox="1"/>
          <p:nvPr/>
        </p:nvSpPr>
        <p:spPr>
          <a:xfrm>
            <a:off x="739925" y="1478063"/>
            <a:ext cx="2509020" cy="400110"/>
          </a:xfrm>
          <a:prstGeom prst="rect">
            <a:avLst/>
          </a:prstGeom>
          <a:solidFill>
            <a:schemeClr val="bg1"/>
          </a:solidFill>
        </p:spPr>
        <p:txBody>
          <a:bodyPr wrap="none" rtlCol="0">
            <a:spAutoFit/>
          </a:bodyPr>
          <a:lstStyle/>
          <a:p>
            <a:r>
              <a:rPr lang="en-US" sz="2000" b="1" dirty="0" err="1">
                <a:latin typeface="Helvetica Neue Light"/>
                <a:cs typeface="Helvetica Neue Light"/>
              </a:rPr>
              <a:t>kallisto_quant_pe.sh</a:t>
            </a:r>
            <a:r>
              <a:rPr lang="en-US" sz="2000" b="1" dirty="0">
                <a:latin typeface="Helvetica Neue Light"/>
                <a:cs typeface="Helvetica Neue Light"/>
              </a:rPr>
              <a:t>:</a:t>
            </a:r>
          </a:p>
        </p:txBody>
      </p:sp>
    </p:spTree>
    <p:extLst>
      <p:ext uri="{BB962C8B-B14F-4D97-AF65-F5344CB8AC3E}">
        <p14:creationId xmlns:p14="http://schemas.microsoft.com/office/powerpoint/2010/main" val="16155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0787974"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Helvetica Neue Light"/>
                <a:cs typeface="Helvetica Neue Light"/>
              </a:rPr>
              <a:t>Understanding KALLISTO output</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403491B-8ACF-9141-A29F-C20504EE1FF2}"/>
              </a:ext>
            </a:extLst>
          </p:cNvPr>
          <p:cNvSpPr>
            <a:spLocks noGrp="1"/>
          </p:cNvSpPr>
          <p:nvPr>
            <p:ph idx="1"/>
          </p:nvPr>
        </p:nvSpPr>
        <p:spPr>
          <a:xfrm>
            <a:off x="838200" y="1825625"/>
            <a:ext cx="10515600" cy="4351338"/>
          </a:xfrm>
        </p:spPr>
        <p:txBody>
          <a:bodyPr>
            <a:normAutofit/>
          </a:bodyPr>
          <a:lstStyle/>
          <a:p>
            <a:r>
              <a:rPr lang="en-US" sz="3200" dirty="0">
                <a:latin typeface="Helvetica Neue Light" panose="02000403000000020004" pitchFamily="2" charset="0"/>
                <a:ea typeface="Helvetica Neue Light" panose="02000403000000020004" pitchFamily="2" charset="0"/>
              </a:rPr>
              <a:t>In an output directory:</a:t>
            </a:r>
          </a:p>
          <a:p>
            <a:pPr lvl="1"/>
            <a:r>
              <a:rPr lang="en-US" dirty="0" err="1">
                <a:latin typeface="Helvetica Neue Light" panose="02000403000000020004" pitchFamily="2" charset="0"/>
                <a:ea typeface="Helvetica Neue Light" panose="02000403000000020004" pitchFamily="2" charset="0"/>
              </a:rPr>
              <a:t>run_info.json</a:t>
            </a:r>
            <a:r>
              <a:rPr lang="en-US" dirty="0">
                <a:latin typeface="Helvetica Neue Light" panose="02000403000000020004" pitchFamily="2" charset="0"/>
                <a:ea typeface="Helvetica Neue Light" panose="02000403000000020004" pitchFamily="2" charset="0"/>
              </a:rPr>
              <a:t> that describes settings, genome index, </a:t>
            </a:r>
            <a:r>
              <a:rPr lang="en-US" dirty="0" err="1">
                <a:latin typeface="Helvetica Neue Light" panose="02000403000000020004" pitchFamily="2" charset="0"/>
                <a:ea typeface="Helvetica Neue Light" panose="02000403000000020004" pitchFamily="2" charset="0"/>
              </a:rPr>
              <a:t>cmd</a:t>
            </a:r>
            <a:r>
              <a:rPr lang="en-US" dirty="0">
                <a:latin typeface="Helvetica Neue Light" panose="02000403000000020004" pitchFamily="2" charset="0"/>
                <a:ea typeface="Helvetica Neue Light" panose="02000403000000020004" pitchFamily="2" charset="0"/>
              </a:rPr>
              <a:t> line</a:t>
            </a:r>
          </a:p>
          <a:p>
            <a:pPr lvl="1"/>
            <a:r>
              <a:rPr lang="en-US" dirty="0">
                <a:latin typeface="Helvetica Neue Light" panose="02000403000000020004" pitchFamily="2" charset="0"/>
                <a:ea typeface="Helvetica Neue Light" panose="02000403000000020004" pitchFamily="2" charset="0"/>
              </a:rPr>
              <a:t>an *h5 binary</a:t>
            </a:r>
          </a:p>
          <a:p>
            <a:pPr lvl="1"/>
            <a:r>
              <a:rPr lang="en-US" dirty="0">
                <a:latin typeface="Helvetica Neue Light" panose="02000403000000020004" pitchFamily="2" charset="0"/>
                <a:ea typeface="Helvetica Neue Light" panose="02000403000000020004" pitchFamily="2" charset="0"/>
              </a:rPr>
              <a:t>a tabular (*</a:t>
            </a:r>
            <a:r>
              <a:rPr lang="en-US" dirty="0" err="1">
                <a:latin typeface="Helvetica Neue Light" panose="02000403000000020004" pitchFamily="2" charset="0"/>
                <a:ea typeface="Helvetica Neue Light" panose="02000403000000020004" pitchFamily="2" charset="0"/>
              </a:rPr>
              <a:t>tsv</a:t>
            </a:r>
            <a:r>
              <a:rPr lang="en-US" dirty="0">
                <a:latin typeface="Helvetica Neue Light" panose="02000403000000020004" pitchFamily="2" charset="0"/>
                <a:ea typeface="Helvetica Neue Light" panose="02000403000000020004" pitchFamily="2" charset="0"/>
              </a:rPr>
              <a:t>) file with abundance estimates</a:t>
            </a:r>
          </a:p>
          <a:p>
            <a:pPr lvl="1"/>
            <a:endParaRPr lang="en-US" dirty="0">
              <a:latin typeface="Helvetica Neue Light" panose="02000403000000020004" pitchFamily="2" charset="0"/>
              <a:ea typeface="Helvetica Neue Light" panose="02000403000000020004" pitchFamily="2" charset="0"/>
            </a:endParaRPr>
          </a:p>
          <a:p>
            <a:pPr lvl="1"/>
            <a:endParaRPr lang="en-US" dirty="0">
              <a:latin typeface="Helvetica Neue Light" panose="02000403000000020004" pitchFamily="2" charset="0"/>
              <a:ea typeface="Helvetica Neue Light" panose="02000403000000020004" pitchFamily="2" charset="0"/>
            </a:endParaRPr>
          </a:p>
          <a:p>
            <a:pPr lvl="1"/>
            <a:endParaRPr lang="en-US"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1012614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20E2A4-02C9-C74E-83A6-C7FD1C6599B7}"/>
              </a:ext>
            </a:extLst>
          </p:cNvPr>
          <p:cNvSpPr txBox="1">
            <a:spLocks/>
          </p:cNvSpPr>
          <p:nvPr/>
        </p:nvSpPr>
        <p:spPr>
          <a:xfrm>
            <a:off x="838200" y="30288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Differential expression</a:t>
            </a:r>
          </a:p>
        </p:txBody>
      </p:sp>
    </p:spTree>
    <p:extLst>
      <p:ext uri="{BB962C8B-B14F-4D97-AF65-F5344CB8AC3E}">
        <p14:creationId xmlns:p14="http://schemas.microsoft.com/office/powerpoint/2010/main" val="35314706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78658E-9087-214F-84AF-33F023194D43}"/>
              </a:ext>
            </a:extLst>
          </p:cNvPr>
          <p:cNvSpPr>
            <a:spLocks noGrp="1"/>
          </p:cNvSpPr>
          <p:nvPr>
            <p:ph type="title"/>
          </p:nvPr>
        </p:nvSpPr>
        <p:spPr>
          <a:xfrm>
            <a:off x="262467" y="365125"/>
            <a:ext cx="11634788" cy="1325563"/>
          </a:xfrm>
        </p:spPr>
        <p:txBody>
          <a:bodyPr/>
          <a:lstStyle/>
          <a:p>
            <a:r>
              <a:rPr lang="en-US" dirty="0"/>
              <a:t>Inference limits on bulk RNA-</a:t>
            </a:r>
            <a:r>
              <a:rPr lang="en-US" dirty="0" err="1"/>
              <a:t>seq</a:t>
            </a:r>
            <a:endParaRPr lang="en-US" dirty="0"/>
          </a:p>
        </p:txBody>
      </p:sp>
      <p:cxnSp>
        <p:nvCxnSpPr>
          <p:cNvPr id="5" name="Straight Connector 4">
            <a:extLst>
              <a:ext uri="{FF2B5EF4-FFF2-40B4-BE49-F238E27FC236}">
                <a16:creationId xmlns:a16="http://schemas.microsoft.com/office/drawing/2014/main" id="{97A6922C-54C3-694F-9492-EAC388C3E954}"/>
              </a:ext>
            </a:extLst>
          </p:cNvPr>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BAB72F-8C43-5E49-9D3F-4258A1A1D709}"/>
              </a:ext>
            </a:extLst>
          </p:cNvPr>
          <p:cNvSpPr/>
          <p:nvPr/>
        </p:nvSpPr>
        <p:spPr>
          <a:xfrm rot="10800000">
            <a:off x="10961976" y="1846576"/>
            <a:ext cx="265814" cy="1113268"/>
          </a:xfrm>
          <a:prstGeom prst="rect">
            <a:avLst/>
          </a:prstGeom>
          <a:gradFill>
            <a:gsLst>
              <a:gs pos="0">
                <a:schemeClr val="accent1">
                  <a:lumMod val="5000"/>
                  <a:lumOff val="95000"/>
                </a:schemeClr>
              </a:gs>
              <a:gs pos="1000">
                <a:schemeClr val="accent1"/>
              </a:gs>
              <a:gs pos="57000">
                <a:srgbClr val="FFC000"/>
              </a:gs>
              <a:gs pos="25000">
                <a:srgbClr val="FFFF00"/>
              </a:gs>
              <a:gs pos="7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64C7D5A-593B-3443-B206-4E4EC78C84D1}"/>
              </a:ext>
            </a:extLst>
          </p:cNvPr>
          <p:cNvSpPr txBox="1"/>
          <p:nvPr/>
        </p:nvSpPr>
        <p:spPr>
          <a:xfrm>
            <a:off x="9319246" y="1750702"/>
            <a:ext cx="1775637" cy="584775"/>
          </a:xfrm>
          <a:prstGeom prst="rect">
            <a:avLst/>
          </a:prstGeom>
          <a:noFill/>
        </p:spPr>
        <p:txBody>
          <a:bodyPr wrap="square" rtlCol="0">
            <a:spAutoFit/>
          </a:bodyPr>
          <a:lstStyle/>
          <a:p>
            <a:r>
              <a:rPr lang="en-US" sz="1600" dirty="0">
                <a:latin typeface="Helvetica Neue Light" panose="02000403000000020004" pitchFamily="2" charset="0"/>
                <a:ea typeface="Helvetica Neue Light" panose="02000403000000020004" pitchFamily="2" charset="0"/>
              </a:rPr>
              <a:t>Expression of interesting gene</a:t>
            </a:r>
          </a:p>
        </p:txBody>
      </p:sp>
      <p:sp>
        <p:nvSpPr>
          <p:cNvPr id="12" name="TextBox 11">
            <a:extLst>
              <a:ext uri="{FF2B5EF4-FFF2-40B4-BE49-F238E27FC236}">
                <a16:creationId xmlns:a16="http://schemas.microsoft.com/office/drawing/2014/main" id="{36EAECBA-AAE5-FF44-A00A-FAB464EAEC9C}"/>
              </a:ext>
            </a:extLst>
          </p:cNvPr>
          <p:cNvSpPr txBox="1"/>
          <p:nvPr/>
        </p:nvSpPr>
        <p:spPr>
          <a:xfrm>
            <a:off x="11256071" y="1725989"/>
            <a:ext cx="563525"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high</a:t>
            </a:r>
          </a:p>
        </p:txBody>
      </p:sp>
      <p:sp>
        <p:nvSpPr>
          <p:cNvPr id="13" name="TextBox 12">
            <a:extLst>
              <a:ext uri="{FF2B5EF4-FFF2-40B4-BE49-F238E27FC236}">
                <a16:creationId xmlns:a16="http://schemas.microsoft.com/office/drawing/2014/main" id="{70E412E7-7AC9-3248-A2DA-9D7EDEC658F9}"/>
              </a:ext>
            </a:extLst>
          </p:cNvPr>
          <p:cNvSpPr txBox="1"/>
          <p:nvPr/>
        </p:nvSpPr>
        <p:spPr>
          <a:xfrm>
            <a:off x="11256071" y="2758363"/>
            <a:ext cx="575545"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low</a:t>
            </a:r>
          </a:p>
        </p:txBody>
      </p:sp>
      <p:grpSp>
        <p:nvGrpSpPr>
          <p:cNvPr id="41" name="Group 40">
            <a:extLst>
              <a:ext uri="{FF2B5EF4-FFF2-40B4-BE49-F238E27FC236}">
                <a16:creationId xmlns:a16="http://schemas.microsoft.com/office/drawing/2014/main" id="{3812C7ED-495B-9747-BA57-46F967E4BB7C}"/>
              </a:ext>
            </a:extLst>
          </p:cNvPr>
          <p:cNvGrpSpPr/>
          <p:nvPr/>
        </p:nvGrpSpPr>
        <p:grpSpPr>
          <a:xfrm>
            <a:off x="1337847" y="3136417"/>
            <a:ext cx="698436" cy="635771"/>
            <a:chOff x="1019766" y="2162619"/>
            <a:chExt cx="1400802" cy="1275119"/>
          </a:xfrm>
        </p:grpSpPr>
        <p:sp>
          <p:nvSpPr>
            <p:cNvPr id="6" name="Oval 5">
              <a:extLst>
                <a:ext uri="{FF2B5EF4-FFF2-40B4-BE49-F238E27FC236}">
                  <a16:creationId xmlns:a16="http://schemas.microsoft.com/office/drawing/2014/main" id="{BA837FE8-BD16-6540-86B4-007A5BB38952}"/>
                </a:ext>
              </a:extLst>
            </p:cNvPr>
            <p:cNvSpPr/>
            <p:nvPr/>
          </p:nvSpPr>
          <p:spPr>
            <a:xfrm>
              <a:off x="1039930" y="2472250"/>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0DCFD996-3872-744E-83DF-6AED34CA33E1}"/>
                </a:ext>
              </a:extLst>
            </p:cNvPr>
            <p:cNvSpPr/>
            <p:nvPr/>
          </p:nvSpPr>
          <p:spPr>
            <a:xfrm>
              <a:off x="1296483" y="2506403"/>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3334BDCD-3625-9743-98DA-D4C4AF7EE2EF}"/>
                </a:ext>
              </a:extLst>
            </p:cNvPr>
            <p:cNvSpPr/>
            <p:nvPr/>
          </p:nvSpPr>
          <p:spPr>
            <a:xfrm>
              <a:off x="1490133" y="279427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a:extLst>
                <a:ext uri="{FF2B5EF4-FFF2-40B4-BE49-F238E27FC236}">
                  <a16:creationId xmlns:a16="http://schemas.microsoft.com/office/drawing/2014/main" id="{339A2178-7785-454F-AA41-DECD968B018B}"/>
                </a:ext>
              </a:extLst>
            </p:cNvPr>
            <p:cNvSpPr/>
            <p:nvPr/>
          </p:nvSpPr>
          <p:spPr>
            <a:xfrm>
              <a:off x="1830375" y="2862003"/>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AEAAFC3A-1DB9-8D4C-B66E-08939A0F00FC}"/>
                </a:ext>
              </a:extLst>
            </p:cNvPr>
            <p:cNvSpPr/>
            <p:nvPr/>
          </p:nvSpPr>
          <p:spPr>
            <a:xfrm>
              <a:off x="1742014" y="216261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54152A26-5D19-374D-A9C9-12A6D61AC270}"/>
                </a:ext>
              </a:extLst>
            </p:cNvPr>
            <p:cNvSpPr/>
            <p:nvPr/>
          </p:nvSpPr>
          <p:spPr>
            <a:xfrm>
              <a:off x="2066704" y="2310346"/>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08AEF6D7-4F03-C344-BBB1-DBB5707485BC}"/>
                </a:ext>
              </a:extLst>
            </p:cNvPr>
            <p:cNvSpPr/>
            <p:nvPr/>
          </p:nvSpPr>
          <p:spPr>
            <a:xfrm>
              <a:off x="1293681" y="3076568"/>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iangle 18">
              <a:extLst>
                <a:ext uri="{FF2B5EF4-FFF2-40B4-BE49-F238E27FC236}">
                  <a16:creationId xmlns:a16="http://schemas.microsoft.com/office/drawing/2014/main" id="{0E719F14-D563-9949-AA55-96BB4F201EC0}"/>
                </a:ext>
              </a:extLst>
            </p:cNvPr>
            <p:cNvSpPr/>
            <p:nvPr/>
          </p:nvSpPr>
          <p:spPr>
            <a:xfrm>
              <a:off x="1019766" y="2833693"/>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83233D0-652F-C745-92D3-5C23F4F05219}"/>
                </a:ext>
              </a:extLst>
            </p:cNvPr>
            <p:cNvSpPr/>
            <p:nvPr/>
          </p:nvSpPr>
          <p:spPr>
            <a:xfrm>
              <a:off x="1756833" y="25191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F4B8530-D2FA-5046-8A76-ADA15373897A}"/>
                </a:ext>
              </a:extLst>
            </p:cNvPr>
            <p:cNvSpPr/>
            <p:nvPr/>
          </p:nvSpPr>
          <p:spPr>
            <a:xfrm>
              <a:off x="1302199" y="276424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3E69C97-F06E-AA4E-B3CE-5D1A2129C64F}"/>
                </a:ext>
              </a:extLst>
            </p:cNvPr>
            <p:cNvSpPr/>
            <p:nvPr/>
          </p:nvSpPr>
          <p:spPr>
            <a:xfrm>
              <a:off x="2026832" y="314347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F851E41-2F00-7D46-B1F4-C756FA8CAAB4}"/>
                </a:ext>
              </a:extLst>
            </p:cNvPr>
            <p:cNvSpPr/>
            <p:nvPr/>
          </p:nvSpPr>
          <p:spPr>
            <a:xfrm>
              <a:off x="1655483" y="31922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CE5B0EC-E958-E946-B75D-050EDA9CA1D7}"/>
                </a:ext>
              </a:extLst>
            </p:cNvPr>
            <p:cNvSpPr/>
            <p:nvPr/>
          </p:nvSpPr>
          <p:spPr>
            <a:xfrm>
              <a:off x="2175034" y="268129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CABCB9-6C3E-3A46-8FC9-7AB9733C5ECF}"/>
                </a:ext>
              </a:extLst>
            </p:cNvPr>
            <p:cNvSpPr/>
            <p:nvPr/>
          </p:nvSpPr>
          <p:spPr>
            <a:xfrm>
              <a:off x="1418371" y="222671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C89B7FE6-5AF4-594C-99D7-3D4FEBBD3AB8}"/>
              </a:ext>
            </a:extLst>
          </p:cNvPr>
          <p:cNvSpPr/>
          <p:nvPr/>
        </p:nvSpPr>
        <p:spPr>
          <a:xfrm>
            <a:off x="9239502" y="1690688"/>
            <a:ext cx="2668772" cy="2285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5C6CB9F-4384-694F-9B5B-7967C8F1D189}"/>
              </a:ext>
            </a:extLst>
          </p:cNvPr>
          <p:cNvSpPr txBox="1"/>
          <p:nvPr/>
        </p:nvSpPr>
        <p:spPr>
          <a:xfrm>
            <a:off x="1064175" y="1576939"/>
            <a:ext cx="1245781" cy="338554"/>
          </a:xfrm>
          <a:prstGeom prst="rect">
            <a:avLst/>
          </a:prstGeom>
          <a:noFill/>
        </p:spPr>
        <p:txBody>
          <a:bodyPr wrap="square" rtlCol="0">
            <a:spAutoFit/>
          </a:bodyPr>
          <a:lstStyle/>
          <a:p>
            <a:r>
              <a:rPr lang="en-US" sz="1600" u="sng" dirty="0">
                <a:latin typeface="Helvetica Neue Light" panose="02000403000000020004" pitchFamily="2" charset="0"/>
                <a:ea typeface="Helvetica Neue Light" panose="02000403000000020004" pitchFamily="2" charset="0"/>
              </a:rPr>
              <a:t>Condition 1</a:t>
            </a:r>
          </a:p>
        </p:txBody>
      </p:sp>
      <p:sp>
        <p:nvSpPr>
          <p:cNvPr id="28" name="TextBox 27">
            <a:extLst>
              <a:ext uri="{FF2B5EF4-FFF2-40B4-BE49-F238E27FC236}">
                <a16:creationId xmlns:a16="http://schemas.microsoft.com/office/drawing/2014/main" id="{74AE9A77-4630-1847-91BF-FBB8F7544AAC}"/>
              </a:ext>
            </a:extLst>
          </p:cNvPr>
          <p:cNvSpPr txBox="1"/>
          <p:nvPr/>
        </p:nvSpPr>
        <p:spPr>
          <a:xfrm>
            <a:off x="3156285" y="1576939"/>
            <a:ext cx="1245781" cy="338554"/>
          </a:xfrm>
          <a:prstGeom prst="rect">
            <a:avLst/>
          </a:prstGeom>
          <a:noFill/>
        </p:spPr>
        <p:txBody>
          <a:bodyPr wrap="square" rtlCol="0">
            <a:spAutoFit/>
          </a:bodyPr>
          <a:lstStyle/>
          <a:p>
            <a:r>
              <a:rPr lang="en-US" sz="1600" u="sng" dirty="0">
                <a:latin typeface="Helvetica Neue Light" panose="02000403000000020004" pitchFamily="2" charset="0"/>
                <a:ea typeface="Helvetica Neue Light" panose="02000403000000020004" pitchFamily="2" charset="0"/>
              </a:rPr>
              <a:t>Condition 2</a:t>
            </a:r>
          </a:p>
        </p:txBody>
      </p:sp>
      <p:sp>
        <p:nvSpPr>
          <p:cNvPr id="34" name="Oval 33">
            <a:extLst>
              <a:ext uri="{FF2B5EF4-FFF2-40B4-BE49-F238E27FC236}">
                <a16:creationId xmlns:a16="http://schemas.microsoft.com/office/drawing/2014/main" id="{62AEA070-C172-8749-A010-0DE46C64499B}"/>
              </a:ext>
            </a:extLst>
          </p:cNvPr>
          <p:cNvSpPr/>
          <p:nvPr/>
        </p:nvSpPr>
        <p:spPr>
          <a:xfrm rot="6078464">
            <a:off x="9439252" y="3227066"/>
            <a:ext cx="245534" cy="2455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0B269E5F-7A51-094B-955C-3D15BC78108C}"/>
              </a:ext>
            </a:extLst>
          </p:cNvPr>
          <p:cNvSpPr/>
          <p:nvPr/>
        </p:nvSpPr>
        <p:spPr>
          <a:xfrm>
            <a:off x="9423823" y="3605043"/>
            <a:ext cx="284818" cy="24553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7DB9CE7-A937-E34C-AEB4-6E950158BAA4}"/>
              </a:ext>
            </a:extLst>
          </p:cNvPr>
          <p:cNvSpPr txBox="1"/>
          <p:nvPr/>
        </p:nvSpPr>
        <p:spPr>
          <a:xfrm>
            <a:off x="9849102" y="3169405"/>
            <a:ext cx="1245781" cy="338554"/>
          </a:xfrm>
          <a:prstGeom prst="rect">
            <a:avLst/>
          </a:prstGeom>
          <a:noFill/>
        </p:spPr>
        <p:txBody>
          <a:bodyPr wrap="square" rtlCol="0">
            <a:spAutoFit/>
          </a:bodyPr>
          <a:lstStyle/>
          <a:p>
            <a:r>
              <a:rPr lang="en-US" sz="1600" dirty="0">
                <a:latin typeface="Helvetica Neue Light" panose="02000403000000020004" pitchFamily="2" charset="0"/>
                <a:ea typeface="Helvetica Neue Light" panose="02000403000000020004" pitchFamily="2" charset="0"/>
              </a:rPr>
              <a:t>cell type 1</a:t>
            </a:r>
          </a:p>
        </p:txBody>
      </p:sp>
      <p:sp>
        <p:nvSpPr>
          <p:cNvPr id="39" name="TextBox 38">
            <a:extLst>
              <a:ext uri="{FF2B5EF4-FFF2-40B4-BE49-F238E27FC236}">
                <a16:creationId xmlns:a16="http://schemas.microsoft.com/office/drawing/2014/main" id="{4DF55289-5902-3641-A9E6-0FEC3DF8C964}"/>
              </a:ext>
            </a:extLst>
          </p:cNvPr>
          <p:cNvSpPr txBox="1"/>
          <p:nvPr/>
        </p:nvSpPr>
        <p:spPr>
          <a:xfrm>
            <a:off x="9849102" y="3544827"/>
            <a:ext cx="1245781" cy="338554"/>
          </a:xfrm>
          <a:prstGeom prst="rect">
            <a:avLst/>
          </a:prstGeom>
          <a:noFill/>
        </p:spPr>
        <p:txBody>
          <a:bodyPr wrap="square" rtlCol="0">
            <a:spAutoFit/>
          </a:bodyPr>
          <a:lstStyle/>
          <a:p>
            <a:r>
              <a:rPr lang="en-US" sz="1600" dirty="0">
                <a:latin typeface="Helvetica Neue Light" panose="02000403000000020004" pitchFamily="2" charset="0"/>
                <a:ea typeface="Helvetica Neue Light" panose="02000403000000020004" pitchFamily="2" charset="0"/>
              </a:rPr>
              <a:t>cell type 2</a:t>
            </a:r>
          </a:p>
        </p:txBody>
      </p:sp>
      <p:sp>
        <p:nvSpPr>
          <p:cNvPr id="40" name="TextBox 39">
            <a:extLst>
              <a:ext uri="{FF2B5EF4-FFF2-40B4-BE49-F238E27FC236}">
                <a16:creationId xmlns:a16="http://schemas.microsoft.com/office/drawing/2014/main" id="{E5CD907E-C74B-6348-9A6C-B2C43CA5B429}"/>
              </a:ext>
            </a:extLst>
          </p:cNvPr>
          <p:cNvSpPr txBox="1"/>
          <p:nvPr/>
        </p:nvSpPr>
        <p:spPr>
          <a:xfrm>
            <a:off x="7462903" y="1576939"/>
            <a:ext cx="1568860" cy="338554"/>
          </a:xfrm>
          <a:prstGeom prst="rect">
            <a:avLst/>
          </a:prstGeom>
          <a:noFill/>
        </p:spPr>
        <p:txBody>
          <a:bodyPr wrap="square" rtlCol="0">
            <a:spAutoFit/>
          </a:bodyPr>
          <a:lstStyle/>
          <a:p>
            <a:r>
              <a:rPr lang="en-US" sz="1600" u="sng" dirty="0">
                <a:latin typeface="Helvetica Neue Light" panose="02000403000000020004" pitchFamily="2" charset="0"/>
                <a:ea typeface="Helvetica Neue Light" panose="02000403000000020004" pitchFamily="2" charset="0"/>
              </a:rPr>
              <a:t>Bulk inference</a:t>
            </a:r>
          </a:p>
        </p:txBody>
      </p:sp>
      <p:grpSp>
        <p:nvGrpSpPr>
          <p:cNvPr id="43" name="Group 42">
            <a:extLst>
              <a:ext uri="{FF2B5EF4-FFF2-40B4-BE49-F238E27FC236}">
                <a16:creationId xmlns:a16="http://schemas.microsoft.com/office/drawing/2014/main" id="{2D33A0C0-0590-674F-9875-C004BBB339A8}"/>
              </a:ext>
            </a:extLst>
          </p:cNvPr>
          <p:cNvGrpSpPr/>
          <p:nvPr/>
        </p:nvGrpSpPr>
        <p:grpSpPr>
          <a:xfrm>
            <a:off x="3429957" y="3136417"/>
            <a:ext cx="698436" cy="635771"/>
            <a:chOff x="1019766" y="2162619"/>
            <a:chExt cx="1400802" cy="1275119"/>
          </a:xfrm>
        </p:grpSpPr>
        <p:sp>
          <p:nvSpPr>
            <p:cNvPr id="44" name="Oval 43">
              <a:extLst>
                <a:ext uri="{FF2B5EF4-FFF2-40B4-BE49-F238E27FC236}">
                  <a16:creationId xmlns:a16="http://schemas.microsoft.com/office/drawing/2014/main" id="{95AD9C2C-85DC-EB46-A1F7-AA1157F7A54D}"/>
                </a:ext>
              </a:extLst>
            </p:cNvPr>
            <p:cNvSpPr/>
            <p:nvPr/>
          </p:nvSpPr>
          <p:spPr>
            <a:xfrm>
              <a:off x="1039930" y="2472250"/>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DC58BDA8-6546-AD4B-87CA-0969B9FD2D50}"/>
                </a:ext>
              </a:extLst>
            </p:cNvPr>
            <p:cNvSpPr/>
            <p:nvPr/>
          </p:nvSpPr>
          <p:spPr>
            <a:xfrm>
              <a:off x="1296483" y="25064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F07D36D8-08C9-F34E-AC5E-985569C1120F}"/>
                </a:ext>
              </a:extLst>
            </p:cNvPr>
            <p:cNvSpPr/>
            <p:nvPr/>
          </p:nvSpPr>
          <p:spPr>
            <a:xfrm>
              <a:off x="1490133" y="2794271"/>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8842D6B1-AC1B-7147-AD73-A7528A9F912D}"/>
                </a:ext>
              </a:extLst>
            </p:cNvPr>
            <p:cNvSpPr/>
            <p:nvPr/>
          </p:nvSpPr>
          <p:spPr>
            <a:xfrm>
              <a:off x="1830375" y="28620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a:extLst>
                <a:ext uri="{FF2B5EF4-FFF2-40B4-BE49-F238E27FC236}">
                  <a16:creationId xmlns:a16="http://schemas.microsoft.com/office/drawing/2014/main" id="{5E492DB2-0113-A04B-862A-3C34F1B443E8}"/>
                </a:ext>
              </a:extLst>
            </p:cNvPr>
            <p:cNvSpPr/>
            <p:nvPr/>
          </p:nvSpPr>
          <p:spPr>
            <a:xfrm>
              <a:off x="1742014" y="2162619"/>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D38976F6-D83E-5B46-9AAD-2012CCA772ED}"/>
                </a:ext>
              </a:extLst>
            </p:cNvPr>
            <p:cNvSpPr/>
            <p:nvPr/>
          </p:nvSpPr>
          <p:spPr>
            <a:xfrm>
              <a:off x="2066704" y="2310346"/>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riangle 49">
              <a:extLst>
                <a:ext uri="{FF2B5EF4-FFF2-40B4-BE49-F238E27FC236}">
                  <a16:creationId xmlns:a16="http://schemas.microsoft.com/office/drawing/2014/main" id="{BD4819DC-1664-CD4D-B80D-7221F6EDC06D}"/>
                </a:ext>
              </a:extLst>
            </p:cNvPr>
            <p:cNvSpPr/>
            <p:nvPr/>
          </p:nvSpPr>
          <p:spPr>
            <a:xfrm>
              <a:off x="1293681" y="3076568"/>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iangle 50">
              <a:extLst>
                <a:ext uri="{FF2B5EF4-FFF2-40B4-BE49-F238E27FC236}">
                  <a16:creationId xmlns:a16="http://schemas.microsoft.com/office/drawing/2014/main" id="{F7DC7EAF-A5A4-DD49-BFB2-219CE3D3DCF3}"/>
                </a:ext>
              </a:extLst>
            </p:cNvPr>
            <p:cNvSpPr/>
            <p:nvPr/>
          </p:nvSpPr>
          <p:spPr>
            <a:xfrm>
              <a:off x="1019766" y="283369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DAEC1F9-95DF-C742-9B02-52A2B949CFBD}"/>
                </a:ext>
              </a:extLst>
            </p:cNvPr>
            <p:cNvSpPr/>
            <p:nvPr/>
          </p:nvSpPr>
          <p:spPr>
            <a:xfrm>
              <a:off x="1756833" y="2519104"/>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EE1CCB6-5FDD-6749-9977-47CF1537A7AA}"/>
                </a:ext>
              </a:extLst>
            </p:cNvPr>
            <p:cNvSpPr/>
            <p:nvPr/>
          </p:nvSpPr>
          <p:spPr>
            <a:xfrm>
              <a:off x="1302199" y="2764244"/>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D0D1169-035B-1C42-BF97-090438303801}"/>
                </a:ext>
              </a:extLst>
            </p:cNvPr>
            <p:cNvSpPr/>
            <p:nvPr/>
          </p:nvSpPr>
          <p:spPr>
            <a:xfrm>
              <a:off x="2026832" y="3143471"/>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902ABAF-0640-7B4B-BB9F-5D64E7C5BBAA}"/>
                </a:ext>
              </a:extLst>
            </p:cNvPr>
            <p:cNvSpPr/>
            <p:nvPr/>
          </p:nvSpPr>
          <p:spPr>
            <a:xfrm>
              <a:off x="1655483" y="3192204"/>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95F3FDD-FC6A-F842-BCAA-C7745302BC41}"/>
                </a:ext>
              </a:extLst>
            </p:cNvPr>
            <p:cNvSpPr/>
            <p:nvPr/>
          </p:nvSpPr>
          <p:spPr>
            <a:xfrm>
              <a:off x="2175034" y="2681294"/>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869E198-EF52-CD4D-A71F-227E1F81E8FD}"/>
                </a:ext>
              </a:extLst>
            </p:cNvPr>
            <p:cNvSpPr/>
            <p:nvPr/>
          </p:nvSpPr>
          <p:spPr>
            <a:xfrm>
              <a:off x="1418371" y="2226716"/>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D8D3958E-92D6-D84D-AD44-4EA5BB592CED}"/>
              </a:ext>
            </a:extLst>
          </p:cNvPr>
          <p:cNvSpPr txBox="1"/>
          <p:nvPr/>
        </p:nvSpPr>
        <p:spPr>
          <a:xfrm>
            <a:off x="5708241" y="2300875"/>
            <a:ext cx="1027673"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No DE</a:t>
            </a:r>
          </a:p>
        </p:txBody>
      </p:sp>
      <p:grpSp>
        <p:nvGrpSpPr>
          <p:cNvPr id="102" name="Group 101">
            <a:extLst>
              <a:ext uri="{FF2B5EF4-FFF2-40B4-BE49-F238E27FC236}">
                <a16:creationId xmlns:a16="http://schemas.microsoft.com/office/drawing/2014/main" id="{C3D031F7-BAAD-A540-B3ED-9B12F851ACB2}"/>
              </a:ext>
            </a:extLst>
          </p:cNvPr>
          <p:cNvGrpSpPr/>
          <p:nvPr/>
        </p:nvGrpSpPr>
        <p:grpSpPr>
          <a:xfrm>
            <a:off x="3338112" y="4050216"/>
            <a:ext cx="882127" cy="665118"/>
            <a:chOff x="2942687" y="3561041"/>
            <a:chExt cx="1669650" cy="1258905"/>
          </a:xfrm>
        </p:grpSpPr>
        <p:sp>
          <p:nvSpPr>
            <p:cNvPr id="77" name="Triangle 76">
              <a:extLst>
                <a:ext uri="{FF2B5EF4-FFF2-40B4-BE49-F238E27FC236}">
                  <a16:creationId xmlns:a16="http://schemas.microsoft.com/office/drawing/2014/main" id="{2FAE896E-E74E-AA46-B6CA-90F2973E8961}"/>
                </a:ext>
              </a:extLst>
            </p:cNvPr>
            <p:cNvSpPr/>
            <p:nvPr/>
          </p:nvSpPr>
          <p:spPr>
            <a:xfrm>
              <a:off x="3413054" y="417647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C3D68456-34E2-4445-8526-A084BA14A2FD}"/>
                </a:ext>
              </a:extLst>
            </p:cNvPr>
            <p:cNvSpPr/>
            <p:nvPr/>
          </p:nvSpPr>
          <p:spPr>
            <a:xfrm>
              <a:off x="3753296" y="424421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3117D212-E13E-5D4D-BD31-F35E755315CE}"/>
                </a:ext>
              </a:extLst>
            </p:cNvPr>
            <p:cNvSpPr/>
            <p:nvPr/>
          </p:nvSpPr>
          <p:spPr>
            <a:xfrm>
              <a:off x="3644395" y="3901312"/>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27300F1E-8B18-A14F-9F00-CDB3E4C1391C}"/>
                </a:ext>
              </a:extLst>
            </p:cNvPr>
            <p:cNvSpPr/>
            <p:nvPr/>
          </p:nvSpPr>
          <p:spPr>
            <a:xfrm>
              <a:off x="3216602" y="4458776"/>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3DF747A2-AC51-B542-A50A-03F52A9A9157}"/>
                </a:ext>
              </a:extLst>
            </p:cNvPr>
            <p:cNvSpPr/>
            <p:nvPr/>
          </p:nvSpPr>
          <p:spPr>
            <a:xfrm>
              <a:off x="2942687" y="421590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855F855E-03B7-9948-9B88-13B3A7F65CA6}"/>
                </a:ext>
              </a:extLst>
            </p:cNvPr>
            <p:cNvSpPr/>
            <p:nvPr/>
          </p:nvSpPr>
          <p:spPr>
            <a:xfrm>
              <a:off x="3225120" y="414645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828300FC-648C-3B40-8AB6-B08C41689D34}"/>
                </a:ext>
              </a:extLst>
            </p:cNvPr>
            <p:cNvSpPr/>
            <p:nvPr/>
          </p:nvSpPr>
          <p:spPr>
            <a:xfrm>
              <a:off x="3949753" y="4525679"/>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E927153-88D7-6543-9B5B-2F0C50E3FFBD}"/>
                </a:ext>
              </a:extLst>
            </p:cNvPr>
            <p:cNvSpPr/>
            <p:nvPr/>
          </p:nvSpPr>
          <p:spPr>
            <a:xfrm>
              <a:off x="3578404" y="457441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iangle 88">
              <a:extLst>
                <a:ext uri="{FF2B5EF4-FFF2-40B4-BE49-F238E27FC236}">
                  <a16:creationId xmlns:a16="http://schemas.microsoft.com/office/drawing/2014/main" id="{9CE33501-EB9D-9F49-815E-715C974192CD}"/>
                </a:ext>
              </a:extLst>
            </p:cNvPr>
            <p:cNvSpPr/>
            <p:nvPr/>
          </p:nvSpPr>
          <p:spPr>
            <a:xfrm>
              <a:off x="4109702" y="3677235"/>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iangle 89">
              <a:extLst>
                <a:ext uri="{FF2B5EF4-FFF2-40B4-BE49-F238E27FC236}">
                  <a16:creationId xmlns:a16="http://schemas.microsoft.com/office/drawing/2014/main" id="{EFAA0647-3011-CB4D-B20B-65CEDABB59B4}"/>
                </a:ext>
              </a:extLst>
            </p:cNvPr>
            <p:cNvSpPr/>
            <p:nvPr/>
          </p:nvSpPr>
          <p:spPr>
            <a:xfrm>
              <a:off x="4042701" y="389690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99CFB0DE-3DBD-5A46-B2FD-7AA8C6847834}"/>
                </a:ext>
              </a:extLst>
            </p:cNvPr>
            <p:cNvSpPr/>
            <p:nvPr/>
          </p:nvSpPr>
          <p:spPr>
            <a:xfrm>
              <a:off x="4022161" y="425338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a:extLst>
                <a:ext uri="{FF2B5EF4-FFF2-40B4-BE49-F238E27FC236}">
                  <a16:creationId xmlns:a16="http://schemas.microsoft.com/office/drawing/2014/main" id="{6753284F-4BB1-7648-A791-D380636581CA}"/>
                </a:ext>
              </a:extLst>
            </p:cNvPr>
            <p:cNvSpPr/>
            <p:nvPr/>
          </p:nvSpPr>
          <p:spPr>
            <a:xfrm>
              <a:off x="4327519" y="4142437"/>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iangle 92">
              <a:extLst>
                <a:ext uri="{FF2B5EF4-FFF2-40B4-BE49-F238E27FC236}">
                  <a16:creationId xmlns:a16="http://schemas.microsoft.com/office/drawing/2014/main" id="{52EDDD1D-B455-A948-8C8B-0F86CE158480}"/>
                </a:ext>
              </a:extLst>
            </p:cNvPr>
            <p:cNvSpPr/>
            <p:nvPr/>
          </p:nvSpPr>
          <p:spPr>
            <a:xfrm>
              <a:off x="3295240" y="3785118"/>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iangle 93">
              <a:extLst>
                <a:ext uri="{FF2B5EF4-FFF2-40B4-BE49-F238E27FC236}">
                  <a16:creationId xmlns:a16="http://schemas.microsoft.com/office/drawing/2014/main" id="{C4646EDD-FD24-0C41-8BD7-D2F8E2CDEF40}"/>
                </a:ext>
              </a:extLst>
            </p:cNvPr>
            <p:cNvSpPr/>
            <p:nvPr/>
          </p:nvSpPr>
          <p:spPr>
            <a:xfrm>
              <a:off x="3760547" y="356104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1D310471-4B28-5F49-8FB6-2FA387347BFF}"/>
              </a:ext>
            </a:extLst>
          </p:cNvPr>
          <p:cNvGrpSpPr/>
          <p:nvPr/>
        </p:nvGrpSpPr>
        <p:grpSpPr>
          <a:xfrm>
            <a:off x="1317022" y="4053154"/>
            <a:ext cx="740087" cy="659243"/>
            <a:chOff x="1172166" y="3608924"/>
            <a:chExt cx="1400802" cy="1247785"/>
          </a:xfrm>
        </p:grpSpPr>
        <p:sp>
          <p:nvSpPr>
            <p:cNvPr id="60" name="Oval 59">
              <a:extLst>
                <a:ext uri="{FF2B5EF4-FFF2-40B4-BE49-F238E27FC236}">
                  <a16:creationId xmlns:a16="http://schemas.microsoft.com/office/drawing/2014/main" id="{4877FC96-BD75-4D43-A753-B39528FAB615}"/>
                </a:ext>
              </a:extLst>
            </p:cNvPr>
            <p:cNvSpPr/>
            <p:nvPr/>
          </p:nvSpPr>
          <p:spPr>
            <a:xfrm>
              <a:off x="1192330" y="3854458"/>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a:extLst>
                <a:ext uri="{FF2B5EF4-FFF2-40B4-BE49-F238E27FC236}">
                  <a16:creationId xmlns:a16="http://schemas.microsoft.com/office/drawing/2014/main" id="{1F73F38A-530B-EA40-9A83-3FDB3A60309A}"/>
                </a:ext>
              </a:extLst>
            </p:cNvPr>
            <p:cNvSpPr/>
            <p:nvPr/>
          </p:nvSpPr>
          <p:spPr>
            <a:xfrm>
              <a:off x="1448883" y="388861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11197552-609A-0A40-B715-1FB05DF87CAF}"/>
                </a:ext>
              </a:extLst>
            </p:cNvPr>
            <p:cNvSpPr/>
            <p:nvPr/>
          </p:nvSpPr>
          <p:spPr>
            <a:xfrm>
              <a:off x="1642533" y="417647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iangle 64">
              <a:extLst>
                <a:ext uri="{FF2B5EF4-FFF2-40B4-BE49-F238E27FC236}">
                  <a16:creationId xmlns:a16="http://schemas.microsoft.com/office/drawing/2014/main" id="{5AC314FB-DF5E-024A-A297-94B3EC398C06}"/>
                </a:ext>
              </a:extLst>
            </p:cNvPr>
            <p:cNvSpPr/>
            <p:nvPr/>
          </p:nvSpPr>
          <p:spPr>
            <a:xfrm>
              <a:off x="2219104" y="369255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65">
              <a:extLst>
                <a:ext uri="{FF2B5EF4-FFF2-40B4-BE49-F238E27FC236}">
                  <a16:creationId xmlns:a16="http://schemas.microsoft.com/office/drawing/2014/main" id="{A902675D-725F-8141-A12A-81B50E2C37A5}"/>
                </a:ext>
              </a:extLst>
            </p:cNvPr>
            <p:cNvSpPr/>
            <p:nvPr/>
          </p:nvSpPr>
          <p:spPr>
            <a:xfrm>
              <a:off x="1446081" y="4458776"/>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14D77C1E-0643-1047-9126-08E19A330306}"/>
                </a:ext>
              </a:extLst>
            </p:cNvPr>
            <p:cNvSpPr/>
            <p:nvPr/>
          </p:nvSpPr>
          <p:spPr>
            <a:xfrm>
              <a:off x="1172166" y="4215901"/>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47C2AF9-484B-3C44-9671-17920DF0F9EF}"/>
                </a:ext>
              </a:extLst>
            </p:cNvPr>
            <p:cNvSpPr/>
            <p:nvPr/>
          </p:nvSpPr>
          <p:spPr>
            <a:xfrm>
              <a:off x="1909233" y="390131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97DBD1F-58BD-0045-992A-3057EB9E7306}"/>
                </a:ext>
              </a:extLst>
            </p:cNvPr>
            <p:cNvSpPr/>
            <p:nvPr/>
          </p:nvSpPr>
          <p:spPr>
            <a:xfrm>
              <a:off x="1454599" y="414645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12AE291-71F2-FE43-86AE-5F2F049B1D98}"/>
                </a:ext>
              </a:extLst>
            </p:cNvPr>
            <p:cNvSpPr/>
            <p:nvPr/>
          </p:nvSpPr>
          <p:spPr>
            <a:xfrm>
              <a:off x="2179232" y="4525679"/>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24DC599-BE34-7441-8AB3-D021355C305D}"/>
                </a:ext>
              </a:extLst>
            </p:cNvPr>
            <p:cNvSpPr/>
            <p:nvPr/>
          </p:nvSpPr>
          <p:spPr>
            <a:xfrm>
              <a:off x="1807883" y="457441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DDBBDB7-CB89-B541-9D9C-4214BDBD6CAE}"/>
                </a:ext>
              </a:extLst>
            </p:cNvPr>
            <p:cNvSpPr/>
            <p:nvPr/>
          </p:nvSpPr>
          <p:spPr>
            <a:xfrm>
              <a:off x="2327434" y="406350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12A0D2C-3061-874A-B133-255863F516D6}"/>
                </a:ext>
              </a:extLst>
            </p:cNvPr>
            <p:cNvSpPr/>
            <p:nvPr/>
          </p:nvSpPr>
          <p:spPr>
            <a:xfrm>
              <a:off x="1570771" y="360892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riangle 94">
              <a:extLst>
                <a:ext uri="{FF2B5EF4-FFF2-40B4-BE49-F238E27FC236}">
                  <a16:creationId xmlns:a16="http://schemas.microsoft.com/office/drawing/2014/main" id="{A0DD6EF2-C203-3847-938C-407C933BD3F1}"/>
                </a:ext>
              </a:extLst>
            </p:cNvPr>
            <p:cNvSpPr/>
            <p:nvPr/>
          </p:nvSpPr>
          <p:spPr>
            <a:xfrm>
              <a:off x="2058569" y="4188918"/>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riangle 95">
              <a:extLst>
                <a:ext uri="{FF2B5EF4-FFF2-40B4-BE49-F238E27FC236}">
                  <a16:creationId xmlns:a16="http://schemas.microsoft.com/office/drawing/2014/main" id="{6C8360E3-1EA2-EF44-A782-A3AC0963BFBF}"/>
                </a:ext>
              </a:extLst>
            </p:cNvPr>
            <p:cNvSpPr/>
            <p:nvPr/>
          </p:nvSpPr>
          <p:spPr>
            <a:xfrm>
              <a:off x="1598481" y="4611176"/>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23FAA83E-CDE1-C842-B15E-4F994B7CCCD4}"/>
              </a:ext>
            </a:extLst>
          </p:cNvPr>
          <p:cNvSpPr txBox="1"/>
          <p:nvPr/>
        </p:nvSpPr>
        <p:spPr>
          <a:xfrm>
            <a:off x="7733497" y="4213498"/>
            <a:ext cx="1027673"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DE</a:t>
            </a:r>
          </a:p>
        </p:txBody>
      </p:sp>
      <p:sp>
        <p:nvSpPr>
          <p:cNvPr id="98" name="TextBox 97">
            <a:extLst>
              <a:ext uri="{FF2B5EF4-FFF2-40B4-BE49-F238E27FC236}">
                <a16:creationId xmlns:a16="http://schemas.microsoft.com/office/drawing/2014/main" id="{785DE925-C370-9540-8ADD-501A994A6691}"/>
              </a:ext>
            </a:extLst>
          </p:cNvPr>
          <p:cNvSpPr txBox="1"/>
          <p:nvPr/>
        </p:nvSpPr>
        <p:spPr>
          <a:xfrm>
            <a:off x="5260750" y="1574159"/>
            <a:ext cx="1922654" cy="338554"/>
          </a:xfrm>
          <a:prstGeom prst="rect">
            <a:avLst/>
          </a:prstGeom>
          <a:noFill/>
        </p:spPr>
        <p:txBody>
          <a:bodyPr wrap="square" rtlCol="0">
            <a:spAutoFit/>
          </a:bodyPr>
          <a:lstStyle/>
          <a:p>
            <a:r>
              <a:rPr lang="en-US" sz="1600" u="sng" dirty="0">
                <a:latin typeface="Helvetica Neue Light" panose="02000403000000020004" pitchFamily="2" charset="0"/>
                <a:ea typeface="Helvetica Neue Light" panose="02000403000000020004" pitchFamily="2" charset="0"/>
              </a:rPr>
              <a:t>Underlying process</a:t>
            </a:r>
          </a:p>
        </p:txBody>
      </p:sp>
      <p:sp>
        <p:nvSpPr>
          <p:cNvPr id="99" name="TextBox 98">
            <a:extLst>
              <a:ext uri="{FF2B5EF4-FFF2-40B4-BE49-F238E27FC236}">
                <a16:creationId xmlns:a16="http://schemas.microsoft.com/office/drawing/2014/main" id="{421FFCCB-48CA-6942-9FEA-FB42B217315C}"/>
              </a:ext>
            </a:extLst>
          </p:cNvPr>
          <p:cNvSpPr txBox="1"/>
          <p:nvPr/>
        </p:nvSpPr>
        <p:spPr>
          <a:xfrm>
            <a:off x="5459462" y="3161915"/>
            <a:ext cx="1525230" cy="584775"/>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inter-cell type reciprocal DE</a:t>
            </a:r>
          </a:p>
        </p:txBody>
      </p:sp>
      <p:sp>
        <p:nvSpPr>
          <p:cNvPr id="101" name="TextBox 100">
            <a:extLst>
              <a:ext uri="{FF2B5EF4-FFF2-40B4-BE49-F238E27FC236}">
                <a16:creationId xmlns:a16="http://schemas.microsoft.com/office/drawing/2014/main" id="{3E87B57D-1863-AD4A-BFFC-ABC8FCC55FAD}"/>
              </a:ext>
            </a:extLst>
          </p:cNvPr>
          <p:cNvSpPr txBox="1"/>
          <p:nvPr/>
        </p:nvSpPr>
        <p:spPr>
          <a:xfrm>
            <a:off x="5459462" y="4090388"/>
            <a:ext cx="1525230" cy="830997"/>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differential cell composition only</a:t>
            </a:r>
          </a:p>
        </p:txBody>
      </p:sp>
      <p:grpSp>
        <p:nvGrpSpPr>
          <p:cNvPr id="138" name="Group 137">
            <a:extLst>
              <a:ext uri="{FF2B5EF4-FFF2-40B4-BE49-F238E27FC236}">
                <a16:creationId xmlns:a16="http://schemas.microsoft.com/office/drawing/2014/main" id="{DF95DD30-4F95-7748-A6B2-E94D734EDCC4}"/>
              </a:ext>
            </a:extLst>
          </p:cNvPr>
          <p:cNvGrpSpPr/>
          <p:nvPr/>
        </p:nvGrpSpPr>
        <p:grpSpPr>
          <a:xfrm>
            <a:off x="1326552" y="4952789"/>
            <a:ext cx="721027" cy="656335"/>
            <a:chOff x="967660" y="5151090"/>
            <a:chExt cx="1400802" cy="1275119"/>
          </a:xfrm>
        </p:grpSpPr>
        <p:sp>
          <p:nvSpPr>
            <p:cNvPr id="105" name="Oval 104">
              <a:extLst>
                <a:ext uri="{FF2B5EF4-FFF2-40B4-BE49-F238E27FC236}">
                  <a16:creationId xmlns:a16="http://schemas.microsoft.com/office/drawing/2014/main" id="{71A74DE5-984E-3049-A9A4-3E8F14D54A7D}"/>
                </a:ext>
              </a:extLst>
            </p:cNvPr>
            <p:cNvSpPr/>
            <p:nvPr/>
          </p:nvSpPr>
          <p:spPr>
            <a:xfrm>
              <a:off x="987824" y="546072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riangle 105">
              <a:extLst>
                <a:ext uri="{FF2B5EF4-FFF2-40B4-BE49-F238E27FC236}">
                  <a16:creationId xmlns:a16="http://schemas.microsoft.com/office/drawing/2014/main" id="{DFB02A5C-A231-7043-A1F5-CBC54ABF0D91}"/>
                </a:ext>
              </a:extLst>
            </p:cNvPr>
            <p:cNvSpPr/>
            <p:nvPr/>
          </p:nvSpPr>
          <p:spPr>
            <a:xfrm>
              <a:off x="1244377" y="54948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riangle 106">
              <a:extLst>
                <a:ext uri="{FF2B5EF4-FFF2-40B4-BE49-F238E27FC236}">
                  <a16:creationId xmlns:a16="http://schemas.microsoft.com/office/drawing/2014/main" id="{09EE5A3F-2745-404F-9F3F-225B0EE02396}"/>
                </a:ext>
              </a:extLst>
            </p:cNvPr>
            <p:cNvSpPr/>
            <p:nvPr/>
          </p:nvSpPr>
          <p:spPr>
            <a:xfrm>
              <a:off x="1438027" y="5782742"/>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riangle 107">
              <a:extLst>
                <a:ext uri="{FF2B5EF4-FFF2-40B4-BE49-F238E27FC236}">
                  <a16:creationId xmlns:a16="http://schemas.microsoft.com/office/drawing/2014/main" id="{EA284C23-2ACB-5F44-B926-FC6BE57E3387}"/>
                </a:ext>
              </a:extLst>
            </p:cNvPr>
            <p:cNvSpPr/>
            <p:nvPr/>
          </p:nvSpPr>
          <p:spPr>
            <a:xfrm>
              <a:off x="1778269" y="58504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iangle 108">
              <a:extLst>
                <a:ext uri="{FF2B5EF4-FFF2-40B4-BE49-F238E27FC236}">
                  <a16:creationId xmlns:a16="http://schemas.microsoft.com/office/drawing/2014/main" id="{9594469B-3C91-DA49-ACCC-D7ED14982CB6}"/>
                </a:ext>
              </a:extLst>
            </p:cNvPr>
            <p:cNvSpPr/>
            <p:nvPr/>
          </p:nvSpPr>
          <p:spPr>
            <a:xfrm>
              <a:off x="1689908" y="5151090"/>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riangle 109">
              <a:extLst>
                <a:ext uri="{FF2B5EF4-FFF2-40B4-BE49-F238E27FC236}">
                  <a16:creationId xmlns:a16="http://schemas.microsoft.com/office/drawing/2014/main" id="{0BB9560C-AA57-3B4C-A74B-0A549783A04E}"/>
                </a:ext>
              </a:extLst>
            </p:cNvPr>
            <p:cNvSpPr/>
            <p:nvPr/>
          </p:nvSpPr>
          <p:spPr>
            <a:xfrm>
              <a:off x="2014598" y="5298817"/>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408F0E7C-2C6E-EE4E-9CE6-3A65DDA7D24A}"/>
                </a:ext>
              </a:extLst>
            </p:cNvPr>
            <p:cNvSpPr/>
            <p:nvPr/>
          </p:nvSpPr>
          <p:spPr>
            <a:xfrm>
              <a:off x="1241575" y="606503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3A8F28CB-2947-0241-A297-7635097A8C55}"/>
                </a:ext>
              </a:extLst>
            </p:cNvPr>
            <p:cNvSpPr/>
            <p:nvPr/>
          </p:nvSpPr>
          <p:spPr>
            <a:xfrm>
              <a:off x="967660" y="582216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4DC6C0D8-3236-1C42-BCBA-F4DADB2A447B}"/>
                </a:ext>
              </a:extLst>
            </p:cNvPr>
            <p:cNvSpPr/>
            <p:nvPr/>
          </p:nvSpPr>
          <p:spPr>
            <a:xfrm>
              <a:off x="1704727" y="550757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0917FED-5011-2B45-92F7-EC25222F7AFB}"/>
                </a:ext>
              </a:extLst>
            </p:cNvPr>
            <p:cNvSpPr/>
            <p:nvPr/>
          </p:nvSpPr>
          <p:spPr>
            <a:xfrm>
              <a:off x="1250093" y="575271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F5D0C300-1915-194F-BC72-924B665CD4B6}"/>
                </a:ext>
              </a:extLst>
            </p:cNvPr>
            <p:cNvSpPr/>
            <p:nvPr/>
          </p:nvSpPr>
          <p:spPr>
            <a:xfrm>
              <a:off x="1974726" y="613194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3B7513C-B2A0-744F-B281-817260FD1197}"/>
                </a:ext>
              </a:extLst>
            </p:cNvPr>
            <p:cNvSpPr/>
            <p:nvPr/>
          </p:nvSpPr>
          <p:spPr>
            <a:xfrm>
              <a:off x="1603377" y="618067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A7265F4-3C8C-444F-8671-B9136D5364CD}"/>
                </a:ext>
              </a:extLst>
            </p:cNvPr>
            <p:cNvSpPr/>
            <p:nvPr/>
          </p:nvSpPr>
          <p:spPr>
            <a:xfrm>
              <a:off x="2122928" y="566976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F31FBB71-09EC-4B48-B488-49D15EFAD00C}"/>
                </a:ext>
              </a:extLst>
            </p:cNvPr>
            <p:cNvSpPr/>
            <p:nvPr/>
          </p:nvSpPr>
          <p:spPr>
            <a:xfrm>
              <a:off x="1366265" y="5215187"/>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F685A40F-C8F5-B042-BBF7-6E8F482CD649}"/>
              </a:ext>
            </a:extLst>
          </p:cNvPr>
          <p:cNvGrpSpPr/>
          <p:nvPr/>
        </p:nvGrpSpPr>
        <p:grpSpPr>
          <a:xfrm>
            <a:off x="3411041" y="4945229"/>
            <a:ext cx="736269" cy="670210"/>
            <a:chOff x="3049267" y="5151090"/>
            <a:chExt cx="1400802" cy="1275119"/>
          </a:xfrm>
        </p:grpSpPr>
        <p:sp>
          <p:nvSpPr>
            <p:cNvPr id="120" name="Oval 119">
              <a:extLst>
                <a:ext uri="{FF2B5EF4-FFF2-40B4-BE49-F238E27FC236}">
                  <a16:creationId xmlns:a16="http://schemas.microsoft.com/office/drawing/2014/main" id="{0D17C364-A1C6-D345-AA4B-66E53E38BC52}"/>
                </a:ext>
              </a:extLst>
            </p:cNvPr>
            <p:cNvSpPr/>
            <p:nvPr/>
          </p:nvSpPr>
          <p:spPr>
            <a:xfrm>
              <a:off x="3069431" y="5460721"/>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77A73E7B-FBF8-7B42-B507-C45258906400}"/>
                </a:ext>
              </a:extLst>
            </p:cNvPr>
            <p:cNvSpPr/>
            <p:nvPr/>
          </p:nvSpPr>
          <p:spPr>
            <a:xfrm>
              <a:off x="3325984" y="54948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CDBABA4A-5E3F-B149-81FE-1F46FA114490}"/>
                </a:ext>
              </a:extLst>
            </p:cNvPr>
            <p:cNvSpPr/>
            <p:nvPr/>
          </p:nvSpPr>
          <p:spPr>
            <a:xfrm>
              <a:off x="3519634" y="5782742"/>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riangle 122">
              <a:extLst>
                <a:ext uri="{FF2B5EF4-FFF2-40B4-BE49-F238E27FC236}">
                  <a16:creationId xmlns:a16="http://schemas.microsoft.com/office/drawing/2014/main" id="{32D6CD6C-5D5E-0449-ACDC-F0B91F7BE172}"/>
                </a:ext>
              </a:extLst>
            </p:cNvPr>
            <p:cNvSpPr/>
            <p:nvPr/>
          </p:nvSpPr>
          <p:spPr>
            <a:xfrm>
              <a:off x="3859876" y="58504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riangle 123">
              <a:extLst>
                <a:ext uri="{FF2B5EF4-FFF2-40B4-BE49-F238E27FC236}">
                  <a16:creationId xmlns:a16="http://schemas.microsoft.com/office/drawing/2014/main" id="{A7ECF63B-E8EB-7643-A4EF-FD77CCF53CC8}"/>
                </a:ext>
              </a:extLst>
            </p:cNvPr>
            <p:cNvSpPr/>
            <p:nvPr/>
          </p:nvSpPr>
          <p:spPr>
            <a:xfrm>
              <a:off x="3771515" y="5151090"/>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riangle 124">
              <a:extLst>
                <a:ext uri="{FF2B5EF4-FFF2-40B4-BE49-F238E27FC236}">
                  <a16:creationId xmlns:a16="http://schemas.microsoft.com/office/drawing/2014/main" id="{905EA257-6E46-8248-925A-AE4B587B4337}"/>
                </a:ext>
              </a:extLst>
            </p:cNvPr>
            <p:cNvSpPr/>
            <p:nvPr/>
          </p:nvSpPr>
          <p:spPr>
            <a:xfrm>
              <a:off x="4096205" y="5298817"/>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iangle 125">
              <a:extLst>
                <a:ext uri="{FF2B5EF4-FFF2-40B4-BE49-F238E27FC236}">
                  <a16:creationId xmlns:a16="http://schemas.microsoft.com/office/drawing/2014/main" id="{D080F056-01AC-3F4B-AAFC-24E5114401AB}"/>
                </a:ext>
              </a:extLst>
            </p:cNvPr>
            <p:cNvSpPr/>
            <p:nvPr/>
          </p:nvSpPr>
          <p:spPr>
            <a:xfrm>
              <a:off x="3323182" y="606503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riangle 126">
              <a:extLst>
                <a:ext uri="{FF2B5EF4-FFF2-40B4-BE49-F238E27FC236}">
                  <a16:creationId xmlns:a16="http://schemas.microsoft.com/office/drawing/2014/main" id="{2FA1FE46-4D28-9344-97D3-A620D37645E7}"/>
                </a:ext>
              </a:extLst>
            </p:cNvPr>
            <p:cNvSpPr/>
            <p:nvPr/>
          </p:nvSpPr>
          <p:spPr>
            <a:xfrm>
              <a:off x="3049267" y="582216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A41CAE6-5277-1544-ADA1-4B1DBBC6A425}"/>
                </a:ext>
              </a:extLst>
            </p:cNvPr>
            <p:cNvSpPr/>
            <p:nvPr/>
          </p:nvSpPr>
          <p:spPr>
            <a:xfrm>
              <a:off x="3786334" y="550757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B24183C7-EABD-BE4E-9D95-27C29678B04B}"/>
                </a:ext>
              </a:extLst>
            </p:cNvPr>
            <p:cNvSpPr/>
            <p:nvPr/>
          </p:nvSpPr>
          <p:spPr>
            <a:xfrm>
              <a:off x="3331700" y="575271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272965E-CE8F-3844-AE34-9602C13665AD}"/>
                </a:ext>
              </a:extLst>
            </p:cNvPr>
            <p:cNvSpPr/>
            <p:nvPr/>
          </p:nvSpPr>
          <p:spPr>
            <a:xfrm>
              <a:off x="4056333" y="6131942"/>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5F49BEC-37C8-A24E-8A47-6FE9CD66A1BE}"/>
                </a:ext>
              </a:extLst>
            </p:cNvPr>
            <p:cNvSpPr/>
            <p:nvPr/>
          </p:nvSpPr>
          <p:spPr>
            <a:xfrm>
              <a:off x="3684984" y="618067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D6FC19C-7EDC-034B-A3B9-731AE9FCCCDA}"/>
                </a:ext>
              </a:extLst>
            </p:cNvPr>
            <p:cNvSpPr/>
            <p:nvPr/>
          </p:nvSpPr>
          <p:spPr>
            <a:xfrm>
              <a:off x="4204535" y="566976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52603D18-C7D2-654C-AA14-A76BBC106894}"/>
                </a:ext>
              </a:extLst>
            </p:cNvPr>
            <p:cNvSpPr/>
            <p:nvPr/>
          </p:nvSpPr>
          <p:spPr>
            <a:xfrm>
              <a:off x="3447872" y="5215187"/>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TextBox 133">
            <a:extLst>
              <a:ext uri="{FF2B5EF4-FFF2-40B4-BE49-F238E27FC236}">
                <a16:creationId xmlns:a16="http://schemas.microsoft.com/office/drawing/2014/main" id="{143596E0-87B5-464E-8339-D759EDE6DEF7}"/>
              </a:ext>
            </a:extLst>
          </p:cNvPr>
          <p:cNvSpPr txBox="1"/>
          <p:nvPr/>
        </p:nvSpPr>
        <p:spPr>
          <a:xfrm>
            <a:off x="5459462" y="5018063"/>
            <a:ext cx="1525230" cy="584775"/>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cell-type specific DE</a:t>
            </a:r>
          </a:p>
        </p:txBody>
      </p:sp>
      <p:sp>
        <p:nvSpPr>
          <p:cNvPr id="135" name="TextBox 134">
            <a:extLst>
              <a:ext uri="{FF2B5EF4-FFF2-40B4-BE49-F238E27FC236}">
                <a16:creationId xmlns:a16="http://schemas.microsoft.com/office/drawing/2014/main" id="{AFFE2FBD-A59B-774A-BE56-C9E3C58CFF2D}"/>
              </a:ext>
            </a:extLst>
          </p:cNvPr>
          <p:cNvSpPr txBox="1"/>
          <p:nvPr/>
        </p:nvSpPr>
        <p:spPr>
          <a:xfrm>
            <a:off x="7345921" y="4894952"/>
            <a:ext cx="1802825" cy="830997"/>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DE (if cell type above some minimal fraction)</a:t>
            </a:r>
          </a:p>
        </p:txBody>
      </p:sp>
      <p:grpSp>
        <p:nvGrpSpPr>
          <p:cNvPr id="139" name="Group 138">
            <a:extLst>
              <a:ext uri="{FF2B5EF4-FFF2-40B4-BE49-F238E27FC236}">
                <a16:creationId xmlns:a16="http://schemas.microsoft.com/office/drawing/2014/main" id="{75EE77D5-333B-B94C-9FE1-A00EA9F224D7}"/>
              </a:ext>
            </a:extLst>
          </p:cNvPr>
          <p:cNvGrpSpPr/>
          <p:nvPr/>
        </p:nvGrpSpPr>
        <p:grpSpPr>
          <a:xfrm>
            <a:off x="1320298" y="5864412"/>
            <a:ext cx="733534" cy="667720"/>
            <a:chOff x="967660" y="5151090"/>
            <a:chExt cx="1400802" cy="1275119"/>
          </a:xfrm>
        </p:grpSpPr>
        <p:sp>
          <p:nvSpPr>
            <p:cNvPr id="140" name="Oval 139">
              <a:extLst>
                <a:ext uri="{FF2B5EF4-FFF2-40B4-BE49-F238E27FC236}">
                  <a16:creationId xmlns:a16="http://schemas.microsoft.com/office/drawing/2014/main" id="{BE8DEF1F-B1C5-7A45-A1FB-3FF7576549AE}"/>
                </a:ext>
              </a:extLst>
            </p:cNvPr>
            <p:cNvSpPr/>
            <p:nvPr/>
          </p:nvSpPr>
          <p:spPr>
            <a:xfrm>
              <a:off x="987824" y="546072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iangle 140">
              <a:extLst>
                <a:ext uri="{FF2B5EF4-FFF2-40B4-BE49-F238E27FC236}">
                  <a16:creationId xmlns:a16="http://schemas.microsoft.com/office/drawing/2014/main" id="{4ECE49A1-CB6B-1C43-AAAE-BEF674057F81}"/>
                </a:ext>
              </a:extLst>
            </p:cNvPr>
            <p:cNvSpPr/>
            <p:nvPr/>
          </p:nvSpPr>
          <p:spPr>
            <a:xfrm>
              <a:off x="1244377" y="5494874"/>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iangle 141">
              <a:extLst>
                <a:ext uri="{FF2B5EF4-FFF2-40B4-BE49-F238E27FC236}">
                  <a16:creationId xmlns:a16="http://schemas.microsoft.com/office/drawing/2014/main" id="{6E3FCF7E-BCE2-C14A-86DC-557C029C1017}"/>
                </a:ext>
              </a:extLst>
            </p:cNvPr>
            <p:cNvSpPr/>
            <p:nvPr/>
          </p:nvSpPr>
          <p:spPr>
            <a:xfrm>
              <a:off x="1438027" y="5782742"/>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iangle 142">
              <a:extLst>
                <a:ext uri="{FF2B5EF4-FFF2-40B4-BE49-F238E27FC236}">
                  <a16:creationId xmlns:a16="http://schemas.microsoft.com/office/drawing/2014/main" id="{BFC0C24F-8056-E74A-8ABF-28082CBFEEAB}"/>
                </a:ext>
              </a:extLst>
            </p:cNvPr>
            <p:cNvSpPr/>
            <p:nvPr/>
          </p:nvSpPr>
          <p:spPr>
            <a:xfrm>
              <a:off x="1778269" y="5850474"/>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iangle 143">
              <a:extLst>
                <a:ext uri="{FF2B5EF4-FFF2-40B4-BE49-F238E27FC236}">
                  <a16:creationId xmlns:a16="http://schemas.microsoft.com/office/drawing/2014/main" id="{32A67369-9968-C14C-BE56-9C70F7E05232}"/>
                </a:ext>
              </a:extLst>
            </p:cNvPr>
            <p:cNvSpPr/>
            <p:nvPr/>
          </p:nvSpPr>
          <p:spPr>
            <a:xfrm>
              <a:off x="1689908" y="5151090"/>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riangle 144">
              <a:extLst>
                <a:ext uri="{FF2B5EF4-FFF2-40B4-BE49-F238E27FC236}">
                  <a16:creationId xmlns:a16="http://schemas.microsoft.com/office/drawing/2014/main" id="{2CBAD89F-1B50-914B-A198-B420D82E04C5}"/>
                </a:ext>
              </a:extLst>
            </p:cNvPr>
            <p:cNvSpPr/>
            <p:nvPr/>
          </p:nvSpPr>
          <p:spPr>
            <a:xfrm>
              <a:off x="2014598" y="5298817"/>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riangle 145">
              <a:extLst>
                <a:ext uri="{FF2B5EF4-FFF2-40B4-BE49-F238E27FC236}">
                  <a16:creationId xmlns:a16="http://schemas.microsoft.com/office/drawing/2014/main" id="{6F813AC5-0AA1-B445-9F02-B385EF5865FC}"/>
                </a:ext>
              </a:extLst>
            </p:cNvPr>
            <p:cNvSpPr/>
            <p:nvPr/>
          </p:nvSpPr>
          <p:spPr>
            <a:xfrm>
              <a:off x="1241575" y="6065039"/>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iangle 146">
              <a:extLst>
                <a:ext uri="{FF2B5EF4-FFF2-40B4-BE49-F238E27FC236}">
                  <a16:creationId xmlns:a16="http://schemas.microsoft.com/office/drawing/2014/main" id="{F31595F9-9C58-AC46-B7A1-2BA7671CCC53}"/>
                </a:ext>
              </a:extLst>
            </p:cNvPr>
            <p:cNvSpPr/>
            <p:nvPr/>
          </p:nvSpPr>
          <p:spPr>
            <a:xfrm>
              <a:off x="967660" y="5822164"/>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5BC45F5F-D157-E444-B877-A0ED7BB4B7C3}"/>
                </a:ext>
              </a:extLst>
            </p:cNvPr>
            <p:cNvSpPr/>
            <p:nvPr/>
          </p:nvSpPr>
          <p:spPr>
            <a:xfrm>
              <a:off x="1704727" y="550757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DFC306F-1809-0D4F-AC1A-30CDB5364A09}"/>
                </a:ext>
              </a:extLst>
            </p:cNvPr>
            <p:cNvSpPr/>
            <p:nvPr/>
          </p:nvSpPr>
          <p:spPr>
            <a:xfrm>
              <a:off x="1250093" y="575271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CDD56AE-0461-3849-985E-1410D7F982FF}"/>
                </a:ext>
              </a:extLst>
            </p:cNvPr>
            <p:cNvSpPr/>
            <p:nvPr/>
          </p:nvSpPr>
          <p:spPr>
            <a:xfrm>
              <a:off x="1974726" y="6131942"/>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994B2C6-A184-6D4F-9615-A75F025FC1C1}"/>
                </a:ext>
              </a:extLst>
            </p:cNvPr>
            <p:cNvSpPr/>
            <p:nvPr/>
          </p:nvSpPr>
          <p:spPr>
            <a:xfrm>
              <a:off x="1603377" y="618067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4A08A4-C8B7-224C-8A1E-FA22A3DAB591}"/>
                </a:ext>
              </a:extLst>
            </p:cNvPr>
            <p:cNvSpPr/>
            <p:nvPr/>
          </p:nvSpPr>
          <p:spPr>
            <a:xfrm>
              <a:off x="2122928" y="5669765"/>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396530E-B1D4-E947-9D42-5EC4EE3504CA}"/>
                </a:ext>
              </a:extLst>
            </p:cNvPr>
            <p:cNvSpPr/>
            <p:nvPr/>
          </p:nvSpPr>
          <p:spPr>
            <a:xfrm>
              <a:off x="1366265" y="5215187"/>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B77CF200-00A6-6B4A-B8A1-D804810CBA1D}"/>
              </a:ext>
            </a:extLst>
          </p:cNvPr>
          <p:cNvGrpSpPr/>
          <p:nvPr/>
        </p:nvGrpSpPr>
        <p:grpSpPr>
          <a:xfrm>
            <a:off x="3402977" y="5855828"/>
            <a:ext cx="752396" cy="684889"/>
            <a:chOff x="3049267" y="5151090"/>
            <a:chExt cx="1400802" cy="1275119"/>
          </a:xfrm>
        </p:grpSpPr>
        <p:sp>
          <p:nvSpPr>
            <p:cNvPr id="155" name="Oval 154">
              <a:extLst>
                <a:ext uri="{FF2B5EF4-FFF2-40B4-BE49-F238E27FC236}">
                  <a16:creationId xmlns:a16="http://schemas.microsoft.com/office/drawing/2014/main" id="{52791136-C06A-CF42-9FE4-8050897AD1E7}"/>
                </a:ext>
              </a:extLst>
            </p:cNvPr>
            <p:cNvSpPr/>
            <p:nvPr/>
          </p:nvSpPr>
          <p:spPr>
            <a:xfrm>
              <a:off x="3069431" y="5460721"/>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BA7A9061-76C2-DA43-BFD8-98268431A9EC}"/>
                </a:ext>
              </a:extLst>
            </p:cNvPr>
            <p:cNvSpPr/>
            <p:nvPr/>
          </p:nvSpPr>
          <p:spPr>
            <a:xfrm>
              <a:off x="3325984" y="54948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FCE44615-C141-E845-B064-8F74F96FCD23}"/>
                </a:ext>
              </a:extLst>
            </p:cNvPr>
            <p:cNvSpPr/>
            <p:nvPr/>
          </p:nvSpPr>
          <p:spPr>
            <a:xfrm>
              <a:off x="3519634" y="5782742"/>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a:extLst>
                <a:ext uri="{FF2B5EF4-FFF2-40B4-BE49-F238E27FC236}">
                  <a16:creationId xmlns:a16="http://schemas.microsoft.com/office/drawing/2014/main" id="{E59443B6-D41D-DC49-BAC6-8544FBC05EFE}"/>
                </a:ext>
              </a:extLst>
            </p:cNvPr>
            <p:cNvSpPr/>
            <p:nvPr/>
          </p:nvSpPr>
          <p:spPr>
            <a:xfrm>
              <a:off x="3859876" y="585047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a:extLst>
                <a:ext uri="{FF2B5EF4-FFF2-40B4-BE49-F238E27FC236}">
                  <a16:creationId xmlns:a16="http://schemas.microsoft.com/office/drawing/2014/main" id="{CA96835C-183D-624C-B343-7F4F90AD29BD}"/>
                </a:ext>
              </a:extLst>
            </p:cNvPr>
            <p:cNvSpPr/>
            <p:nvPr/>
          </p:nvSpPr>
          <p:spPr>
            <a:xfrm>
              <a:off x="3771515" y="5151090"/>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riangle 159">
              <a:extLst>
                <a:ext uri="{FF2B5EF4-FFF2-40B4-BE49-F238E27FC236}">
                  <a16:creationId xmlns:a16="http://schemas.microsoft.com/office/drawing/2014/main" id="{AE8A0F37-89E6-654D-9E73-7179B0B14ED8}"/>
                </a:ext>
              </a:extLst>
            </p:cNvPr>
            <p:cNvSpPr/>
            <p:nvPr/>
          </p:nvSpPr>
          <p:spPr>
            <a:xfrm>
              <a:off x="4096205" y="5298817"/>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a:extLst>
                <a:ext uri="{FF2B5EF4-FFF2-40B4-BE49-F238E27FC236}">
                  <a16:creationId xmlns:a16="http://schemas.microsoft.com/office/drawing/2014/main" id="{4F097B2E-0433-AB4E-A0FB-D6B0FBAFF7A1}"/>
                </a:ext>
              </a:extLst>
            </p:cNvPr>
            <p:cNvSpPr/>
            <p:nvPr/>
          </p:nvSpPr>
          <p:spPr>
            <a:xfrm>
              <a:off x="3323182" y="6065039"/>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riangle 161">
              <a:extLst>
                <a:ext uri="{FF2B5EF4-FFF2-40B4-BE49-F238E27FC236}">
                  <a16:creationId xmlns:a16="http://schemas.microsoft.com/office/drawing/2014/main" id="{A0362453-C2F7-6B44-AA7E-528F308FC3DC}"/>
                </a:ext>
              </a:extLst>
            </p:cNvPr>
            <p:cNvSpPr/>
            <p:nvPr/>
          </p:nvSpPr>
          <p:spPr>
            <a:xfrm>
              <a:off x="3049267" y="5822164"/>
              <a:ext cx="284818" cy="24553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66964E9-89F0-594C-B4B9-DB9F0DE1D35E}"/>
                </a:ext>
              </a:extLst>
            </p:cNvPr>
            <p:cNvSpPr/>
            <p:nvPr/>
          </p:nvSpPr>
          <p:spPr>
            <a:xfrm>
              <a:off x="3786334" y="550757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262D1FF3-C4FB-8441-92D3-65FF9E41BFFD}"/>
                </a:ext>
              </a:extLst>
            </p:cNvPr>
            <p:cNvSpPr/>
            <p:nvPr/>
          </p:nvSpPr>
          <p:spPr>
            <a:xfrm>
              <a:off x="3331700" y="575271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A003F0BC-A7D6-8C48-9DF6-58752B0C91DB}"/>
                </a:ext>
              </a:extLst>
            </p:cNvPr>
            <p:cNvSpPr/>
            <p:nvPr/>
          </p:nvSpPr>
          <p:spPr>
            <a:xfrm>
              <a:off x="4056333" y="6131942"/>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2271C0CC-C446-3D47-BC29-929CD5F4365E}"/>
                </a:ext>
              </a:extLst>
            </p:cNvPr>
            <p:cNvSpPr/>
            <p:nvPr/>
          </p:nvSpPr>
          <p:spPr>
            <a:xfrm>
              <a:off x="3684984" y="618067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CF67DAC7-6C81-D844-A492-7AD19FB1BBF5}"/>
                </a:ext>
              </a:extLst>
            </p:cNvPr>
            <p:cNvSpPr/>
            <p:nvPr/>
          </p:nvSpPr>
          <p:spPr>
            <a:xfrm>
              <a:off x="4204535" y="5669765"/>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8BED030A-E79B-4144-A8D1-20F21733870F}"/>
                </a:ext>
              </a:extLst>
            </p:cNvPr>
            <p:cNvSpPr/>
            <p:nvPr/>
          </p:nvSpPr>
          <p:spPr>
            <a:xfrm>
              <a:off x="3447872" y="5215187"/>
              <a:ext cx="245534" cy="24553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a:extLst>
              <a:ext uri="{FF2B5EF4-FFF2-40B4-BE49-F238E27FC236}">
                <a16:creationId xmlns:a16="http://schemas.microsoft.com/office/drawing/2014/main" id="{2532BF14-5632-DF41-97B8-BEB4B10A4836}"/>
              </a:ext>
            </a:extLst>
          </p:cNvPr>
          <p:cNvSpPr txBox="1"/>
          <p:nvPr/>
        </p:nvSpPr>
        <p:spPr>
          <a:xfrm>
            <a:off x="5459462" y="6028995"/>
            <a:ext cx="1525230"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universal DE</a:t>
            </a:r>
          </a:p>
        </p:txBody>
      </p:sp>
      <p:sp>
        <p:nvSpPr>
          <p:cNvPr id="170" name="TextBox 169">
            <a:extLst>
              <a:ext uri="{FF2B5EF4-FFF2-40B4-BE49-F238E27FC236}">
                <a16:creationId xmlns:a16="http://schemas.microsoft.com/office/drawing/2014/main" id="{A4CD3678-8E35-DE4D-BEDF-59F90EB15527}"/>
              </a:ext>
            </a:extLst>
          </p:cNvPr>
          <p:cNvSpPr txBox="1"/>
          <p:nvPr/>
        </p:nvSpPr>
        <p:spPr>
          <a:xfrm>
            <a:off x="7733497" y="6028995"/>
            <a:ext cx="1027673"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DE</a:t>
            </a:r>
          </a:p>
        </p:txBody>
      </p:sp>
      <p:grpSp>
        <p:nvGrpSpPr>
          <p:cNvPr id="171" name="Group 170">
            <a:extLst>
              <a:ext uri="{FF2B5EF4-FFF2-40B4-BE49-F238E27FC236}">
                <a16:creationId xmlns:a16="http://schemas.microsoft.com/office/drawing/2014/main" id="{007EDED5-7458-FC46-B66A-8DFF39C45836}"/>
              </a:ext>
            </a:extLst>
          </p:cNvPr>
          <p:cNvGrpSpPr/>
          <p:nvPr/>
        </p:nvGrpSpPr>
        <p:grpSpPr>
          <a:xfrm>
            <a:off x="1337847" y="2197861"/>
            <a:ext cx="698436" cy="635771"/>
            <a:chOff x="1019766" y="2162619"/>
            <a:chExt cx="1400802" cy="1275119"/>
          </a:xfrm>
        </p:grpSpPr>
        <p:sp>
          <p:nvSpPr>
            <p:cNvPr id="172" name="Oval 171">
              <a:extLst>
                <a:ext uri="{FF2B5EF4-FFF2-40B4-BE49-F238E27FC236}">
                  <a16:creationId xmlns:a16="http://schemas.microsoft.com/office/drawing/2014/main" id="{84836655-BDD1-3545-9F5B-86A8C15240CE}"/>
                </a:ext>
              </a:extLst>
            </p:cNvPr>
            <p:cNvSpPr/>
            <p:nvPr/>
          </p:nvSpPr>
          <p:spPr>
            <a:xfrm>
              <a:off x="1039930" y="2472250"/>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riangle 172">
              <a:extLst>
                <a:ext uri="{FF2B5EF4-FFF2-40B4-BE49-F238E27FC236}">
                  <a16:creationId xmlns:a16="http://schemas.microsoft.com/office/drawing/2014/main" id="{7D8F746F-00EC-2346-B2DF-7D6C49864BFE}"/>
                </a:ext>
              </a:extLst>
            </p:cNvPr>
            <p:cNvSpPr/>
            <p:nvPr/>
          </p:nvSpPr>
          <p:spPr>
            <a:xfrm>
              <a:off x="1296483" y="25064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riangle 173">
              <a:extLst>
                <a:ext uri="{FF2B5EF4-FFF2-40B4-BE49-F238E27FC236}">
                  <a16:creationId xmlns:a16="http://schemas.microsoft.com/office/drawing/2014/main" id="{0A6D9FC7-146B-0448-8B96-4E681D51DC8D}"/>
                </a:ext>
              </a:extLst>
            </p:cNvPr>
            <p:cNvSpPr/>
            <p:nvPr/>
          </p:nvSpPr>
          <p:spPr>
            <a:xfrm>
              <a:off x="1490133" y="2794271"/>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riangle 174">
              <a:extLst>
                <a:ext uri="{FF2B5EF4-FFF2-40B4-BE49-F238E27FC236}">
                  <a16:creationId xmlns:a16="http://schemas.microsoft.com/office/drawing/2014/main" id="{85E0A2EF-F889-E64D-AEA4-138D97DA0EB3}"/>
                </a:ext>
              </a:extLst>
            </p:cNvPr>
            <p:cNvSpPr/>
            <p:nvPr/>
          </p:nvSpPr>
          <p:spPr>
            <a:xfrm>
              <a:off x="1830375" y="28620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riangle 175">
              <a:extLst>
                <a:ext uri="{FF2B5EF4-FFF2-40B4-BE49-F238E27FC236}">
                  <a16:creationId xmlns:a16="http://schemas.microsoft.com/office/drawing/2014/main" id="{BDA90D5A-7DDB-8D44-868D-BD973E4705DB}"/>
                </a:ext>
              </a:extLst>
            </p:cNvPr>
            <p:cNvSpPr/>
            <p:nvPr/>
          </p:nvSpPr>
          <p:spPr>
            <a:xfrm>
              <a:off x="1742014" y="2162619"/>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iangle 176">
              <a:extLst>
                <a:ext uri="{FF2B5EF4-FFF2-40B4-BE49-F238E27FC236}">
                  <a16:creationId xmlns:a16="http://schemas.microsoft.com/office/drawing/2014/main" id="{BCCA3A69-260C-5840-83AA-45252AC4C7AE}"/>
                </a:ext>
              </a:extLst>
            </p:cNvPr>
            <p:cNvSpPr/>
            <p:nvPr/>
          </p:nvSpPr>
          <p:spPr>
            <a:xfrm>
              <a:off x="2066704" y="2310346"/>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riangle 177">
              <a:extLst>
                <a:ext uri="{FF2B5EF4-FFF2-40B4-BE49-F238E27FC236}">
                  <a16:creationId xmlns:a16="http://schemas.microsoft.com/office/drawing/2014/main" id="{5964762C-BA03-7B4F-BC79-71DA453773C5}"/>
                </a:ext>
              </a:extLst>
            </p:cNvPr>
            <p:cNvSpPr/>
            <p:nvPr/>
          </p:nvSpPr>
          <p:spPr>
            <a:xfrm>
              <a:off x="1293681" y="3076568"/>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riangle 178">
              <a:extLst>
                <a:ext uri="{FF2B5EF4-FFF2-40B4-BE49-F238E27FC236}">
                  <a16:creationId xmlns:a16="http://schemas.microsoft.com/office/drawing/2014/main" id="{573284B2-91F4-954B-BD6D-8B193E371CAC}"/>
                </a:ext>
              </a:extLst>
            </p:cNvPr>
            <p:cNvSpPr/>
            <p:nvPr/>
          </p:nvSpPr>
          <p:spPr>
            <a:xfrm>
              <a:off x="1019766" y="283369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2633AD8A-0D6F-3B46-BA02-0805136EB4A6}"/>
                </a:ext>
              </a:extLst>
            </p:cNvPr>
            <p:cNvSpPr/>
            <p:nvPr/>
          </p:nvSpPr>
          <p:spPr>
            <a:xfrm>
              <a:off x="1756833" y="25191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5ED5A925-2EB4-C34F-9344-18720E00E4FA}"/>
                </a:ext>
              </a:extLst>
            </p:cNvPr>
            <p:cNvSpPr/>
            <p:nvPr/>
          </p:nvSpPr>
          <p:spPr>
            <a:xfrm>
              <a:off x="1302199" y="276424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5AD01A1-107C-6D41-B007-5387363D6C84}"/>
                </a:ext>
              </a:extLst>
            </p:cNvPr>
            <p:cNvSpPr/>
            <p:nvPr/>
          </p:nvSpPr>
          <p:spPr>
            <a:xfrm>
              <a:off x="2026832" y="314347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9C50090-75CD-BD4D-844D-8DE1F1BAC86D}"/>
                </a:ext>
              </a:extLst>
            </p:cNvPr>
            <p:cNvSpPr/>
            <p:nvPr/>
          </p:nvSpPr>
          <p:spPr>
            <a:xfrm>
              <a:off x="1655483" y="31922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ABFF33-0C5A-8D4B-8C5E-B039DE15FFF0}"/>
                </a:ext>
              </a:extLst>
            </p:cNvPr>
            <p:cNvSpPr/>
            <p:nvPr/>
          </p:nvSpPr>
          <p:spPr>
            <a:xfrm>
              <a:off x="2175034" y="268129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69CD7A3-D444-6149-8D8D-569F40366DD8}"/>
                </a:ext>
              </a:extLst>
            </p:cNvPr>
            <p:cNvSpPr/>
            <p:nvPr/>
          </p:nvSpPr>
          <p:spPr>
            <a:xfrm>
              <a:off x="1418371" y="222671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a:extLst>
              <a:ext uri="{FF2B5EF4-FFF2-40B4-BE49-F238E27FC236}">
                <a16:creationId xmlns:a16="http://schemas.microsoft.com/office/drawing/2014/main" id="{27C84AC5-973C-0D43-9B54-E0374BDAD56A}"/>
              </a:ext>
            </a:extLst>
          </p:cNvPr>
          <p:cNvGrpSpPr/>
          <p:nvPr/>
        </p:nvGrpSpPr>
        <p:grpSpPr>
          <a:xfrm>
            <a:off x="3429957" y="2197861"/>
            <a:ext cx="698436" cy="635771"/>
            <a:chOff x="1019766" y="2162619"/>
            <a:chExt cx="1400802" cy="1275119"/>
          </a:xfrm>
        </p:grpSpPr>
        <p:sp>
          <p:nvSpPr>
            <p:cNvPr id="187" name="Oval 186">
              <a:extLst>
                <a:ext uri="{FF2B5EF4-FFF2-40B4-BE49-F238E27FC236}">
                  <a16:creationId xmlns:a16="http://schemas.microsoft.com/office/drawing/2014/main" id="{E114B29F-BED1-8646-ABFC-7A88E76B4084}"/>
                </a:ext>
              </a:extLst>
            </p:cNvPr>
            <p:cNvSpPr/>
            <p:nvPr/>
          </p:nvSpPr>
          <p:spPr>
            <a:xfrm>
              <a:off x="1039930" y="2472250"/>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riangle 187">
              <a:extLst>
                <a:ext uri="{FF2B5EF4-FFF2-40B4-BE49-F238E27FC236}">
                  <a16:creationId xmlns:a16="http://schemas.microsoft.com/office/drawing/2014/main" id="{3B104E5E-E0B9-7846-85AA-8A54DD7D2DD2}"/>
                </a:ext>
              </a:extLst>
            </p:cNvPr>
            <p:cNvSpPr/>
            <p:nvPr/>
          </p:nvSpPr>
          <p:spPr>
            <a:xfrm>
              <a:off x="1296483" y="25064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76833A41-7E42-A243-9F87-275EDAB18B50}"/>
                </a:ext>
              </a:extLst>
            </p:cNvPr>
            <p:cNvSpPr/>
            <p:nvPr/>
          </p:nvSpPr>
          <p:spPr>
            <a:xfrm>
              <a:off x="1490133" y="2794271"/>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riangle 189">
              <a:extLst>
                <a:ext uri="{FF2B5EF4-FFF2-40B4-BE49-F238E27FC236}">
                  <a16:creationId xmlns:a16="http://schemas.microsoft.com/office/drawing/2014/main" id="{6EA167B9-DA3E-464E-8691-606F0A60B1A5}"/>
                </a:ext>
              </a:extLst>
            </p:cNvPr>
            <p:cNvSpPr/>
            <p:nvPr/>
          </p:nvSpPr>
          <p:spPr>
            <a:xfrm>
              <a:off x="1830375" y="286200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riangle 190">
              <a:extLst>
                <a:ext uri="{FF2B5EF4-FFF2-40B4-BE49-F238E27FC236}">
                  <a16:creationId xmlns:a16="http://schemas.microsoft.com/office/drawing/2014/main" id="{CCC60791-38A7-9F41-A590-1C7E18E9F201}"/>
                </a:ext>
              </a:extLst>
            </p:cNvPr>
            <p:cNvSpPr/>
            <p:nvPr/>
          </p:nvSpPr>
          <p:spPr>
            <a:xfrm>
              <a:off x="1742014" y="2162619"/>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a:extLst>
                <a:ext uri="{FF2B5EF4-FFF2-40B4-BE49-F238E27FC236}">
                  <a16:creationId xmlns:a16="http://schemas.microsoft.com/office/drawing/2014/main" id="{1D7EE1DA-4520-DB43-AA1D-95528B41002A}"/>
                </a:ext>
              </a:extLst>
            </p:cNvPr>
            <p:cNvSpPr/>
            <p:nvPr/>
          </p:nvSpPr>
          <p:spPr>
            <a:xfrm>
              <a:off x="2066704" y="2310346"/>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Triangle 192">
              <a:extLst>
                <a:ext uri="{FF2B5EF4-FFF2-40B4-BE49-F238E27FC236}">
                  <a16:creationId xmlns:a16="http://schemas.microsoft.com/office/drawing/2014/main" id="{F4A291B2-121E-714D-B6E4-7A1DD6E7065B}"/>
                </a:ext>
              </a:extLst>
            </p:cNvPr>
            <p:cNvSpPr/>
            <p:nvPr/>
          </p:nvSpPr>
          <p:spPr>
            <a:xfrm>
              <a:off x="1293681" y="3076568"/>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riangle 193">
              <a:extLst>
                <a:ext uri="{FF2B5EF4-FFF2-40B4-BE49-F238E27FC236}">
                  <a16:creationId xmlns:a16="http://schemas.microsoft.com/office/drawing/2014/main" id="{3F2DC8F6-8D45-2E4B-8546-3C66E1B95580}"/>
                </a:ext>
              </a:extLst>
            </p:cNvPr>
            <p:cNvSpPr/>
            <p:nvPr/>
          </p:nvSpPr>
          <p:spPr>
            <a:xfrm>
              <a:off x="1019766" y="2833693"/>
              <a:ext cx="284818" cy="24553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286E0E0-59FC-7948-811A-804984F4A872}"/>
                </a:ext>
              </a:extLst>
            </p:cNvPr>
            <p:cNvSpPr/>
            <p:nvPr/>
          </p:nvSpPr>
          <p:spPr>
            <a:xfrm>
              <a:off x="1756833" y="25191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EA0AC530-DE0D-6A49-9FE8-BB6CD774B119}"/>
                </a:ext>
              </a:extLst>
            </p:cNvPr>
            <p:cNvSpPr/>
            <p:nvPr/>
          </p:nvSpPr>
          <p:spPr>
            <a:xfrm>
              <a:off x="1302199" y="276424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4712E11A-EFC0-1A45-B4C9-68B0CE151461}"/>
                </a:ext>
              </a:extLst>
            </p:cNvPr>
            <p:cNvSpPr/>
            <p:nvPr/>
          </p:nvSpPr>
          <p:spPr>
            <a:xfrm>
              <a:off x="2026832" y="314347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3FB420C-5299-BC42-B195-DD5C4426D37F}"/>
                </a:ext>
              </a:extLst>
            </p:cNvPr>
            <p:cNvSpPr/>
            <p:nvPr/>
          </p:nvSpPr>
          <p:spPr>
            <a:xfrm>
              <a:off x="1655483" y="319220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384DC6D5-9952-634C-992B-56F2E6615BFF}"/>
                </a:ext>
              </a:extLst>
            </p:cNvPr>
            <p:cNvSpPr/>
            <p:nvPr/>
          </p:nvSpPr>
          <p:spPr>
            <a:xfrm>
              <a:off x="2175034" y="2681294"/>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A665E16-F279-9A4A-B269-3ABA3D669BF7}"/>
                </a:ext>
              </a:extLst>
            </p:cNvPr>
            <p:cNvSpPr/>
            <p:nvPr/>
          </p:nvSpPr>
          <p:spPr>
            <a:xfrm>
              <a:off x="1418371" y="222671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a:extLst>
              <a:ext uri="{FF2B5EF4-FFF2-40B4-BE49-F238E27FC236}">
                <a16:creationId xmlns:a16="http://schemas.microsoft.com/office/drawing/2014/main" id="{727004A9-B6AA-CF4F-91A1-17B380D0447C}"/>
              </a:ext>
            </a:extLst>
          </p:cNvPr>
          <p:cNvSpPr txBox="1"/>
          <p:nvPr/>
        </p:nvSpPr>
        <p:spPr>
          <a:xfrm>
            <a:off x="7733497" y="2299045"/>
            <a:ext cx="1027673"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No DE</a:t>
            </a:r>
          </a:p>
        </p:txBody>
      </p:sp>
      <p:sp>
        <p:nvSpPr>
          <p:cNvPr id="202" name="TextBox 201">
            <a:extLst>
              <a:ext uri="{FF2B5EF4-FFF2-40B4-BE49-F238E27FC236}">
                <a16:creationId xmlns:a16="http://schemas.microsoft.com/office/drawing/2014/main" id="{76CE5B26-E349-F046-B724-2669BEFA02A9}"/>
              </a:ext>
            </a:extLst>
          </p:cNvPr>
          <p:cNvSpPr txBox="1"/>
          <p:nvPr/>
        </p:nvSpPr>
        <p:spPr>
          <a:xfrm>
            <a:off x="7733497" y="3258444"/>
            <a:ext cx="1027673" cy="338554"/>
          </a:xfrm>
          <a:prstGeom prst="rect">
            <a:avLst/>
          </a:prstGeom>
          <a:noFill/>
        </p:spPr>
        <p:txBody>
          <a:bodyPr wrap="square" rtlCol="0">
            <a:spAutoFit/>
          </a:bodyPr>
          <a:lstStyle/>
          <a:p>
            <a:pPr algn="ctr"/>
            <a:r>
              <a:rPr lang="en-US" sz="1600" dirty="0">
                <a:latin typeface="Helvetica Neue Light" panose="02000403000000020004" pitchFamily="2" charset="0"/>
                <a:ea typeface="Helvetica Neue Light" panose="02000403000000020004" pitchFamily="2" charset="0"/>
              </a:rPr>
              <a:t>No DE</a:t>
            </a:r>
          </a:p>
        </p:txBody>
      </p:sp>
    </p:spTree>
    <p:extLst>
      <p:ext uri="{BB962C8B-B14F-4D97-AF65-F5344CB8AC3E}">
        <p14:creationId xmlns:p14="http://schemas.microsoft.com/office/powerpoint/2010/main" val="1589160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thought on replication: more is better</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075260" y="6455900"/>
            <a:ext cx="3699831" cy="338554"/>
          </a:xfrm>
          <a:prstGeom prst="rect">
            <a:avLst/>
          </a:prstGeom>
          <a:noFill/>
        </p:spPr>
        <p:txBody>
          <a:bodyPr wrap="square" rtlCol="0">
            <a:spAutoFit/>
          </a:bodyPr>
          <a:lstStyle/>
          <a:p>
            <a:pPr algn="ctr"/>
            <a:r>
              <a:rPr lang="en-US" sz="1600" dirty="0"/>
              <a:t>Robles </a:t>
            </a:r>
            <a:r>
              <a:rPr lang="en-US" sz="1600"/>
              <a:t>et al.2012,  BMC Genomics</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26" y="1546833"/>
            <a:ext cx="10058400" cy="4914027"/>
          </a:xfrm>
          <a:prstGeom prst="rect">
            <a:avLst/>
          </a:prstGeom>
        </p:spPr>
      </p:pic>
    </p:spTree>
    <p:extLst>
      <p:ext uri="{BB962C8B-B14F-4D97-AF65-F5344CB8AC3E}">
        <p14:creationId xmlns:p14="http://schemas.microsoft.com/office/powerpoint/2010/main" val="73888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Workflows</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51854" y="2755563"/>
            <a:ext cx="2088292" cy="707886"/>
          </a:xfrm>
          <a:prstGeom prst="rect">
            <a:avLst/>
          </a:prstGeom>
          <a:noFill/>
          <a:ln>
            <a:solidFill>
              <a:schemeClr val="tx1"/>
            </a:solidFill>
          </a:ln>
        </p:spPr>
        <p:txBody>
          <a:bodyPr wrap="square" rtlCol="0">
            <a:spAutoFit/>
          </a:bodyPr>
          <a:lstStyle/>
          <a:p>
            <a:pPr algn="ctr"/>
            <a:r>
              <a:rPr lang="en-US" sz="2000" dirty="0"/>
              <a:t>adapter trimmed (</a:t>
            </a:r>
            <a:r>
              <a:rPr lang="en-US" sz="2000" dirty="0" err="1"/>
              <a:t>fastq</a:t>
            </a:r>
            <a:r>
              <a:rPr lang="en-US" sz="2000" dirty="0"/>
              <a:t>)</a:t>
            </a:r>
          </a:p>
        </p:txBody>
      </p:sp>
      <p:sp>
        <p:nvSpPr>
          <p:cNvPr id="8" name="TextBox 7"/>
          <p:cNvSpPr txBox="1"/>
          <p:nvPr/>
        </p:nvSpPr>
        <p:spPr>
          <a:xfrm>
            <a:off x="2611397" y="4477270"/>
            <a:ext cx="2088292" cy="400110"/>
          </a:xfrm>
          <a:prstGeom prst="rect">
            <a:avLst/>
          </a:prstGeom>
          <a:noFill/>
          <a:ln>
            <a:solidFill>
              <a:schemeClr val="tx1"/>
            </a:solidFill>
          </a:ln>
        </p:spPr>
        <p:txBody>
          <a:bodyPr wrap="square" rtlCol="0">
            <a:spAutoFit/>
          </a:bodyPr>
          <a:lstStyle/>
          <a:p>
            <a:pPr algn="ctr"/>
            <a:r>
              <a:rPr lang="en-US" sz="2000" dirty="0" err="1"/>
              <a:t>pseudocounts</a:t>
            </a:r>
            <a:endParaRPr lang="en-US" sz="2000" dirty="0"/>
          </a:p>
        </p:txBody>
      </p:sp>
      <p:sp>
        <p:nvSpPr>
          <p:cNvPr id="9" name="TextBox 8"/>
          <p:cNvSpPr txBox="1"/>
          <p:nvPr/>
        </p:nvSpPr>
        <p:spPr>
          <a:xfrm>
            <a:off x="6932141" y="4477270"/>
            <a:ext cx="3286897" cy="400110"/>
          </a:xfrm>
          <a:prstGeom prst="rect">
            <a:avLst/>
          </a:prstGeom>
          <a:noFill/>
          <a:ln>
            <a:solidFill>
              <a:schemeClr val="tx1"/>
            </a:solidFill>
          </a:ln>
        </p:spPr>
        <p:txBody>
          <a:bodyPr wrap="square" rtlCol="0">
            <a:spAutoFit/>
          </a:bodyPr>
          <a:lstStyle/>
          <a:p>
            <a:pPr algn="ctr"/>
            <a:r>
              <a:rPr lang="en-US" sz="2000" dirty="0"/>
              <a:t>bam </a:t>
            </a:r>
            <a:r>
              <a:rPr lang="en-US" sz="2000"/>
              <a:t>file and effective </a:t>
            </a:r>
            <a:r>
              <a:rPr lang="en-US" sz="2000" dirty="0"/>
              <a:t>counts</a:t>
            </a:r>
          </a:p>
        </p:txBody>
      </p:sp>
      <p:cxnSp>
        <p:nvCxnSpPr>
          <p:cNvPr id="11" name="Straight Arrow Connector 10"/>
          <p:cNvCxnSpPr>
            <a:stCxn id="6" idx="2"/>
            <a:endCxn id="8" idx="0"/>
          </p:cNvCxnSpPr>
          <p:nvPr/>
        </p:nvCxnSpPr>
        <p:spPr>
          <a:xfrm flipH="1">
            <a:off x="3655543" y="3463449"/>
            <a:ext cx="2440457" cy="1013821"/>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9" idx="0"/>
          </p:cNvCxnSpPr>
          <p:nvPr/>
        </p:nvCxnSpPr>
        <p:spPr>
          <a:xfrm>
            <a:off x="6096000" y="3463449"/>
            <a:ext cx="2479590" cy="1013821"/>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08652" y="3197445"/>
            <a:ext cx="2059462" cy="707886"/>
          </a:xfrm>
          <a:prstGeom prst="rect">
            <a:avLst/>
          </a:prstGeom>
          <a:noFill/>
        </p:spPr>
        <p:txBody>
          <a:bodyPr wrap="square" rtlCol="0">
            <a:spAutoFit/>
          </a:bodyPr>
          <a:lstStyle/>
          <a:p>
            <a:pPr algn="ctr"/>
            <a:r>
              <a:rPr lang="en-US" sz="2000" i="1" dirty="0"/>
              <a:t>Pseudo-alignment with </a:t>
            </a:r>
            <a:r>
              <a:rPr lang="en-US" sz="2000" i="1" dirty="0" err="1"/>
              <a:t>kallisto</a:t>
            </a:r>
            <a:endParaRPr lang="en-US" sz="2000" i="1" dirty="0"/>
          </a:p>
        </p:txBody>
      </p:sp>
      <p:sp>
        <p:nvSpPr>
          <p:cNvPr id="18" name="TextBox 17"/>
          <p:cNvSpPr txBox="1"/>
          <p:nvPr/>
        </p:nvSpPr>
        <p:spPr>
          <a:xfrm>
            <a:off x="7874854" y="3043557"/>
            <a:ext cx="2795719" cy="1015663"/>
          </a:xfrm>
          <a:prstGeom prst="rect">
            <a:avLst/>
          </a:prstGeom>
          <a:noFill/>
        </p:spPr>
        <p:txBody>
          <a:bodyPr wrap="square" rtlCol="0">
            <a:spAutoFit/>
          </a:bodyPr>
          <a:lstStyle/>
          <a:p>
            <a:pPr algn="ctr"/>
            <a:r>
              <a:rPr lang="en-US" sz="2000" i="1" dirty="0"/>
              <a:t>Read mapping </a:t>
            </a:r>
            <a:r>
              <a:rPr lang="en-US" sz="2000" i="1"/>
              <a:t>to transcripts (bowtie2/STAR) w/ RSEM</a:t>
            </a:r>
            <a:endParaRPr lang="en-US" sz="2000" i="1" dirty="0"/>
          </a:p>
        </p:txBody>
      </p:sp>
      <p:sp>
        <p:nvSpPr>
          <p:cNvPr id="22" name="TextBox 21"/>
          <p:cNvSpPr txBox="1"/>
          <p:nvPr/>
        </p:nvSpPr>
        <p:spPr>
          <a:xfrm>
            <a:off x="4386643" y="6027642"/>
            <a:ext cx="3447535" cy="400110"/>
          </a:xfrm>
          <a:prstGeom prst="rect">
            <a:avLst/>
          </a:prstGeom>
          <a:noFill/>
          <a:ln>
            <a:solidFill>
              <a:schemeClr val="tx1"/>
            </a:solidFill>
          </a:ln>
        </p:spPr>
        <p:txBody>
          <a:bodyPr wrap="square" rtlCol="0">
            <a:spAutoFit/>
          </a:bodyPr>
          <a:lstStyle/>
          <a:p>
            <a:pPr algn="ctr"/>
            <a:r>
              <a:rPr lang="en-US" sz="2000" dirty="0"/>
              <a:t>d</a:t>
            </a:r>
            <a:r>
              <a:rPr lang="en-US" sz="2000"/>
              <a:t>ifferential expression results</a:t>
            </a:r>
            <a:endParaRPr lang="en-US" sz="2000" dirty="0"/>
          </a:p>
        </p:txBody>
      </p:sp>
      <p:sp>
        <p:nvSpPr>
          <p:cNvPr id="23" name="TextBox 22"/>
          <p:cNvSpPr txBox="1"/>
          <p:nvPr/>
        </p:nvSpPr>
        <p:spPr>
          <a:xfrm>
            <a:off x="5051854" y="1878149"/>
            <a:ext cx="2088292" cy="400110"/>
          </a:xfrm>
          <a:prstGeom prst="rect">
            <a:avLst/>
          </a:prstGeom>
          <a:noFill/>
          <a:ln>
            <a:solidFill>
              <a:schemeClr val="tx1"/>
            </a:solidFill>
          </a:ln>
        </p:spPr>
        <p:txBody>
          <a:bodyPr wrap="square" rtlCol="0">
            <a:spAutoFit/>
          </a:bodyPr>
          <a:lstStyle/>
          <a:p>
            <a:pPr algn="ctr"/>
            <a:r>
              <a:rPr lang="en-US" sz="2000" dirty="0"/>
              <a:t>raw </a:t>
            </a:r>
            <a:r>
              <a:rPr lang="en-US" sz="2000" dirty="0" err="1"/>
              <a:t>fastq</a:t>
            </a:r>
            <a:endParaRPr lang="en-US" sz="2000" dirty="0"/>
          </a:p>
        </p:txBody>
      </p:sp>
      <p:cxnSp>
        <p:nvCxnSpPr>
          <p:cNvPr id="24" name="Straight Arrow Connector 23"/>
          <p:cNvCxnSpPr>
            <a:stCxn id="23" idx="2"/>
            <a:endCxn id="6" idx="0"/>
          </p:cNvCxnSpPr>
          <p:nvPr/>
        </p:nvCxnSpPr>
        <p:spPr>
          <a:xfrm>
            <a:off x="6096000" y="2278259"/>
            <a:ext cx="0" cy="477304"/>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22" idx="0"/>
          </p:cNvCxnSpPr>
          <p:nvPr/>
        </p:nvCxnSpPr>
        <p:spPr>
          <a:xfrm>
            <a:off x="3655543" y="4877380"/>
            <a:ext cx="2454868" cy="1150262"/>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22" idx="0"/>
          </p:cNvCxnSpPr>
          <p:nvPr/>
        </p:nvCxnSpPr>
        <p:spPr>
          <a:xfrm flipH="1">
            <a:off x="6110411" y="4877380"/>
            <a:ext cx="2465179" cy="1150262"/>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94342" y="5291036"/>
            <a:ext cx="2059462" cy="400110"/>
          </a:xfrm>
          <a:prstGeom prst="rect">
            <a:avLst/>
          </a:prstGeom>
          <a:noFill/>
        </p:spPr>
        <p:txBody>
          <a:bodyPr wrap="square" rtlCol="0">
            <a:spAutoFit/>
          </a:bodyPr>
          <a:lstStyle/>
          <a:p>
            <a:pPr algn="ctr"/>
            <a:r>
              <a:rPr lang="en-US" sz="2000" i="1" dirty="0"/>
              <a:t>sleuth</a:t>
            </a:r>
          </a:p>
        </p:txBody>
      </p:sp>
      <p:sp>
        <p:nvSpPr>
          <p:cNvPr id="42" name="TextBox 41"/>
          <p:cNvSpPr txBox="1"/>
          <p:nvPr/>
        </p:nvSpPr>
        <p:spPr>
          <a:xfrm>
            <a:off x="7613800" y="5291036"/>
            <a:ext cx="2059462" cy="400110"/>
          </a:xfrm>
          <a:prstGeom prst="rect">
            <a:avLst/>
          </a:prstGeom>
          <a:noFill/>
        </p:spPr>
        <p:txBody>
          <a:bodyPr wrap="square" rtlCol="0">
            <a:spAutoFit/>
          </a:bodyPr>
          <a:lstStyle/>
          <a:p>
            <a:pPr algn="ctr"/>
            <a:r>
              <a:rPr lang="en-US" sz="2000" i="1" dirty="0" err="1"/>
              <a:t>limma</a:t>
            </a:r>
            <a:r>
              <a:rPr lang="en-US" sz="2000" i="1" dirty="0"/>
              <a:t> </a:t>
            </a:r>
            <a:r>
              <a:rPr lang="en-US" sz="2000" i="1" dirty="0" err="1"/>
              <a:t>voom</a:t>
            </a:r>
            <a:endParaRPr lang="en-US" sz="2000" i="1" dirty="0"/>
          </a:p>
        </p:txBody>
      </p:sp>
      <p:cxnSp>
        <p:nvCxnSpPr>
          <p:cNvPr id="49" name="Straight Arrow Connector 48"/>
          <p:cNvCxnSpPr>
            <a:endCxn id="23" idx="3"/>
          </p:cNvCxnSpPr>
          <p:nvPr/>
        </p:nvCxnSpPr>
        <p:spPr>
          <a:xfrm flipH="1">
            <a:off x="7140146" y="2077187"/>
            <a:ext cx="1382408" cy="1017"/>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6" idx="3"/>
          </p:cNvCxnSpPr>
          <p:nvPr/>
        </p:nvCxnSpPr>
        <p:spPr>
          <a:xfrm flipH="1">
            <a:off x="7140146" y="2341907"/>
            <a:ext cx="1435443" cy="767599"/>
          </a:xfrm>
          <a:prstGeom prst="straightConnector1">
            <a:avLst/>
          </a:prstGeom>
          <a:ln w="19050">
            <a:solidFill>
              <a:schemeClr val="tx1"/>
            </a:solidFill>
            <a:headEnd type="stealth"/>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643530" y="1812785"/>
            <a:ext cx="2489907" cy="707886"/>
          </a:xfrm>
          <a:prstGeom prst="rect">
            <a:avLst/>
          </a:prstGeom>
          <a:noFill/>
        </p:spPr>
        <p:txBody>
          <a:bodyPr wrap="square" rtlCol="0">
            <a:spAutoFit/>
          </a:bodyPr>
          <a:lstStyle/>
          <a:p>
            <a:pPr algn="ctr"/>
            <a:r>
              <a:rPr lang="en-US" sz="2000" i="1" dirty="0" err="1"/>
              <a:t>Fastqc</a:t>
            </a:r>
            <a:r>
              <a:rPr lang="en-US" sz="2000" i="1" dirty="0"/>
              <a:t> to make sure nothing wonky</a:t>
            </a:r>
          </a:p>
        </p:txBody>
      </p:sp>
      <p:sp>
        <p:nvSpPr>
          <p:cNvPr id="3" name="Rectangle 2">
            <a:extLst>
              <a:ext uri="{FF2B5EF4-FFF2-40B4-BE49-F238E27FC236}">
                <a16:creationId xmlns:a16="http://schemas.microsoft.com/office/drawing/2014/main" id="{53F7A483-A091-184A-8F83-CF2D9536BBB2}"/>
              </a:ext>
            </a:extLst>
          </p:cNvPr>
          <p:cNvSpPr/>
          <p:nvPr/>
        </p:nvSpPr>
        <p:spPr>
          <a:xfrm>
            <a:off x="2133600" y="5113867"/>
            <a:ext cx="8382000" cy="762000"/>
          </a:xfrm>
          <a:prstGeom prst="rect">
            <a:avLst/>
          </a:prstGeom>
          <a:noFill/>
          <a:ln w="412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8240BD9-71AE-6948-9230-B8137664277B}"/>
              </a:ext>
            </a:extLst>
          </p:cNvPr>
          <p:cNvSpPr txBox="1"/>
          <p:nvPr/>
        </p:nvSpPr>
        <p:spPr>
          <a:xfrm>
            <a:off x="690953" y="5252456"/>
            <a:ext cx="1237720" cy="400110"/>
          </a:xfrm>
          <a:prstGeom prst="rect">
            <a:avLst/>
          </a:prstGeom>
          <a:noFill/>
        </p:spPr>
        <p:txBody>
          <a:bodyPr wrap="square" rtlCol="0">
            <a:spAutoFit/>
          </a:bodyPr>
          <a:lstStyle/>
          <a:p>
            <a:pPr algn="ctr"/>
            <a:r>
              <a:rPr lang="en-US" sz="2000" dirty="0">
                <a:solidFill>
                  <a:srgbClr val="FF0000"/>
                </a:solidFill>
              </a:rPr>
              <a:t>All in R</a:t>
            </a:r>
          </a:p>
        </p:txBody>
      </p:sp>
    </p:spTree>
    <p:extLst>
      <p:ext uri="{BB962C8B-B14F-4D97-AF65-F5344CB8AC3E}">
        <p14:creationId xmlns:p14="http://schemas.microsoft.com/office/powerpoint/2010/main" val="1361414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kallisto</a:t>
            </a:r>
            <a:r>
              <a:rPr lang="en-US" dirty="0"/>
              <a:t>/sleuth and RSEM/</a:t>
            </a:r>
            <a:r>
              <a:rPr lang="en-US" dirty="0" err="1"/>
              <a:t>limma</a:t>
            </a:r>
            <a:r>
              <a:rPr lang="en-US" dirty="0"/>
              <a:t> </a:t>
            </a:r>
            <a:r>
              <a:rPr lang="en-US" dirty="0" err="1"/>
              <a:t>voom</a:t>
            </a:r>
            <a:r>
              <a:rPr lang="en-US" dirty="0"/>
              <a:t>?</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89" y="1914610"/>
            <a:ext cx="11037623" cy="3818924"/>
          </a:xfrm>
          <a:prstGeom prst="rect">
            <a:avLst/>
          </a:prstGeom>
        </p:spPr>
      </p:pic>
      <p:sp>
        <p:nvSpPr>
          <p:cNvPr id="8" name="TextBox 7"/>
          <p:cNvSpPr txBox="1"/>
          <p:nvPr/>
        </p:nvSpPr>
        <p:spPr>
          <a:xfrm>
            <a:off x="7075260" y="6230505"/>
            <a:ext cx="3699831" cy="338554"/>
          </a:xfrm>
          <a:prstGeom prst="rect">
            <a:avLst/>
          </a:prstGeom>
          <a:noFill/>
        </p:spPr>
        <p:txBody>
          <a:bodyPr wrap="square" rtlCol="0">
            <a:spAutoFit/>
          </a:bodyPr>
          <a:lstStyle/>
          <a:p>
            <a:pPr algn="ctr"/>
            <a:r>
              <a:rPr lang="en-US" sz="1600" dirty="0"/>
              <a:t>Pimentel et al. 2017, Nature Methods </a:t>
            </a:r>
          </a:p>
        </p:txBody>
      </p:sp>
    </p:spTree>
    <p:extLst>
      <p:ext uri="{BB962C8B-B14F-4D97-AF65-F5344CB8AC3E}">
        <p14:creationId xmlns:p14="http://schemas.microsoft.com/office/powerpoint/2010/main" val="35629913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kallisto</a:t>
            </a:r>
            <a:r>
              <a:rPr lang="en-US" dirty="0"/>
              <a:t>/sleuth and RSEM/</a:t>
            </a:r>
            <a:r>
              <a:rPr lang="en-US" dirty="0" err="1"/>
              <a:t>limma</a:t>
            </a:r>
            <a:r>
              <a:rPr lang="en-US" dirty="0"/>
              <a:t> </a:t>
            </a:r>
            <a:r>
              <a:rPr lang="en-US" dirty="0" err="1"/>
              <a:t>voom</a:t>
            </a:r>
            <a:r>
              <a:rPr lang="en-US" dirty="0"/>
              <a:t>?</a:t>
            </a:r>
          </a:p>
        </p:txBody>
      </p:sp>
      <p:cxnSp>
        <p:nvCxnSpPr>
          <p:cNvPr id="4" name="Straight Connector 3"/>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075260" y="6317004"/>
            <a:ext cx="3699831" cy="338554"/>
          </a:xfrm>
          <a:prstGeom prst="rect">
            <a:avLst/>
          </a:prstGeom>
          <a:noFill/>
        </p:spPr>
        <p:txBody>
          <a:bodyPr wrap="square" rtlCol="0">
            <a:spAutoFit/>
          </a:bodyPr>
          <a:lstStyle/>
          <a:p>
            <a:pPr algn="ctr"/>
            <a:r>
              <a:rPr lang="en-US" sz="1600" dirty="0"/>
              <a:t>Pimentel et al. 2017, Nature Methods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0119" b="-1451"/>
          <a:stretch/>
        </p:blipFill>
        <p:spPr>
          <a:xfrm>
            <a:off x="1182183" y="1900095"/>
            <a:ext cx="9827635" cy="4421427"/>
          </a:xfrm>
          <a:prstGeom prst="rect">
            <a:avLst/>
          </a:prstGeom>
        </p:spPr>
      </p:pic>
      <p:sp>
        <p:nvSpPr>
          <p:cNvPr id="9" name="TextBox 8"/>
          <p:cNvSpPr txBox="1"/>
          <p:nvPr/>
        </p:nvSpPr>
        <p:spPr>
          <a:xfrm>
            <a:off x="2923391" y="1483329"/>
            <a:ext cx="2059462" cy="400110"/>
          </a:xfrm>
          <a:prstGeom prst="rect">
            <a:avLst/>
          </a:prstGeom>
          <a:noFill/>
        </p:spPr>
        <p:txBody>
          <a:bodyPr wrap="square" rtlCol="0">
            <a:spAutoFit/>
          </a:bodyPr>
          <a:lstStyle/>
          <a:p>
            <a:pPr algn="ctr"/>
            <a:r>
              <a:rPr lang="en-US" sz="2000" dirty="0"/>
              <a:t>Isoform-level</a:t>
            </a:r>
          </a:p>
        </p:txBody>
      </p:sp>
      <p:sp>
        <p:nvSpPr>
          <p:cNvPr id="10" name="TextBox 9"/>
          <p:cNvSpPr txBox="1"/>
          <p:nvPr/>
        </p:nvSpPr>
        <p:spPr>
          <a:xfrm>
            <a:off x="7450083" y="1483329"/>
            <a:ext cx="2059462" cy="400110"/>
          </a:xfrm>
          <a:prstGeom prst="rect">
            <a:avLst/>
          </a:prstGeom>
          <a:noFill/>
        </p:spPr>
        <p:txBody>
          <a:bodyPr wrap="square" rtlCol="0">
            <a:spAutoFit/>
          </a:bodyPr>
          <a:lstStyle/>
          <a:p>
            <a:pPr algn="ctr"/>
            <a:r>
              <a:rPr lang="en-US" sz="2000" dirty="0"/>
              <a:t>Gene-level</a:t>
            </a:r>
          </a:p>
        </p:txBody>
      </p:sp>
    </p:spTree>
    <p:extLst>
      <p:ext uri="{BB962C8B-B14F-4D97-AF65-F5344CB8AC3E}">
        <p14:creationId xmlns:p14="http://schemas.microsoft.com/office/powerpoint/2010/main" val="108889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11021786"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Potential issues: gaps, errors</a:t>
            </a:r>
          </a:p>
        </p:txBody>
      </p:sp>
      <p:cxnSp>
        <p:nvCxnSpPr>
          <p:cNvPr id="5" name="Straight Connector 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Screen Shot 2016-04-11 at 12.09.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851" y="2235203"/>
            <a:ext cx="2804330" cy="3182112"/>
          </a:xfrm>
          <a:prstGeom prst="rect">
            <a:avLst/>
          </a:prstGeom>
        </p:spPr>
      </p:pic>
      <p:pic>
        <p:nvPicPr>
          <p:cNvPr id="11" name="Picture 10" descr="Screen Shot 2016-04-11 at 12.1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250" y="2235203"/>
            <a:ext cx="2083329" cy="4297680"/>
          </a:xfrm>
          <a:prstGeom prst="rect">
            <a:avLst/>
          </a:prstGeom>
        </p:spPr>
      </p:pic>
      <p:pic>
        <p:nvPicPr>
          <p:cNvPr id="12" name="Picture 11" descr="Screen Shot 2016-04-11 at 12.05.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53" y="2235203"/>
            <a:ext cx="1535783" cy="4480560"/>
          </a:xfrm>
          <a:prstGeom prst="rect">
            <a:avLst/>
          </a:prstGeom>
        </p:spPr>
      </p:pic>
      <p:sp>
        <p:nvSpPr>
          <p:cNvPr id="13" name="TextBox 12"/>
          <p:cNvSpPr txBox="1"/>
          <p:nvPr/>
        </p:nvSpPr>
        <p:spPr>
          <a:xfrm>
            <a:off x="736611" y="1598770"/>
            <a:ext cx="2116666" cy="369332"/>
          </a:xfrm>
          <a:prstGeom prst="rect">
            <a:avLst/>
          </a:prstGeom>
          <a:noFill/>
        </p:spPr>
        <p:txBody>
          <a:bodyPr wrap="square" rtlCol="0">
            <a:spAutoFit/>
          </a:bodyPr>
          <a:lstStyle/>
          <a:p>
            <a:pPr algn="ctr"/>
            <a:r>
              <a:rPr lang="en-US" dirty="0">
                <a:latin typeface="Helvetica Neue Light"/>
                <a:cs typeface="Helvetica Neue Light"/>
              </a:rPr>
              <a:t>Our original graph</a:t>
            </a:r>
          </a:p>
        </p:txBody>
      </p:sp>
      <p:sp>
        <p:nvSpPr>
          <p:cNvPr id="14" name="TextBox 13"/>
          <p:cNvSpPr txBox="1"/>
          <p:nvPr/>
        </p:nvSpPr>
        <p:spPr>
          <a:xfrm>
            <a:off x="4306255" y="1598770"/>
            <a:ext cx="2531523" cy="646331"/>
          </a:xfrm>
          <a:prstGeom prst="rect">
            <a:avLst/>
          </a:prstGeom>
          <a:noFill/>
        </p:spPr>
        <p:txBody>
          <a:bodyPr wrap="square" rtlCol="0">
            <a:spAutoFit/>
          </a:bodyPr>
          <a:lstStyle/>
          <a:p>
            <a:pPr algn="ctr"/>
            <a:r>
              <a:rPr lang="en-US" dirty="0">
                <a:latin typeface="Helvetica Neue Light"/>
                <a:cs typeface="Helvetica Neue Light"/>
              </a:rPr>
              <a:t>Coverage gap: </a:t>
            </a:r>
            <a:r>
              <a:rPr lang="en-US" dirty="0" err="1">
                <a:solidFill>
                  <a:srgbClr val="0000FF"/>
                </a:solidFill>
                <a:latin typeface="Helvetica Neue Light"/>
                <a:cs typeface="Helvetica Neue Light"/>
              </a:rPr>
              <a:t>ong_t</a:t>
            </a:r>
            <a:r>
              <a:rPr lang="en-US" dirty="0">
                <a:latin typeface="Helvetica Neue Light"/>
                <a:cs typeface="Helvetica Neue Light"/>
              </a:rPr>
              <a:t> “not sequenced”</a:t>
            </a:r>
          </a:p>
        </p:txBody>
      </p:sp>
      <p:sp>
        <p:nvSpPr>
          <p:cNvPr id="16" name="TextBox 15"/>
          <p:cNvSpPr txBox="1"/>
          <p:nvPr/>
        </p:nvSpPr>
        <p:spPr>
          <a:xfrm>
            <a:off x="7713133" y="1598770"/>
            <a:ext cx="3310467" cy="646331"/>
          </a:xfrm>
          <a:prstGeom prst="rect">
            <a:avLst/>
          </a:prstGeom>
          <a:noFill/>
        </p:spPr>
        <p:txBody>
          <a:bodyPr wrap="square" rtlCol="0">
            <a:spAutoFit/>
          </a:bodyPr>
          <a:lstStyle/>
          <a:p>
            <a:pPr algn="ctr"/>
            <a:r>
              <a:rPr lang="en-US" dirty="0">
                <a:latin typeface="Helvetica Neue Light"/>
                <a:cs typeface="Helvetica Neue Light"/>
              </a:rPr>
              <a:t>Error: 1 copy of </a:t>
            </a:r>
            <a:r>
              <a:rPr lang="en-US" dirty="0">
                <a:solidFill>
                  <a:srgbClr val="0000FF"/>
                </a:solidFill>
                <a:latin typeface="Helvetica Neue Light"/>
                <a:cs typeface="Helvetica Neue Light"/>
              </a:rPr>
              <a:t>long_</a:t>
            </a:r>
            <a:r>
              <a:rPr lang="en-US" dirty="0">
                <a:latin typeface="Helvetica Neue Light"/>
                <a:cs typeface="Helvetica Neue Light"/>
              </a:rPr>
              <a:t> </a:t>
            </a:r>
          </a:p>
          <a:p>
            <a:pPr algn="ctr"/>
            <a:r>
              <a:rPr lang="en-US" dirty="0">
                <a:latin typeface="Helvetica Neue Light"/>
                <a:cs typeface="Helvetica Neue Light"/>
              </a:rPr>
              <a:t>into </a:t>
            </a:r>
            <a:r>
              <a:rPr lang="en-US" dirty="0" err="1">
                <a:solidFill>
                  <a:srgbClr val="0000FF"/>
                </a:solidFill>
                <a:latin typeface="Helvetica Neue Light"/>
                <a:cs typeface="Helvetica Neue Light"/>
              </a:rPr>
              <a:t>l</a:t>
            </a:r>
            <a:r>
              <a:rPr lang="en-US" dirty="0" err="1">
                <a:solidFill>
                  <a:srgbClr val="FF0000"/>
                </a:solidFill>
                <a:latin typeface="Helvetica Neue Light"/>
                <a:cs typeface="Helvetica Neue Light"/>
              </a:rPr>
              <a:t>x</a:t>
            </a:r>
            <a:r>
              <a:rPr lang="en-US" dirty="0" err="1">
                <a:solidFill>
                  <a:srgbClr val="0000FF"/>
                </a:solidFill>
                <a:latin typeface="Helvetica Neue Light"/>
                <a:cs typeface="Helvetica Neue Light"/>
              </a:rPr>
              <a:t>ng</a:t>
            </a:r>
            <a:r>
              <a:rPr lang="en-US" dirty="0">
                <a:solidFill>
                  <a:srgbClr val="0000FF"/>
                </a:solidFill>
                <a:latin typeface="Helvetica Neue Light"/>
                <a:cs typeface="Helvetica Neue Light"/>
              </a:rPr>
              <a:t>_</a:t>
            </a:r>
          </a:p>
        </p:txBody>
      </p:sp>
      <p:sp>
        <p:nvSpPr>
          <p:cNvPr id="17" name="TextBox 16"/>
          <p:cNvSpPr txBox="1"/>
          <p:nvPr/>
        </p:nvSpPr>
        <p:spPr>
          <a:xfrm>
            <a:off x="3644894" y="5620437"/>
            <a:ext cx="4309522" cy="923330"/>
          </a:xfrm>
          <a:prstGeom prst="rect">
            <a:avLst/>
          </a:prstGeom>
          <a:solidFill>
            <a:schemeClr val="bg2">
              <a:lumMod val="90000"/>
            </a:schemeClr>
          </a:solidFill>
        </p:spPr>
        <p:txBody>
          <a:bodyPr wrap="square" rtlCol="0">
            <a:spAutoFit/>
          </a:bodyPr>
          <a:lstStyle/>
          <a:p>
            <a:pPr algn="ctr"/>
            <a:r>
              <a:rPr lang="en-US" dirty="0">
                <a:latin typeface="Helvetica Neue Light"/>
                <a:cs typeface="Helvetica Neue Light"/>
              </a:rPr>
              <a:t>Even under ideal conditions (no errors, uniform coverage), you </a:t>
            </a:r>
            <a:r>
              <a:rPr lang="en-US">
                <a:latin typeface="Helvetica Neue Light"/>
                <a:cs typeface="Helvetica Neue Light"/>
              </a:rPr>
              <a:t>don’t always get </a:t>
            </a:r>
            <a:r>
              <a:rPr lang="en-US" dirty="0">
                <a:latin typeface="Helvetica Neue Light"/>
                <a:cs typeface="Helvetica Neue Light"/>
              </a:rPr>
              <a:t>back the superstring that goes in</a:t>
            </a:r>
          </a:p>
        </p:txBody>
      </p:sp>
    </p:spTree>
    <p:extLst>
      <p:ext uri="{BB962C8B-B14F-4D97-AF65-F5344CB8AC3E}">
        <p14:creationId xmlns:p14="http://schemas.microsoft.com/office/powerpoint/2010/main" val="271436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a:off x="1291004" y="3170403"/>
            <a:ext cx="521024" cy="45719"/>
            <a:chOff x="2435311" y="2560638"/>
            <a:chExt cx="521024" cy="45719"/>
          </a:xfrm>
        </p:grpSpPr>
        <p:sp>
          <p:nvSpPr>
            <p:cNvPr id="175" name="Rectangle 174"/>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p:cNvSpPr txBox="1">
            <a:spLocks/>
          </p:cNvSpPr>
          <p:nvPr/>
        </p:nvSpPr>
        <p:spPr>
          <a:xfrm>
            <a:off x="457200" y="274638"/>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Helvetica Neue Light"/>
                <a:cs typeface="Helvetica Neue Light"/>
              </a:rPr>
              <a:t>Trinity workflow</a:t>
            </a:r>
          </a:p>
        </p:txBody>
      </p:sp>
      <p:sp>
        <p:nvSpPr>
          <p:cNvPr id="71" name="TextBox 70"/>
          <p:cNvSpPr txBox="1"/>
          <p:nvPr/>
        </p:nvSpPr>
        <p:spPr>
          <a:xfrm>
            <a:off x="1229141" y="3028752"/>
            <a:ext cx="252516" cy="276999"/>
          </a:xfrm>
          <a:prstGeom prst="rect">
            <a:avLst/>
          </a:prstGeom>
          <a:noFill/>
        </p:spPr>
        <p:txBody>
          <a:bodyPr wrap="square" rtlCol="0">
            <a:spAutoFit/>
          </a:bodyPr>
          <a:lstStyle/>
          <a:p>
            <a:pPr algn="ctr"/>
            <a:r>
              <a:rPr lang="en-US" sz="1200" b="1" dirty="0"/>
              <a:t>x</a:t>
            </a:r>
          </a:p>
        </p:txBody>
      </p:sp>
      <p:sp>
        <p:nvSpPr>
          <p:cNvPr id="74" name="TextBox 73"/>
          <p:cNvSpPr txBox="1"/>
          <p:nvPr/>
        </p:nvSpPr>
        <p:spPr>
          <a:xfrm>
            <a:off x="343712" y="3367878"/>
            <a:ext cx="3021787" cy="307777"/>
          </a:xfrm>
          <a:prstGeom prst="rect">
            <a:avLst/>
          </a:prstGeom>
          <a:solidFill>
            <a:schemeClr val="bg1">
              <a:lumMod val="75000"/>
            </a:schemeClr>
          </a:solidFill>
          <a:ln>
            <a:solidFill>
              <a:schemeClr val="accent1">
                <a:shade val="50000"/>
              </a:schemeClr>
            </a:solidFill>
          </a:ln>
        </p:spPr>
        <p:txBody>
          <a:bodyPr wrap="square" rtlCol="0">
            <a:spAutoFit/>
          </a:bodyPr>
          <a:lstStyle/>
          <a:p>
            <a:pPr algn="ctr">
              <a:tabLst>
                <a:tab pos="2686050" algn="l"/>
              </a:tabLst>
            </a:pPr>
            <a:r>
              <a:rPr lang="en-US" sz="1400" dirty="0">
                <a:latin typeface="Helvetica Neue Light" charset="0"/>
                <a:ea typeface="Helvetica Neue Light" charset="0"/>
                <a:cs typeface="Helvetica Neue Light" charset="0"/>
              </a:rPr>
              <a:t>x = mutation   </a:t>
            </a:r>
            <a:r>
              <a:rPr lang="en-US" sz="1400" dirty="0">
                <a:solidFill>
                  <a:srgbClr val="FFFF00"/>
                </a:solidFill>
                <a:latin typeface="Helvetica Neue Light" charset="0"/>
                <a:ea typeface="Helvetica Neue Light" charset="0"/>
                <a:cs typeface="Helvetica Neue Light" charset="0"/>
              </a:rPr>
              <a:t>x = sequencing error</a:t>
            </a:r>
          </a:p>
        </p:txBody>
      </p:sp>
      <p:sp>
        <p:nvSpPr>
          <p:cNvPr id="78" name="TextBox 77"/>
          <p:cNvSpPr txBox="1"/>
          <p:nvPr/>
        </p:nvSpPr>
        <p:spPr>
          <a:xfrm>
            <a:off x="1054505" y="1537777"/>
            <a:ext cx="1600200"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1. raw reads*</a:t>
            </a:r>
          </a:p>
        </p:txBody>
      </p:sp>
      <p:sp>
        <p:nvSpPr>
          <p:cNvPr id="79" name="Right Arrow 78"/>
          <p:cNvSpPr/>
          <p:nvPr/>
        </p:nvSpPr>
        <p:spPr>
          <a:xfrm>
            <a:off x="7465894" y="2662091"/>
            <a:ext cx="97790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154744" y="2263109"/>
            <a:ext cx="1600200"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discard</a:t>
            </a:r>
          </a:p>
        </p:txBody>
      </p:sp>
      <p:sp>
        <p:nvSpPr>
          <p:cNvPr id="81" name="TextBox 80"/>
          <p:cNvSpPr txBox="1"/>
          <p:nvPr/>
        </p:nvSpPr>
        <p:spPr>
          <a:xfrm>
            <a:off x="149025" y="4690975"/>
            <a:ext cx="1940031"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trim adapters and</a:t>
            </a:r>
          </a:p>
        </p:txBody>
      </p:sp>
      <p:sp>
        <p:nvSpPr>
          <p:cNvPr id="133" name="Rectangle 132"/>
          <p:cNvSpPr/>
          <p:nvPr/>
        </p:nvSpPr>
        <p:spPr>
          <a:xfrm>
            <a:off x="1226459" y="22654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473747" y="24230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279822" y="27278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628910" y="2873814"/>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889422" y="299573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946572" y="314813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866910" y="25702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957443" y="22654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183900" y="24178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2137919" y="27226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2332900" y="2859902"/>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1127422" y="3024744"/>
            <a:ext cx="521024" cy="45719"/>
            <a:chOff x="2435311" y="2560638"/>
            <a:chExt cx="521024" cy="45719"/>
          </a:xfrm>
        </p:grpSpPr>
        <p:sp>
          <p:nvSpPr>
            <p:cNvPr id="173" name="Rectangle 172"/>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2390910" y="2580502"/>
            <a:ext cx="521024" cy="45719"/>
            <a:chOff x="2435311" y="2560638"/>
            <a:chExt cx="521024" cy="45719"/>
          </a:xfrm>
        </p:grpSpPr>
        <p:sp>
          <p:nvSpPr>
            <p:cNvPr id="171" name="Rectangle 170"/>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557006" y="2570282"/>
            <a:ext cx="521024" cy="45719"/>
            <a:chOff x="2435311" y="2560638"/>
            <a:chExt cx="521024" cy="45719"/>
          </a:xfrm>
        </p:grpSpPr>
        <p:sp>
          <p:nvSpPr>
            <p:cNvPr id="169" name="Rectangle 168"/>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1572309" y="2128324"/>
            <a:ext cx="521024" cy="45719"/>
            <a:chOff x="2435311" y="2560638"/>
            <a:chExt cx="521024" cy="45719"/>
          </a:xfrm>
        </p:grpSpPr>
        <p:sp>
          <p:nvSpPr>
            <p:cNvPr id="167" name="Rectangle 166"/>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924920" y="2840597"/>
            <a:ext cx="521024" cy="45719"/>
            <a:chOff x="2435311" y="2560638"/>
            <a:chExt cx="521024" cy="45719"/>
          </a:xfrm>
        </p:grpSpPr>
        <p:sp>
          <p:nvSpPr>
            <p:cNvPr id="165" name="Rectangle 164"/>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692348" y="2374417"/>
            <a:ext cx="521024" cy="45719"/>
            <a:chOff x="2435311" y="2560638"/>
            <a:chExt cx="521024" cy="45719"/>
          </a:xfrm>
        </p:grpSpPr>
        <p:sp>
          <p:nvSpPr>
            <p:cNvPr id="163" name="Rectangle 162"/>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TextBox 150"/>
          <p:cNvSpPr txBox="1"/>
          <p:nvPr/>
        </p:nvSpPr>
        <p:spPr>
          <a:xfrm>
            <a:off x="1555700" y="1997443"/>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2" name="TextBox 151"/>
          <p:cNvSpPr txBox="1"/>
          <p:nvPr/>
        </p:nvSpPr>
        <p:spPr>
          <a:xfrm>
            <a:off x="1174274" y="2442592"/>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3" name="TextBox 152"/>
          <p:cNvSpPr txBox="1"/>
          <p:nvPr/>
        </p:nvSpPr>
        <p:spPr>
          <a:xfrm>
            <a:off x="2282464" y="2595276"/>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4" name="TextBox 153"/>
          <p:cNvSpPr txBox="1"/>
          <p:nvPr/>
        </p:nvSpPr>
        <p:spPr>
          <a:xfrm>
            <a:off x="2159311" y="2854566"/>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5" name="TextBox 154"/>
          <p:cNvSpPr txBox="1"/>
          <p:nvPr/>
        </p:nvSpPr>
        <p:spPr>
          <a:xfrm>
            <a:off x="2729744" y="2448291"/>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6" name="TextBox 155"/>
          <p:cNvSpPr txBox="1"/>
          <p:nvPr/>
        </p:nvSpPr>
        <p:spPr>
          <a:xfrm>
            <a:off x="1472641" y="2131504"/>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7" name="TextBox 156"/>
          <p:cNvSpPr txBox="1"/>
          <p:nvPr/>
        </p:nvSpPr>
        <p:spPr>
          <a:xfrm>
            <a:off x="1259927" y="2880221"/>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58" name="TextBox 157"/>
          <p:cNvSpPr txBox="1"/>
          <p:nvPr/>
        </p:nvSpPr>
        <p:spPr>
          <a:xfrm>
            <a:off x="1967075" y="2120909"/>
            <a:ext cx="252516" cy="276999"/>
          </a:xfrm>
          <a:prstGeom prst="rect">
            <a:avLst/>
          </a:prstGeom>
          <a:noFill/>
        </p:spPr>
        <p:txBody>
          <a:bodyPr wrap="square" rtlCol="0">
            <a:spAutoFit/>
          </a:bodyPr>
          <a:lstStyle/>
          <a:p>
            <a:pPr algn="ctr"/>
            <a:r>
              <a:rPr lang="en-US" sz="1200" b="1" dirty="0"/>
              <a:t>x</a:t>
            </a:r>
          </a:p>
        </p:txBody>
      </p:sp>
      <p:sp>
        <p:nvSpPr>
          <p:cNvPr id="159" name="TextBox 158"/>
          <p:cNvSpPr txBox="1"/>
          <p:nvPr/>
        </p:nvSpPr>
        <p:spPr>
          <a:xfrm>
            <a:off x="2410816" y="2280121"/>
            <a:ext cx="252516" cy="276999"/>
          </a:xfrm>
          <a:prstGeom prst="rect">
            <a:avLst/>
          </a:prstGeom>
          <a:noFill/>
        </p:spPr>
        <p:txBody>
          <a:bodyPr wrap="square" rtlCol="0">
            <a:spAutoFit/>
          </a:bodyPr>
          <a:lstStyle/>
          <a:p>
            <a:pPr algn="ctr"/>
            <a:r>
              <a:rPr lang="en-US" sz="1200" b="1" dirty="0"/>
              <a:t>x</a:t>
            </a:r>
          </a:p>
        </p:txBody>
      </p:sp>
      <p:sp>
        <p:nvSpPr>
          <p:cNvPr id="160" name="TextBox 159"/>
          <p:cNvSpPr txBox="1"/>
          <p:nvPr/>
        </p:nvSpPr>
        <p:spPr>
          <a:xfrm>
            <a:off x="1287700" y="2596815"/>
            <a:ext cx="252516" cy="276999"/>
          </a:xfrm>
          <a:prstGeom prst="rect">
            <a:avLst/>
          </a:prstGeom>
          <a:noFill/>
        </p:spPr>
        <p:txBody>
          <a:bodyPr wrap="square" rtlCol="0">
            <a:spAutoFit/>
          </a:bodyPr>
          <a:lstStyle/>
          <a:p>
            <a:pPr algn="ctr"/>
            <a:r>
              <a:rPr lang="en-US" sz="1200" b="1" dirty="0"/>
              <a:t>x</a:t>
            </a:r>
          </a:p>
        </p:txBody>
      </p:sp>
      <p:sp>
        <p:nvSpPr>
          <p:cNvPr id="161" name="TextBox 160"/>
          <p:cNvSpPr txBox="1"/>
          <p:nvPr/>
        </p:nvSpPr>
        <p:spPr>
          <a:xfrm>
            <a:off x="1918351" y="1998264"/>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62" name="TextBox 161"/>
          <p:cNvSpPr txBox="1"/>
          <p:nvPr/>
        </p:nvSpPr>
        <p:spPr>
          <a:xfrm>
            <a:off x="1036539" y="2245479"/>
            <a:ext cx="287119" cy="276999"/>
          </a:xfrm>
          <a:prstGeom prst="rect">
            <a:avLst/>
          </a:prstGeom>
          <a:noFill/>
        </p:spPr>
        <p:txBody>
          <a:bodyPr wrap="square" rtlCol="0">
            <a:spAutoFit/>
          </a:bodyPr>
          <a:lstStyle/>
          <a:p>
            <a:pPr algn="ctr"/>
            <a:r>
              <a:rPr lang="en-US" sz="1200" b="1" dirty="0">
                <a:solidFill>
                  <a:srgbClr val="FFFF00"/>
                </a:solidFill>
              </a:rPr>
              <a:t>x</a:t>
            </a:r>
          </a:p>
        </p:txBody>
      </p:sp>
      <p:grpSp>
        <p:nvGrpSpPr>
          <p:cNvPr id="224" name="Group 223"/>
          <p:cNvGrpSpPr/>
          <p:nvPr/>
        </p:nvGrpSpPr>
        <p:grpSpPr>
          <a:xfrm>
            <a:off x="4785258" y="1998264"/>
            <a:ext cx="2219586" cy="1217858"/>
            <a:chOff x="4572000" y="2455464"/>
            <a:chExt cx="2219586" cy="1217858"/>
          </a:xfrm>
        </p:grpSpPr>
        <p:sp>
          <p:nvSpPr>
            <p:cNvPr id="178" name="Rectangle 177"/>
            <p:cNvSpPr/>
            <p:nvPr/>
          </p:nvSpPr>
          <p:spPr>
            <a:xfrm>
              <a:off x="5106111" y="27226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353399" y="28802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5159474" y="31850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508562" y="3331014"/>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5769074" y="345293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826224" y="360533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4746562" y="30274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5837095" y="27226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6063552" y="28750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6017571" y="31798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6212552" y="3317102"/>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p:cNvGrpSpPr/>
            <p:nvPr/>
          </p:nvGrpSpPr>
          <p:grpSpPr>
            <a:xfrm>
              <a:off x="5170656" y="3627603"/>
              <a:ext cx="521024" cy="45719"/>
              <a:chOff x="2435311" y="2560638"/>
              <a:chExt cx="521024" cy="45719"/>
            </a:xfrm>
          </p:grpSpPr>
          <p:sp>
            <p:nvSpPr>
              <p:cNvPr id="220" name="Rectangle 219"/>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5007074" y="3481944"/>
              <a:ext cx="521024" cy="45719"/>
              <a:chOff x="2435311" y="2560638"/>
              <a:chExt cx="521024" cy="45719"/>
            </a:xfrm>
          </p:grpSpPr>
          <p:sp>
            <p:nvSpPr>
              <p:cNvPr id="218" name="Rectangle 217"/>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6270562" y="3037702"/>
              <a:ext cx="521024" cy="45719"/>
              <a:chOff x="2435311" y="2560638"/>
              <a:chExt cx="521024" cy="45719"/>
            </a:xfrm>
          </p:grpSpPr>
          <p:sp>
            <p:nvSpPr>
              <p:cNvPr id="216" name="Rectangle 215"/>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5436658" y="3027482"/>
              <a:ext cx="521024" cy="45719"/>
              <a:chOff x="2435311" y="2560638"/>
              <a:chExt cx="521024" cy="45719"/>
            </a:xfrm>
          </p:grpSpPr>
          <p:sp>
            <p:nvSpPr>
              <p:cNvPr id="214" name="Rectangle 213"/>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p:cNvGrpSpPr/>
            <p:nvPr/>
          </p:nvGrpSpPr>
          <p:grpSpPr>
            <a:xfrm>
              <a:off x="5451961" y="2585524"/>
              <a:ext cx="521024" cy="45719"/>
              <a:chOff x="2435311" y="2560638"/>
              <a:chExt cx="521024" cy="45719"/>
            </a:xfrm>
          </p:grpSpPr>
          <p:sp>
            <p:nvSpPr>
              <p:cNvPr id="212" name="Rectangle 211"/>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4" name="Group 193"/>
            <p:cNvGrpSpPr/>
            <p:nvPr/>
          </p:nvGrpSpPr>
          <p:grpSpPr>
            <a:xfrm>
              <a:off x="4804572" y="3297797"/>
              <a:ext cx="521024" cy="45719"/>
              <a:chOff x="2435311" y="2560638"/>
              <a:chExt cx="521024" cy="45719"/>
            </a:xfrm>
          </p:grpSpPr>
          <p:sp>
            <p:nvSpPr>
              <p:cNvPr id="210" name="Rectangle 209"/>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a:off x="4572000" y="2831617"/>
              <a:ext cx="521024" cy="45719"/>
              <a:chOff x="2435311" y="2560638"/>
              <a:chExt cx="521024" cy="45719"/>
            </a:xfrm>
          </p:grpSpPr>
          <p:sp>
            <p:nvSpPr>
              <p:cNvPr id="208" name="Rectangle 207"/>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TextBox 196"/>
            <p:cNvSpPr txBox="1"/>
            <p:nvPr/>
          </p:nvSpPr>
          <p:spPr>
            <a:xfrm>
              <a:off x="5053926" y="2899792"/>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98" name="TextBox 197"/>
            <p:cNvSpPr txBox="1"/>
            <p:nvPr/>
          </p:nvSpPr>
          <p:spPr>
            <a:xfrm>
              <a:off x="6162116" y="3058826"/>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199" name="TextBox 198"/>
            <p:cNvSpPr txBox="1"/>
            <p:nvPr/>
          </p:nvSpPr>
          <p:spPr>
            <a:xfrm>
              <a:off x="6038963" y="3324466"/>
              <a:ext cx="287119" cy="276999"/>
            </a:xfrm>
            <a:prstGeom prst="rect">
              <a:avLst/>
            </a:prstGeom>
            <a:noFill/>
          </p:spPr>
          <p:txBody>
            <a:bodyPr wrap="square" rtlCol="0">
              <a:spAutoFit/>
            </a:bodyPr>
            <a:lstStyle/>
            <a:p>
              <a:pPr algn="ctr"/>
              <a:r>
                <a:rPr lang="en-US" sz="1200" b="1" dirty="0">
                  <a:solidFill>
                    <a:srgbClr val="7030A0"/>
                  </a:solidFill>
                </a:rPr>
                <a:t>x</a:t>
              </a:r>
            </a:p>
          </p:txBody>
        </p:sp>
        <p:sp>
          <p:nvSpPr>
            <p:cNvPr id="203" name="TextBox 202"/>
            <p:cNvSpPr txBox="1"/>
            <p:nvPr/>
          </p:nvSpPr>
          <p:spPr>
            <a:xfrm>
              <a:off x="5846727" y="2584459"/>
              <a:ext cx="252516" cy="276999"/>
            </a:xfrm>
            <a:prstGeom prst="rect">
              <a:avLst/>
            </a:prstGeom>
            <a:noFill/>
          </p:spPr>
          <p:txBody>
            <a:bodyPr wrap="square" rtlCol="0">
              <a:spAutoFit/>
            </a:bodyPr>
            <a:lstStyle/>
            <a:p>
              <a:pPr algn="ctr"/>
              <a:r>
                <a:rPr lang="en-US" sz="1200" b="1" dirty="0">
                  <a:solidFill>
                    <a:srgbClr val="7030A0"/>
                  </a:solidFill>
                </a:rPr>
                <a:t>x</a:t>
              </a:r>
            </a:p>
          </p:txBody>
        </p:sp>
        <p:sp>
          <p:nvSpPr>
            <p:cNvPr id="204" name="TextBox 203"/>
            <p:cNvSpPr txBox="1"/>
            <p:nvPr/>
          </p:nvSpPr>
          <p:spPr>
            <a:xfrm>
              <a:off x="6290468" y="2737321"/>
              <a:ext cx="252516" cy="276999"/>
            </a:xfrm>
            <a:prstGeom prst="rect">
              <a:avLst/>
            </a:prstGeom>
            <a:noFill/>
          </p:spPr>
          <p:txBody>
            <a:bodyPr wrap="square" rtlCol="0">
              <a:spAutoFit/>
            </a:bodyPr>
            <a:lstStyle/>
            <a:p>
              <a:pPr algn="ctr"/>
              <a:r>
                <a:rPr lang="en-US" sz="1200" b="1" dirty="0"/>
                <a:t>x</a:t>
              </a:r>
            </a:p>
          </p:txBody>
        </p:sp>
        <p:sp>
          <p:nvSpPr>
            <p:cNvPr id="205" name="TextBox 204"/>
            <p:cNvSpPr txBox="1"/>
            <p:nvPr/>
          </p:nvSpPr>
          <p:spPr>
            <a:xfrm>
              <a:off x="5167352" y="3041315"/>
              <a:ext cx="252516" cy="276999"/>
            </a:xfrm>
            <a:prstGeom prst="rect">
              <a:avLst/>
            </a:prstGeom>
            <a:noFill/>
          </p:spPr>
          <p:txBody>
            <a:bodyPr wrap="square" rtlCol="0">
              <a:spAutoFit/>
            </a:bodyPr>
            <a:lstStyle/>
            <a:p>
              <a:pPr algn="ctr"/>
              <a:r>
                <a:rPr lang="en-US" sz="1200" b="1" dirty="0"/>
                <a:t>x</a:t>
              </a:r>
            </a:p>
          </p:txBody>
        </p:sp>
        <p:sp>
          <p:nvSpPr>
            <p:cNvPr id="206" name="TextBox 205"/>
            <p:cNvSpPr txBox="1"/>
            <p:nvPr/>
          </p:nvSpPr>
          <p:spPr>
            <a:xfrm>
              <a:off x="5798003" y="2455464"/>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07" name="TextBox 206"/>
            <p:cNvSpPr txBox="1"/>
            <p:nvPr/>
          </p:nvSpPr>
          <p:spPr>
            <a:xfrm>
              <a:off x="4916191" y="2702679"/>
              <a:ext cx="287119" cy="276999"/>
            </a:xfrm>
            <a:prstGeom prst="rect">
              <a:avLst/>
            </a:prstGeom>
            <a:noFill/>
          </p:spPr>
          <p:txBody>
            <a:bodyPr wrap="square" rtlCol="0">
              <a:spAutoFit/>
            </a:bodyPr>
            <a:lstStyle/>
            <a:p>
              <a:pPr algn="ctr"/>
              <a:r>
                <a:rPr lang="en-US" sz="1200" b="1" dirty="0">
                  <a:solidFill>
                    <a:srgbClr val="FFFF00"/>
                  </a:solidFill>
                </a:rPr>
                <a:t>x</a:t>
              </a:r>
            </a:p>
          </p:txBody>
        </p:sp>
      </p:grpSp>
      <p:sp>
        <p:nvSpPr>
          <p:cNvPr id="222" name="TextBox 221"/>
          <p:cNvSpPr txBox="1"/>
          <p:nvPr/>
        </p:nvSpPr>
        <p:spPr>
          <a:xfrm>
            <a:off x="4689371" y="3393278"/>
            <a:ext cx="2411361" cy="307777"/>
          </a:xfrm>
          <a:prstGeom prst="rect">
            <a:avLst/>
          </a:prstGeom>
          <a:solidFill>
            <a:schemeClr val="bg1">
              <a:lumMod val="75000"/>
            </a:schemeClr>
          </a:solidFill>
          <a:ln>
            <a:solidFill>
              <a:schemeClr val="accent1">
                <a:shade val="50000"/>
              </a:schemeClr>
            </a:solidFill>
          </a:ln>
        </p:spPr>
        <p:txBody>
          <a:bodyPr wrap="square" rtlCol="0">
            <a:spAutoFit/>
          </a:bodyPr>
          <a:lstStyle/>
          <a:p>
            <a:pPr algn="ctr">
              <a:tabLst>
                <a:tab pos="2686050" algn="l"/>
              </a:tabLst>
            </a:pPr>
            <a:r>
              <a:rPr lang="en-US" sz="1400" dirty="0">
                <a:solidFill>
                  <a:srgbClr val="7030A0"/>
                </a:solidFill>
                <a:latin typeface="Helvetica Neue Light" charset="0"/>
                <a:ea typeface="Helvetica Neue Light" charset="0"/>
                <a:cs typeface="Helvetica Neue Light" charset="0"/>
              </a:rPr>
              <a:t>x = unfixable error</a:t>
            </a:r>
          </a:p>
        </p:txBody>
      </p:sp>
      <p:sp>
        <p:nvSpPr>
          <p:cNvPr id="223" name="TextBox 222"/>
          <p:cNvSpPr txBox="1"/>
          <p:nvPr/>
        </p:nvSpPr>
        <p:spPr>
          <a:xfrm>
            <a:off x="4192994" y="1537777"/>
            <a:ext cx="3404115" cy="369332"/>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2. error corrected reads: step1</a:t>
            </a:r>
          </a:p>
        </p:txBody>
      </p:sp>
      <p:grpSp>
        <p:nvGrpSpPr>
          <p:cNvPr id="269" name="Group 268"/>
          <p:cNvGrpSpPr/>
          <p:nvPr/>
        </p:nvGrpSpPr>
        <p:grpSpPr>
          <a:xfrm>
            <a:off x="8852600" y="1998264"/>
            <a:ext cx="2219586" cy="1217858"/>
            <a:chOff x="7389068" y="2125264"/>
            <a:chExt cx="2219586" cy="1217858"/>
          </a:xfrm>
        </p:grpSpPr>
        <p:sp>
          <p:nvSpPr>
            <p:cNvPr id="226" name="Rectangle 225"/>
            <p:cNvSpPr/>
            <p:nvPr/>
          </p:nvSpPr>
          <p:spPr>
            <a:xfrm>
              <a:off x="7923179" y="23924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8170467" y="25500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7976542" y="285485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8325630" y="3000814"/>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643292" y="327513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7563630" y="26972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a:off x="8880620" y="25448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8834639" y="2849683"/>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9029620" y="2986902"/>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7" name="Group 236"/>
            <p:cNvGrpSpPr/>
            <p:nvPr/>
          </p:nvGrpSpPr>
          <p:grpSpPr>
            <a:xfrm>
              <a:off x="7987724" y="3297403"/>
              <a:ext cx="521024" cy="45719"/>
              <a:chOff x="2435311" y="2560638"/>
              <a:chExt cx="521024" cy="45719"/>
            </a:xfrm>
          </p:grpSpPr>
          <p:sp>
            <p:nvSpPr>
              <p:cNvPr id="264" name="Rectangle 263"/>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p:cNvGrpSpPr/>
            <p:nvPr/>
          </p:nvGrpSpPr>
          <p:grpSpPr>
            <a:xfrm>
              <a:off x="7824142" y="3151744"/>
              <a:ext cx="521024" cy="45719"/>
              <a:chOff x="2435311" y="2560638"/>
              <a:chExt cx="521024" cy="45719"/>
            </a:xfrm>
          </p:grpSpPr>
          <p:sp>
            <p:nvSpPr>
              <p:cNvPr id="262" name="Rectangle 261"/>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p:cNvGrpSpPr/>
            <p:nvPr/>
          </p:nvGrpSpPr>
          <p:grpSpPr>
            <a:xfrm>
              <a:off x="9087630" y="2707502"/>
              <a:ext cx="521024" cy="45719"/>
              <a:chOff x="2435311" y="2560638"/>
              <a:chExt cx="521024" cy="45719"/>
            </a:xfrm>
          </p:grpSpPr>
          <p:sp>
            <p:nvSpPr>
              <p:cNvPr id="260" name="Rectangle 259"/>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p:cNvGrpSpPr/>
            <p:nvPr/>
          </p:nvGrpSpPr>
          <p:grpSpPr>
            <a:xfrm>
              <a:off x="8253726" y="2697282"/>
              <a:ext cx="521024" cy="45719"/>
              <a:chOff x="2435311" y="2560638"/>
              <a:chExt cx="521024" cy="45719"/>
            </a:xfrm>
          </p:grpSpPr>
          <p:sp>
            <p:nvSpPr>
              <p:cNvPr id="258" name="Rectangle 257"/>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1" name="Group 240"/>
            <p:cNvGrpSpPr/>
            <p:nvPr/>
          </p:nvGrpSpPr>
          <p:grpSpPr>
            <a:xfrm>
              <a:off x="8269029" y="2255324"/>
              <a:ext cx="521024" cy="45719"/>
              <a:chOff x="2435311" y="2560638"/>
              <a:chExt cx="521024" cy="45719"/>
            </a:xfrm>
          </p:grpSpPr>
          <p:sp>
            <p:nvSpPr>
              <p:cNvPr id="256" name="Rectangle 255"/>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2" name="Group 241"/>
            <p:cNvGrpSpPr/>
            <p:nvPr/>
          </p:nvGrpSpPr>
          <p:grpSpPr>
            <a:xfrm>
              <a:off x="7621640" y="2967597"/>
              <a:ext cx="521024" cy="45719"/>
              <a:chOff x="2435311" y="2560638"/>
              <a:chExt cx="521024" cy="45719"/>
            </a:xfrm>
          </p:grpSpPr>
          <p:sp>
            <p:nvSpPr>
              <p:cNvPr id="254" name="Rectangle 253"/>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2864895" y="2560638"/>
                <a:ext cx="9144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p:cNvGrpSpPr/>
            <p:nvPr/>
          </p:nvGrpSpPr>
          <p:grpSpPr>
            <a:xfrm>
              <a:off x="7389068" y="2501417"/>
              <a:ext cx="521024" cy="45719"/>
              <a:chOff x="2435311" y="2560638"/>
              <a:chExt cx="521024" cy="45719"/>
            </a:xfrm>
          </p:grpSpPr>
          <p:sp>
            <p:nvSpPr>
              <p:cNvPr id="252" name="Rectangle 251"/>
              <p:cNvSpPr/>
              <p:nvPr/>
            </p:nvSpPr>
            <p:spPr>
              <a:xfrm>
                <a:off x="2435311" y="256063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2828290" y="2560638"/>
                <a:ext cx="128045"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TextBox 243"/>
            <p:cNvSpPr txBox="1"/>
            <p:nvPr/>
          </p:nvSpPr>
          <p:spPr>
            <a:xfrm>
              <a:off x="7870994" y="2569592"/>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45" name="TextBox 244"/>
            <p:cNvSpPr txBox="1"/>
            <p:nvPr/>
          </p:nvSpPr>
          <p:spPr>
            <a:xfrm>
              <a:off x="8979184" y="2728626"/>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48" name="TextBox 247"/>
            <p:cNvSpPr txBox="1"/>
            <p:nvPr/>
          </p:nvSpPr>
          <p:spPr>
            <a:xfrm>
              <a:off x="9107536" y="2419821"/>
              <a:ext cx="252516" cy="276999"/>
            </a:xfrm>
            <a:prstGeom prst="rect">
              <a:avLst/>
            </a:prstGeom>
            <a:noFill/>
          </p:spPr>
          <p:txBody>
            <a:bodyPr wrap="square" rtlCol="0">
              <a:spAutoFit/>
            </a:bodyPr>
            <a:lstStyle/>
            <a:p>
              <a:pPr algn="ctr"/>
              <a:r>
                <a:rPr lang="en-US" sz="1200" b="1" dirty="0"/>
                <a:t>x</a:t>
              </a:r>
            </a:p>
          </p:txBody>
        </p:sp>
        <p:sp>
          <p:nvSpPr>
            <p:cNvPr id="249" name="TextBox 248"/>
            <p:cNvSpPr txBox="1"/>
            <p:nvPr/>
          </p:nvSpPr>
          <p:spPr>
            <a:xfrm>
              <a:off x="7984420" y="2723815"/>
              <a:ext cx="252516" cy="276999"/>
            </a:xfrm>
            <a:prstGeom prst="rect">
              <a:avLst/>
            </a:prstGeom>
            <a:noFill/>
          </p:spPr>
          <p:txBody>
            <a:bodyPr wrap="square" rtlCol="0">
              <a:spAutoFit/>
            </a:bodyPr>
            <a:lstStyle/>
            <a:p>
              <a:pPr algn="ctr"/>
              <a:r>
                <a:rPr lang="en-US" sz="1200" b="1" dirty="0"/>
                <a:t>x</a:t>
              </a:r>
            </a:p>
          </p:txBody>
        </p:sp>
        <p:sp>
          <p:nvSpPr>
            <p:cNvPr id="250" name="TextBox 249"/>
            <p:cNvSpPr txBox="1"/>
            <p:nvPr/>
          </p:nvSpPr>
          <p:spPr>
            <a:xfrm>
              <a:off x="8615071" y="2125264"/>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51" name="TextBox 250"/>
            <p:cNvSpPr txBox="1"/>
            <p:nvPr/>
          </p:nvSpPr>
          <p:spPr>
            <a:xfrm>
              <a:off x="7733259" y="2372479"/>
              <a:ext cx="287119" cy="276999"/>
            </a:xfrm>
            <a:prstGeom prst="rect">
              <a:avLst/>
            </a:prstGeom>
            <a:noFill/>
          </p:spPr>
          <p:txBody>
            <a:bodyPr wrap="square" rtlCol="0">
              <a:spAutoFit/>
            </a:bodyPr>
            <a:lstStyle/>
            <a:p>
              <a:pPr algn="ctr"/>
              <a:r>
                <a:rPr lang="en-US" sz="1200" b="1" dirty="0">
                  <a:solidFill>
                    <a:srgbClr val="FFFF00"/>
                  </a:solidFill>
                </a:rPr>
                <a:t>x</a:t>
              </a:r>
            </a:p>
          </p:txBody>
        </p:sp>
      </p:grpSp>
      <p:sp>
        <p:nvSpPr>
          <p:cNvPr id="268" name="TextBox 267"/>
          <p:cNvSpPr txBox="1"/>
          <p:nvPr/>
        </p:nvSpPr>
        <p:spPr>
          <a:xfrm>
            <a:off x="8191802" y="1537777"/>
            <a:ext cx="3541183" cy="369332"/>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3. error corrected reads: step2</a:t>
            </a:r>
          </a:p>
        </p:txBody>
      </p:sp>
      <p:grpSp>
        <p:nvGrpSpPr>
          <p:cNvPr id="271" name="Group 270"/>
          <p:cNvGrpSpPr/>
          <p:nvPr/>
        </p:nvGrpSpPr>
        <p:grpSpPr>
          <a:xfrm>
            <a:off x="3231121" y="2263109"/>
            <a:ext cx="1600200" cy="917736"/>
            <a:chOff x="2824721" y="2237709"/>
            <a:chExt cx="1600200" cy="917736"/>
          </a:xfrm>
        </p:grpSpPr>
        <p:sp>
          <p:nvSpPr>
            <p:cNvPr id="272" name="Right Arrow 271"/>
            <p:cNvSpPr/>
            <p:nvPr/>
          </p:nvSpPr>
          <p:spPr>
            <a:xfrm>
              <a:off x="3135871" y="2636691"/>
              <a:ext cx="97790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824721" y="2237709"/>
              <a:ext cx="1600200"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error</a:t>
              </a:r>
            </a:p>
          </p:txBody>
        </p:sp>
        <p:sp>
          <p:nvSpPr>
            <p:cNvPr id="274" name="TextBox 273"/>
            <p:cNvSpPr txBox="1"/>
            <p:nvPr/>
          </p:nvSpPr>
          <p:spPr>
            <a:xfrm>
              <a:off x="2824721" y="2786113"/>
              <a:ext cx="1600200" cy="369332"/>
            </a:xfrm>
            <a:prstGeom prst="rect">
              <a:avLst/>
            </a:prstGeom>
            <a:noFill/>
          </p:spPr>
          <p:txBody>
            <a:bodyPr wrap="square" rtlCol="0">
              <a:spAutoFit/>
            </a:bodyPr>
            <a:lstStyle/>
            <a:p>
              <a:pPr algn="ctr"/>
              <a:r>
                <a:rPr lang="en-US">
                  <a:latin typeface="Helvetica Neue Light" charset="0"/>
                  <a:ea typeface="Helvetica Neue Light" charset="0"/>
                  <a:cs typeface="Helvetica Neue Light" charset="0"/>
                </a:rPr>
                <a:t>correction</a:t>
              </a:r>
            </a:p>
          </p:txBody>
        </p:sp>
      </p:grpSp>
      <p:cxnSp>
        <p:nvCxnSpPr>
          <p:cNvPr id="275" name="Straight Connector 274"/>
          <p:cNvCxnSpPr/>
          <p:nvPr/>
        </p:nvCxnSpPr>
        <p:spPr>
          <a:xfrm>
            <a:off x="262467" y="1417638"/>
            <a:ext cx="11216519"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7" name="Right Arrow 276"/>
          <p:cNvSpPr/>
          <p:nvPr/>
        </p:nvSpPr>
        <p:spPr>
          <a:xfrm>
            <a:off x="11315778" y="2535091"/>
            <a:ext cx="64008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ight Arrow 314"/>
          <p:cNvSpPr/>
          <p:nvPr/>
        </p:nvSpPr>
        <p:spPr>
          <a:xfrm>
            <a:off x="799000" y="5149383"/>
            <a:ext cx="64008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p:cNvSpPr txBox="1"/>
          <p:nvPr/>
        </p:nvSpPr>
        <p:spPr>
          <a:xfrm>
            <a:off x="1895717" y="4044592"/>
            <a:ext cx="2878257" cy="369332"/>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4. trimmed reads*</a:t>
            </a:r>
          </a:p>
        </p:txBody>
      </p:sp>
      <p:sp>
        <p:nvSpPr>
          <p:cNvPr id="320" name="TextBox 319"/>
          <p:cNvSpPr txBox="1"/>
          <p:nvPr/>
        </p:nvSpPr>
        <p:spPr>
          <a:xfrm>
            <a:off x="39986" y="5289647"/>
            <a:ext cx="2158108"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 low </a:t>
            </a:r>
            <a:r>
              <a:rPr lang="en-US" dirty="0" err="1">
                <a:latin typeface="Helvetica Neue Light" charset="0"/>
                <a:ea typeface="Helvetica Neue Light" charset="0"/>
                <a:cs typeface="Helvetica Neue Light" charset="0"/>
              </a:rPr>
              <a:t>qual</a:t>
            </a:r>
            <a:r>
              <a:rPr lang="en-US" dirty="0">
                <a:latin typeface="Helvetica Neue Light" charset="0"/>
                <a:ea typeface="Helvetica Neue Light" charset="0"/>
                <a:cs typeface="Helvetica Neue Light" charset="0"/>
              </a:rPr>
              <a:t> bases</a:t>
            </a:r>
          </a:p>
        </p:txBody>
      </p:sp>
      <p:grpSp>
        <p:nvGrpSpPr>
          <p:cNvPr id="328" name="Group 327"/>
          <p:cNvGrpSpPr/>
          <p:nvPr/>
        </p:nvGrpSpPr>
        <p:grpSpPr>
          <a:xfrm>
            <a:off x="2138424" y="4858920"/>
            <a:ext cx="2161576" cy="1087798"/>
            <a:chOff x="2466748" y="4706520"/>
            <a:chExt cx="2161576" cy="1087798"/>
          </a:xfrm>
        </p:grpSpPr>
        <p:sp>
          <p:nvSpPr>
            <p:cNvPr id="329" name="Rectangle 328"/>
            <p:cNvSpPr/>
            <p:nvPr/>
          </p:nvSpPr>
          <p:spPr>
            <a:xfrm>
              <a:off x="3000859" y="484367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3248147" y="500124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3054222" y="530604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3403310" y="5452010"/>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3720972" y="572632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2641310" y="514847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p:cNvSpPr/>
            <p:nvPr/>
          </p:nvSpPr>
          <p:spPr>
            <a:xfrm>
              <a:off x="3958300" y="4996079"/>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3912319" y="5300879"/>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4107300" y="5438098"/>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3065404" y="5748599"/>
              <a:ext cx="3383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2901822" y="5602940"/>
              <a:ext cx="36576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4165310" y="5158698"/>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3331406" y="5148478"/>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3346709" y="4706520"/>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2699320" y="5418793"/>
              <a:ext cx="3383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2466748" y="4952613"/>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TextBox 344"/>
            <p:cNvSpPr txBox="1"/>
            <p:nvPr/>
          </p:nvSpPr>
          <p:spPr>
            <a:xfrm>
              <a:off x="2948674" y="5008088"/>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346" name="TextBox 345"/>
            <p:cNvSpPr txBox="1"/>
            <p:nvPr/>
          </p:nvSpPr>
          <p:spPr>
            <a:xfrm>
              <a:off x="4056864" y="5160772"/>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347" name="TextBox 346"/>
            <p:cNvSpPr txBox="1"/>
            <p:nvPr/>
          </p:nvSpPr>
          <p:spPr>
            <a:xfrm>
              <a:off x="4185216" y="4858317"/>
              <a:ext cx="252516" cy="276999"/>
            </a:xfrm>
            <a:prstGeom prst="rect">
              <a:avLst/>
            </a:prstGeom>
            <a:noFill/>
          </p:spPr>
          <p:txBody>
            <a:bodyPr wrap="square" rtlCol="0">
              <a:spAutoFit/>
            </a:bodyPr>
            <a:lstStyle/>
            <a:p>
              <a:pPr algn="ctr"/>
              <a:r>
                <a:rPr lang="en-US" sz="1200" b="1" dirty="0"/>
                <a:t>x</a:t>
              </a:r>
            </a:p>
          </p:txBody>
        </p:sp>
        <p:sp>
          <p:nvSpPr>
            <p:cNvPr id="348" name="TextBox 347"/>
            <p:cNvSpPr txBox="1"/>
            <p:nvPr/>
          </p:nvSpPr>
          <p:spPr>
            <a:xfrm>
              <a:off x="3062100" y="5168661"/>
              <a:ext cx="252516" cy="276999"/>
            </a:xfrm>
            <a:prstGeom prst="rect">
              <a:avLst/>
            </a:prstGeom>
            <a:noFill/>
          </p:spPr>
          <p:txBody>
            <a:bodyPr wrap="square" rtlCol="0">
              <a:spAutoFit/>
            </a:bodyPr>
            <a:lstStyle/>
            <a:p>
              <a:pPr algn="ctr"/>
              <a:r>
                <a:rPr lang="en-US" sz="1200" b="1" dirty="0"/>
                <a:t>x</a:t>
              </a:r>
            </a:p>
          </p:txBody>
        </p:sp>
      </p:grpSp>
      <p:sp>
        <p:nvSpPr>
          <p:cNvPr id="371" name="TextBox 370"/>
          <p:cNvSpPr txBox="1"/>
          <p:nvPr/>
        </p:nvSpPr>
        <p:spPr>
          <a:xfrm>
            <a:off x="7154744" y="2823911"/>
            <a:ext cx="1600200" cy="369332"/>
          </a:xfrm>
          <a:prstGeom prst="rect">
            <a:avLst/>
          </a:prstGeom>
          <a:noFill/>
        </p:spPr>
        <p:txBody>
          <a:bodyPr wrap="square" rtlCol="0">
            <a:spAutoFit/>
          </a:bodyPr>
          <a:lstStyle/>
          <a:p>
            <a:pPr algn="ctr"/>
            <a:r>
              <a:rPr lang="en-US">
                <a:latin typeface="Helvetica Neue Light" charset="0"/>
                <a:ea typeface="Helvetica Neue Light" charset="0"/>
                <a:cs typeface="Helvetica Neue Light" charset="0"/>
              </a:rPr>
              <a:t>unfixable</a:t>
            </a:r>
            <a:endParaRPr lang="en-US" dirty="0">
              <a:latin typeface="Helvetica Neue Light" charset="0"/>
              <a:ea typeface="Helvetica Neue Light" charset="0"/>
              <a:cs typeface="Helvetica Neue Light" charset="0"/>
            </a:endParaRPr>
          </a:p>
        </p:txBody>
      </p:sp>
      <p:sp>
        <p:nvSpPr>
          <p:cNvPr id="372" name="TextBox 371"/>
          <p:cNvSpPr txBox="1"/>
          <p:nvPr/>
        </p:nvSpPr>
        <p:spPr>
          <a:xfrm>
            <a:off x="5989039" y="4690975"/>
            <a:ext cx="1940031" cy="369332"/>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Trinity</a:t>
            </a:r>
          </a:p>
        </p:txBody>
      </p:sp>
      <p:sp>
        <p:nvSpPr>
          <p:cNvPr id="373" name="Right Arrow 372"/>
          <p:cNvSpPr/>
          <p:nvPr/>
        </p:nvSpPr>
        <p:spPr>
          <a:xfrm>
            <a:off x="6639014" y="5149383"/>
            <a:ext cx="64008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p:cNvSpPr/>
          <p:nvPr/>
        </p:nvSpPr>
        <p:spPr>
          <a:xfrm>
            <a:off x="7822356" y="5037447"/>
            <a:ext cx="914400"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7822356" y="5189847"/>
            <a:ext cx="731520"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p:cNvSpPr/>
          <p:nvPr/>
        </p:nvSpPr>
        <p:spPr>
          <a:xfrm>
            <a:off x="7822356" y="5342247"/>
            <a:ext cx="548640"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p:cNvSpPr/>
          <p:nvPr/>
        </p:nvSpPr>
        <p:spPr>
          <a:xfrm>
            <a:off x="7825368" y="5896510"/>
            <a:ext cx="731520"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7825368" y="6048910"/>
            <a:ext cx="457200" cy="457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6583304" y="4044592"/>
            <a:ext cx="3026744" cy="646331"/>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6. assembly </a:t>
            </a:r>
            <a:r>
              <a:rPr lang="en-US" b="1" dirty="0" err="1">
                <a:latin typeface="Helvetica Neue Light" charset="0"/>
                <a:ea typeface="Helvetica Neue Light" charset="0"/>
                <a:cs typeface="Helvetica Neue Light" charset="0"/>
              </a:rPr>
              <a:t>contigs</a:t>
            </a:r>
            <a:r>
              <a:rPr lang="en-US" b="1" dirty="0">
                <a:latin typeface="Helvetica Neue Light" charset="0"/>
                <a:ea typeface="Helvetica Neue Light" charset="0"/>
                <a:cs typeface="Helvetica Neue Light" charset="0"/>
              </a:rPr>
              <a:t>: “genes” and “isoforms”</a:t>
            </a:r>
          </a:p>
        </p:txBody>
      </p:sp>
      <p:sp>
        <p:nvSpPr>
          <p:cNvPr id="384" name="Rectangle 383"/>
          <p:cNvSpPr/>
          <p:nvPr/>
        </p:nvSpPr>
        <p:spPr>
          <a:xfrm>
            <a:off x="7698568" y="4945467"/>
            <a:ext cx="1164451" cy="52884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p:cNvSpPr/>
          <p:nvPr/>
        </p:nvSpPr>
        <p:spPr>
          <a:xfrm>
            <a:off x="7711238" y="5783568"/>
            <a:ext cx="1164451" cy="40445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TextBox 390"/>
          <p:cNvSpPr txBox="1"/>
          <p:nvPr/>
        </p:nvSpPr>
        <p:spPr>
          <a:xfrm>
            <a:off x="7772697" y="4662877"/>
            <a:ext cx="1041466" cy="276999"/>
          </a:xfrm>
          <a:prstGeom prst="rect">
            <a:avLst/>
          </a:prstGeom>
          <a:noFill/>
        </p:spPr>
        <p:txBody>
          <a:bodyPr wrap="square" rtlCol="0">
            <a:spAutoFit/>
          </a:bodyPr>
          <a:lstStyle/>
          <a:p>
            <a:pPr algn="ctr"/>
            <a:r>
              <a:rPr lang="en-US" sz="1200" b="1" dirty="0">
                <a:latin typeface="Helvetica Neue Light" charset="0"/>
                <a:ea typeface="Helvetica Neue Light" charset="0"/>
                <a:cs typeface="Helvetica Neue Light" charset="0"/>
              </a:rPr>
              <a:t>gene 1</a:t>
            </a:r>
          </a:p>
        </p:txBody>
      </p:sp>
      <p:sp>
        <p:nvSpPr>
          <p:cNvPr id="393" name="TextBox 392"/>
          <p:cNvSpPr txBox="1"/>
          <p:nvPr/>
        </p:nvSpPr>
        <p:spPr>
          <a:xfrm>
            <a:off x="7772697" y="5507921"/>
            <a:ext cx="1041466" cy="276999"/>
          </a:xfrm>
          <a:prstGeom prst="rect">
            <a:avLst/>
          </a:prstGeom>
          <a:noFill/>
        </p:spPr>
        <p:txBody>
          <a:bodyPr wrap="square" rtlCol="0">
            <a:spAutoFit/>
          </a:bodyPr>
          <a:lstStyle/>
          <a:p>
            <a:pPr algn="ctr"/>
            <a:r>
              <a:rPr lang="en-US" sz="1200" b="1" dirty="0">
                <a:latin typeface="Helvetica Neue Light" charset="0"/>
                <a:ea typeface="Helvetica Neue Light" charset="0"/>
                <a:cs typeface="Helvetica Neue Light" charset="0"/>
              </a:rPr>
              <a:t>gene 2</a:t>
            </a:r>
          </a:p>
        </p:txBody>
      </p:sp>
      <p:sp>
        <p:nvSpPr>
          <p:cNvPr id="395" name="TextBox 394"/>
          <p:cNvSpPr txBox="1"/>
          <p:nvPr/>
        </p:nvSpPr>
        <p:spPr>
          <a:xfrm>
            <a:off x="295638" y="6297809"/>
            <a:ext cx="4121025" cy="369332"/>
          </a:xfrm>
          <a:prstGeom prst="rect">
            <a:avLst/>
          </a:prstGeom>
          <a:noFill/>
        </p:spPr>
        <p:txBody>
          <a:bodyPr wrap="square" rtlCol="0">
            <a:spAutoFit/>
          </a:bodyPr>
          <a:lstStyle/>
          <a:p>
            <a:r>
              <a:rPr lang="en-US" b="1" dirty="0">
                <a:latin typeface="Helvetica Neue Light" charset="0"/>
                <a:ea typeface="Helvetica Neue Light" charset="0"/>
                <a:cs typeface="Helvetica Neue Light" charset="0"/>
              </a:rPr>
              <a:t>* Look at reads with </a:t>
            </a:r>
            <a:r>
              <a:rPr lang="en-US" b="1" dirty="0" err="1">
                <a:latin typeface="Helvetica Neue Light" charset="0"/>
                <a:ea typeface="Helvetica Neue Light" charset="0"/>
                <a:cs typeface="Helvetica Neue Light" charset="0"/>
              </a:rPr>
              <a:t>FastQC</a:t>
            </a:r>
            <a:endParaRPr lang="en-US" b="1" dirty="0">
              <a:latin typeface="Helvetica Neue Light" charset="0"/>
              <a:ea typeface="Helvetica Neue Light" charset="0"/>
              <a:cs typeface="Helvetica Neue Light" charset="0"/>
            </a:endParaRPr>
          </a:p>
        </p:txBody>
      </p:sp>
      <p:sp>
        <p:nvSpPr>
          <p:cNvPr id="202" name="TextBox 201">
            <a:extLst>
              <a:ext uri="{FF2B5EF4-FFF2-40B4-BE49-F238E27FC236}">
                <a16:creationId xmlns:a16="http://schemas.microsoft.com/office/drawing/2014/main" id="{010F31F1-BFDB-144B-8E93-4F64BA2BAD50}"/>
              </a:ext>
            </a:extLst>
          </p:cNvPr>
          <p:cNvSpPr txBox="1"/>
          <p:nvPr/>
        </p:nvSpPr>
        <p:spPr>
          <a:xfrm>
            <a:off x="4192994" y="4044592"/>
            <a:ext cx="2878257" cy="646331"/>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5. “blacklist” </a:t>
            </a:r>
          </a:p>
          <a:p>
            <a:pPr algn="ctr"/>
            <a:r>
              <a:rPr lang="en-US" b="1" dirty="0">
                <a:latin typeface="Helvetica Neue Light" charset="0"/>
                <a:ea typeface="Helvetica Neue Light" charset="0"/>
                <a:cs typeface="Helvetica Neue Light" charset="0"/>
              </a:rPr>
              <a:t>filtering</a:t>
            </a:r>
          </a:p>
        </p:txBody>
      </p:sp>
      <p:grpSp>
        <p:nvGrpSpPr>
          <p:cNvPr id="2" name="Group 1">
            <a:extLst>
              <a:ext uri="{FF2B5EF4-FFF2-40B4-BE49-F238E27FC236}">
                <a16:creationId xmlns:a16="http://schemas.microsoft.com/office/drawing/2014/main" id="{DF2C8967-91DF-9F45-8A16-966559CC6FFA}"/>
              </a:ext>
            </a:extLst>
          </p:cNvPr>
          <p:cNvGrpSpPr/>
          <p:nvPr/>
        </p:nvGrpSpPr>
        <p:grpSpPr>
          <a:xfrm>
            <a:off x="4985351" y="4970077"/>
            <a:ext cx="1225547" cy="793418"/>
            <a:chOff x="4976602" y="4733513"/>
            <a:chExt cx="1225547" cy="793418"/>
          </a:xfrm>
        </p:grpSpPr>
        <p:sp>
          <p:nvSpPr>
            <p:cNvPr id="233" name="Rectangle 232">
              <a:extLst>
                <a:ext uri="{FF2B5EF4-FFF2-40B4-BE49-F238E27FC236}">
                  <a16:creationId xmlns:a16="http://schemas.microsoft.com/office/drawing/2014/main" id="{4ED905A9-274D-854F-9796-F25E7D1C5B7F}"/>
                </a:ext>
              </a:extLst>
            </p:cNvPr>
            <p:cNvSpPr/>
            <p:nvPr/>
          </p:nvSpPr>
          <p:spPr>
            <a:xfrm>
              <a:off x="5051997" y="5025937"/>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EE576384-A9C1-364F-A8C8-48ADCEBA7CE3}"/>
                </a:ext>
              </a:extLst>
            </p:cNvPr>
            <p:cNvSpPr/>
            <p:nvPr/>
          </p:nvSpPr>
          <p:spPr>
            <a:xfrm>
              <a:off x="4976602" y="5330737"/>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D864F7F0-34A1-2D4C-9A02-F76D7DCFABE9}"/>
                </a:ext>
              </a:extLst>
            </p:cNvPr>
            <p:cNvSpPr/>
            <p:nvPr/>
          </p:nvSpPr>
          <p:spPr>
            <a:xfrm>
              <a:off x="5236830" y="4873904"/>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E522E6F8-2335-A940-8BA4-D9E4C1928EC5}"/>
                </a:ext>
              </a:extLst>
            </p:cNvPr>
            <p:cNvSpPr/>
            <p:nvPr/>
          </p:nvSpPr>
          <p:spPr>
            <a:xfrm>
              <a:off x="5681125" y="5020767"/>
              <a:ext cx="5210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F5B3F00F-3AB3-564B-8F06-D1FA70AD7134}"/>
                </a:ext>
              </a:extLst>
            </p:cNvPr>
            <p:cNvSpPr/>
            <p:nvPr/>
          </p:nvSpPr>
          <p:spPr>
            <a:xfrm>
              <a:off x="5580713" y="5325567"/>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D83C7805-851E-3B49-9D82-5DBF48D382FE}"/>
                </a:ext>
              </a:extLst>
            </p:cNvPr>
            <p:cNvSpPr/>
            <p:nvPr/>
          </p:nvSpPr>
          <p:spPr>
            <a:xfrm>
              <a:off x="5207261" y="5481212"/>
              <a:ext cx="36576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350651DF-5DFD-534C-9FCB-09774BE8E63A}"/>
                </a:ext>
              </a:extLst>
            </p:cNvPr>
            <p:cNvSpPr/>
            <p:nvPr/>
          </p:nvSpPr>
          <p:spPr>
            <a:xfrm>
              <a:off x="5749236" y="5183386"/>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D6BFC0BC-AFB8-0745-BF60-A1544EE67AF6}"/>
                </a:ext>
              </a:extLst>
            </p:cNvPr>
            <p:cNvSpPr/>
            <p:nvPr/>
          </p:nvSpPr>
          <p:spPr>
            <a:xfrm>
              <a:off x="5135256" y="5173166"/>
              <a:ext cx="4297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a:extLst>
                <a:ext uri="{FF2B5EF4-FFF2-40B4-BE49-F238E27FC236}">
                  <a16:creationId xmlns:a16="http://schemas.microsoft.com/office/drawing/2014/main" id="{661B174E-B615-E144-89CC-4ACA14BAD691}"/>
                </a:ext>
              </a:extLst>
            </p:cNvPr>
            <p:cNvSpPr txBox="1"/>
            <p:nvPr/>
          </p:nvSpPr>
          <p:spPr>
            <a:xfrm>
              <a:off x="5544194" y="4733513"/>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87" name="TextBox 286">
              <a:extLst>
                <a:ext uri="{FF2B5EF4-FFF2-40B4-BE49-F238E27FC236}">
                  <a16:creationId xmlns:a16="http://schemas.microsoft.com/office/drawing/2014/main" id="{4D42FDE9-CB65-3948-A22F-4072A6DD3271}"/>
                </a:ext>
              </a:extLst>
            </p:cNvPr>
            <p:cNvSpPr txBox="1"/>
            <p:nvPr/>
          </p:nvSpPr>
          <p:spPr>
            <a:xfrm>
              <a:off x="5725258" y="5185460"/>
              <a:ext cx="287119" cy="276999"/>
            </a:xfrm>
            <a:prstGeom prst="rect">
              <a:avLst/>
            </a:prstGeom>
            <a:noFill/>
          </p:spPr>
          <p:txBody>
            <a:bodyPr wrap="square" rtlCol="0">
              <a:spAutoFit/>
            </a:bodyPr>
            <a:lstStyle/>
            <a:p>
              <a:pPr algn="ctr"/>
              <a:r>
                <a:rPr lang="en-US" sz="1200" b="1" dirty="0">
                  <a:solidFill>
                    <a:srgbClr val="FFFF00"/>
                  </a:solidFill>
                </a:rPr>
                <a:t>x</a:t>
              </a:r>
            </a:p>
          </p:txBody>
        </p:sp>
        <p:sp>
          <p:nvSpPr>
            <p:cNvPr id="288" name="TextBox 287">
              <a:extLst>
                <a:ext uri="{FF2B5EF4-FFF2-40B4-BE49-F238E27FC236}">
                  <a16:creationId xmlns:a16="http://schemas.microsoft.com/office/drawing/2014/main" id="{108BEC2F-7CE6-CD40-88E2-47F785215BA2}"/>
                </a:ext>
              </a:extLst>
            </p:cNvPr>
            <p:cNvSpPr txBox="1"/>
            <p:nvPr/>
          </p:nvSpPr>
          <p:spPr>
            <a:xfrm>
              <a:off x="5908041" y="4883005"/>
              <a:ext cx="252516" cy="276999"/>
            </a:xfrm>
            <a:prstGeom prst="rect">
              <a:avLst/>
            </a:prstGeom>
            <a:noFill/>
          </p:spPr>
          <p:txBody>
            <a:bodyPr wrap="square" rtlCol="0">
              <a:spAutoFit/>
            </a:bodyPr>
            <a:lstStyle/>
            <a:p>
              <a:pPr algn="ctr"/>
              <a:r>
                <a:rPr lang="en-US" sz="1200" b="1" dirty="0"/>
                <a:t>x</a:t>
              </a:r>
            </a:p>
          </p:txBody>
        </p:sp>
        <p:sp>
          <p:nvSpPr>
            <p:cNvPr id="289" name="TextBox 288">
              <a:extLst>
                <a:ext uri="{FF2B5EF4-FFF2-40B4-BE49-F238E27FC236}">
                  <a16:creationId xmlns:a16="http://schemas.microsoft.com/office/drawing/2014/main" id="{464D974F-4901-8946-884C-4DF860E7ED3A}"/>
                </a:ext>
              </a:extLst>
            </p:cNvPr>
            <p:cNvSpPr txBox="1"/>
            <p:nvPr/>
          </p:nvSpPr>
          <p:spPr>
            <a:xfrm>
              <a:off x="4984480" y="5193349"/>
              <a:ext cx="252516" cy="276999"/>
            </a:xfrm>
            <a:prstGeom prst="rect">
              <a:avLst/>
            </a:prstGeom>
            <a:noFill/>
          </p:spPr>
          <p:txBody>
            <a:bodyPr wrap="square" rtlCol="0">
              <a:spAutoFit/>
            </a:bodyPr>
            <a:lstStyle/>
            <a:p>
              <a:pPr algn="ctr"/>
              <a:r>
                <a:rPr lang="en-US" sz="1200" b="1" dirty="0"/>
                <a:t>x</a:t>
              </a:r>
            </a:p>
          </p:txBody>
        </p:sp>
      </p:grpSp>
      <p:sp>
        <p:nvSpPr>
          <p:cNvPr id="290" name="Right Arrow 289">
            <a:extLst>
              <a:ext uri="{FF2B5EF4-FFF2-40B4-BE49-F238E27FC236}">
                <a16:creationId xmlns:a16="http://schemas.microsoft.com/office/drawing/2014/main" id="{9ECA4C6F-163A-1445-B18B-56D66106C330}"/>
              </a:ext>
            </a:extLst>
          </p:cNvPr>
          <p:cNvSpPr/>
          <p:nvPr/>
        </p:nvSpPr>
        <p:spPr>
          <a:xfrm>
            <a:off x="4416663" y="5149383"/>
            <a:ext cx="488359"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Box 290">
            <a:extLst>
              <a:ext uri="{FF2B5EF4-FFF2-40B4-BE49-F238E27FC236}">
                <a16:creationId xmlns:a16="http://schemas.microsoft.com/office/drawing/2014/main" id="{EA2A2ACC-F0CE-EA41-910C-FF8CA01F0767}"/>
              </a:ext>
            </a:extLst>
          </p:cNvPr>
          <p:cNvSpPr txBox="1"/>
          <p:nvPr/>
        </p:nvSpPr>
        <p:spPr>
          <a:xfrm>
            <a:off x="3498996" y="6020810"/>
            <a:ext cx="3344975" cy="646331"/>
          </a:xfrm>
          <a:prstGeom prst="rect">
            <a:avLst/>
          </a:prstGeom>
          <a:noFill/>
        </p:spPr>
        <p:txBody>
          <a:bodyPr wrap="square" rtlCol="0">
            <a:spAutoFit/>
          </a:bodyPr>
          <a:lstStyle/>
          <a:p>
            <a:pPr algn="ctr"/>
            <a:r>
              <a:rPr lang="en-US" dirty="0">
                <a:latin typeface="Helvetica Neue Light" charset="0"/>
                <a:ea typeface="Helvetica Neue Light" charset="0"/>
                <a:cs typeface="Helvetica Neue Light" charset="0"/>
              </a:rPr>
              <a:t>Align to dbase of undesirable targets (rRNA, contaminants)</a:t>
            </a:r>
          </a:p>
        </p:txBody>
      </p:sp>
      <p:cxnSp>
        <p:nvCxnSpPr>
          <p:cNvPr id="5" name="Straight Arrow Connector 4">
            <a:extLst>
              <a:ext uri="{FF2B5EF4-FFF2-40B4-BE49-F238E27FC236}">
                <a16:creationId xmlns:a16="http://schemas.microsoft.com/office/drawing/2014/main" id="{F1BEED65-0E06-9146-BEFB-5C2C8F321E12}"/>
              </a:ext>
            </a:extLst>
          </p:cNvPr>
          <p:cNvCxnSpPr>
            <a:cxnSpLocks/>
          </p:cNvCxnSpPr>
          <p:nvPr/>
        </p:nvCxnSpPr>
        <p:spPr>
          <a:xfrm flipV="1">
            <a:off x="4572000" y="5646420"/>
            <a:ext cx="0" cy="44820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6F25EE29-2457-804C-B441-A5B83AF30A5F}"/>
              </a:ext>
            </a:extLst>
          </p:cNvPr>
          <p:cNvSpPr txBox="1"/>
          <p:nvPr/>
        </p:nvSpPr>
        <p:spPr>
          <a:xfrm>
            <a:off x="9597831" y="4929774"/>
            <a:ext cx="2231329" cy="646331"/>
          </a:xfrm>
          <a:prstGeom prst="rect">
            <a:avLst/>
          </a:prstGeom>
          <a:noFill/>
        </p:spPr>
        <p:txBody>
          <a:bodyPr wrap="square" rtlCol="0">
            <a:spAutoFit/>
          </a:bodyPr>
          <a:lstStyle/>
          <a:p>
            <a:pPr algn="ctr"/>
            <a:r>
              <a:rPr lang="en-US" b="1" dirty="0">
                <a:latin typeface="Helvetica Neue Light" charset="0"/>
                <a:ea typeface="Helvetica Neue Light" charset="0"/>
                <a:cs typeface="Helvetica Neue Light" charset="0"/>
              </a:rPr>
              <a:t>7. Evaluate assembly quality</a:t>
            </a:r>
          </a:p>
        </p:txBody>
      </p:sp>
      <p:sp>
        <p:nvSpPr>
          <p:cNvPr id="230" name="Right Arrow 229">
            <a:extLst>
              <a:ext uri="{FF2B5EF4-FFF2-40B4-BE49-F238E27FC236}">
                <a16:creationId xmlns:a16="http://schemas.microsoft.com/office/drawing/2014/main" id="{86223A3E-0885-8540-BC33-2360291DC1D7}"/>
              </a:ext>
            </a:extLst>
          </p:cNvPr>
          <p:cNvSpPr/>
          <p:nvPr/>
        </p:nvSpPr>
        <p:spPr>
          <a:xfrm>
            <a:off x="9113509" y="5149328"/>
            <a:ext cx="640080" cy="1618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93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2687097"/>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Helvetica Neue Light"/>
                <a:cs typeface="Helvetica Neue Light"/>
              </a:rPr>
              <a:t>Workflow Implementation</a:t>
            </a:r>
          </a:p>
        </p:txBody>
      </p:sp>
    </p:spTree>
    <p:extLst>
      <p:ext uri="{BB962C8B-B14F-4D97-AF65-F5344CB8AC3E}">
        <p14:creationId xmlns:p14="http://schemas.microsoft.com/office/powerpoint/2010/main" val="125549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10634</TotalTime>
  <Words>4465</Words>
  <Application>Microsoft Macintosh PowerPoint</Application>
  <PresentationFormat>Widescreen</PresentationFormat>
  <Paragraphs>764</Paragraphs>
  <Slides>69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Andale Mono</vt:lpstr>
      <vt:lpstr>Arial</vt:lpstr>
      <vt:lpstr>Calibri</vt:lpstr>
      <vt:lpstr>Calibri Light</vt:lpstr>
      <vt:lpstr>Courier</vt:lpstr>
      <vt:lpstr>Helvetica Neue Light</vt:lpstr>
      <vt:lpstr>Office Theme</vt:lpstr>
      <vt:lpstr>Nanocourse 2019: Bulk RNA-seq 1. De novo transcriptome assembly 2. Expression estimation 3. Differential expression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Trinity Assessment - BUSCO</vt:lpstr>
      <vt:lpstr>PowerPoint Presentation</vt:lpstr>
      <vt:lpstr>PowerPoint Presentation</vt:lpstr>
      <vt:lpstr>PowerPoint Presentation</vt:lpstr>
      <vt:lpstr>PowerPoint Presentation</vt:lpstr>
      <vt:lpstr>PowerPoint Presentation</vt:lpstr>
      <vt:lpstr>Metrics: count stuff</vt:lpstr>
      <vt:lpstr>Metrics: within-sample normalized metrics</vt:lpstr>
      <vt:lpstr>Metrics: within-sample normalized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limits on bulk RNA-seq</vt:lpstr>
      <vt:lpstr>Quick thought on replication: more is better</vt:lpstr>
      <vt:lpstr>Workflows</vt:lpstr>
      <vt:lpstr>Why kallisto/sleuth and RSEM/limma voom?</vt:lpstr>
      <vt:lpstr>Why kallisto/sleuth and RSEM/limma voom?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Freedman</dc:creator>
  <cp:lastModifiedBy>Freedman, Adam</cp:lastModifiedBy>
  <cp:revision>597</cp:revision>
  <cp:lastPrinted>2016-11-15T16:29:25Z</cp:lastPrinted>
  <dcterms:created xsi:type="dcterms:W3CDTF">2016-04-03T14:39:47Z</dcterms:created>
  <dcterms:modified xsi:type="dcterms:W3CDTF">2019-08-21T22:37:08Z</dcterms:modified>
</cp:coreProperties>
</file>