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2" r:id="rId4"/>
    <p:sldId id="257" r:id="rId5"/>
    <p:sldId id="286" r:id="rId6"/>
    <p:sldId id="287" r:id="rId7"/>
    <p:sldId id="259" r:id="rId8"/>
    <p:sldId id="260" r:id="rId9"/>
    <p:sldId id="258" r:id="rId10"/>
    <p:sldId id="267" r:id="rId11"/>
    <p:sldId id="284" r:id="rId12"/>
    <p:sldId id="268" r:id="rId13"/>
    <p:sldId id="278" r:id="rId14"/>
    <p:sldId id="277" r:id="rId15"/>
    <p:sldId id="288" r:id="rId16"/>
    <p:sldId id="279" r:id="rId17"/>
    <p:sldId id="289" r:id="rId18"/>
    <p:sldId id="261" r:id="rId19"/>
    <p:sldId id="264" r:id="rId20"/>
    <p:sldId id="265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280" r:id="rId30"/>
    <p:sldId id="281" r:id="rId31"/>
    <p:sldId id="282" r:id="rId32"/>
    <p:sldId id="283" r:id="rId33"/>
    <p:sldId id="285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0"/>
    <p:restoredTop sz="94672"/>
  </p:normalViewPr>
  <p:slideViewPr>
    <p:cSldViewPr snapToGrid="0" snapToObjects="1">
      <p:cViewPr varScale="1">
        <p:scale>
          <a:sx n="120" d="100"/>
          <a:sy n="12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 and Yasin </a:t>
            </a:r>
            <a:r>
              <a:rPr lang="en-US" sz="2800" dirty="0" err="1">
                <a:latin typeface="Helvetica Neue Light"/>
                <a:cs typeface="Helvetica Neue Light"/>
              </a:rPr>
              <a:t>Kamaz</a:t>
            </a:r>
            <a:endParaRPr lang="en-US" sz="2800" dirty="0">
              <a:latin typeface="Helvetica Neue Light"/>
              <a:cs typeface="Helvetica Neue Light"/>
            </a:endParaRP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What are UMIs and why should we care?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608514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Mix of random UMIs of set length added to each well/droplet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UMIs ligated onto individual RNA fragments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Concentration targeted so that 1 unique UMI per molecule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Counting is done at UMI level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 PCR instances of &gt; 1 UMI collapsed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Removes PCR bias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Combined with cell/well barcodes so can trace molecules across multiplexed cell libraries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01C30-33B5-C94F-B506-BB37417F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48" y="1482844"/>
            <a:ext cx="3145683" cy="5133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2B961-07B5-3B4E-A88C-27D01BADB479}"/>
              </a:ext>
            </a:extLst>
          </p:cNvPr>
          <p:cNvSpPr txBox="1"/>
          <p:nvPr/>
        </p:nvSpPr>
        <p:spPr>
          <a:xfrm>
            <a:off x="7797230" y="6450492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Islam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92273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 (UMI)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estimates typically more robust than non-UMI approaches that have an enrichment/PCR step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876" y="1623607"/>
            <a:ext cx="61792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what are they?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91D6-636B-1B4F-B035-CC21CB94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21" y="1875390"/>
            <a:ext cx="4986966" cy="3296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7DD11F-E610-9D40-BAAF-C8FF36AB221B}"/>
              </a:ext>
            </a:extLst>
          </p:cNvPr>
          <p:cNvSpPr/>
          <p:nvPr/>
        </p:nvSpPr>
        <p:spPr>
          <a:xfrm>
            <a:off x="6858000" y="2126511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062AA-C8F0-EF45-9CAD-F8A54ADDE6E3}"/>
              </a:ext>
            </a:extLst>
          </p:cNvPr>
          <p:cNvSpPr txBox="1"/>
          <p:nvPr/>
        </p:nvSpPr>
        <p:spPr>
          <a:xfrm>
            <a:off x="8541509" y="5208817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why do we care?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1789-FC85-BA47-8A98-9ECEE57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438"/>
            <a:ext cx="6190216" cy="3453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18FDF-B431-094C-AF09-C1CCC2CD1535}"/>
              </a:ext>
            </a:extLst>
          </p:cNvPr>
          <p:cNvSpPr/>
          <p:nvPr/>
        </p:nvSpPr>
        <p:spPr>
          <a:xfrm>
            <a:off x="838200" y="2147777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BA5693E-55C9-6840-95FC-05C1BE08A6B1}"/>
              </a:ext>
            </a:extLst>
          </p:cNvPr>
          <p:cNvSpPr txBox="1">
            <a:spLocks/>
          </p:cNvSpPr>
          <p:nvPr/>
        </p:nvSpPr>
        <p:spPr>
          <a:xfrm>
            <a:off x="6856226" y="1946161"/>
            <a:ext cx="5041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 of same cell type may not cause big problems but,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Doublets of different types may have unique expression profiles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Occupy unique positions in reduced dimension space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Incorrectly identified as unique cell populations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bench protocols require contaminant hetero-specific cells to be present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07E28-C229-C14C-9ADF-0B10C3272C7F}"/>
              </a:ext>
            </a:extLst>
          </p:cNvPr>
          <p:cNvSpPr txBox="1"/>
          <p:nvPr/>
        </p:nvSpPr>
        <p:spPr>
          <a:xfrm>
            <a:off x="4455964" y="5232234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Ad hoc solutions may be chainsaw when need a scalpel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Filtering out cells with high UMI counts might exclude real cell populations with high RNA content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flavors of same approach involving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simluations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nearest-neighbor statistics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Scrublet</a:t>
            </a:r>
            <a:r>
              <a:rPr lang="en-US" dirty="0"/>
              <a:t>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069E5-2454-A343-81FA-562B7DDE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7" y="1775994"/>
            <a:ext cx="8899451" cy="3661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037FB-FFB8-F441-9F96-244689618253}"/>
              </a:ext>
            </a:extLst>
          </p:cNvPr>
          <p:cNvSpPr/>
          <p:nvPr/>
        </p:nvSpPr>
        <p:spPr>
          <a:xfrm>
            <a:off x="1316665" y="1881963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BC5CF-37B4-4943-8226-CB2925990A04}"/>
              </a:ext>
            </a:extLst>
          </p:cNvPr>
          <p:cNvSpPr txBox="1"/>
          <p:nvPr/>
        </p:nvSpPr>
        <p:spPr>
          <a:xfrm>
            <a:off x="7858060" y="5472948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2DF6BBE-AF75-5346-BFB1-755DDBB6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59830"/>
            <a:ext cx="10640786" cy="8606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Implemented in python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 have yet to establish best practices/tools … stay tuned!!</a:t>
            </a:r>
          </a:p>
        </p:txBody>
      </p:sp>
    </p:spTree>
    <p:extLst>
      <p:ext uri="{BB962C8B-B14F-4D97-AF65-F5344CB8AC3E}">
        <p14:creationId xmlns:p14="http://schemas.microsoft.com/office/powerpoint/2010/main" val="160805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7" y="1511300"/>
            <a:ext cx="3122419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C4B0A-5B61-8D42-9A1F-5A57BC61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12" y="4015322"/>
            <a:ext cx="2818443" cy="25002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The noise by expression level pattern explained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fit statistical models to variation in endogenous genes and spike-ins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 at lower expression levels consistent with Poisson sampling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Variation plateaus at higher expression levels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Estimates of sequencing efficiency (</a:t>
            </a:r>
            <a:r>
              <a:rPr lang="en-US" dirty="0">
                <a:latin typeface="Symbol" pitchFamily="2" charset="2"/>
                <a:ea typeface="Helvetica Neue Light" panose="02000403000000020004" pitchFamily="2" charset="0"/>
              </a:rPr>
              <a:t>b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capture this pattern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Caused by global tube-to-tube sampling efficiency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/>
          <p:nvPr/>
        </p:nvCxnSpPr>
        <p:spPr>
          <a:xfrm flipH="1">
            <a:off x="8649547" y="3285067"/>
            <a:ext cx="1090506" cy="379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9316603" y="2921000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3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1876215"/>
            <a:ext cx="5229828" cy="4722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General over-dispersion consistent with 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4242563" y="633940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>
            <a:cxnSpLocks/>
          </p:cNvCxnSpPr>
          <p:nvPr/>
        </p:nvCxnSpPr>
        <p:spPr>
          <a:xfrm flipH="1">
            <a:off x="3981245" y="4609920"/>
            <a:ext cx="1183965" cy="68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4573227" y="4245339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9ED5A-DA46-D941-8B7D-A840B3D6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" t="1668" r="6160" b="1558"/>
          <a:stretch/>
        </p:blipFill>
        <p:spPr>
          <a:xfrm>
            <a:off x="7063348" y="2353831"/>
            <a:ext cx="4151438" cy="3891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57B55F-8F40-5944-A552-97B87F2DA72A}"/>
              </a:ext>
            </a:extLst>
          </p:cNvPr>
          <p:cNvSpPr txBox="1"/>
          <p:nvPr/>
        </p:nvSpPr>
        <p:spPr>
          <a:xfrm>
            <a:off x="8441297" y="5762222"/>
            <a:ext cx="1873176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log(mean)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32A7-0208-8A43-81FA-29BB0FBF1821}"/>
              </a:ext>
            </a:extLst>
          </p:cNvPr>
          <p:cNvSpPr txBox="1"/>
          <p:nvPr/>
        </p:nvSpPr>
        <p:spPr>
          <a:xfrm rot="16200000">
            <a:off x="6098814" y="3810075"/>
            <a:ext cx="2220915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log(variance)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11F2-C587-214F-B274-2F57BFA5D250}"/>
              </a:ext>
            </a:extLst>
          </p:cNvPr>
          <p:cNvSpPr txBox="1"/>
          <p:nvPr/>
        </p:nvSpPr>
        <p:spPr>
          <a:xfrm>
            <a:off x="10314474" y="6062406"/>
            <a:ext cx="1449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Risso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DDA-A8DD-6F44-B023-5274A70D3BE6}"/>
              </a:ext>
            </a:extLst>
          </p:cNvPr>
          <p:cNvSpPr txBox="1"/>
          <p:nvPr/>
        </p:nvSpPr>
        <p:spPr>
          <a:xfrm rot="19986232">
            <a:off x="9118729" y="4519452"/>
            <a:ext cx="1873176" cy="48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65A5E-0089-AC40-AF1D-C821023349B1}"/>
              </a:ext>
            </a:extLst>
          </p:cNvPr>
          <p:cNvSpPr txBox="1"/>
          <p:nvPr/>
        </p:nvSpPr>
        <p:spPr>
          <a:xfrm>
            <a:off x="2202603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ACA19-D0A5-AE44-B6A5-F492D597E4EA}"/>
              </a:ext>
            </a:extLst>
          </p:cNvPr>
          <p:cNvSpPr txBox="1"/>
          <p:nvPr/>
        </p:nvSpPr>
        <p:spPr>
          <a:xfrm>
            <a:off x="8069347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Small (?) problem: distributional heterogeneity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Negative binomial (NB) captures over-dispersion for bulk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DE tools assume NB as well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evidence that there is distributional heterogeneity among genes!!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If true, no easy way to handle this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2E832-E6F7-2D4A-95C8-D091E528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44" y="1827747"/>
            <a:ext cx="3577989" cy="4076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183CC9-0BE9-444C-BD72-A17831C101D1}"/>
              </a:ext>
            </a:extLst>
          </p:cNvPr>
          <p:cNvSpPr txBox="1"/>
          <p:nvPr/>
        </p:nvSpPr>
        <p:spPr>
          <a:xfrm>
            <a:off x="8677238" y="6275922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</p:spTree>
    <p:extLst>
      <p:ext uri="{BB962C8B-B14F-4D97-AF65-F5344CB8AC3E}">
        <p14:creationId xmlns:p14="http://schemas.microsoft.com/office/powerpoint/2010/main" val="106856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Evaluating available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7C8E-2CB4-6B44-8064-0FBB7549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77" y="1561591"/>
            <a:ext cx="7372646" cy="4539237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071305-CD6D-A847-A402-05CD098B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6158719"/>
            <a:ext cx="10244667" cy="584679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Pearson correlation with known spike-in concentration</a:t>
            </a:r>
          </a:p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Sensitivity: # input molecules at which detection probability reaches 50%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B48AD-5AE1-CE49-85D8-E1283C677555}"/>
              </a:ext>
            </a:extLst>
          </p:cNvPr>
          <p:cNvSpPr txBox="1"/>
          <p:nvPr/>
        </p:nvSpPr>
        <p:spPr>
          <a:xfrm>
            <a:off x="8080917" y="6312558"/>
            <a:ext cx="312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Svensson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171156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Identifying cell populations: a closer look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Projecting cell expression profiles to lower dimensional space (dimension reduction)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PCA</a:t>
            </a: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SIMLR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Learns cell-to-cell similarity matrix with multiple kernels, and feeds matrix to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Define cell subpopulations by clustering on reduced dimensional space variables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K-means (SIMLR uses this)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Hierarchical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Graph-based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Seurat** uses shared nearest neighbor (SNN) counts, in a manner similar to SNN-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Cliq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(Xu and Su, 2015, </a:t>
            </a:r>
            <a:r>
              <a:rPr lang="en-US" sz="1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Bioinformatics</a:t>
            </a:r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E6A12-B390-AB4B-BD6A-8BE323C3E0AC}"/>
              </a:ext>
            </a:extLst>
          </p:cNvPr>
          <p:cNvSpPr txBox="1"/>
          <p:nvPr/>
        </p:nvSpPr>
        <p:spPr>
          <a:xfrm>
            <a:off x="8038215" y="6422080"/>
            <a:ext cx="377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** Our workflow today will mostly use Seurat</a:t>
            </a:r>
            <a:endParaRPr lang="en-US" sz="1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0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Next steps: workflow examples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Importing data into Seurat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Data pre-processing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Identifying cell subpopulations (w/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10x PBMC data set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Multi-sample integrative analysis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Brand new approach (Butler et al. 2018,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Biotech.)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compare tissues, treatments, species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”Aligns” samples using shared correlation structure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ways to do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quick run of SIMLR to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 # of clusters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Visualize clusters in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space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58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Final thoughts before getting our hands dirty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Single-cell analysis methods are rapidly evolving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Establishing best practices for core analyses (clustering, doublet detection) is a work in progress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more so for more advanced applications such as developmental transition time course experiments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Expect analysis workflows on the Informatics Group website in the (probably not too) near future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B5D03-3C1C-CF48-9816-C96A86027250}"/>
              </a:ext>
            </a:extLst>
          </p:cNvPr>
          <p:cNvSpPr txBox="1"/>
          <p:nvPr/>
        </p:nvSpPr>
        <p:spPr>
          <a:xfrm>
            <a:off x="1365841" y="2573867"/>
            <a:ext cx="9460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“But whenever there is a change in anatomy, cell type, and physiology there must be an underlying alteration in the developmental program.”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-Briggs et al. 2018, </a:t>
            </a:r>
            <a:r>
              <a:rPr lang="en-US" sz="2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E68C2-38FE-A34F-A4AC-F6554664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54" y="5134196"/>
            <a:ext cx="2898892" cy="138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3461-27FB-6648-846B-4B24156E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6" y="5134196"/>
            <a:ext cx="1848352" cy="138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F7DF6-90F9-2041-8C38-C7320E45E9FC}"/>
              </a:ext>
            </a:extLst>
          </p:cNvPr>
          <p:cNvSpPr txBox="1"/>
          <p:nvPr/>
        </p:nvSpPr>
        <p:spPr>
          <a:xfrm>
            <a:off x="581317" y="6278428"/>
            <a:ext cx="131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Daniel </a:t>
            </a:r>
            <a:r>
              <a:rPr lang="en-US" sz="1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Portik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?: new (developmental) questions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EC4B9F-CF6E-1F45-A6B0-B8E4CDB6F74C}"/>
              </a:ext>
            </a:extLst>
          </p:cNvPr>
          <p:cNvSpPr txBox="1"/>
          <p:nvPr/>
        </p:nvSpPr>
        <p:spPr>
          <a:xfrm>
            <a:off x="592667" y="1498600"/>
            <a:ext cx="1094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Which cell state transitions are conserved and which are labile?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different endpoints originate from different precursors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Drift?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co-expression modules?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regulatory changes occur during transitions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between 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states?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among tissues and species?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does gene expression differ between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cell types/states  at particular developmental time points?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 cell-level developmental changes contribute to (adaptive) phenotypes?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13E7DF7-2033-BD48-9BB4-AAD58F3A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496" y="5025034"/>
            <a:ext cx="7285759" cy="812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analyses may look at cell populations and processes that don’t have clearly demarcated cell subpopulations 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1963</Words>
  <Application>Microsoft Macintosh PowerPoint</Application>
  <PresentationFormat>Widescreen</PresentationFormat>
  <Paragraphs>319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 Neue Light</vt:lpstr>
      <vt:lpstr>Symbol</vt:lpstr>
      <vt:lpstr>Office Theme</vt:lpstr>
      <vt:lpstr>Introduction to scRNA-seq </vt:lpstr>
      <vt:lpstr>Some quick definitions</vt:lpstr>
      <vt:lpstr>Motivations</vt:lpstr>
      <vt:lpstr>Why scRNA-seq? Inference limits on bulk RNA-seq</vt:lpstr>
      <vt:lpstr>PowerPoint Presentation</vt:lpstr>
      <vt:lpstr>Why scRNA-seq?: new (developmental) questions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What are UMIs and why should we care?</vt:lpstr>
      <vt:lpstr>Typical applications of approaches </vt:lpstr>
      <vt:lpstr>scRNA-seq technical challenges</vt:lpstr>
      <vt:lpstr>Doublets: what are they?</vt:lpstr>
      <vt:lpstr>Doublets: why do we care?</vt:lpstr>
      <vt:lpstr>Doublets: how to detect them?</vt:lpstr>
      <vt:lpstr>Scrublet!!</vt:lpstr>
      <vt:lpstr>scRNA-seq noisier than bulk RNA-seq</vt:lpstr>
      <vt:lpstr>Aggregating scRNA-seq recapitulates bulk signal</vt:lpstr>
      <vt:lpstr>Biological noise: temporal variation</vt:lpstr>
      <vt:lpstr>Technical noise: input RNA and expression level</vt:lpstr>
      <vt:lpstr>The noise by expression level pattern explained</vt:lpstr>
      <vt:lpstr>General over-dispersion consistent with bulk</vt:lpstr>
      <vt:lpstr>Small (?) problem: distributional heterogeneity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Evaluating available methods</vt:lpstr>
      <vt:lpstr>Identifying cell populations: a closer look</vt:lpstr>
      <vt:lpstr>Next steps: workflow examples</vt:lpstr>
      <vt:lpstr>Final thoughts before getting our hands dirty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201</cp:revision>
  <dcterms:created xsi:type="dcterms:W3CDTF">2018-07-16T18:52:58Z</dcterms:created>
  <dcterms:modified xsi:type="dcterms:W3CDTF">2018-08-07T15:06:20Z</dcterms:modified>
</cp:coreProperties>
</file>