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63" r:id="rId3"/>
    <p:sldId id="262" r:id="rId4"/>
    <p:sldId id="257" r:id="rId5"/>
    <p:sldId id="286" r:id="rId6"/>
    <p:sldId id="287" r:id="rId7"/>
    <p:sldId id="259" r:id="rId8"/>
    <p:sldId id="260" r:id="rId9"/>
    <p:sldId id="258" r:id="rId10"/>
    <p:sldId id="267" r:id="rId11"/>
    <p:sldId id="284" r:id="rId12"/>
    <p:sldId id="268" r:id="rId13"/>
    <p:sldId id="278" r:id="rId14"/>
    <p:sldId id="277" r:id="rId15"/>
    <p:sldId id="288" r:id="rId16"/>
    <p:sldId id="279" r:id="rId17"/>
    <p:sldId id="289" r:id="rId18"/>
    <p:sldId id="261" r:id="rId19"/>
    <p:sldId id="264" r:id="rId20"/>
    <p:sldId id="265" r:id="rId21"/>
    <p:sldId id="269" r:id="rId22"/>
    <p:sldId id="270" r:id="rId23"/>
    <p:sldId id="272" r:id="rId24"/>
    <p:sldId id="271" r:id="rId25"/>
    <p:sldId id="273" r:id="rId26"/>
    <p:sldId id="274" r:id="rId27"/>
    <p:sldId id="275" r:id="rId28"/>
    <p:sldId id="276" r:id="rId29"/>
    <p:sldId id="280" r:id="rId30"/>
    <p:sldId id="281" r:id="rId31"/>
    <p:sldId id="282" r:id="rId32"/>
    <p:sldId id="283" r:id="rId33"/>
    <p:sldId id="285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40"/>
    <p:restoredTop sz="94672"/>
  </p:normalViewPr>
  <p:slideViewPr>
    <p:cSldViewPr snapToGrid="0" snapToObjects="1">
      <p:cViewPr varScale="1">
        <p:scale>
          <a:sx n="151" d="100"/>
          <a:sy n="151" d="100"/>
        </p:scale>
        <p:origin x="22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0A87A-4B1A-6642-BD6F-FDE59003FC4E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52084-0313-0548-B238-BED4EADA8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32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52084-0313-0548-B238-BED4EADA8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50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Normalizing between cell /sample effects perhaps most important, as within cell corrections for GC content, </a:t>
            </a:r>
            <a:r>
              <a:rPr lang="en-US" dirty="0" err="1"/>
              <a:t>etc</a:t>
            </a:r>
            <a:r>
              <a:rPr lang="en-US" dirty="0"/>
              <a:t> more straightforward???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52084-0313-0548-B238-BED4EADA892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2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DESeq</a:t>
            </a:r>
            <a:r>
              <a:rPr lang="en-US" dirty="0"/>
              <a:t> doesn’t deal with zero inflation well as constructs a </a:t>
            </a:r>
            <a:r>
              <a:rPr lang="en-US" dirty="0" err="1"/>
              <a:t>pseudoreference</a:t>
            </a:r>
            <a:r>
              <a:rPr lang="en-US" dirty="0"/>
              <a:t> sample based upon geometric mean of genes across cells ---problem because geometric mean is based on many zeroes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52084-0313-0548-B238-BED4EADA892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70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DESeq</a:t>
            </a:r>
            <a:r>
              <a:rPr lang="en-US" dirty="0"/>
              <a:t> doesn’t deal with zero inflation well as constructs a </a:t>
            </a:r>
            <a:r>
              <a:rPr lang="en-US" dirty="0" err="1"/>
              <a:t>pseudoreference</a:t>
            </a:r>
            <a:r>
              <a:rPr lang="en-US" dirty="0"/>
              <a:t> sample based upon geometric mean of genes across cells ---problem because geometric mean is based on many zeroes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52084-0313-0548-B238-BED4EADA892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20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DESeq</a:t>
            </a:r>
            <a:r>
              <a:rPr lang="en-US" dirty="0"/>
              <a:t> doesn’t deal with zero inflation well as constructs a </a:t>
            </a:r>
            <a:r>
              <a:rPr lang="en-US" dirty="0" err="1"/>
              <a:t>pseudoreference</a:t>
            </a:r>
            <a:r>
              <a:rPr lang="en-US" dirty="0"/>
              <a:t> sample based upon geometric mean of genes across cells ---problem because geometric mean is based on many zeroes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52084-0313-0548-B238-BED4EADA892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9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0D36-D26F-8549-BB29-305D0FE62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DF8DE-D972-0E4B-98FB-09CF87E11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DBDE1-83A1-8547-9E67-59BAAB998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3F4FE-466D-B04E-8D4F-9C2CAD25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BD205-9F39-A046-9D93-280A2B71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8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F46-68D9-474C-BF7D-5535B96F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94318-F50C-2140-9311-591CD9719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40C0E-18B8-D445-8545-A27D547D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929CA-1E9E-4D41-9C2E-B80DFADF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323A7-9907-5643-BBE6-FEFEF0C6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0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0FC5AE-D42B-6F46-94E9-55E39E8E3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4A010-B73D-7445-A4A4-8BF1A44B2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217C1-8A02-5740-8760-AD22E7A32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C0E79-AFA8-4746-977B-BB05BF34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BD6D6-0C60-8748-8A47-3AEF42A6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0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7637-F95C-AA4E-B741-0C015E3C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3AB53-B74E-1C4E-9A79-4A2D04633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E7414-1337-5A4D-A3F3-C4F6B6F8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89B1D-E63A-BB47-A54D-3D0A88C9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F0B29-7D85-FA44-A7F6-F8024511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4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484E-1B52-CC43-8D4D-962DE71C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F64B6-FFD6-F240-AF99-F11CA7FEA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B5EE9-58B7-C14E-966B-23865F46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E01DD-4231-9849-9620-BF509405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33186-FF76-9A45-B6F9-8C698863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11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6939-31E0-CD48-A0C2-42ADA660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D3E21-4941-E44D-88A5-26123F3DD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DF81F-0DDE-C24F-A3CC-9472FE2F0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7844F-9F2D-1447-A466-EBC7D839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012FA-8581-DD4F-8F3B-ACBBA8CA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16BD0-E10A-BE4C-A223-2C59B994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6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E61A-D82A-FC40-BD8B-E08530BB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1F826-988D-D64D-812A-9C1DAF001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539BC-9C1F-E64D-85D4-10017A326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845080-5C25-7142-A8ED-F056FB5EF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4521E-86DF-514E-91CE-67A38A537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5872DF-D7FE-7C44-ACE6-3A89815D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BFBE6-1AC8-1E42-BE5D-59D16CDB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EFB09-3D7C-874A-B64D-F202C986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8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0541-21C8-344C-8C06-65AA5FD2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FB535-EF83-3B4C-A6FF-83D2AFA5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6182A-FA14-D646-B8E0-B95A839B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A9FF1-3CC6-8E48-9A4A-62B7524F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C069C-9D78-AB4E-AC0C-2066F02D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6FF66-5632-7A49-B45D-153228EB3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96A9A-8259-6F49-97D1-06758F20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3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7B93-A810-0B44-9BC3-72219DA81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2599B-1254-474B-9EFF-D89B4C02A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1759D-9677-CD4A-B9AD-D6FBCF7AE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D6649-77E3-9A4A-A1AD-F8F5D3101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04D8D-3B26-F848-AF38-389D9247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88D01-9996-E044-B2D3-10D8139A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2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D56F-C79B-6244-8904-B14FF08E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91357-7AD6-C749-BA5D-FE1AFEB55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1A06F-EA1F-D240-B4A1-5E5688128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2E104-C4A9-7542-804B-7D2A1B68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E48F7-8FDA-014C-96AF-481D406F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03CB3-1DE3-8E4D-8AFC-16114D11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9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BAAAF-B425-1247-B5BD-31ED1FD8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0D8E2-467B-5B45-BCFD-7AE9A7D1A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E238E-B59E-2F49-B281-B63211A21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7AD7C-CA39-0947-A314-ACB8A37E2D1D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42D5E-0FCE-1D4D-8BCE-EA580A167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B64B1-2988-4649-9E18-D78C65A5A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5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>
            <a:extLst>
              <a:ext uri="{FF2B5EF4-FFF2-40B4-BE49-F238E27FC236}">
                <a16:creationId xmlns:a16="http://schemas.microsoft.com/office/drawing/2014/main" id="{E431113A-95B4-7F4E-9A7F-07D9757EC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080" y="78925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/>
                <a:cs typeface="Helvetica Neue Light"/>
              </a:rPr>
              <a:t>Introduction to </a:t>
            </a:r>
            <a:r>
              <a:rPr lang="en-US" dirty="0" err="1">
                <a:latin typeface="Helvetica Neue Light"/>
                <a:cs typeface="Helvetica Neue Light"/>
              </a:rPr>
              <a:t>scRNA-seq</a:t>
            </a:r>
            <a:r>
              <a:rPr lang="en-US" dirty="0">
                <a:latin typeface="Helvetica Neue Light"/>
                <a:cs typeface="Helvetica Neue Light"/>
              </a:rPr>
              <a:t> </a:t>
            </a:r>
          </a:p>
        </p:txBody>
      </p:sp>
      <p:sp>
        <p:nvSpPr>
          <p:cNvPr id="5" name="Subtitle 9">
            <a:extLst>
              <a:ext uri="{FF2B5EF4-FFF2-40B4-BE49-F238E27FC236}">
                <a16:creationId xmlns:a16="http://schemas.microsoft.com/office/drawing/2014/main" id="{B676EB42-DBC7-3846-9ECC-2A9E8945B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2161" y="3500600"/>
            <a:ext cx="9675839" cy="1090141"/>
          </a:xfrm>
        </p:spPr>
        <p:txBody>
          <a:bodyPr>
            <a:noAutofit/>
          </a:bodyPr>
          <a:lstStyle/>
          <a:p>
            <a:r>
              <a:rPr lang="en-US" sz="2800" dirty="0">
                <a:latin typeface="Helvetica Neue Light"/>
                <a:cs typeface="Helvetica Neue Light"/>
              </a:rPr>
              <a:t>Adam H. Freedman and Yasin </a:t>
            </a:r>
            <a:r>
              <a:rPr lang="en-US" sz="2800">
                <a:latin typeface="Helvetica Neue Light"/>
                <a:cs typeface="Helvetica Neue Light"/>
              </a:rPr>
              <a:t>Kaymaz</a:t>
            </a:r>
            <a:endParaRPr lang="en-US" sz="2800" dirty="0">
              <a:latin typeface="Helvetica Neue Light"/>
              <a:cs typeface="Helvetica Neue Light"/>
            </a:endParaRPr>
          </a:p>
          <a:p>
            <a:r>
              <a:rPr lang="en-US" sz="2800" dirty="0">
                <a:latin typeface="Helvetica Neue Light"/>
                <a:cs typeface="Helvetica Neue Light"/>
              </a:rPr>
              <a:t>FAS Informatics Group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20936E-8CCC-E443-89CB-BB2082D5F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74" y="5185227"/>
            <a:ext cx="1587629" cy="15876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7D4812-0850-C04E-8964-049583148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767" y="5476285"/>
            <a:ext cx="4618831" cy="118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20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78658E-9087-214F-84AF-33F02319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Two broad classes of experimental approaches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CBE7B0D9-C17B-7A49-B050-84F4FF4B1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9501"/>
            <a:ext cx="1064078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Read-based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paired end sequencing of fragment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whole transcript coverage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typically small # of cells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@ Bauer Core: SMART-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seq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Tag-based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Paired end library, but only 1 read is fragment sequence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Other contains well/cell barcode and Unique Molecular Identifier (UMI)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UMI tags a single RNA molecule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RNA counts are obtained by collapsing on UMIs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thousands of cells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@ Bauer core: 10x</a:t>
            </a: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FA399B-5C7A-A746-9FE0-E662ADB80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825" r="-156"/>
          <a:stretch/>
        </p:blipFill>
        <p:spPr>
          <a:xfrm>
            <a:off x="7954229" y="2028935"/>
            <a:ext cx="2651760" cy="124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309BC3-2B11-B14B-A59A-3711A98BD3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24" r="59439"/>
          <a:stretch/>
        </p:blipFill>
        <p:spPr>
          <a:xfrm>
            <a:off x="7954229" y="5281395"/>
            <a:ext cx="301752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39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78658E-9087-214F-84AF-33F02319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What are UMIs and why should we care?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CBE7B0D9-C17B-7A49-B050-84F4FF4B1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9501"/>
            <a:ext cx="6085148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Mix of random UMIs of set length added to each well/droplet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UMIs ligated onto individual RNA fragments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Concentration targeted so that 1 unique UMI per molecule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Counting is done at UMI level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Post PCR instances of &gt; 1 UMI collapsed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Removes PCR bias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Combined with cell/well barcodes so can trace molecules across multiplexed cell libraries</a:t>
            </a: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01C30-33B5-C94F-B506-BB37417FE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348" y="1482844"/>
            <a:ext cx="3145683" cy="51334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E2B961-07B5-3B4E-A88C-27D01BADB479}"/>
              </a:ext>
            </a:extLst>
          </p:cNvPr>
          <p:cNvSpPr txBox="1"/>
          <p:nvPr/>
        </p:nvSpPr>
        <p:spPr>
          <a:xfrm>
            <a:off x="7797230" y="6450492"/>
            <a:ext cx="2781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Islam et al. 2014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Nature Methods</a:t>
            </a:r>
          </a:p>
        </p:txBody>
      </p:sp>
    </p:spTree>
    <p:extLst>
      <p:ext uri="{BB962C8B-B14F-4D97-AF65-F5344CB8AC3E}">
        <p14:creationId xmlns:p14="http://schemas.microsoft.com/office/powerpoint/2010/main" val="922736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78658E-9087-214F-84AF-33F02319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Typical applications of approaches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CBE7B0D9-C17B-7A49-B050-84F4FF4B1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77873"/>
            <a:ext cx="10640786" cy="300913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Read-based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Isoform and gene-level expression analyses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Former much more noisy unless sequence to very high depth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Alternative splicing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Tag-based (UMI)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Gene-level expression analyses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Since only capture one end (typically 3’), you can’t detect isoform variations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Expression estimates typically more robust than non-UMI approaches that have an enrichment/PCR step</a:t>
            </a:r>
          </a:p>
        </p:txBody>
      </p:sp>
    </p:spTree>
    <p:extLst>
      <p:ext uri="{BB962C8B-B14F-4D97-AF65-F5344CB8AC3E}">
        <p14:creationId xmlns:p14="http://schemas.microsoft.com/office/powerpoint/2010/main" val="375833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343E03-A292-474F-B337-C909646B8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4564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scRNA-seq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technical challenges</a:t>
            </a:r>
          </a:p>
        </p:txBody>
      </p:sp>
    </p:spTree>
    <p:extLst>
      <p:ext uri="{BB962C8B-B14F-4D97-AF65-F5344CB8AC3E}">
        <p14:creationId xmlns:p14="http://schemas.microsoft.com/office/powerpoint/2010/main" val="728217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9249D6-75D5-9C4A-9BF5-73D774786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0876" y="1623607"/>
            <a:ext cx="6179288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&gt;1 cell can wind up in a droplet/well during library construction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majority being w/ 2 cells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Unless one visually inspects wells (e.g. C1), on cannot confirm doublets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data suggesting that even visual detection not 100% efficient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Not practical for high throughput assays (e.g. 10x)</a:t>
            </a: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Doublets: what are they?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7691D6-636B-1B4F-B035-CC21CB948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921" y="1875390"/>
            <a:ext cx="4986966" cy="32964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7DD11F-E610-9D40-BAAF-C8FF36AB221B}"/>
              </a:ext>
            </a:extLst>
          </p:cNvPr>
          <p:cNvSpPr/>
          <p:nvPr/>
        </p:nvSpPr>
        <p:spPr>
          <a:xfrm>
            <a:off x="6858000" y="2126511"/>
            <a:ext cx="361507" cy="322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8062AA-C8F0-EF45-9CAD-F8A54ADDE6E3}"/>
              </a:ext>
            </a:extLst>
          </p:cNvPr>
          <p:cNvSpPr txBox="1"/>
          <p:nvPr/>
        </p:nvSpPr>
        <p:spPr>
          <a:xfrm>
            <a:off x="8541509" y="5208817"/>
            <a:ext cx="2781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Wolock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al., 2018, </a:t>
            </a:r>
            <a:r>
              <a:rPr lang="en-US" sz="1200" i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bioRxiv</a:t>
            </a:r>
            <a:endParaRPr lang="en-US" sz="12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443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9249D6-75D5-9C4A-9BF5-73D774786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40786" cy="4351338"/>
          </a:xfrm>
        </p:spPr>
        <p:txBody>
          <a:bodyPr>
            <a:normAutofit/>
          </a:bodyPr>
          <a:lstStyle/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Doublets: why do we care?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7D1789-FC85-BA47-8A98-9ECEE5718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7438"/>
            <a:ext cx="6190216" cy="34532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DD18FDF-B431-094C-AF09-C1CCC2CD1535}"/>
              </a:ext>
            </a:extLst>
          </p:cNvPr>
          <p:cNvSpPr/>
          <p:nvPr/>
        </p:nvSpPr>
        <p:spPr>
          <a:xfrm>
            <a:off x="838200" y="2147777"/>
            <a:ext cx="361507" cy="322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6BA5693E-55C9-6840-95FC-05C1BE08A6B1}"/>
              </a:ext>
            </a:extLst>
          </p:cNvPr>
          <p:cNvSpPr txBox="1">
            <a:spLocks/>
          </p:cNvSpPr>
          <p:nvPr/>
        </p:nvSpPr>
        <p:spPr>
          <a:xfrm>
            <a:off x="6856226" y="1946161"/>
            <a:ext cx="50410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Doublet of same cell type may not cause big problems but,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Doublets of different types may have unique expression profiles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Occupy unique positions in reduced dimension space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Incorrectly identified as unique cell populations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bench protocols require contaminant hetero-specific cells to be present</a:t>
            </a: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A07E28-C229-C14C-9ADF-0B10C3272C7F}"/>
              </a:ext>
            </a:extLst>
          </p:cNvPr>
          <p:cNvSpPr txBox="1"/>
          <p:nvPr/>
        </p:nvSpPr>
        <p:spPr>
          <a:xfrm>
            <a:off x="4455964" y="5232234"/>
            <a:ext cx="2781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Wolock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al., 2018, </a:t>
            </a:r>
            <a:r>
              <a:rPr lang="en-US" sz="1200" i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bioRxiv</a:t>
            </a:r>
            <a:endParaRPr lang="en-US" sz="12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75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9249D6-75D5-9C4A-9BF5-73D774786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4078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6 months ago, 10x said they weren’t looking at the doublet problem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Ad hoc solutions may be chainsaw when need a scalpel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Filtering out cells with high UMI counts might exclude real cell populations with high RNA content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Just a few weeks ago, 3 tools published on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bioRxiv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Scrublet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DoubleDecon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DoubletFinder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Different flavors of same approach involving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simluations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and nearest-neighbor statistics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Doublets: how to detect them?</a:t>
            </a:r>
          </a:p>
        </p:txBody>
      </p:sp>
    </p:spTree>
    <p:extLst>
      <p:ext uri="{BB962C8B-B14F-4D97-AF65-F5344CB8AC3E}">
        <p14:creationId xmlns:p14="http://schemas.microsoft.com/office/powerpoint/2010/main" val="385965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 err="1"/>
              <a:t>Scrublet</a:t>
            </a:r>
            <a:r>
              <a:rPr lang="en-US" dirty="0"/>
              <a:t>!!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8069E5-2454-A343-81FA-562B7DDEC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47" y="1775994"/>
            <a:ext cx="8899451" cy="36610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85037FB-FFB8-F441-9F96-244689618253}"/>
              </a:ext>
            </a:extLst>
          </p:cNvPr>
          <p:cNvSpPr/>
          <p:nvPr/>
        </p:nvSpPr>
        <p:spPr>
          <a:xfrm>
            <a:off x="1316665" y="1881963"/>
            <a:ext cx="361507" cy="322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ABC5CF-37B4-4943-8226-CB2925990A04}"/>
              </a:ext>
            </a:extLst>
          </p:cNvPr>
          <p:cNvSpPr txBox="1"/>
          <p:nvPr/>
        </p:nvSpPr>
        <p:spPr>
          <a:xfrm>
            <a:off x="7858060" y="5472948"/>
            <a:ext cx="2781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Wolock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al., 2018, </a:t>
            </a:r>
            <a:r>
              <a:rPr lang="en-US" sz="1200" i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bioRxiv</a:t>
            </a:r>
            <a:endParaRPr lang="en-US" sz="12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2DF6BBE-AF75-5346-BFB1-755DDBB67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759830"/>
            <a:ext cx="10640786" cy="86065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Implemented in python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We have yet to establish best practices/tools … stay tuned!!</a:t>
            </a:r>
          </a:p>
        </p:txBody>
      </p:sp>
    </p:spTree>
    <p:extLst>
      <p:ext uri="{BB962C8B-B14F-4D97-AF65-F5344CB8AC3E}">
        <p14:creationId xmlns:p14="http://schemas.microsoft.com/office/powerpoint/2010/main" val="1608058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9249D6-75D5-9C4A-9BF5-73D774786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40786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Bulk RNA-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seq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average across many millions of cells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Unless cells pre-sorted, averaged across cell types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Even if sorted, averaged across subpopulations sharing cell markers/morphology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millions of reads per sample</a:t>
            </a:r>
          </a:p>
          <a:p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scRNA-seq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far fewer cells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Far fewer reads per cell than reads per bulk RNA-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seq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sample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”zero inflation”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Technical: dropouts (expressed but not detected)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Biological: intra-cellular temporal variation in expression (some genes ”off” when a cell is sampled)</a:t>
            </a: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 err="1"/>
              <a:t>scRNA-seq</a:t>
            </a:r>
            <a:r>
              <a:rPr lang="en-US" dirty="0"/>
              <a:t> noisier than bulk RNA-</a:t>
            </a:r>
            <a:r>
              <a:rPr lang="en-US" dirty="0" err="1"/>
              <a:t>seq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99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Aggregating </a:t>
            </a:r>
            <a:r>
              <a:rPr lang="en-US" dirty="0" err="1"/>
              <a:t>scRNA-seq</a:t>
            </a:r>
            <a:r>
              <a:rPr lang="en-US" dirty="0"/>
              <a:t> recapitulates bulk signal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7280E0-6BB9-E245-88AD-9DAA97574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20" y="2200940"/>
            <a:ext cx="3243022" cy="33598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CC97BD-E18D-E04C-A2C0-F8E467C8C811}"/>
              </a:ext>
            </a:extLst>
          </p:cNvPr>
          <p:cNvSpPr/>
          <p:nvPr/>
        </p:nvSpPr>
        <p:spPr>
          <a:xfrm>
            <a:off x="330148" y="2049987"/>
            <a:ext cx="765544" cy="4201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E9250B-6A79-CE44-8D6B-867C35214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324" y="2200939"/>
            <a:ext cx="6706801" cy="33598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CF4DD9-38F3-F44D-A490-79225E68E664}"/>
              </a:ext>
            </a:extLst>
          </p:cNvPr>
          <p:cNvSpPr txBox="1"/>
          <p:nvPr/>
        </p:nvSpPr>
        <p:spPr>
          <a:xfrm>
            <a:off x="1016982" y="5309775"/>
            <a:ext cx="289337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aggregated </a:t>
            </a:r>
            <a:r>
              <a:rPr lang="en-US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scRNA-seq</a:t>
            </a:r>
            <a:endParaRPr lang="en-US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3B640-2BC2-7641-903C-302340692AE6}"/>
              </a:ext>
            </a:extLst>
          </p:cNvPr>
          <p:cNvSpPr txBox="1"/>
          <p:nvPr/>
        </p:nvSpPr>
        <p:spPr>
          <a:xfrm>
            <a:off x="801096" y="1880710"/>
            <a:ext cx="3449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log</a:t>
            </a:r>
            <a:r>
              <a:rPr lang="en-US" sz="16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(gene FPKM)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563185-9C6C-C84C-953B-241244BA1F88}"/>
              </a:ext>
            </a:extLst>
          </p:cNvPr>
          <p:cNvSpPr txBox="1"/>
          <p:nvPr/>
        </p:nvSpPr>
        <p:spPr>
          <a:xfrm rot="16200000">
            <a:off x="-693324" y="3747564"/>
            <a:ext cx="289337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bulk RNA-</a:t>
            </a:r>
            <a:r>
              <a:rPr lang="en-US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seq</a:t>
            </a:r>
            <a:endParaRPr lang="en-US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6F4DFA-BD5E-504D-BAD8-45559DBD4E07}"/>
              </a:ext>
            </a:extLst>
          </p:cNvPr>
          <p:cNvSpPr txBox="1"/>
          <p:nvPr/>
        </p:nvSpPr>
        <p:spPr>
          <a:xfrm rot="16200000">
            <a:off x="4008257" y="3717610"/>
            <a:ext cx="283464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# genes detected (FPKM &gt;1)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86424A-3F30-6E47-8BD0-5A95E99856C5}"/>
              </a:ext>
            </a:extLst>
          </p:cNvPr>
          <p:cNvSpPr txBox="1"/>
          <p:nvPr/>
        </p:nvSpPr>
        <p:spPr>
          <a:xfrm>
            <a:off x="6187428" y="5252008"/>
            <a:ext cx="289337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# reads (millions)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1025B6-1B84-8D47-AEF6-17E70B9DB967}"/>
              </a:ext>
            </a:extLst>
          </p:cNvPr>
          <p:cNvSpPr txBox="1"/>
          <p:nvPr/>
        </p:nvSpPr>
        <p:spPr>
          <a:xfrm>
            <a:off x="8510599" y="2523470"/>
            <a:ext cx="663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bulk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C3F270-9A5E-C049-B6F0-A0E07B9E4046}"/>
              </a:ext>
            </a:extLst>
          </p:cNvPr>
          <p:cNvSpPr txBox="1"/>
          <p:nvPr/>
        </p:nvSpPr>
        <p:spPr>
          <a:xfrm>
            <a:off x="6692950" y="2958367"/>
            <a:ext cx="663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bulk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656673-5077-6C4C-A02B-9CF480184E4F}"/>
              </a:ext>
            </a:extLst>
          </p:cNvPr>
          <p:cNvSpPr txBox="1"/>
          <p:nvPr/>
        </p:nvSpPr>
        <p:spPr>
          <a:xfrm>
            <a:off x="6555418" y="3307221"/>
            <a:ext cx="1755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aggregated </a:t>
            </a:r>
            <a:r>
              <a:rPr lang="en-US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</a:t>
            </a:r>
            <a:endParaRPr lang="en-US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31A246-AA08-9E4A-A5BB-49B9D8D57211}"/>
              </a:ext>
            </a:extLst>
          </p:cNvPr>
          <p:cNvSpPr txBox="1"/>
          <p:nvPr/>
        </p:nvSpPr>
        <p:spPr>
          <a:xfrm>
            <a:off x="8510599" y="6340319"/>
            <a:ext cx="2466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Wu et al. 2014,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Nature Methods</a:t>
            </a:r>
          </a:p>
        </p:txBody>
      </p:sp>
    </p:spTree>
    <p:extLst>
      <p:ext uri="{BB962C8B-B14F-4D97-AF65-F5344CB8AC3E}">
        <p14:creationId xmlns:p14="http://schemas.microsoft.com/office/powerpoint/2010/main" val="318293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ACD68-0947-F24A-B0E6-3830B1DEB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Bulk RNA-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seq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Any assay using sequence reads from an NGS instrument that cannot generate cell-specific expression estimates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Includes pools of cells of the same type obtained through sorting that aren’t assigned cell barcodes</a:t>
            </a:r>
          </a:p>
          <a:p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scRNA-seq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Any protocol using NGS reads that uses read mappings to a set of reference transcripts in order to obtain cell-specific estimates of abundance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Does NOT include things like multiplexed single cell qPCR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141A7A-A82A-D843-940A-27426CAC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Some quick definitions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C7D5EF-925D-994D-95E5-4A2256FD6469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407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Biological noise: temporal variation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F0C402-F28E-4042-9008-EEE318E43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58" y="2040424"/>
            <a:ext cx="4290629" cy="3529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275FEA-36C7-7E47-A002-7241BAE12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379" y="2040424"/>
            <a:ext cx="3808083" cy="373362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DB27E5A-5898-D94B-AA1B-63C4590FFFE2}"/>
              </a:ext>
            </a:extLst>
          </p:cNvPr>
          <p:cNvSpPr/>
          <p:nvPr/>
        </p:nvSpPr>
        <p:spPr>
          <a:xfrm>
            <a:off x="6686026" y="4969266"/>
            <a:ext cx="528506" cy="1140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46925-0B06-3C4E-86B5-842CA01541F3}"/>
              </a:ext>
            </a:extLst>
          </p:cNvPr>
          <p:cNvSpPr/>
          <p:nvPr/>
        </p:nvSpPr>
        <p:spPr>
          <a:xfrm>
            <a:off x="7419004" y="2029913"/>
            <a:ext cx="327121" cy="315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0DD1CD-142A-9245-A6F4-5FB3523FDD7B}"/>
              </a:ext>
            </a:extLst>
          </p:cNvPr>
          <p:cNvSpPr/>
          <p:nvPr/>
        </p:nvSpPr>
        <p:spPr>
          <a:xfrm>
            <a:off x="9172936" y="2040425"/>
            <a:ext cx="327121" cy="315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E94177-A45E-7344-A012-0AE5612246D2}"/>
              </a:ext>
            </a:extLst>
          </p:cNvPr>
          <p:cNvSpPr/>
          <p:nvPr/>
        </p:nvSpPr>
        <p:spPr>
          <a:xfrm>
            <a:off x="1463602" y="2094294"/>
            <a:ext cx="327121" cy="315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4DFD60-EFD5-7147-BF07-ACEE2BB34346}"/>
              </a:ext>
            </a:extLst>
          </p:cNvPr>
          <p:cNvCxnSpPr/>
          <p:nvPr/>
        </p:nvCxnSpPr>
        <p:spPr>
          <a:xfrm>
            <a:off x="6174453" y="2272968"/>
            <a:ext cx="0" cy="421190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2DC26CD7-DD30-6C49-8180-A75158D18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462" y="5716627"/>
            <a:ext cx="5566352" cy="117403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Gene activity happens in “bursts”</a:t>
            </a:r>
          </a:p>
          <a:p>
            <a:pPr lvl="1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Apparent at both protein and mRNA levels</a:t>
            </a: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C1296237-7D3B-374D-8D25-AD82009D8073}"/>
              </a:ext>
            </a:extLst>
          </p:cNvPr>
          <p:cNvSpPr txBox="1">
            <a:spLocks/>
          </p:cNvSpPr>
          <p:nvPr/>
        </p:nvSpPr>
        <p:spPr>
          <a:xfrm>
            <a:off x="6704469" y="5832239"/>
            <a:ext cx="4657211" cy="47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Bursting varies among genes</a:t>
            </a:r>
            <a:endParaRPr lang="en-US" sz="2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1DB944-AE2F-164C-91A3-4D874E6594BE}"/>
              </a:ext>
            </a:extLst>
          </p:cNvPr>
          <p:cNvSpPr txBox="1"/>
          <p:nvPr/>
        </p:nvSpPr>
        <p:spPr>
          <a:xfrm>
            <a:off x="2485697" y="1542333"/>
            <a:ext cx="7220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Cell-level patterns of expression variation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CB21D9-0D03-0E4F-B394-E4243B7D76D7}"/>
              </a:ext>
            </a:extLst>
          </p:cNvPr>
          <p:cNvSpPr txBox="1"/>
          <p:nvPr/>
        </p:nvSpPr>
        <p:spPr>
          <a:xfrm>
            <a:off x="9820373" y="6412981"/>
            <a:ext cx="1954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Suter et al. 2011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Science</a:t>
            </a:r>
          </a:p>
        </p:txBody>
      </p:sp>
    </p:spTree>
    <p:extLst>
      <p:ext uri="{BB962C8B-B14F-4D97-AF65-F5344CB8AC3E}">
        <p14:creationId xmlns:p14="http://schemas.microsoft.com/office/powerpoint/2010/main" val="4011298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Technical noise: input RNA and expression level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CB21D9-0D03-0E4F-B394-E4243B7D76D7}"/>
              </a:ext>
            </a:extLst>
          </p:cNvPr>
          <p:cNvSpPr txBox="1"/>
          <p:nvPr/>
        </p:nvSpPr>
        <p:spPr>
          <a:xfrm>
            <a:off x="9438290" y="6412981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Brennecke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2013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Nat. Methods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756E04-1C94-DC47-827A-0CC780110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902" y="1713731"/>
            <a:ext cx="4644697" cy="4489264"/>
          </a:xfrm>
          <a:prstGeom prst="rect">
            <a:avLst/>
          </a:prstGeom>
        </p:spPr>
      </p:pic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D8BA6C37-1876-1645-B271-B01F98775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99538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Lower input material == greater difference between technical replicates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Inter-replicate differences higher at lower expression levels</a:t>
            </a: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F4245A-1462-3246-A8B8-3C9DAD019BC9}"/>
              </a:ext>
            </a:extLst>
          </p:cNvPr>
          <p:cNvSpPr txBox="1"/>
          <p:nvPr/>
        </p:nvSpPr>
        <p:spPr>
          <a:xfrm>
            <a:off x="8058716" y="1879686"/>
            <a:ext cx="781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5000 </a:t>
            </a:r>
            <a:r>
              <a:rPr lang="en-US" sz="1200" b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pg</a:t>
            </a:r>
            <a:endParaRPr lang="en-US" sz="1200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FD21E9-0749-AA41-9336-28792CC0BAF2}"/>
              </a:ext>
            </a:extLst>
          </p:cNvPr>
          <p:cNvSpPr txBox="1"/>
          <p:nvPr/>
        </p:nvSpPr>
        <p:spPr>
          <a:xfrm>
            <a:off x="10140925" y="1879686"/>
            <a:ext cx="781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500 </a:t>
            </a:r>
            <a:r>
              <a:rPr lang="en-US" sz="1200" b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pg</a:t>
            </a:r>
            <a:endParaRPr lang="en-US" sz="1200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0260B-9599-3746-B44E-1EB78BCD26BA}"/>
              </a:ext>
            </a:extLst>
          </p:cNvPr>
          <p:cNvSpPr txBox="1"/>
          <p:nvPr/>
        </p:nvSpPr>
        <p:spPr>
          <a:xfrm>
            <a:off x="8058716" y="4001294"/>
            <a:ext cx="781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50 </a:t>
            </a:r>
            <a:r>
              <a:rPr lang="en-US" sz="1200" b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pg</a:t>
            </a:r>
            <a:endParaRPr lang="en-US" sz="1200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899BD5-C34D-1148-AB41-CB03C884D007}"/>
              </a:ext>
            </a:extLst>
          </p:cNvPr>
          <p:cNvSpPr txBox="1"/>
          <p:nvPr/>
        </p:nvSpPr>
        <p:spPr>
          <a:xfrm>
            <a:off x="10140925" y="4001294"/>
            <a:ext cx="781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10 </a:t>
            </a:r>
            <a:r>
              <a:rPr lang="en-US" sz="1200" b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pg</a:t>
            </a:r>
            <a:endParaRPr lang="en-US" sz="1200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579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205722-8364-3D4C-9C5B-3A03C378F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337" y="1511300"/>
            <a:ext cx="3122419" cy="281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CC4B0A-5B61-8D42-9A1F-5A57BC61A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812" y="4015322"/>
            <a:ext cx="2818443" cy="250023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The noise by expression level pattern explained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CB21D9-0D03-0E4F-B394-E4243B7D76D7}"/>
              </a:ext>
            </a:extLst>
          </p:cNvPr>
          <p:cNvSpPr txBox="1"/>
          <p:nvPr/>
        </p:nvSpPr>
        <p:spPr>
          <a:xfrm>
            <a:off x="9438290" y="6412981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Grun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2014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Nat. Methods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D8BA6C37-1876-1645-B271-B01F98775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1827747"/>
            <a:ext cx="6159500" cy="4448175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Grun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fit statistical models to variation in endogenous genes and spike-ins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Noise at lower expression levels consistent with Poisson sampling 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Variation plateaus at higher expression levels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Estimates of sequencing efficiency (</a:t>
            </a:r>
            <a:r>
              <a:rPr lang="en-US" dirty="0">
                <a:latin typeface="Symbol" pitchFamily="2" charset="2"/>
                <a:ea typeface="Helvetica Neue Light" panose="02000403000000020004" pitchFamily="2" charset="0"/>
              </a:rPr>
              <a:t>b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) capture this pattern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Caused by global tube-to-tube sampling efficiency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E019AE-021F-7148-9F55-94CB9BC76210}"/>
              </a:ext>
            </a:extLst>
          </p:cNvPr>
          <p:cNvCxnSpPr/>
          <p:nvPr/>
        </p:nvCxnSpPr>
        <p:spPr>
          <a:xfrm flipH="1">
            <a:off x="8649547" y="3285067"/>
            <a:ext cx="1090506" cy="3793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ABE0B8C-319E-F84F-B47F-93514CBEF154}"/>
              </a:ext>
            </a:extLst>
          </p:cNvPr>
          <p:cNvSpPr txBox="1"/>
          <p:nvPr/>
        </p:nvSpPr>
        <p:spPr>
          <a:xfrm>
            <a:off x="9316603" y="2921000"/>
            <a:ext cx="2342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Poisson prediction</a:t>
            </a:r>
            <a:endParaRPr lang="en-US" sz="20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430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205722-8364-3D4C-9C5B-3A03C378F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02" y="1876215"/>
            <a:ext cx="5229828" cy="472229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General over-dispersion consistent with bulk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CB21D9-0D03-0E4F-B394-E4243B7D76D7}"/>
              </a:ext>
            </a:extLst>
          </p:cNvPr>
          <p:cNvSpPr txBox="1"/>
          <p:nvPr/>
        </p:nvSpPr>
        <p:spPr>
          <a:xfrm>
            <a:off x="4242563" y="6339405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Grun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2014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Nat. Methods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E019AE-021F-7148-9F55-94CB9BC76210}"/>
              </a:ext>
            </a:extLst>
          </p:cNvPr>
          <p:cNvCxnSpPr>
            <a:cxnSpLocks/>
          </p:cNvCxnSpPr>
          <p:nvPr/>
        </p:nvCxnSpPr>
        <p:spPr>
          <a:xfrm flipH="1">
            <a:off x="3981245" y="4609920"/>
            <a:ext cx="1183965" cy="6834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ABE0B8C-319E-F84F-B47F-93514CBEF154}"/>
              </a:ext>
            </a:extLst>
          </p:cNvPr>
          <p:cNvSpPr txBox="1"/>
          <p:nvPr/>
        </p:nvSpPr>
        <p:spPr>
          <a:xfrm>
            <a:off x="4573227" y="4245339"/>
            <a:ext cx="2342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Poisson prediction</a:t>
            </a:r>
            <a:endParaRPr lang="en-US" sz="20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29ED5A-DA46-D941-8B7D-A840B3D687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43" t="1668" r="6160" b="1558"/>
          <a:stretch/>
        </p:blipFill>
        <p:spPr>
          <a:xfrm>
            <a:off x="7063348" y="2353831"/>
            <a:ext cx="4151438" cy="38919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57B55F-8F40-5944-A552-97B87F2DA72A}"/>
              </a:ext>
            </a:extLst>
          </p:cNvPr>
          <p:cNvSpPr txBox="1"/>
          <p:nvPr/>
        </p:nvSpPr>
        <p:spPr>
          <a:xfrm>
            <a:off x="8441297" y="5762222"/>
            <a:ext cx="1873176" cy="5252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log(mean)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4332A7-0208-8A43-81FA-29BB0FBF1821}"/>
              </a:ext>
            </a:extLst>
          </p:cNvPr>
          <p:cNvSpPr txBox="1"/>
          <p:nvPr/>
        </p:nvSpPr>
        <p:spPr>
          <a:xfrm rot="16200000">
            <a:off x="6098814" y="3810075"/>
            <a:ext cx="2220915" cy="5252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log(variance)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5B11F2-C587-214F-B274-2F57BFA5D250}"/>
              </a:ext>
            </a:extLst>
          </p:cNvPr>
          <p:cNvSpPr txBox="1"/>
          <p:nvPr/>
        </p:nvSpPr>
        <p:spPr>
          <a:xfrm>
            <a:off x="10314474" y="6062406"/>
            <a:ext cx="14494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Risso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650DDA-A8DD-6F44-B023-5274A70D3BE6}"/>
              </a:ext>
            </a:extLst>
          </p:cNvPr>
          <p:cNvSpPr txBox="1"/>
          <p:nvPr/>
        </p:nvSpPr>
        <p:spPr>
          <a:xfrm rot="19986232">
            <a:off x="9118729" y="4519452"/>
            <a:ext cx="1873176" cy="484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Poisson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F65A5E-0089-AC40-AF1D-C821023349B1}"/>
              </a:ext>
            </a:extLst>
          </p:cNvPr>
          <p:cNvSpPr txBox="1"/>
          <p:nvPr/>
        </p:nvSpPr>
        <p:spPr>
          <a:xfrm>
            <a:off x="2202603" y="1513997"/>
            <a:ext cx="2617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scRNA-seq</a:t>
            </a:r>
            <a:endParaRPr lang="en-US" sz="24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CACA19-D0A5-AE44-B6A5-F492D597E4EA}"/>
              </a:ext>
            </a:extLst>
          </p:cNvPr>
          <p:cNvSpPr txBox="1"/>
          <p:nvPr/>
        </p:nvSpPr>
        <p:spPr>
          <a:xfrm>
            <a:off x="8069347" y="1513997"/>
            <a:ext cx="2617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Bulk</a:t>
            </a:r>
            <a:endParaRPr lang="en-US" sz="24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100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Small (?) problem: distributional heterogeneity</a:t>
            </a:r>
          </a:p>
        </p:txBody>
      </p: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BBAD2B8B-03F9-C446-9B8D-E3F938545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1827747"/>
            <a:ext cx="6159500" cy="4448175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Negative binomial (NB) captures over-dispersion for bulk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Most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scRNA-seq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DE tools assume NB as well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evidence that there is distributional heterogeneity among genes!!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If true, no easy way to handle this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D2E832-E6F7-2D4A-95C8-D091E528B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244" y="1827747"/>
            <a:ext cx="3577989" cy="407606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A183CC9-0BE9-444C-BD72-A17831C101D1}"/>
              </a:ext>
            </a:extLst>
          </p:cNvPr>
          <p:cNvSpPr txBox="1"/>
          <p:nvPr/>
        </p:nvSpPr>
        <p:spPr>
          <a:xfrm>
            <a:off x="8677238" y="6275922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Grun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2014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Nat. Methods</a:t>
            </a:r>
          </a:p>
        </p:txBody>
      </p:sp>
    </p:spTree>
    <p:extLst>
      <p:ext uri="{BB962C8B-B14F-4D97-AF65-F5344CB8AC3E}">
        <p14:creationId xmlns:p14="http://schemas.microsoft.com/office/powerpoint/2010/main" val="1068564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Study design and batch effects</a:t>
            </a:r>
          </a:p>
        </p:txBody>
      </p: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BBAD2B8B-03F9-C446-9B8D-E3F938545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599" y="1827747"/>
            <a:ext cx="10244667" cy="4448175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Rare or impossible that all cell pools derived from conditions of interest are prepared for sequencing simultaneously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Cell pool libraries may vary due to technical factors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Batch effects occur when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% of expression variation across libraries due to technical factors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E.g. Pipetting differences, amplification bias, sequencing depth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 the worst case scenario, batch and biological condition are completely confounded</a:t>
            </a: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81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Batch effects: good vs. bad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ADC853-8061-654A-86D6-CEBD309CA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245" y="1690688"/>
            <a:ext cx="6802327" cy="45828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1B44A0-008D-0D4D-84E7-BB0371296C43}"/>
              </a:ext>
            </a:extLst>
          </p:cNvPr>
          <p:cNvSpPr txBox="1"/>
          <p:nvPr/>
        </p:nvSpPr>
        <p:spPr>
          <a:xfrm>
            <a:off x="8165977" y="6408046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Hicks et al. 2015 </a:t>
            </a:r>
            <a:r>
              <a:rPr lang="en-US" sz="1200" i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BioRxiv</a:t>
            </a:r>
            <a:endParaRPr lang="en-US" sz="12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969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Batch effects can screw up cell groupings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B44A0-008D-0D4D-84E7-BB0371296C43}"/>
              </a:ext>
            </a:extLst>
          </p:cNvPr>
          <p:cNvSpPr txBox="1"/>
          <p:nvPr/>
        </p:nvSpPr>
        <p:spPr>
          <a:xfrm>
            <a:off x="8165977" y="6408046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Hicks et al. 2015 </a:t>
            </a:r>
            <a:r>
              <a:rPr lang="en-US" sz="1200" i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BioRxiv</a:t>
            </a:r>
            <a:endParaRPr lang="en-US" sz="12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0B8D925C-197D-3D48-A350-B35093A92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1827747"/>
            <a:ext cx="5043778" cy="444817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Hicks et al. (2015) looked at four high profile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scRNA-seq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data sets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all showed evidence of batch effect confounding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Close correspondence between groups and batches in PC space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Even within a group, batch effects observed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Imagine you are interested in variation among groups in gene expression noise ….. </a:t>
            </a: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CDAA35-9A12-5543-B9D8-466E6E7AF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378" y="1690688"/>
            <a:ext cx="5952608" cy="373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31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6B92B0-19D0-6444-A7BD-F4C111B18A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" t="6003" r="48530" b="53995"/>
          <a:stretch/>
        </p:blipFill>
        <p:spPr>
          <a:xfrm>
            <a:off x="8932122" y="1597915"/>
            <a:ext cx="3108960" cy="21945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379CD6-2B1B-D44D-B065-F5E8A9131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517" y="1554605"/>
            <a:ext cx="2702173" cy="346546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Batch effects: spike-ins don’t necessarily fix ‘</a:t>
            </a:r>
            <a:r>
              <a:rPr lang="en-US" dirty="0" err="1"/>
              <a:t>em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B44A0-008D-0D4D-84E7-BB0371296C43}"/>
              </a:ext>
            </a:extLst>
          </p:cNvPr>
          <p:cNvSpPr txBox="1"/>
          <p:nvPr/>
        </p:nvSpPr>
        <p:spPr>
          <a:xfrm>
            <a:off x="6609688" y="5129255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Tung et al. 2017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Scientific Reports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0B8D925C-197D-3D48-A350-B35093A92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1827747"/>
            <a:ext cx="6045200" cy="444817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ERCC spike-ins frequently used to try and correct for technical effects and adjust expression estimates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Previous intuitive caveats had to do with compositional bias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Shorter transcripts and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polyA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tails*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ERCC counts vary across technical replicates within individuals </a:t>
            </a:r>
            <a:r>
              <a:rPr lang="en-US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AND across individuals</a:t>
            </a:r>
          </a:p>
          <a:p>
            <a:pPr lvl="1"/>
            <a:r>
              <a:rPr lang="en-US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Biological variation influences ERCC standards so shouldn’t be used for batch effect correction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Batch effect correction methods an active area of research</a:t>
            </a: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81968C-3AF1-114F-AA05-A7C30DF3C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66" t="45313" r="51513" b="49686"/>
          <a:stretch/>
        </p:blipFill>
        <p:spPr>
          <a:xfrm>
            <a:off x="9185819" y="6282653"/>
            <a:ext cx="3050760" cy="397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C20647-1A6D-254E-912A-F6E4AA491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44" t="56621" r="2212" b="4211"/>
          <a:stretch/>
        </p:blipFill>
        <p:spPr>
          <a:xfrm>
            <a:off x="9185819" y="3797070"/>
            <a:ext cx="2896208" cy="20624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CE86F0-DEF5-8C45-87BD-56DF32A5B5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18" t="45313" r="11991" b="49686"/>
          <a:stretch/>
        </p:blipFill>
        <p:spPr>
          <a:xfrm>
            <a:off x="9782707" y="5910733"/>
            <a:ext cx="1856984" cy="3979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688490-61E0-CC48-8F2A-6326B1DF755C}"/>
              </a:ext>
            </a:extLst>
          </p:cNvPr>
          <p:cNvSpPr txBox="1"/>
          <p:nvPr/>
        </p:nvSpPr>
        <p:spPr>
          <a:xfrm>
            <a:off x="9628118" y="1557233"/>
            <a:ext cx="1412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Uncorrected</a:t>
            </a:r>
            <a:endParaRPr lang="en-US" sz="1600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930E96-7589-C540-BBDE-373CB2FB6860}"/>
              </a:ext>
            </a:extLst>
          </p:cNvPr>
          <p:cNvSpPr txBox="1"/>
          <p:nvPr/>
        </p:nvSpPr>
        <p:spPr>
          <a:xfrm>
            <a:off x="9628118" y="3745859"/>
            <a:ext cx="1412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Corrected</a:t>
            </a:r>
            <a:endParaRPr lang="en-US" sz="1600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70E9C8-F99C-004D-94C2-6A54C88EE066}"/>
              </a:ext>
            </a:extLst>
          </p:cNvPr>
          <p:cNvSpPr txBox="1"/>
          <p:nvPr/>
        </p:nvSpPr>
        <p:spPr>
          <a:xfrm>
            <a:off x="759221" y="6412981"/>
            <a:ext cx="372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* Relative to mammalian transcripts</a:t>
            </a:r>
            <a:endParaRPr lang="en-US" sz="12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24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Normalizing expression estimates</a:t>
            </a:r>
          </a:p>
        </p:txBody>
      </p: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BBAD2B8B-03F9-C446-9B8D-E3F938545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599" y="1690688"/>
            <a:ext cx="10244667" cy="4448175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Normalization methods important to remove systematic biases across cells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B1CEEC-5810-C748-B6F1-B7991D942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8" y="2856567"/>
            <a:ext cx="7154158" cy="27607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20B4A9-CE44-B74E-B82A-0875DC5C5071}"/>
              </a:ext>
            </a:extLst>
          </p:cNvPr>
          <p:cNvSpPr/>
          <p:nvPr/>
        </p:nvSpPr>
        <p:spPr>
          <a:xfrm>
            <a:off x="2181228" y="2856567"/>
            <a:ext cx="3175789" cy="2770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90988-9844-B24C-8909-2859583D47A8}"/>
              </a:ext>
            </a:extLst>
          </p:cNvPr>
          <p:cNvSpPr txBox="1"/>
          <p:nvPr/>
        </p:nvSpPr>
        <p:spPr>
          <a:xfrm>
            <a:off x="6932601" y="5751849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Vallejos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2017,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Nature Methods</a:t>
            </a:r>
          </a:p>
        </p:txBody>
      </p:sp>
    </p:spTree>
    <p:extLst>
      <p:ext uri="{BB962C8B-B14F-4D97-AF65-F5344CB8AC3E}">
        <p14:creationId xmlns:p14="http://schemas.microsoft.com/office/powerpoint/2010/main" val="280818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78658E-9087-214F-84AF-33F02319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Motivations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3B31D32C-9DCE-A941-A38A-058C2EB87CD6}"/>
              </a:ext>
            </a:extLst>
          </p:cNvPr>
          <p:cNvSpPr txBox="1"/>
          <p:nvPr/>
        </p:nvSpPr>
        <p:spPr>
          <a:xfrm>
            <a:off x="592667" y="1896533"/>
            <a:ext cx="109474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Analyze rare populations hard to detect in bulk experiments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Understand cell subpopulation distributions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Pre-</a:t>
            </a:r>
            <a:r>
              <a:rPr lang="en-US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scRNAseq</a:t>
            </a: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assays (e.g. FISH) detected orders of magnitude expression variation in putatively ”identical cells”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Developmental, tissue-specific, and intra-tissue treatment </a:t>
            </a:r>
            <a:r>
              <a:rPr lang="en-US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diferences</a:t>
            </a:r>
            <a:endParaRPr lang="en-US" sz="2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Remove potential biases of bulk perspective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Mean expression for cell population can be biased by a few cells</a:t>
            </a:r>
          </a:p>
          <a:p>
            <a:pPr lvl="1"/>
            <a:endParaRPr lang="en-US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Distinguish patterns and processes that are unidentifiable in bulk experiments</a:t>
            </a:r>
          </a:p>
          <a:p>
            <a:endParaRPr lang="en-US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784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Co-opting bulk RNA-</a:t>
            </a:r>
            <a:r>
              <a:rPr lang="en-US" dirty="0" err="1"/>
              <a:t>seq</a:t>
            </a:r>
            <a:r>
              <a:rPr lang="en-US" dirty="0"/>
              <a:t> methods</a:t>
            </a:r>
          </a:p>
        </p:txBody>
      </p: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BBAD2B8B-03F9-C446-9B8D-E3F938545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599" y="1690688"/>
            <a:ext cx="10244667" cy="4448175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Most tools/pipelines apply ”global scaling” methods developed for bulk RNA-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seq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to account for sequencing depth variation among samples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90988-9844-B24C-8909-2859583D47A8}"/>
              </a:ext>
            </a:extLst>
          </p:cNvPr>
          <p:cNvSpPr txBox="1"/>
          <p:nvPr/>
        </p:nvSpPr>
        <p:spPr>
          <a:xfrm>
            <a:off x="8357363" y="6422080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Vallejos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2017,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Nature Methods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A2FA08-4232-FF4E-9D86-CEAE986DD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107" y="3059552"/>
            <a:ext cx="8016949" cy="269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12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Bulk methods inconsistent and perform so-so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90988-9844-B24C-8909-2859583D47A8}"/>
              </a:ext>
            </a:extLst>
          </p:cNvPr>
          <p:cNvSpPr txBox="1"/>
          <p:nvPr/>
        </p:nvSpPr>
        <p:spPr>
          <a:xfrm>
            <a:off x="8357363" y="6422080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Vallejos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2017,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Nature Methods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E1FF503-2B5C-FC4B-9208-D1665ACA7D11}"/>
              </a:ext>
            </a:extLst>
          </p:cNvPr>
          <p:cNvGrpSpPr/>
          <p:nvPr/>
        </p:nvGrpSpPr>
        <p:grpSpPr>
          <a:xfrm>
            <a:off x="960120" y="1689100"/>
            <a:ext cx="3382110" cy="3818565"/>
            <a:chOff x="960120" y="1689100"/>
            <a:chExt cx="3382110" cy="381856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C65576-F408-B647-B7EB-E309821F66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08" r="-3308"/>
            <a:stretch/>
          </p:blipFill>
          <p:spPr>
            <a:xfrm>
              <a:off x="960120" y="2743201"/>
              <a:ext cx="3382110" cy="276446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63D0AA-5BDE-E944-BEDF-B4EE9C3612A3}"/>
                </a:ext>
              </a:extLst>
            </p:cNvPr>
            <p:cNvSpPr txBox="1"/>
            <p:nvPr/>
          </p:nvSpPr>
          <p:spPr>
            <a:xfrm>
              <a:off x="1248088" y="1689100"/>
              <a:ext cx="28061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1. Scaling factors inconsistent between methods</a:t>
              </a:r>
              <a:endParaRPr lang="en-US" i="1" dirty="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946508-EFF2-2C4D-BEDD-37C8B0D01A96}"/>
              </a:ext>
            </a:extLst>
          </p:cNvPr>
          <p:cNvGrpSpPr/>
          <p:nvPr/>
        </p:nvGrpSpPr>
        <p:grpSpPr>
          <a:xfrm>
            <a:off x="4501450" y="1689100"/>
            <a:ext cx="2833577" cy="3396975"/>
            <a:chOff x="4501450" y="1689100"/>
            <a:chExt cx="2833577" cy="33969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BADAB4-8F15-D44A-91AA-38F524A39B79}"/>
                </a:ext>
              </a:extLst>
            </p:cNvPr>
            <p:cNvSpPr txBox="1"/>
            <p:nvPr/>
          </p:nvSpPr>
          <p:spPr>
            <a:xfrm>
              <a:off x="4515151" y="1689100"/>
              <a:ext cx="28061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2. Low concordance among top variable genes</a:t>
              </a:r>
              <a:endParaRPr lang="en-US" i="1" dirty="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D2B7842-CA1D-7143-9537-5B0AF2181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1450" y="2610068"/>
              <a:ext cx="2833577" cy="2476007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051F269-8C97-3A46-B445-68CB2D011568}"/>
              </a:ext>
            </a:extLst>
          </p:cNvPr>
          <p:cNvGrpSpPr/>
          <p:nvPr/>
        </p:nvGrpSpPr>
        <p:grpSpPr>
          <a:xfrm>
            <a:off x="7430444" y="1689100"/>
            <a:ext cx="4466811" cy="4158806"/>
            <a:chOff x="7430444" y="1689100"/>
            <a:chExt cx="4466811" cy="415880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F9D475-1301-DE40-80D0-68C4888FCEAA}"/>
                </a:ext>
              </a:extLst>
            </p:cNvPr>
            <p:cNvSpPr txBox="1"/>
            <p:nvPr/>
          </p:nvSpPr>
          <p:spPr>
            <a:xfrm>
              <a:off x="8040995" y="1689100"/>
              <a:ext cx="28061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3. Not as good as </a:t>
              </a:r>
              <a:r>
                <a:rPr lang="en-US" dirty="0" err="1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scRNA-seq</a:t>
              </a:r>
              <a:r>
                <a:rPr lang="en-US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 tailored methods</a:t>
              </a:r>
              <a:endParaRPr lang="en-US" i="1" dirty="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F0E0036-078C-1440-9019-397D5EFC0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30444" y="2523316"/>
              <a:ext cx="4027276" cy="2841943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635D9EF-C568-B24B-A00B-BEB747C03EEC}"/>
                </a:ext>
              </a:extLst>
            </p:cNvPr>
            <p:cNvCxnSpPr/>
            <p:nvPr/>
          </p:nvCxnSpPr>
          <p:spPr>
            <a:xfrm>
              <a:off x="10526232" y="2482476"/>
              <a:ext cx="0" cy="336543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A2EBD7-E0CA-0F45-8140-A71715AC81A7}"/>
                </a:ext>
              </a:extLst>
            </p:cNvPr>
            <p:cNvSpPr txBox="1"/>
            <p:nvPr/>
          </p:nvSpPr>
          <p:spPr>
            <a:xfrm>
              <a:off x="8665537" y="2324617"/>
              <a:ext cx="169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Bulk</a:t>
              </a:r>
              <a:endParaRPr lang="en-US" i="1" u="sng" dirty="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6D4C8A-066A-3E46-9192-02FD842AA227}"/>
                </a:ext>
              </a:extLst>
            </p:cNvPr>
            <p:cNvSpPr txBox="1"/>
            <p:nvPr/>
          </p:nvSpPr>
          <p:spPr>
            <a:xfrm>
              <a:off x="10507415" y="2324617"/>
              <a:ext cx="1389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err="1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scRNA-seq</a:t>
              </a:r>
              <a:endParaRPr lang="en-US" i="1" u="sng" dirty="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831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Evaluating available methods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A27C8E-2CB4-6B44-8064-0FBB75495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677" y="1561591"/>
            <a:ext cx="7372646" cy="4539237"/>
          </a:xfrm>
          <a:prstGeom prst="rect">
            <a:avLst/>
          </a:prstGeom>
        </p:spPr>
      </p:pic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8F071305-CD6D-A847-A402-05CD098BE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599" y="6158719"/>
            <a:ext cx="10244667" cy="584679"/>
          </a:xfrm>
        </p:spPr>
        <p:txBody>
          <a:bodyPr>
            <a:normAutofit lnSpcReduction="10000"/>
          </a:bodyPr>
          <a:lstStyle/>
          <a:p>
            <a:r>
              <a:rPr lang="en-US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Accuracy: Pearson correlation with known spike-in concentration</a:t>
            </a:r>
          </a:p>
          <a:p>
            <a:r>
              <a:rPr lang="en-US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Sensitivity: # input molecules at which detection probability reaches 50%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DB48AD-5AE1-CE49-85D8-E1283C677555}"/>
              </a:ext>
            </a:extLst>
          </p:cNvPr>
          <p:cNvSpPr txBox="1"/>
          <p:nvPr/>
        </p:nvSpPr>
        <p:spPr>
          <a:xfrm>
            <a:off x="8080917" y="6312558"/>
            <a:ext cx="3121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Svensson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2017,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Nature Methods</a:t>
            </a:r>
          </a:p>
        </p:txBody>
      </p:sp>
    </p:spTree>
    <p:extLst>
      <p:ext uri="{BB962C8B-B14F-4D97-AF65-F5344CB8AC3E}">
        <p14:creationId xmlns:p14="http://schemas.microsoft.com/office/powerpoint/2010/main" val="1711564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Identifying cell populations: a closer look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0B8D925C-197D-3D48-A350-B35093A92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1827747"/>
            <a:ext cx="11176000" cy="444817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Projecting cell expression profiles to lower dimensional space (dimension reduction)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PCA</a:t>
            </a:r>
          </a:p>
          <a:p>
            <a:pPr lvl="1"/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tSNE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SIMLR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Learns cell-to-cell similarity matrix with multiple kernels, and feeds matrix to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tSNE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Define cell subpopulations by clustering on reduced dimensional space variables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K-means (SIMLR uses this) 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Hierarchical clustering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Graph-based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Seurat** uses shared nearest neighbor (SNN) counts, in a manner similar to SNN-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Cliq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(Xu and Su, 2015, </a:t>
            </a:r>
            <a:r>
              <a:rPr lang="en-US" sz="14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Bioinformatics</a:t>
            </a:r>
            <a:r>
              <a:rPr lang="en-US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)</a:t>
            </a: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1E6A12-B390-AB4B-BD6A-8BE323C3E0AC}"/>
              </a:ext>
            </a:extLst>
          </p:cNvPr>
          <p:cNvSpPr txBox="1"/>
          <p:nvPr/>
        </p:nvSpPr>
        <p:spPr>
          <a:xfrm>
            <a:off x="8038215" y="6422080"/>
            <a:ext cx="3772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** Our workflow today will mostly use Seurat</a:t>
            </a:r>
            <a:endParaRPr lang="en-US" sz="14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105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Next steps: workflow examples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0B8D925C-197D-3D48-A350-B35093A92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1827747"/>
            <a:ext cx="11176000" cy="44481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Importing data into Seurat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Data pre-processing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Identifying cell subpopulations (w/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tSNE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)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10x PBMC data set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Multi-sample integrative analysis 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Brand new approach (Butler et al. 2018, </a:t>
            </a:r>
            <a:r>
              <a:rPr lang="en-US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Nat. Biotech.)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Can compare tissues, treatments, species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”Aligns” samples using shared correlation structure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Alternative ways to do clustering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 quick run of SIMLR to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Identify # of clusters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Visualize clusters in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tSNE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space</a:t>
            </a: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5580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Final thoughts before getting our hands dirty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0B8D925C-197D-3D48-A350-B35093A92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1827747"/>
            <a:ext cx="11176000" cy="4448175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Single-cell analysis methods are rapidly evolving 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Establishing best practices for core analyses (clustering, doublet detection) is a work in progress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Even more so for more advanced applications such as developmental transition time course experiments</a:t>
            </a: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Expect analysis workflows on the Informatics Group website in the (probably not too) near future</a:t>
            </a: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23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78658E-9087-214F-84AF-33F02319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scRNA-seq</a:t>
            </a:r>
            <a:r>
              <a:rPr lang="en-US" dirty="0"/>
              <a:t>? Inference limits on bulk RNA-</a:t>
            </a:r>
            <a:r>
              <a:rPr lang="en-US" dirty="0" err="1"/>
              <a:t>seq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3BAB72F-8C43-5E49-9D3F-4258A1A1D709}"/>
              </a:ext>
            </a:extLst>
          </p:cNvPr>
          <p:cNvSpPr/>
          <p:nvPr/>
        </p:nvSpPr>
        <p:spPr>
          <a:xfrm rot="10800000">
            <a:off x="10961976" y="1846576"/>
            <a:ext cx="265814" cy="111326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">
                <a:schemeClr val="accent1"/>
              </a:gs>
              <a:gs pos="57000">
                <a:srgbClr val="FFC000"/>
              </a:gs>
              <a:gs pos="25000">
                <a:srgbClr val="FFFF00"/>
              </a:gs>
              <a:gs pos="78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C7D5A-593B-3443-B206-4E4EC78C84D1}"/>
              </a:ext>
            </a:extLst>
          </p:cNvPr>
          <p:cNvSpPr txBox="1"/>
          <p:nvPr/>
        </p:nvSpPr>
        <p:spPr>
          <a:xfrm>
            <a:off x="9319246" y="1750702"/>
            <a:ext cx="1775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Expression of interesting gene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AECBA-AAE5-FF44-A00A-FAB464EAEC9C}"/>
              </a:ext>
            </a:extLst>
          </p:cNvPr>
          <p:cNvSpPr txBox="1"/>
          <p:nvPr/>
        </p:nvSpPr>
        <p:spPr>
          <a:xfrm>
            <a:off x="11256071" y="1725989"/>
            <a:ext cx="56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high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E412E7-7AC9-3248-A2DA-9D7EDEC658F9}"/>
              </a:ext>
            </a:extLst>
          </p:cNvPr>
          <p:cNvSpPr txBox="1"/>
          <p:nvPr/>
        </p:nvSpPr>
        <p:spPr>
          <a:xfrm>
            <a:off x="11256071" y="2758363"/>
            <a:ext cx="575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low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812C7ED-495B-9747-BA57-46F967E4BB7C}"/>
              </a:ext>
            </a:extLst>
          </p:cNvPr>
          <p:cNvGrpSpPr/>
          <p:nvPr/>
        </p:nvGrpSpPr>
        <p:grpSpPr>
          <a:xfrm>
            <a:off x="1337847" y="3136417"/>
            <a:ext cx="698436" cy="635771"/>
            <a:chOff x="1019766" y="2162619"/>
            <a:chExt cx="1400802" cy="127511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A837FE8-BD16-6540-86B4-007A5BB38952}"/>
                </a:ext>
              </a:extLst>
            </p:cNvPr>
            <p:cNvSpPr/>
            <p:nvPr/>
          </p:nvSpPr>
          <p:spPr>
            <a:xfrm>
              <a:off x="1039930" y="2472250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0DCFD996-3872-744E-83DF-6AED34CA33E1}"/>
                </a:ext>
              </a:extLst>
            </p:cNvPr>
            <p:cNvSpPr/>
            <p:nvPr/>
          </p:nvSpPr>
          <p:spPr>
            <a:xfrm>
              <a:off x="1296483" y="2506403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3334BDCD-3625-9743-98DA-D4C4AF7EE2EF}"/>
                </a:ext>
              </a:extLst>
            </p:cNvPr>
            <p:cNvSpPr/>
            <p:nvPr/>
          </p:nvSpPr>
          <p:spPr>
            <a:xfrm>
              <a:off x="1490133" y="2794271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339A2178-7785-454F-AA41-DECD968B018B}"/>
                </a:ext>
              </a:extLst>
            </p:cNvPr>
            <p:cNvSpPr/>
            <p:nvPr/>
          </p:nvSpPr>
          <p:spPr>
            <a:xfrm>
              <a:off x="1830375" y="2862003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AEAAFC3A-1DB9-8D4C-B66E-08939A0F00FC}"/>
                </a:ext>
              </a:extLst>
            </p:cNvPr>
            <p:cNvSpPr/>
            <p:nvPr/>
          </p:nvSpPr>
          <p:spPr>
            <a:xfrm>
              <a:off x="1742014" y="2162619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54152A26-5D19-374D-A9C9-12A6D61AC270}"/>
                </a:ext>
              </a:extLst>
            </p:cNvPr>
            <p:cNvSpPr/>
            <p:nvPr/>
          </p:nvSpPr>
          <p:spPr>
            <a:xfrm>
              <a:off x="2066704" y="2310346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08AEF6D7-4F03-C344-BBB1-DBB5707485BC}"/>
                </a:ext>
              </a:extLst>
            </p:cNvPr>
            <p:cNvSpPr/>
            <p:nvPr/>
          </p:nvSpPr>
          <p:spPr>
            <a:xfrm>
              <a:off x="1293681" y="3076568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0E719F14-D563-9949-AA55-96BB4F201EC0}"/>
                </a:ext>
              </a:extLst>
            </p:cNvPr>
            <p:cNvSpPr/>
            <p:nvPr/>
          </p:nvSpPr>
          <p:spPr>
            <a:xfrm>
              <a:off x="1019766" y="2833693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83233D0-652F-C745-92D3-5C23F4F05219}"/>
                </a:ext>
              </a:extLst>
            </p:cNvPr>
            <p:cNvSpPr/>
            <p:nvPr/>
          </p:nvSpPr>
          <p:spPr>
            <a:xfrm>
              <a:off x="1756833" y="251910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F4B8530-D2FA-5046-8A76-ADA15373897A}"/>
                </a:ext>
              </a:extLst>
            </p:cNvPr>
            <p:cNvSpPr/>
            <p:nvPr/>
          </p:nvSpPr>
          <p:spPr>
            <a:xfrm>
              <a:off x="1302199" y="276424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3E69C97-F06E-AA4E-B3CE-5D1A2129C64F}"/>
                </a:ext>
              </a:extLst>
            </p:cNvPr>
            <p:cNvSpPr/>
            <p:nvPr/>
          </p:nvSpPr>
          <p:spPr>
            <a:xfrm>
              <a:off x="2026832" y="3143471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F851E41-2F00-7D46-B1F4-C756FA8CAAB4}"/>
                </a:ext>
              </a:extLst>
            </p:cNvPr>
            <p:cNvSpPr/>
            <p:nvPr/>
          </p:nvSpPr>
          <p:spPr>
            <a:xfrm>
              <a:off x="1655483" y="319220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CE5B0EC-E958-E946-B75D-050EDA9CA1D7}"/>
                </a:ext>
              </a:extLst>
            </p:cNvPr>
            <p:cNvSpPr/>
            <p:nvPr/>
          </p:nvSpPr>
          <p:spPr>
            <a:xfrm>
              <a:off x="2175034" y="268129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9CABCB9-6C3E-3A46-8FC9-7AB9733C5ECF}"/>
                </a:ext>
              </a:extLst>
            </p:cNvPr>
            <p:cNvSpPr/>
            <p:nvPr/>
          </p:nvSpPr>
          <p:spPr>
            <a:xfrm>
              <a:off x="1418371" y="2226716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89B7FE6-5AF4-594C-99D7-3D4FEBBD3AB8}"/>
              </a:ext>
            </a:extLst>
          </p:cNvPr>
          <p:cNvSpPr/>
          <p:nvPr/>
        </p:nvSpPr>
        <p:spPr>
          <a:xfrm>
            <a:off x="9239502" y="1690688"/>
            <a:ext cx="2668772" cy="2285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C6CB9F-4384-694F-9B5B-7967C8F1D189}"/>
              </a:ext>
            </a:extLst>
          </p:cNvPr>
          <p:cNvSpPr txBox="1"/>
          <p:nvPr/>
        </p:nvSpPr>
        <p:spPr>
          <a:xfrm>
            <a:off x="1064175" y="1576939"/>
            <a:ext cx="1245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Condition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AE9A77-4630-1847-91BF-FBB8F7544AAC}"/>
              </a:ext>
            </a:extLst>
          </p:cNvPr>
          <p:cNvSpPr txBox="1"/>
          <p:nvPr/>
        </p:nvSpPr>
        <p:spPr>
          <a:xfrm>
            <a:off x="3156285" y="1576939"/>
            <a:ext cx="1245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Condition 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2AEA070-C172-8749-A010-0DE46C64499B}"/>
              </a:ext>
            </a:extLst>
          </p:cNvPr>
          <p:cNvSpPr/>
          <p:nvPr/>
        </p:nvSpPr>
        <p:spPr>
          <a:xfrm rot="6078464">
            <a:off x="9439252" y="3227066"/>
            <a:ext cx="245534" cy="2455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0B269E5F-7A51-094B-955C-3D15BC78108C}"/>
              </a:ext>
            </a:extLst>
          </p:cNvPr>
          <p:cNvSpPr/>
          <p:nvPr/>
        </p:nvSpPr>
        <p:spPr>
          <a:xfrm>
            <a:off x="9423823" y="3605043"/>
            <a:ext cx="284818" cy="24553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DB9CE7-A937-E34C-AEB4-6E950158BAA4}"/>
              </a:ext>
            </a:extLst>
          </p:cNvPr>
          <p:cNvSpPr txBox="1"/>
          <p:nvPr/>
        </p:nvSpPr>
        <p:spPr>
          <a:xfrm>
            <a:off x="9849102" y="3169405"/>
            <a:ext cx="1245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cell type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F55289-5902-3641-A9E6-0FEC3DF8C964}"/>
              </a:ext>
            </a:extLst>
          </p:cNvPr>
          <p:cNvSpPr txBox="1"/>
          <p:nvPr/>
        </p:nvSpPr>
        <p:spPr>
          <a:xfrm>
            <a:off x="9849102" y="3544827"/>
            <a:ext cx="1245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cell type 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CD907E-C74B-6348-9A6C-B2C43CA5B429}"/>
              </a:ext>
            </a:extLst>
          </p:cNvPr>
          <p:cNvSpPr txBox="1"/>
          <p:nvPr/>
        </p:nvSpPr>
        <p:spPr>
          <a:xfrm>
            <a:off x="7462903" y="1576939"/>
            <a:ext cx="1568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Bulk inference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D33A0C0-0590-674F-9875-C004BBB339A8}"/>
              </a:ext>
            </a:extLst>
          </p:cNvPr>
          <p:cNvGrpSpPr/>
          <p:nvPr/>
        </p:nvGrpSpPr>
        <p:grpSpPr>
          <a:xfrm>
            <a:off x="3429957" y="3136417"/>
            <a:ext cx="698436" cy="635771"/>
            <a:chOff x="1019766" y="2162619"/>
            <a:chExt cx="1400802" cy="1275119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AD9C2C-85DC-EB46-A1F7-AA1157F7A54D}"/>
                </a:ext>
              </a:extLst>
            </p:cNvPr>
            <p:cNvSpPr/>
            <p:nvPr/>
          </p:nvSpPr>
          <p:spPr>
            <a:xfrm>
              <a:off x="1039930" y="2472250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riangle 44">
              <a:extLst>
                <a:ext uri="{FF2B5EF4-FFF2-40B4-BE49-F238E27FC236}">
                  <a16:creationId xmlns:a16="http://schemas.microsoft.com/office/drawing/2014/main" id="{DC58BDA8-6546-AD4B-87CA-0969B9FD2D50}"/>
                </a:ext>
              </a:extLst>
            </p:cNvPr>
            <p:cNvSpPr/>
            <p:nvPr/>
          </p:nvSpPr>
          <p:spPr>
            <a:xfrm>
              <a:off x="1296483" y="250640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F07D36D8-08C9-F34E-AC5E-985569C1120F}"/>
                </a:ext>
              </a:extLst>
            </p:cNvPr>
            <p:cNvSpPr/>
            <p:nvPr/>
          </p:nvSpPr>
          <p:spPr>
            <a:xfrm>
              <a:off x="1490133" y="2794271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8842D6B1-AC1B-7147-AD73-A7528A9F912D}"/>
                </a:ext>
              </a:extLst>
            </p:cNvPr>
            <p:cNvSpPr/>
            <p:nvPr/>
          </p:nvSpPr>
          <p:spPr>
            <a:xfrm>
              <a:off x="1830375" y="286200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riangle 47">
              <a:extLst>
                <a:ext uri="{FF2B5EF4-FFF2-40B4-BE49-F238E27FC236}">
                  <a16:creationId xmlns:a16="http://schemas.microsoft.com/office/drawing/2014/main" id="{5E492DB2-0113-A04B-862A-3C34F1B443E8}"/>
                </a:ext>
              </a:extLst>
            </p:cNvPr>
            <p:cNvSpPr/>
            <p:nvPr/>
          </p:nvSpPr>
          <p:spPr>
            <a:xfrm>
              <a:off x="1742014" y="2162619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riangle 48">
              <a:extLst>
                <a:ext uri="{FF2B5EF4-FFF2-40B4-BE49-F238E27FC236}">
                  <a16:creationId xmlns:a16="http://schemas.microsoft.com/office/drawing/2014/main" id="{D38976F6-D83E-5B46-9AAD-2012CCA772ED}"/>
                </a:ext>
              </a:extLst>
            </p:cNvPr>
            <p:cNvSpPr/>
            <p:nvPr/>
          </p:nvSpPr>
          <p:spPr>
            <a:xfrm>
              <a:off x="2066704" y="2310346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riangle 49">
              <a:extLst>
                <a:ext uri="{FF2B5EF4-FFF2-40B4-BE49-F238E27FC236}">
                  <a16:creationId xmlns:a16="http://schemas.microsoft.com/office/drawing/2014/main" id="{BD4819DC-1664-CD4D-B80D-7221F6EDC06D}"/>
                </a:ext>
              </a:extLst>
            </p:cNvPr>
            <p:cNvSpPr/>
            <p:nvPr/>
          </p:nvSpPr>
          <p:spPr>
            <a:xfrm>
              <a:off x="1293681" y="3076568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riangle 50">
              <a:extLst>
                <a:ext uri="{FF2B5EF4-FFF2-40B4-BE49-F238E27FC236}">
                  <a16:creationId xmlns:a16="http://schemas.microsoft.com/office/drawing/2014/main" id="{F7DC7EAF-A5A4-DD49-BFB2-219CE3D3DCF3}"/>
                </a:ext>
              </a:extLst>
            </p:cNvPr>
            <p:cNvSpPr/>
            <p:nvPr/>
          </p:nvSpPr>
          <p:spPr>
            <a:xfrm>
              <a:off x="1019766" y="283369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DAEC1F9-95DF-C742-9B02-52A2B949CFBD}"/>
                </a:ext>
              </a:extLst>
            </p:cNvPr>
            <p:cNvSpPr/>
            <p:nvPr/>
          </p:nvSpPr>
          <p:spPr>
            <a:xfrm>
              <a:off x="1756833" y="2519104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EE1CCB6-5FDD-6749-9977-47CF1537A7AA}"/>
                </a:ext>
              </a:extLst>
            </p:cNvPr>
            <p:cNvSpPr/>
            <p:nvPr/>
          </p:nvSpPr>
          <p:spPr>
            <a:xfrm>
              <a:off x="1302199" y="2764244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D0D1169-035B-1C42-BF97-090438303801}"/>
                </a:ext>
              </a:extLst>
            </p:cNvPr>
            <p:cNvSpPr/>
            <p:nvPr/>
          </p:nvSpPr>
          <p:spPr>
            <a:xfrm>
              <a:off x="2026832" y="3143471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902ABAF-0640-7B4B-BB9F-5D64E7C5BBAA}"/>
                </a:ext>
              </a:extLst>
            </p:cNvPr>
            <p:cNvSpPr/>
            <p:nvPr/>
          </p:nvSpPr>
          <p:spPr>
            <a:xfrm>
              <a:off x="1655483" y="3192204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95F3FDD-FC6A-F842-BCAA-C7745302BC41}"/>
                </a:ext>
              </a:extLst>
            </p:cNvPr>
            <p:cNvSpPr/>
            <p:nvPr/>
          </p:nvSpPr>
          <p:spPr>
            <a:xfrm>
              <a:off x="2175034" y="2681294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869E198-EF52-CD4D-A71F-227E1F81E8FD}"/>
                </a:ext>
              </a:extLst>
            </p:cNvPr>
            <p:cNvSpPr/>
            <p:nvPr/>
          </p:nvSpPr>
          <p:spPr>
            <a:xfrm>
              <a:off x="1418371" y="2226716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8D3958E-92D6-D84D-AD44-4EA5BB592CED}"/>
              </a:ext>
            </a:extLst>
          </p:cNvPr>
          <p:cNvSpPr txBox="1"/>
          <p:nvPr/>
        </p:nvSpPr>
        <p:spPr>
          <a:xfrm>
            <a:off x="5708241" y="2300875"/>
            <a:ext cx="102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 DE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3D031F7-BAAD-A540-B3ED-9B12F851ACB2}"/>
              </a:ext>
            </a:extLst>
          </p:cNvPr>
          <p:cNvGrpSpPr/>
          <p:nvPr/>
        </p:nvGrpSpPr>
        <p:grpSpPr>
          <a:xfrm>
            <a:off x="3338112" y="4050216"/>
            <a:ext cx="882127" cy="665118"/>
            <a:chOff x="2942687" y="3561041"/>
            <a:chExt cx="1669650" cy="1258905"/>
          </a:xfrm>
        </p:grpSpPr>
        <p:sp>
          <p:nvSpPr>
            <p:cNvPr id="77" name="Triangle 76">
              <a:extLst>
                <a:ext uri="{FF2B5EF4-FFF2-40B4-BE49-F238E27FC236}">
                  <a16:creationId xmlns:a16="http://schemas.microsoft.com/office/drawing/2014/main" id="{2FAE896E-E74E-AA46-B6CA-90F2973E8961}"/>
                </a:ext>
              </a:extLst>
            </p:cNvPr>
            <p:cNvSpPr/>
            <p:nvPr/>
          </p:nvSpPr>
          <p:spPr>
            <a:xfrm>
              <a:off x="3413054" y="4176479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riangle 77">
              <a:extLst>
                <a:ext uri="{FF2B5EF4-FFF2-40B4-BE49-F238E27FC236}">
                  <a16:creationId xmlns:a16="http://schemas.microsoft.com/office/drawing/2014/main" id="{C3D68456-34E2-4445-8526-A084BA14A2FD}"/>
                </a:ext>
              </a:extLst>
            </p:cNvPr>
            <p:cNvSpPr/>
            <p:nvPr/>
          </p:nvSpPr>
          <p:spPr>
            <a:xfrm>
              <a:off x="3753296" y="4244211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riangle 79">
              <a:extLst>
                <a:ext uri="{FF2B5EF4-FFF2-40B4-BE49-F238E27FC236}">
                  <a16:creationId xmlns:a16="http://schemas.microsoft.com/office/drawing/2014/main" id="{3117D212-E13E-5D4D-BD31-F35E755315CE}"/>
                </a:ext>
              </a:extLst>
            </p:cNvPr>
            <p:cNvSpPr/>
            <p:nvPr/>
          </p:nvSpPr>
          <p:spPr>
            <a:xfrm>
              <a:off x="3644395" y="3901312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riangle 80">
              <a:extLst>
                <a:ext uri="{FF2B5EF4-FFF2-40B4-BE49-F238E27FC236}">
                  <a16:creationId xmlns:a16="http://schemas.microsoft.com/office/drawing/2014/main" id="{27300F1E-8B18-A14F-9F00-CDB3E4C1391C}"/>
                </a:ext>
              </a:extLst>
            </p:cNvPr>
            <p:cNvSpPr/>
            <p:nvPr/>
          </p:nvSpPr>
          <p:spPr>
            <a:xfrm>
              <a:off x="3216602" y="4458776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riangle 81">
              <a:extLst>
                <a:ext uri="{FF2B5EF4-FFF2-40B4-BE49-F238E27FC236}">
                  <a16:creationId xmlns:a16="http://schemas.microsoft.com/office/drawing/2014/main" id="{3DF747A2-AC51-B542-A50A-03F52A9A9157}"/>
                </a:ext>
              </a:extLst>
            </p:cNvPr>
            <p:cNvSpPr/>
            <p:nvPr/>
          </p:nvSpPr>
          <p:spPr>
            <a:xfrm>
              <a:off x="2942687" y="4215901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55F855E-03B7-9948-9B88-13B3A7F65CA6}"/>
                </a:ext>
              </a:extLst>
            </p:cNvPr>
            <p:cNvSpPr/>
            <p:nvPr/>
          </p:nvSpPr>
          <p:spPr>
            <a:xfrm>
              <a:off x="3225120" y="414645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28300FC-648C-3B40-8AB6-B08C41689D34}"/>
                </a:ext>
              </a:extLst>
            </p:cNvPr>
            <p:cNvSpPr/>
            <p:nvPr/>
          </p:nvSpPr>
          <p:spPr>
            <a:xfrm>
              <a:off x="3949753" y="4525679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E927153-88D7-6543-9B5B-2F0C50E3FFBD}"/>
                </a:ext>
              </a:extLst>
            </p:cNvPr>
            <p:cNvSpPr/>
            <p:nvPr/>
          </p:nvSpPr>
          <p:spPr>
            <a:xfrm>
              <a:off x="3578404" y="457441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riangle 88">
              <a:extLst>
                <a:ext uri="{FF2B5EF4-FFF2-40B4-BE49-F238E27FC236}">
                  <a16:creationId xmlns:a16="http://schemas.microsoft.com/office/drawing/2014/main" id="{9CE33501-EB9D-9F49-815E-715C974192CD}"/>
                </a:ext>
              </a:extLst>
            </p:cNvPr>
            <p:cNvSpPr/>
            <p:nvPr/>
          </p:nvSpPr>
          <p:spPr>
            <a:xfrm>
              <a:off x="4109702" y="3677235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riangle 89">
              <a:extLst>
                <a:ext uri="{FF2B5EF4-FFF2-40B4-BE49-F238E27FC236}">
                  <a16:creationId xmlns:a16="http://schemas.microsoft.com/office/drawing/2014/main" id="{EFAA0647-3011-CB4D-B20B-65CEDABB59B4}"/>
                </a:ext>
              </a:extLst>
            </p:cNvPr>
            <p:cNvSpPr/>
            <p:nvPr/>
          </p:nvSpPr>
          <p:spPr>
            <a:xfrm>
              <a:off x="4042701" y="389690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riangle 90">
              <a:extLst>
                <a:ext uri="{FF2B5EF4-FFF2-40B4-BE49-F238E27FC236}">
                  <a16:creationId xmlns:a16="http://schemas.microsoft.com/office/drawing/2014/main" id="{99CFB0DE-3DBD-5A46-B2FD-7AA8C6847834}"/>
                </a:ext>
              </a:extLst>
            </p:cNvPr>
            <p:cNvSpPr/>
            <p:nvPr/>
          </p:nvSpPr>
          <p:spPr>
            <a:xfrm>
              <a:off x="4022161" y="4253389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riangle 91">
              <a:extLst>
                <a:ext uri="{FF2B5EF4-FFF2-40B4-BE49-F238E27FC236}">
                  <a16:creationId xmlns:a16="http://schemas.microsoft.com/office/drawing/2014/main" id="{6753284F-4BB1-7648-A791-D380636581CA}"/>
                </a:ext>
              </a:extLst>
            </p:cNvPr>
            <p:cNvSpPr/>
            <p:nvPr/>
          </p:nvSpPr>
          <p:spPr>
            <a:xfrm>
              <a:off x="4327519" y="4142437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riangle 92">
              <a:extLst>
                <a:ext uri="{FF2B5EF4-FFF2-40B4-BE49-F238E27FC236}">
                  <a16:creationId xmlns:a16="http://schemas.microsoft.com/office/drawing/2014/main" id="{52EDDD1D-B455-A948-8C8B-0F86CE158480}"/>
                </a:ext>
              </a:extLst>
            </p:cNvPr>
            <p:cNvSpPr/>
            <p:nvPr/>
          </p:nvSpPr>
          <p:spPr>
            <a:xfrm>
              <a:off x="3295240" y="3785118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riangle 93">
              <a:extLst>
                <a:ext uri="{FF2B5EF4-FFF2-40B4-BE49-F238E27FC236}">
                  <a16:creationId xmlns:a16="http://schemas.microsoft.com/office/drawing/2014/main" id="{C4646EDD-FD24-0C41-8BD7-D2F8E2CDEF40}"/>
                </a:ext>
              </a:extLst>
            </p:cNvPr>
            <p:cNvSpPr/>
            <p:nvPr/>
          </p:nvSpPr>
          <p:spPr>
            <a:xfrm>
              <a:off x="3760547" y="3561041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D310471-4B28-5F49-8FB6-2FA387347BFF}"/>
              </a:ext>
            </a:extLst>
          </p:cNvPr>
          <p:cNvGrpSpPr/>
          <p:nvPr/>
        </p:nvGrpSpPr>
        <p:grpSpPr>
          <a:xfrm>
            <a:off x="1317022" y="4053154"/>
            <a:ext cx="740087" cy="659243"/>
            <a:chOff x="1172166" y="3608924"/>
            <a:chExt cx="1400802" cy="124778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877FC96-BD75-4D43-A753-B39528FAB615}"/>
                </a:ext>
              </a:extLst>
            </p:cNvPr>
            <p:cNvSpPr/>
            <p:nvPr/>
          </p:nvSpPr>
          <p:spPr>
            <a:xfrm>
              <a:off x="1192330" y="3854458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riangle 60">
              <a:extLst>
                <a:ext uri="{FF2B5EF4-FFF2-40B4-BE49-F238E27FC236}">
                  <a16:creationId xmlns:a16="http://schemas.microsoft.com/office/drawing/2014/main" id="{1F73F38A-530B-EA40-9A83-3FDB3A60309A}"/>
                </a:ext>
              </a:extLst>
            </p:cNvPr>
            <p:cNvSpPr/>
            <p:nvPr/>
          </p:nvSpPr>
          <p:spPr>
            <a:xfrm>
              <a:off x="1448883" y="3888611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riangle 61">
              <a:extLst>
                <a:ext uri="{FF2B5EF4-FFF2-40B4-BE49-F238E27FC236}">
                  <a16:creationId xmlns:a16="http://schemas.microsoft.com/office/drawing/2014/main" id="{11197552-609A-0A40-B715-1FB05DF87CAF}"/>
                </a:ext>
              </a:extLst>
            </p:cNvPr>
            <p:cNvSpPr/>
            <p:nvPr/>
          </p:nvSpPr>
          <p:spPr>
            <a:xfrm>
              <a:off x="1642533" y="4176479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riangle 64">
              <a:extLst>
                <a:ext uri="{FF2B5EF4-FFF2-40B4-BE49-F238E27FC236}">
                  <a16:creationId xmlns:a16="http://schemas.microsoft.com/office/drawing/2014/main" id="{5AC314FB-DF5E-024A-A297-94B3EC398C06}"/>
                </a:ext>
              </a:extLst>
            </p:cNvPr>
            <p:cNvSpPr/>
            <p:nvPr/>
          </p:nvSpPr>
          <p:spPr>
            <a:xfrm>
              <a:off x="2219104" y="369255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riangle 65">
              <a:extLst>
                <a:ext uri="{FF2B5EF4-FFF2-40B4-BE49-F238E27FC236}">
                  <a16:creationId xmlns:a16="http://schemas.microsoft.com/office/drawing/2014/main" id="{A902675D-725F-8141-A12A-81B50E2C37A5}"/>
                </a:ext>
              </a:extLst>
            </p:cNvPr>
            <p:cNvSpPr/>
            <p:nvPr/>
          </p:nvSpPr>
          <p:spPr>
            <a:xfrm>
              <a:off x="1446081" y="4458776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riangle 66">
              <a:extLst>
                <a:ext uri="{FF2B5EF4-FFF2-40B4-BE49-F238E27FC236}">
                  <a16:creationId xmlns:a16="http://schemas.microsoft.com/office/drawing/2014/main" id="{14D77C1E-0643-1047-9126-08E19A330306}"/>
                </a:ext>
              </a:extLst>
            </p:cNvPr>
            <p:cNvSpPr/>
            <p:nvPr/>
          </p:nvSpPr>
          <p:spPr>
            <a:xfrm>
              <a:off x="1172166" y="4215901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47C2AF9-484B-3C44-9671-17920DF0F9EF}"/>
                </a:ext>
              </a:extLst>
            </p:cNvPr>
            <p:cNvSpPr/>
            <p:nvPr/>
          </p:nvSpPr>
          <p:spPr>
            <a:xfrm>
              <a:off x="1909233" y="390131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97DBD1F-58BD-0045-992A-3057EB9E7306}"/>
                </a:ext>
              </a:extLst>
            </p:cNvPr>
            <p:cNvSpPr/>
            <p:nvPr/>
          </p:nvSpPr>
          <p:spPr>
            <a:xfrm>
              <a:off x="1454599" y="414645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12AE291-71F2-FE43-86AE-5F2F049B1D98}"/>
                </a:ext>
              </a:extLst>
            </p:cNvPr>
            <p:cNvSpPr/>
            <p:nvPr/>
          </p:nvSpPr>
          <p:spPr>
            <a:xfrm>
              <a:off x="2179232" y="4525679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24DC599-BE34-7441-8AB3-D021355C305D}"/>
                </a:ext>
              </a:extLst>
            </p:cNvPr>
            <p:cNvSpPr/>
            <p:nvPr/>
          </p:nvSpPr>
          <p:spPr>
            <a:xfrm>
              <a:off x="1807883" y="457441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DDBBDB7-CB89-B541-9D9C-4214BDBD6CAE}"/>
                </a:ext>
              </a:extLst>
            </p:cNvPr>
            <p:cNvSpPr/>
            <p:nvPr/>
          </p:nvSpPr>
          <p:spPr>
            <a:xfrm>
              <a:off x="2327434" y="406350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12A0D2C-3061-874A-B133-255863F516D6}"/>
                </a:ext>
              </a:extLst>
            </p:cNvPr>
            <p:cNvSpPr/>
            <p:nvPr/>
          </p:nvSpPr>
          <p:spPr>
            <a:xfrm>
              <a:off x="1570771" y="360892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riangle 94">
              <a:extLst>
                <a:ext uri="{FF2B5EF4-FFF2-40B4-BE49-F238E27FC236}">
                  <a16:creationId xmlns:a16="http://schemas.microsoft.com/office/drawing/2014/main" id="{A0DD6EF2-C203-3847-938C-407C933BD3F1}"/>
                </a:ext>
              </a:extLst>
            </p:cNvPr>
            <p:cNvSpPr/>
            <p:nvPr/>
          </p:nvSpPr>
          <p:spPr>
            <a:xfrm>
              <a:off x="2058569" y="4188918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riangle 95">
              <a:extLst>
                <a:ext uri="{FF2B5EF4-FFF2-40B4-BE49-F238E27FC236}">
                  <a16:creationId xmlns:a16="http://schemas.microsoft.com/office/drawing/2014/main" id="{6C8360E3-1EA2-EF44-A782-A3AC0963BFBF}"/>
                </a:ext>
              </a:extLst>
            </p:cNvPr>
            <p:cNvSpPr/>
            <p:nvPr/>
          </p:nvSpPr>
          <p:spPr>
            <a:xfrm>
              <a:off x="1598481" y="4611176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23FAA83E-CDE1-C842-B15E-4F994B7CCCD4}"/>
              </a:ext>
            </a:extLst>
          </p:cNvPr>
          <p:cNvSpPr txBox="1"/>
          <p:nvPr/>
        </p:nvSpPr>
        <p:spPr>
          <a:xfrm>
            <a:off x="7733497" y="4213498"/>
            <a:ext cx="102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85DE925-C370-9540-8ADD-501A994A6691}"/>
              </a:ext>
            </a:extLst>
          </p:cNvPr>
          <p:cNvSpPr txBox="1"/>
          <p:nvPr/>
        </p:nvSpPr>
        <p:spPr>
          <a:xfrm>
            <a:off x="5260750" y="1574159"/>
            <a:ext cx="1922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Underlying process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1FFCCB-48CA-6942-9FEA-FB42B217315C}"/>
              </a:ext>
            </a:extLst>
          </p:cNvPr>
          <p:cNvSpPr txBox="1"/>
          <p:nvPr/>
        </p:nvSpPr>
        <p:spPr>
          <a:xfrm>
            <a:off x="5459462" y="3161915"/>
            <a:ext cx="1525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inter-cell type reciprocal DE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E87B57D-1863-AD4A-BFFC-ABC8FCC55FAD}"/>
              </a:ext>
            </a:extLst>
          </p:cNvPr>
          <p:cNvSpPr txBox="1"/>
          <p:nvPr/>
        </p:nvSpPr>
        <p:spPr>
          <a:xfrm>
            <a:off x="5459462" y="4090388"/>
            <a:ext cx="1525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differential cell composition only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F95DD30-4F95-7748-A6B2-E94D734EDCC4}"/>
              </a:ext>
            </a:extLst>
          </p:cNvPr>
          <p:cNvGrpSpPr/>
          <p:nvPr/>
        </p:nvGrpSpPr>
        <p:grpSpPr>
          <a:xfrm>
            <a:off x="1326552" y="4952789"/>
            <a:ext cx="721027" cy="656335"/>
            <a:chOff x="967660" y="5151090"/>
            <a:chExt cx="1400802" cy="1275119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1A74DE5-984E-3049-A9A4-3E8F14D54A7D}"/>
                </a:ext>
              </a:extLst>
            </p:cNvPr>
            <p:cNvSpPr/>
            <p:nvPr/>
          </p:nvSpPr>
          <p:spPr>
            <a:xfrm>
              <a:off x="987824" y="5460721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riangle 105">
              <a:extLst>
                <a:ext uri="{FF2B5EF4-FFF2-40B4-BE49-F238E27FC236}">
                  <a16:creationId xmlns:a16="http://schemas.microsoft.com/office/drawing/2014/main" id="{DFB02A5C-A231-7043-A1F5-CBC54ABF0D91}"/>
                </a:ext>
              </a:extLst>
            </p:cNvPr>
            <p:cNvSpPr/>
            <p:nvPr/>
          </p:nvSpPr>
          <p:spPr>
            <a:xfrm>
              <a:off x="1244377" y="549487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riangle 106">
              <a:extLst>
                <a:ext uri="{FF2B5EF4-FFF2-40B4-BE49-F238E27FC236}">
                  <a16:creationId xmlns:a16="http://schemas.microsoft.com/office/drawing/2014/main" id="{09EE5A3F-2745-404F-9F3F-225B0EE02396}"/>
                </a:ext>
              </a:extLst>
            </p:cNvPr>
            <p:cNvSpPr/>
            <p:nvPr/>
          </p:nvSpPr>
          <p:spPr>
            <a:xfrm>
              <a:off x="1438027" y="5782742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riangle 107">
              <a:extLst>
                <a:ext uri="{FF2B5EF4-FFF2-40B4-BE49-F238E27FC236}">
                  <a16:creationId xmlns:a16="http://schemas.microsoft.com/office/drawing/2014/main" id="{EA284C23-2ACB-5F44-B926-FC6BE57E3387}"/>
                </a:ext>
              </a:extLst>
            </p:cNvPr>
            <p:cNvSpPr/>
            <p:nvPr/>
          </p:nvSpPr>
          <p:spPr>
            <a:xfrm>
              <a:off x="1778269" y="585047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riangle 108">
              <a:extLst>
                <a:ext uri="{FF2B5EF4-FFF2-40B4-BE49-F238E27FC236}">
                  <a16:creationId xmlns:a16="http://schemas.microsoft.com/office/drawing/2014/main" id="{9594469B-3C91-DA49-ACCC-D7ED14982CB6}"/>
                </a:ext>
              </a:extLst>
            </p:cNvPr>
            <p:cNvSpPr/>
            <p:nvPr/>
          </p:nvSpPr>
          <p:spPr>
            <a:xfrm>
              <a:off x="1689908" y="5151090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riangle 109">
              <a:extLst>
                <a:ext uri="{FF2B5EF4-FFF2-40B4-BE49-F238E27FC236}">
                  <a16:creationId xmlns:a16="http://schemas.microsoft.com/office/drawing/2014/main" id="{0BB9560C-AA57-3B4C-A74B-0A549783A04E}"/>
                </a:ext>
              </a:extLst>
            </p:cNvPr>
            <p:cNvSpPr/>
            <p:nvPr/>
          </p:nvSpPr>
          <p:spPr>
            <a:xfrm>
              <a:off x="2014598" y="5298817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riangle 110">
              <a:extLst>
                <a:ext uri="{FF2B5EF4-FFF2-40B4-BE49-F238E27FC236}">
                  <a16:creationId xmlns:a16="http://schemas.microsoft.com/office/drawing/2014/main" id="{408F0E7C-2C6E-EE4E-9CE6-3A65DDA7D24A}"/>
                </a:ext>
              </a:extLst>
            </p:cNvPr>
            <p:cNvSpPr/>
            <p:nvPr/>
          </p:nvSpPr>
          <p:spPr>
            <a:xfrm>
              <a:off x="1241575" y="6065039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riangle 111">
              <a:extLst>
                <a:ext uri="{FF2B5EF4-FFF2-40B4-BE49-F238E27FC236}">
                  <a16:creationId xmlns:a16="http://schemas.microsoft.com/office/drawing/2014/main" id="{3A8F28CB-2947-0241-A297-7635097A8C55}"/>
                </a:ext>
              </a:extLst>
            </p:cNvPr>
            <p:cNvSpPr/>
            <p:nvPr/>
          </p:nvSpPr>
          <p:spPr>
            <a:xfrm>
              <a:off x="967660" y="582216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DC6C0D8-3236-1C42-BCBA-F4DADB2A447B}"/>
                </a:ext>
              </a:extLst>
            </p:cNvPr>
            <p:cNvSpPr/>
            <p:nvPr/>
          </p:nvSpPr>
          <p:spPr>
            <a:xfrm>
              <a:off x="1704727" y="550757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0917FED-5011-2B45-92F7-EC25222F7AFB}"/>
                </a:ext>
              </a:extLst>
            </p:cNvPr>
            <p:cNvSpPr/>
            <p:nvPr/>
          </p:nvSpPr>
          <p:spPr>
            <a:xfrm>
              <a:off x="1250093" y="575271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5D0C300-1915-194F-BC72-924B665CD4B6}"/>
                </a:ext>
              </a:extLst>
            </p:cNvPr>
            <p:cNvSpPr/>
            <p:nvPr/>
          </p:nvSpPr>
          <p:spPr>
            <a:xfrm>
              <a:off x="1974726" y="613194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73B7513C-B2A0-744F-B281-817260FD1197}"/>
                </a:ext>
              </a:extLst>
            </p:cNvPr>
            <p:cNvSpPr/>
            <p:nvPr/>
          </p:nvSpPr>
          <p:spPr>
            <a:xfrm>
              <a:off x="1603377" y="618067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DA7265F4-3C8C-444F-8671-B9136D5364CD}"/>
                </a:ext>
              </a:extLst>
            </p:cNvPr>
            <p:cNvSpPr/>
            <p:nvPr/>
          </p:nvSpPr>
          <p:spPr>
            <a:xfrm>
              <a:off x="2122928" y="566976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31FBB71-09EC-4B48-B488-49D15EFAD00C}"/>
                </a:ext>
              </a:extLst>
            </p:cNvPr>
            <p:cNvSpPr/>
            <p:nvPr/>
          </p:nvSpPr>
          <p:spPr>
            <a:xfrm>
              <a:off x="1366265" y="5215187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685A40F-C8F5-B042-BBF7-6E8F482CD649}"/>
              </a:ext>
            </a:extLst>
          </p:cNvPr>
          <p:cNvGrpSpPr/>
          <p:nvPr/>
        </p:nvGrpSpPr>
        <p:grpSpPr>
          <a:xfrm>
            <a:off x="3411041" y="4945229"/>
            <a:ext cx="736269" cy="670210"/>
            <a:chOff x="3049267" y="5151090"/>
            <a:chExt cx="1400802" cy="1275119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D17C364-A1C6-D345-AA4B-66E53E38BC52}"/>
                </a:ext>
              </a:extLst>
            </p:cNvPr>
            <p:cNvSpPr/>
            <p:nvPr/>
          </p:nvSpPr>
          <p:spPr>
            <a:xfrm>
              <a:off x="3069431" y="5460721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riangle 120">
              <a:extLst>
                <a:ext uri="{FF2B5EF4-FFF2-40B4-BE49-F238E27FC236}">
                  <a16:creationId xmlns:a16="http://schemas.microsoft.com/office/drawing/2014/main" id="{77A73E7B-FBF8-7B42-B507-C45258906400}"/>
                </a:ext>
              </a:extLst>
            </p:cNvPr>
            <p:cNvSpPr/>
            <p:nvPr/>
          </p:nvSpPr>
          <p:spPr>
            <a:xfrm>
              <a:off x="3325984" y="549487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riangle 121">
              <a:extLst>
                <a:ext uri="{FF2B5EF4-FFF2-40B4-BE49-F238E27FC236}">
                  <a16:creationId xmlns:a16="http://schemas.microsoft.com/office/drawing/2014/main" id="{CDBABA4A-5E3F-B149-81FE-1F46FA114490}"/>
                </a:ext>
              </a:extLst>
            </p:cNvPr>
            <p:cNvSpPr/>
            <p:nvPr/>
          </p:nvSpPr>
          <p:spPr>
            <a:xfrm>
              <a:off x="3519634" y="5782742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riangle 122">
              <a:extLst>
                <a:ext uri="{FF2B5EF4-FFF2-40B4-BE49-F238E27FC236}">
                  <a16:creationId xmlns:a16="http://schemas.microsoft.com/office/drawing/2014/main" id="{32D6CD6C-5D5E-0449-ACDC-F0B91F7BE172}"/>
                </a:ext>
              </a:extLst>
            </p:cNvPr>
            <p:cNvSpPr/>
            <p:nvPr/>
          </p:nvSpPr>
          <p:spPr>
            <a:xfrm>
              <a:off x="3859876" y="585047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riangle 123">
              <a:extLst>
                <a:ext uri="{FF2B5EF4-FFF2-40B4-BE49-F238E27FC236}">
                  <a16:creationId xmlns:a16="http://schemas.microsoft.com/office/drawing/2014/main" id="{A7ECF63B-E8EB-7643-A4EF-FD77CCF53CC8}"/>
                </a:ext>
              </a:extLst>
            </p:cNvPr>
            <p:cNvSpPr/>
            <p:nvPr/>
          </p:nvSpPr>
          <p:spPr>
            <a:xfrm>
              <a:off x="3771515" y="5151090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riangle 124">
              <a:extLst>
                <a:ext uri="{FF2B5EF4-FFF2-40B4-BE49-F238E27FC236}">
                  <a16:creationId xmlns:a16="http://schemas.microsoft.com/office/drawing/2014/main" id="{905EA257-6E46-8248-925A-AE4B587B4337}"/>
                </a:ext>
              </a:extLst>
            </p:cNvPr>
            <p:cNvSpPr/>
            <p:nvPr/>
          </p:nvSpPr>
          <p:spPr>
            <a:xfrm>
              <a:off x="4096205" y="5298817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riangle 125">
              <a:extLst>
                <a:ext uri="{FF2B5EF4-FFF2-40B4-BE49-F238E27FC236}">
                  <a16:creationId xmlns:a16="http://schemas.microsoft.com/office/drawing/2014/main" id="{D080F056-01AC-3F4B-AAFC-24E5114401AB}"/>
                </a:ext>
              </a:extLst>
            </p:cNvPr>
            <p:cNvSpPr/>
            <p:nvPr/>
          </p:nvSpPr>
          <p:spPr>
            <a:xfrm>
              <a:off x="3323182" y="6065039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riangle 126">
              <a:extLst>
                <a:ext uri="{FF2B5EF4-FFF2-40B4-BE49-F238E27FC236}">
                  <a16:creationId xmlns:a16="http://schemas.microsoft.com/office/drawing/2014/main" id="{2FA1FE46-4D28-9344-97D3-A620D37645E7}"/>
                </a:ext>
              </a:extLst>
            </p:cNvPr>
            <p:cNvSpPr/>
            <p:nvPr/>
          </p:nvSpPr>
          <p:spPr>
            <a:xfrm>
              <a:off x="3049267" y="582216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4A41CAE6-5277-1544-ADA1-4B1DBBC6A425}"/>
                </a:ext>
              </a:extLst>
            </p:cNvPr>
            <p:cNvSpPr/>
            <p:nvPr/>
          </p:nvSpPr>
          <p:spPr>
            <a:xfrm>
              <a:off x="3786334" y="550757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24183C7-EABD-BE4E-9D95-27C29678B04B}"/>
                </a:ext>
              </a:extLst>
            </p:cNvPr>
            <p:cNvSpPr/>
            <p:nvPr/>
          </p:nvSpPr>
          <p:spPr>
            <a:xfrm>
              <a:off x="3331700" y="575271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5272965E-CE8F-3844-AE34-9602C13665AD}"/>
                </a:ext>
              </a:extLst>
            </p:cNvPr>
            <p:cNvSpPr/>
            <p:nvPr/>
          </p:nvSpPr>
          <p:spPr>
            <a:xfrm>
              <a:off x="4056333" y="6131942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05F49BEC-37C8-A24E-8A47-6FE9CD66A1BE}"/>
                </a:ext>
              </a:extLst>
            </p:cNvPr>
            <p:cNvSpPr/>
            <p:nvPr/>
          </p:nvSpPr>
          <p:spPr>
            <a:xfrm>
              <a:off x="3684984" y="618067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D6FC19C-7EDC-034B-A3B9-731AE9FCCCDA}"/>
                </a:ext>
              </a:extLst>
            </p:cNvPr>
            <p:cNvSpPr/>
            <p:nvPr/>
          </p:nvSpPr>
          <p:spPr>
            <a:xfrm>
              <a:off x="4204535" y="566976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2603D18-C7D2-654C-AA14-A76BBC106894}"/>
                </a:ext>
              </a:extLst>
            </p:cNvPr>
            <p:cNvSpPr/>
            <p:nvPr/>
          </p:nvSpPr>
          <p:spPr>
            <a:xfrm>
              <a:off x="3447872" y="5215187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143596E0-87B5-464E-8339-D759EDE6DEF7}"/>
              </a:ext>
            </a:extLst>
          </p:cNvPr>
          <p:cNvSpPr txBox="1"/>
          <p:nvPr/>
        </p:nvSpPr>
        <p:spPr>
          <a:xfrm>
            <a:off x="5459462" y="5018063"/>
            <a:ext cx="1525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cell-type specific DE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FFE2FBD-A59B-774A-BE56-C9E3C58CFF2D}"/>
              </a:ext>
            </a:extLst>
          </p:cNvPr>
          <p:cNvSpPr txBox="1"/>
          <p:nvPr/>
        </p:nvSpPr>
        <p:spPr>
          <a:xfrm>
            <a:off x="7345921" y="4894952"/>
            <a:ext cx="1802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 (if cell type above some minimal fraction)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5EE77D5-333B-B94C-9FE1-A00EA9F224D7}"/>
              </a:ext>
            </a:extLst>
          </p:cNvPr>
          <p:cNvGrpSpPr/>
          <p:nvPr/>
        </p:nvGrpSpPr>
        <p:grpSpPr>
          <a:xfrm>
            <a:off x="1320298" y="5864412"/>
            <a:ext cx="733534" cy="667720"/>
            <a:chOff x="967660" y="5151090"/>
            <a:chExt cx="1400802" cy="1275119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BE8DEF1F-B1C5-7A45-A1FB-3FF7576549AE}"/>
                </a:ext>
              </a:extLst>
            </p:cNvPr>
            <p:cNvSpPr/>
            <p:nvPr/>
          </p:nvSpPr>
          <p:spPr>
            <a:xfrm>
              <a:off x="987824" y="5460721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riangle 140">
              <a:extLst>
                <a:ext uri="{FF2B5EF4-FFF2-40B4-BE49-F238E27FC236}">
                  <a16:creationId xmlns:a16="http://schemas.microsoft.com/office/drawing/2014/main" id="{4ECE49A1-CB6B-1C43-AAAE-BEF674057F81}"/>
                </a:ext>
              </a:extLst>
            </p:cNvPr>
            <p:cNvSpPr/>
            <p:nvPr/>
          </p:nvSpPr>
          <p:spPr>
            <a:xfrm>
              <a:off x="1244377" y="5494874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riangle 141">
              <a:extLst>
                <a:ext uri="{FF2B5EF4-FFF2-40B4-BE49-F238E27FC236}">
                  <a16:creationId xmlns:a16="http://schemas.microsoft.com/office/drawing/2014/main" id="{6E3FCF7E-BCE2-C14A-86DC-557C029C1017}"/>
                </a:ext>
              </a:extLst>
            </p:cNvPr>
            <p:cNvSpPr/>
            <p:nvPr/>
          </p:nvSpPr>
          <p:spPr>
            <a:xfrm>
              <a:off x="1438027" y="5782742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riangle 142">
              <a:extLst>
                <a:ext uri="{FF2B5EF4-FFF2-40B4-BE49-F238E27FC236}">
                  <a16:creationId xmlns:a16="http://schemas.microsoft.com/office/drawing/2014/main" id="{BFC0C24F-8056-E74A-8ABF-28082CBFEEAB}"/>
                </a:ext>
              </a:extLst>
            </p:cNvPr>
            <p:cNvSpPr/>
            <p:nvPr/>
          </p:nvSpPr>
          <p:spPr>
            <a:xfrm>
              <a:off x="1778269" y="5850474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riangle 143">
              <a:extLst>
                <a:ext uri="{FF2B5EF4-FFF2-40B4-BE49-F238E27FC236}">
                  <a16:creationId xmlns:a16="http://schemas.microsoft.com/office/drawing/2014/main" id="{32A67369-9968-C14C-BE56-9C70F7E05232}"/>
                </a:ext>
              </a:extLst>
            </p:cNvPr>
            <p:cNvSpPr/>
            <p:nvPr/>
          </p:nvSpPr>
          <p:spPr>
            <a:xfrm>
              <a:off x="1689908" y="5151090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riangle 144">
              <a:extLst>
                <a:ext uri="{FF2B5EF4-FFF2-40B4-BE49-F238E27FC236}">
                  <a16:creationId xmlns:a16="http://schemas.microsoft.com/office/drawing/2014/main" id="{2CBAD89F-1B50-914B-A198-B420D82E04C5}"/>
                </a:ext>
              </a:extLst>
            </p:cNvPr>
            <p:cNvSpPr/>
            <p:nvPr/>
          </p:nvSpPr>
          <p:spPr>
            <a:xfrm>
              <a:off x="2014598" y="5298817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riangle 145">
              <a:extLst>
                <a:ext uri="{FF2B5EF4-FFF2-40B4-BE49-F238E27FC236}">
                  <a16:creationId xmlns:a16="http://schemas.microsoft.com/office/drawing/2014/main" id="{6F813AC5-0AA1-B445-9F02-B385EF5865FC}"/>
                </a:ext>
              </a:extLst>
            </p:cNvPr>
            <p:cNvSpPr/>
            <p:nvPr/>
          </p:nvSpPr>
          <p:spPr>
            <a:xfrm>
              <a:off x="1241575" y="6065039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riangle 146">
              <a:extLst>
                <a:ext uri="{FF2B5EF4-FFF2-40B4-BE49-F238E27FC236}">
                  <a16:creationId xmlns:a16="http://schemas.microsoft.com/office/drawing/2014/main" id="{F31595F9-9C58-AC46-B7A1-2BA7671CCC53}"/>
                </a:ext>
              </a:extLst>
            </p:cNvPr>
            <p:cNvSpPr/>
            <p:nvPr/>
          </p:nvSpPr>
          <p:spPr>
            <a:xfrm>
              <a:off x="967660" y="5822164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5BC45F5F-D157-E444-B877-A0ED7BB4B7C3}"/>
                </a:ext>
              </a:extLst>
            </p:cNvPr>
            <p:cNvSpPr/>
            <p:nvPr/>
          </p:nvSpPr>
          <p:spPr>
            <a:xfrm>
              <a:off x="1704727" y="550757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DFC306F-1809-0D4F-AC1A-30CDB5364A09}"/>
                </a:ext>
              </a:extLst>
            </p:cNvPr>
            <p:cNvSpPr/>
            <p:nvPr/>
          </p:nvSpPr>
          <p:spPr>
            <a:xfrm>
              <a:off x="1250093" y="575271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CDD56AE-0461-3849-985E-1410D7F982FF}"/>
                </a:ext>
              </a:extLst>
            </p:cNvPr>
            <p:cNvSpPr/>
            <p:nvPr/>
          </p:nvSpPr>
          <p:spPr>
            <a:xfrm>
              <a:off x="1974726" y="613194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B994B2C6-A184-6D4F-9615-A75F025FC1C1}"/>
                </a:ext>
              </a:extLst>
            </p:cNvPr>
            <p:cNvSpPr/>
            <p:nvPr/>
          </p:nvSpPr>
          <p:spPr>
            <a:xfrm>
              <a:off x="1603377" y="618067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F4A08A4-C8B7-224C-8A1E-FA22A3DAB591}"/>
                </a:ext>
              </a:extLst>
            </p:cNvPr>
            <p:cNvSpPr/>
            <p:nvPr/>
          </p:nvSpPr>
          <p:spPr>
            <a:xfrm>
              <a:off x="2122928" y="566976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7396530E-B1D4-E947-9D42-5EC4EE3504CA}"/>
                </a:ext>
              </a:extLst>
            </p:cNvPr>
            <p:cNvSpPr/>
            <p:nvPr/>
          </p:nvSpPr>
          <p:spPr>
            <a:xfrm>
              <a:off x="1366265" y="5215187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77CF200-00A6-6B4A-B8A1-D804810CBA1D}"/>
              </a:ext>
            </a:extLst>
          </p:cNvPr>
          <p:cNvGrpSpPr/>
          <p:nvPr/>
        </p:nvGrpSpPr>
        <p:grpSpPr>
          <a:xfrm>
            <a:off x="3402977" y="5855828"/>
            <a:ext cx="752396" cy="684889"/>
            <a:chOff x="3049267" y="5151090"/>
            <a:chExt cx="1400802" cy="1275119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2791136-C06A-CF42-9FE4-8050897AD1E7}"/>
                </a:ext>
              </a:extLst>
            </p:cNvPr>
            <p:cNvSpPr/>
            <p:nvPr/>
          </p:nvSpPr>
          <p:spPr>
            <a:xfrm>
              <a:off x="3069431" y="5460721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riangle 155">
              <a:extLst>
                <a:ext uri="{FF2B5EF4-FFF2-40B4-BE49-F238E27FC236}">
                  <a16:creationId xmlns:a16="http://schemas.microsoft.com/office/drawing/2014/main" id="{BA7A9061-76C2-DA43-BFD8-98268431A9EC}"/>
                </a:ext>
              </a:extLst>
            </p:cNvPr>
            <p:cNvSpPr/>
            <p:nvPr/>
          </p:nvSpPr>
          <p:spPr>
            <a:xfrm>
              <a:off x="3325984" y="549487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riangle 156">
              <a:extLst>
                <a:ext uri="{FF2B5EF4-FFF2-40B4-BE49-F238E27FC236}">
                  <a16:creationId xmlns:a16="http://schemas.microsoft.com/office/drawing/2014/main" id="{FCE44615-C141-E845-B064-8F74F96FCD23}"/>
                </a:ext>
              </a:extLst>
            </p:cNvPr>
            <p:cNvSpPr/>
            <p:nvPr/>
          </p:nvSpPr>
          <p:spPr>
            <a:xfrm>
              <a:off x="3519634" y="5782742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riangle 157">
              <a:extLst>
                <a:ext uri="{FF2B5EF4-FFF2-40B4-BE49-F238E27FC236}">
                  <a16:creationId xmlns:a16="http://schemas.microsoft.com/office/drawing/2014/main" id="{E59443B6-D41D-DC49-BAC6-8544FBC05EFE}"/>
                </a:ext>
              </a:extLst>
            </p:cNvPr>
            <p:cNvSpPr/>
            <p:nvPr/>
          </p:nvSpPr>
          <p:spPr>
            <a:xfrm>
              <a:off x="3859876" y="585047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riangle 158">
              <a:extLst>
                <a:ext uri="{FF2B5EF4-FFF2-40B4-BE49-F238E27FC236}">
                  <a16:creationId xmlns:a16="http://schemas.microsoft.com/office/drawing/2014/main" id="{CA96835C-183D-624C-B343-7F4F90AD29BD}"/>
                </a:ext>
              </a:extLst>
            </p:cNvPr>
            <p:cNvSpPr/>
            <p:nvPr/>
          </p:nvSpPr>
          <p:spPr>
            <a:xfrm>
              <a:off x="3771515" y="5151090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riangle 159">
              <a:extLst>
                <a:ext uri="{FF2B5EF4-FFF2-40B4-BE49-F238E27FC236}">
                  <a16:creationId xmlns:a16="http://schemas.microsoft.com/office/drawing/2014/main" id="{AE8A0F37-89E6-654D-9E73-7179B0B14ED8}"/>
                </a:ext>
              </a:extLst>
            </p:cNvPr>
            <p:cNvSpPr/>
            <p:nvPr/>
          </p:nvSpPr>
          <p:spPr>
            <a:xfrm>
              <a:off x="4096205" y="5298817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riangle 160">
              <a:extLst>
                <a:ext uri="{FF2B5EF4-FFF2-40B4-BE49-F238E27FC236}">
                  <a16:creationId xmlns:a16="http://schemas.microsoft.com/office/drawing/2014/main" id="{4F097B2E-0433-AB4E-A0FB-D6B0FBAFF7A1}"/>
                </a:ext>
              </a:extLst>
            </p:cNvPr>
            <p:cNvSpPr/>
            <p:nvPr/>
          </p:nvSpPr>
          <p:spPr>
            <a:xfrm>
              <a:off x="3323182" y="6065039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riangle 161">
              <a:extLst>
                <a:ext uri="{FF2B5EF4-FFF2-40B4-BE49-F238E27FC236}">
                  <a16:creationId xmlns:a16="http://schemas.microsoft.com/office/drawing/2014/main" id="{A0362453-C2F7-6B44-AA7E-528F308FC3DC}"/>
                </a:ext>
              </a:extLst>
            </p:cNvPr>
            <p:cNvSpPr/>
            <p:nvPr/>
          </p:nvSpPr>
          <p:spPr>
            <a:xfrm>
              <a:off x="3049267" y="582216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566964E9-89F0-594C-B4B9-DB9F0DE1D35E}"/>
                </a:ext>
              </a:extLst>
            </p:cNvPr>
            <p:cNvSpPr/>
            <p:nvPr/>
          </p:nvSpPr>
          <p:spPr>
            <a:xfrm>
              <a:off x="3786334" y="550757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262D1FF3-C4FB-8441-92D3-65FF9E41BFFD}"/>
                </a:ext>
              </a:extLst>
            </p:cNvPr>
            <p:cNvSpPr/>
            <p:nvPr/>
          </p:nvSpPr>
          <p:spPr>
            <a:xfrm>
              <a:off x="3331700" y="575271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A003F0BC-A7D6-8C48-9DF6-58752B0C91DB}"/>
                </a:ext>
              </a:extLst>
            </p:cNvPr>
            <p:cNvSpPr/>
            <p:nvPr/>
          </p:nvSpPr>
          <p:spPr>
            <a:xfrm>
              <a:off x="4056333" y="6131942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2271C0CC-C446-3D47-BC29-929CD5F4365E}"/>
                </a:ext>
              </a:extLst>
            </p:cNvPr>
            <p:cNvSpPr/>
            <p:nvPr/>
          </p:nvSpPr>
          <p:spPr>
            <a:xfrm>
              <a:off x="3684984" y="618067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CF67DAC7-6C81-D844-A492-7AD19FB1BBF5}"/>
                </a:ext>
              </a:extLst>
            </p:cNvPr>
            <p:cNvSpPr/>
            <p:nvPr/>
          </p:nvSpPr>
          <p:spPr>
            <a:xfrm>
              <a:off x="4204535" y="566976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8BED030A-E79B-4144-A8D1-20F21733870F}"/>
                </a:ext>
              </a:extLst>
            </p:cNvPr>
            <p:cNvSpPr/>
            <p:nvPr/>
          </p:nvSpPr>
          <p:spPr>
            <a:xfrm>
              <a:off x="3447872" y="5215187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2532BF14-5632-DF41-97B8-BEB4B10A4836}"/>
              </a:ext>
            </a:extLst>
          </p:cNvPr>
          <p:cNvSpPr txBox="1"/>
          <p:nvPr/>
        </p:nvSpPr>
        <p:spPr>
          <a:xfrm>
            <a:off x="5459462" y="6028995"/>
            <a:ext cx="1525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universal DE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4CD3678-8E35-DE4D-BEDF-59F90EB15527}"/>
              </a:ext>
            </a:extLst>
          </p:cNvPr>
          <p:cNvSpPr txBox="1"/>
          <p:nvPr/>
        </p:nvSpPr>
        <p:spPr>
          <a:xfrm>
            <a:off x="7733497" y="6028995"/>
            <a:ext cx="102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07EDED5-7458-FC46-B66A-8DFF39C45836}"/>
              </a:ext>
            </a:extLst>
          </p:cNvPr>
          <p:cNvGrpSpPr/>
          <p:nvPr/>
        </p:nvGrpSpPr>
        <p:grpSpPr>
          <a:xfrm>
            <a:off x="1337847" y="2197861"/>
            <a:ext cx="698436" cy="635771"/>
            <a:chOff x="1019766" y="2162619"/>
            <a:chExt cx="1400802" cy="1275119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84836655-BDD1-3545-9F5B-86A8C15240CE}"/>
                </a:ext>
              </a:extLst>
            </p:cNvPr>
            <p:cNvSpPr/>
            <p:nvPr/>
          </p:nvSpPr>
          <p:spPr>
            <a:xfrm>
              <a:off x="1039930" y="2472250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riangle 172">
              <a:extLst>
                <a:ext uri="{FF2B5EF4-FFF2-40B4-BE49-F238E27FC236}">
                  <a16:creationId xmlns:a16="http://schemas.microsoft.com/office/drawing/2014/main" id="{7D8F746F-00EC-2346-B2DF-7D6C49864BFE}"/>
                </a:ext>
              </a:extLst>
            </p:cNvPr>
            <p:cNvSpPr/>
            <p:nvPr/>
          </p:nvSpPr>
          <p:spPr>
            <a:xfrm>
              <a:off x="1296483" y="250640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riangle 173">
              <a:extLst>
                <a:ext uri="{FF2B5EF4-FFF2-40B4-BE49-F238E27FC236}">
                  <a16:creationId xmlns:a16="http://schemas.microsoft.com/office/drawing/2014/main" id="{0A6D9FC7-146B-0448-8B96-4E681D51DC8D}"/>
                </a:ext>
              </a:extLst>
            </p:cNvPr>
            <p:cNvSpPr/>
            <p:nvPr/>
          </p:nvSpPr>
          <p:spPr>
            <a:xfrm>
              <a:off x="1490133" y="2794271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riangle 174">
              <a:extLst>
                <a:ext uri="{FF2B5EF4-FFF2-40B4-BE49-F238E27FC236}">
                  <a16:creationId xmlns:a16="http://schemas.microsoft.com/office/drawing/2014/main" id="{85E0A2EF-F889-E64D-AEA4-138D97DA0EB3}"/>
                </a:ext>
              </a:extLst>
            </p:cNvPr>
            <p:cNvSpPr/>
            <p:nvPr/>
          </p:nvSpPr>
          <p:spPr>
            <a:xfrm>
              <a:off x="1830375" y="286200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riangle 175">
              <a:extLst>
                <a:ext uri="{FF2B5EF4-FFF2-40B4-BE49-F238E27FC236}">
                  <a16:creationId xmlns:a16="http://schemas.microsoft.com/office/drawing/2014/main" id="{BDA90D5A-7DDB-8D44-868D-BD973E4705DB}"/>
                </a:ext>
              </a:extLst>
            </p:cNvPr>
            <p:cNvSpPr/>
            <p:nvPr/>
          </p:nvSpPr>
          <p:spPr>
            <a:xfrm>
              <a:off x="1742014" y="2162619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riangle 176">
              <a:extLst>
                <a:ext uri="{FF2B5EF4-FFF2-40B4-BE49-F238E27FC236}">
                  <a16:creationId xmlns:a16="http://schemas.microsoft.com/office/drawing/2014/main" id="{BCCA3A69-260C-5840-83AA-45252AC4C7AE}"/>
                </a:ext>
              </a:extLst>
            </p:cNvPr>
            <p:cNvSpPr/>
            <p:nvPr/>
          </p:nvSpPr>
          <p:spPr>
            <a:xfrm>
              <a:off x="2066704" y="2310346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riangle 177">
              <a:extLst>
                <a:ext uri="{FF2B5EF4-FFF2-40B4-BE49-F238E27FC236}">
                  <a16:creationId xmlns:a16="http://schemas.microsoft.com/office/drawing/2014/main" id="{5964762C-BA03-7B4F-BC79-71DA453773C5}"/>
                </a:ext>
              </a:extLst>
            </p:cNvPr>
            <p:cNvSpPr/>
            <p:nvPr/>
          </p:nvSpPr>
          <p:spPr>
            <a:xfrm>
              <a:off x="1293681" y="3076568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riangle 178">
              <a:extLst>
                <a:ext uri="{FF2B5EF4-FFF2-40B4-BE49-F238E27FC236}">
                  <a16:creationId xmlns:a16="http://schemas.microsoft.com/office/drawing/2014/main" id="{573284B2-91F4-954B-BD6D-8B193E371CAC}"/>
                </a:ext>
              </a:extLst>
            </p:cNvPr>
            <p:cNvSpPr/>
            <p:nvPr/>
          </p:nvSpPr>
          <p:spPr>
            <a:xfrm>
              <a:off x="1019766" y="283369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2633AD8A-0D6F-3B46-BA02-0805136EB4A6}"/>
                </a:ext>
              </a:extLst>
            </p:cNvPr>
            <p:cNvSpPr/>
            <p:nvPr/>
          </p:nvSpPr>
          <p:spPr>
            <a:xfrm>
              <a:off x="1756833" y="251910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5ED5A925-2EB4-C34F-9344-18720E00E4FA}"/>
                </a:ext>
              </a:extLst>
            </p:cNvPr>
            <p:cNvSpPr/>
            <p:nvPr/>
          </p:nvSpPr>
          <p:spPr>
            <a:xfrm>
              <a:off x="1302199" y="276424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55AD01A1-107C-6D41-B007-5387363D6C84}"/>
                </a:ext>
              </a:extLst>
            </p:cNvPr>
            <p:cNvSpPr/>
            <p:nvPr/>
          </p:nvSpPr>
          <p:spPr>
            <a:xfrm>
              <a:off x="2026832" y="3143471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9C50090-75CD-BD4D-844D-8DE1F1BAC86D}"/>
                </a:ext>
              </a:extLst>
            </p:cNvPr>
            <p:cNvSpPr/>
            <p:nvPr/>
          </p:nvSpPr>
          <p:spPr>
            <a:xfrm>
              <a:off x="1655483" y="319220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AABFF33-0C5A-8D4B-8C5E-B039DE15FFF0}"/>
                </a:ext>
              </a:extLst>
            </p:cNvPr>
            <p:cNvSpPr/>
            <p:nvPr/>
          </p:nvSpPr>
          <p:spPr>
            <a:xfrm>
              <a:off x="2175034" y="268129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E69CD7A3-D444-6149-8D8D-569F40366DD8}"/>
                </a:ext>
              </a:extLst>
            </p:cNvPr>
            <p:cNvSpPr/>
            <p:nvPr/>
          </p:nvSpPr>
          <p:spPr>
            <a:xfrm>
              <a:off x="1418371" y="2226716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27C84AC5-973C-0D43-9B54-E0374BDAD56A}"/>
              </a:ext>
            </a:extLst>
          </p:cNvPr>
          <p:cNvGrpSpPr/>
          <p:nvPr/>
        </p:nvGrpSpPr>
        <p:grpSpPr>
          <a:xfrm>
            <a:off x="3429957" y="2197861"/>
            <a:ext cx="698436" cy="635771"/>
            <a:chOff x="1019766" y="2162619"/>
            <a:chExt cx="1400802" cy="1275119"/>
          </a:xfrm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E114B29F-BED1-8646-ABFC-7A88E76B4084}"/>
                </a:ext>
              </a:extLst>
            </p:cNvPr>
            <p:cNvSpPr/>
            <p:nvPr/>
          </p:nvSpPr>
          <p:spPr>
            <a:xfrm>
              <a:off x="1039930" y="2472250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Triangle 187">
              <a:extLst>
                <a:ext uri="{FF2B5EF4-FFF2-40B4-BE49-F238E27FC236}">
                  <a16:creationId xmlns:a16="http://schemas.microsoft.com/office/drawing/2014/main" id="{3B104E5E-E0B9-7846-85AA-8A54DD7D2DD2}"/>
                </a:ext>
              </a:extLst>
            </p:cNvPr>
            <p:cNvSpPr/>
            <p:nvPr/>
          </p:nvSpPr>
          <p:spPr>
            <a:xfrm>
              <a:off x="1296483" y="250640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riangle 188">
              <a:extLst>
                <a:ext uri="{FF2B5EF4-FFF2-40B4-BE49-F238E27FC236}">
                  <a16:creationId xmlns:a16="http://schemas.microsoft.com/office/drawing/2014/main" id="{76833A41-7E42-A243-9F87-275EDAB18B50}"/>
                </a:ext>
              </a:extLst>
            </p:cNvPr>
            <p:cNvSpPr/>
            <p:nvPr/>
          </p:nvSpPr>
          <p:spPr>
            <a:xfrm>
              <a:off x="1490133" y="2794271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Triangle 189">
              <a:extLst>
                <a:ext uri="{FF2B5EF4-FFF2-40B4-BE49-F238E27FC236}">
                  <a16:creationId xmlns:a16="http://schemas.microsoft.com/office/drawing/2014/main" id="{6EA167B9-DA3E-464E-8691-606F0A60B1A5}"/>
                </a:ext>
              </a:extLst>
            </p:cNvPr>
            <p:cNvSpPr/>
            <p:nvPr/>
          </p:nvSpPr>
          <p:spPr>
            <a:xfrm>
              <a:off x="1830375" y="286200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riangle 190">
              <a:extLst>
                <a:ext uri="{FF2B5EF4-FFF2-40B4-BE49-F238E27FC236}">
                  <a16:creationId xmlns:a16="http://schemas.microsoft.com/office/drawing/2014/main" id="{CCC60791-38A7-9F41-A590-1C7E18E9F201}"/>
                </a:ext>
              </a:extLst>
            </p:cNvPr>
            <p:cNvSpPr/>
            <p:nvPr/>
          </p:nvSpPr>
          <p:spPr>
            <a:xfrm>
              <a:off x="1742014" y="2162619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riangle 191">
              <a:extLst>
                <a:ext uri="{FF2B5EF4-FFF2-40B4-BE49-F238E27FC236}">
                  <a16:creationId xmlns:a16="http://schemas.microsoft.com/office/drawing/2014/main" id="{1D7EE1DA-4520-DB43-AA1D-95528B41002A}"/>
                </a:ext>
              </a:extLst>
            </p:cNvPr>
            <p:cNvSpPr/>
            <p:nvPr/>
          </p:nvSpPr>
          <p:spPr>
            <a:xfrm>
              <a:off x="2066704" y="2310346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Triangle 192">
              <a:extLst>
                <a:ext uri="{FF2B5EF4-FFF2-40B4-BE49-F238E27FC236}">
                  <a16:creationId xmlns:a16="http://schemas.microsoft.com/office/drawing/2014/main" id="{F4A291B2-121E-714D-B6E4-7A1DD6E7065B}"/>
                </a:ext>
              </a:extLst>
            </p:cNvPr>
            <p:cNvSpPr/>
            <p:nvPr/>
          </p:nvSpPr>
          <p:spPr>
            <a:xfrm>
              <a:off x="1293681" y="3076568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riangle 193">
              <a:extLst>
                <a:ext uri="{FF2B5EF4-FFF2-40B4-BE49-F238E27FC236}">
                  <a16:creationId xmlns:a16="http://schemas.microsoft.com/office/drawing/2014/main" id="{3F2DC8F6-8D45-2E4B-8546-3C66E1B95580}"/>
                </a:ext>
              </a:extLst>
            </p:cNvPr>
            <p:cNvSpPr/>
            <p:nvPr/>
          </p:nvSpPr>
          <p:spPr>
            <a:xfrm>
              <a:off x="1019766" y="283369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286E0E0-59FC-7948-811A-804984F4A872}"/>
                </a:ext>
              </a:extLst>
            </p:cNvPr>
            <p:cNvSpPr/>
            <p:nvPr/>
          </p:nvSpPr>
          <p:spPr>
            <a:xfrm>
              <a:off x="1756833" y="251910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EA0AC530-DE0D-6A49-9FE8-BB6CD774B119}"/>
                </a:ext>
              </a:extLst>
            </p:cNvPr>
            <p:cNvSpPr/>
            <p:nvPr/>
          </p:nvSpPr>
          <p:spPr>
            <a:xfrm>
              <a:off x="1302199" y="276424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4712E11A-EFC0-1A45-B4C9-68B0CE151461}"/>
                </a:ext>
              </a:extLst>
            </p:cNvPr>
            <p:cNvSpPr/>
            <p:nvPr/>
          </p:nvSpPr>
          <p:spPr>
            <a:xfrm>
              <a:off x="2026832" y="3143471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B3FB420C-5299-BC42-B195-DD5C4426D37F}"/>
                </a:ext>
              </a:extLst>
            </p:cNvPr>
            <p:cNvSpPr/>
            <p:nvPr/>
          </p:nvSpPr>
          <p:spPr>
            <a:xfrm>
              <a:off x="1655483" y="319220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384DC6D5-9952-634C-992B-56F2E6615BFF}"/>
                </a:ext>
              </a:extLst>
            </p:cNvPr>
            <p:cNvSpPr/>
            <p:nvPr/>
          </p:nvSpPr>
          <p:spPr>
            <a:xfrm>
              <a:off x="2175034" y="268129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5A665E16-F279-9A4A-B269-3ABA3D669BF7}"/>
                </a:ext>
              </a:extLst>
            </p:cNvPr>
            <p:cNvSpPr/>
            <p:nvPr/>
          </p:nvSpPr>
          <p:spPr>
            <a:xfrm>
              <a:off x="1418371" y="2226716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727004A9-B6AA-CF4F-91A1-17B380D0447C}"/>
              </a:ext>
            </a:extLst>
          </p:cNvPr>
          <p:cNvSpPr txBox="1"/>
          <p:nvPr/>
        </p:nvSpPr>
        <p:spPr>
          <a:xfrm>
            <a:off x="7733497" y="2299045"/>
            <a:ext cx="102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 DE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6CE5B26-E349-F046-B724-2669BEFA02A9}"/>
              </a:ext>
            </a:extLst>
          </p:cNvPr>
          <p:cNvSpPr txBox="1"/>
          <p:nvPr/>
        </p:nvSpPr>
        <p:spPr>
          <a:xfrm>
            <a:off x="7733497" y="3258444"/>
            <a:ext cx="102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 DE</a:t>
            </a:r>
          </a:p>
        </p:txBody>
      </p:sp>
    </p:spTree>
    <p:extLst>
      <p:ext uri="{BB962C8B-B14F-4D97-AF65-F5344CB8AC3E}">
        <p14:creationId xmlns:p14="http://schemas.microsoft.com/office/powerpoint/2010/main" val="312435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FB5D03-3C1C-CF48-9816-C96A86027250}"/>
              </a:ext>
            </a:extLst>
          </p:cNvPr>
          <p:cNvSpPr txBox="1"/>
          <p:nvPr/>
        </p:nvSpPr>
        <p:spPr>
          <a:xfrm>
            <a:off x="1365841" y="2573867"/>
            <a:ext cx="94603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“But whenever there is a change in anatomy, cell type, and physiology there must be an underlying alteration in the developmental program.”</a:t>
            </a:r>
          </a:p>
          <a:p>
            <a:endParaRPr lang="en-US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						-Briggs et al. 2018, </a:t>
            </a:r>
            <a:r>
              <a:rPr lang="en-US" sz="24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Science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1E68C2-38FE-A34F-A4AC-F65546647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054" y="5134196"/>
            <a:ext cx="2898892" cy="13835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D43461-27FB-6648-846B-4B24156E4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46" y="5134196"/>
            <a:ext cx="1848352" cy="13835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0F7DF6-90F9-2041-8C38-C7320E45E9FC}"/>
              </a:ext>
            </a:extLst>
          </p:cNvPr>
          <p:cNvSpPr txBox="1"/>
          <p:nvPr/>
        </p:nvSpPr>
        <p:spPr>
          <a:xfrm>
            <a:off x="581317" y="6278428"/>
            <a:ext cx="1314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Daniel </a:t>
            </a:r>
            <a:r>
              <a:rPr lang="en-US" sz="1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Portik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14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78658E-9087-214F-84AF-33F02319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scRNA-seq</a:t>
            </a:r>
            <a:r>
              <a:rPr lang="en-US" dirty="0"/>
              <a:t>?: new (developmental) questions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EC4B9F-CF6E-1F45-A6B0-B8E4CDB6F74C}"/>
              </a:ext>
            </a:extLst>
          </p:cNvPr>
          <p:cNvSpPr txBox="1"/>
          <p:nvPr/>
        </p:nvSpPr>
        <p:spPr>
          <a:xfrm>
            <a:off x="592667" y="1498600"/>
            <a:ext cx="109474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Which cell state transitions are conserved and which are labile?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Can different endpoints originate from different precursors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Plasticity?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Drift?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Conserved co-expression modules?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What regulatory changes occur during transitions </a:t>
            </a:r>
            <a:r>
              <a:rPr lang="en-US" sz="28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between </a:t>
            </a: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cell states?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Conserved among tissues and species?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How does gene expression differ between </a:t>
            </a:r>
            <a:r>
              <a:rPr lang="en-US" sz="28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different</a:t>
            </a: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cell types/states  at particular developmental time points?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How do cell-level developmental changes contribute to (adaptive) phenotypes?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55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FD195F-6D8A-E144-AB18-C5F681962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527" y="1690687"/>
            <a:ext cx="6226249" cy="476729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E78658E-9087-214F-84AF-33F02319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Foundation of SC analysis intra-sample variation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6ADBA52-AB6B-2D4D-AA71-537EE91C050E}"/>
              </a:ext>
            </a:extLst>
          </p:cNvPr>
          <p:cNvSpPr txBox="1"/>
          <p:nvPr/>
        </p:nvSpPr>
        <p:spPr>
          <a:xfrm>
            <a:off x="592667" y="1896533"/>
            <a:ext cx="475826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Defining cell sub-populations a fundamental objective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Biologically interesting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Required for downstream analyses</a:t>
            </a:r>
            <a:endParaRPr lang="en-US" sz="2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Subpopulation identification via clustering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Clustering algorithms and  effects on inference an active area of research</a:t>
            </a:r>
          </a:p>
          <a:p>
            <a:endParaRPr lang="en-US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239A6-C5D2-BF44-82AA-CB2E9D2208C8}"/>
              </a:ext>
            </a:extLst>
          </p:cNvPr>
          <p:cNvSpPr txBox="1"/>
          <p:nvPr/>
        </p:nvSpPr>
        <p:spPr>
          <a:xfrm>
            <a:off x="7895372" y="6451626"/>
            <a:ext cx="2466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Wang et al. 2017,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Nature Methods</a:t>
            </a:r>
          </a:p>
        </p:txBody>
      </p:sp>
    </p:spTree>
    <p:extLst>
      <p:ext uri="{BB962C8B-B14F-4D97-AF65-F5344CB8AC3E}">
        <p14:creationId xmlns:p14="http://schemas.microsoft.com/office/powerpoint/2010/main" val="2059445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9249D6-75D5-9C4A-9BF5-73D7747864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For the same sample(s)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Pick the method that produces the most distinct clusters?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Is this the most biologically sensible?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How to interpret differences in sub-population distinctness between samples/conditions?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And … what if different methods yield different results?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Risk of only finding what you seek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6FD195F-6D8A-E144-AB18-C5F681962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" t="983" r="69160" b="72163"/>
          <a:stretch/>
        </p:blipFill>
        <p:spPr>
          <a:xfrm>
            <a:off x="6541076" y="1685082"/>
            <a:ext cx="3826741" cy="2551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6683C1-9242-814C-95D9-2381CD48C0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" t="27220" r="69160" b="47845"/>
          <a:stretch/>
        </p:blipFill>
        <p:spPr>
          <a:xfrm>
            <a:off x="6541077" y="4223256"/>
            <a:ext cx="3826740" cy="236893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ACD493-66D8-0442-8728-FB6EAC20AB87}"/>
              </a:ext>
            </a:extLst>
          </p:cNvPr>
          <p:cNvSpPr/>
          <p:nvPr/>
        </p:nvSpPr>
        <p:spPr>
          <a:xfrm>
            <a:off x="8708065" y="1685082"/>
            <a:ext cx="1116419" cy="4201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Clustering interpretation can be tricky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B67426-8F49-E042-8B84-F74AA7F07305}"/>
              </a:ext>
            </a:extLst>
          </p:cNvPr>
          <p:cNvSpPr txBox="1"/>
          <p:nvPr/>
        </p:nvSpPr>
        <p:spPr>
          <a:xfrm>
            <a:off x="9266274" y="6491811"/>
            <a:ext cx="2466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Wang et al. 2017,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Nature Methods</a:t>
            </a:r>
          </a:p>
        </p:txBody>
      </p:sp>
    </p:spTree>
    <p:extLst>
      <p:ext uri="{BB962C8B-B14F-4D97-AF65-F5344CB8AC3E}">
        <p14:creationId xmlns:p14="http://schemas.microsoft.com/office/powerpoint/2010/main" val="424613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78658E-9087-214F-84AF-33F02319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Diverse analyses options post-clustering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C7BBC13B-2A1C-4743-AD00-A2EDDC763C81}"/>
              </a:ext>
            </a:extLst>
          </p:cNvPr>
          <p:cNvSpPr txBox="1"/>
          <p:nvPr/>
        </p:nvSpPr>
        <p:spPr>
          <a:xfrm>
            <a:off x="740317" y="1573863"/>
            <a:ext cx="2832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cell type markers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89277C-44FD-9148-BB83-3842C8D70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27" y="1987510"/>
            <a:ext cx="3054633" cy="2171408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F94AF255-1784-DC49-BB7C-C16A35B82F55}"/>
              </a:ext>
            </a:extLst>
          </p:cNvPr>
          <p:cNvSpPr txBox="1"/>
          <p:nvPr/>
        </p:nvSpPr>
        <p:spPr>
          <a:xfrm>
            <a:off x="1233731" y="4207022"/>
            <a:ext cx="1954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Villani et al. 2017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Science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D3A71D99-76A5-3F4C-B6B5-9EE6AA2623D6}"/>
              </a:ext>
            </a:extLst>
          </p:cNvPr>
          <p:cNvSpPr txBox="1"/>
          <p:nvPr/>
        </p:nvSpPr>
        <p:spPr>
          <a:xfrm>
            <a:off x="3871586" y="1573863"/>
            <a:ext cx="3349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state transitions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54F867-19A1-8C44-AEC8-61D973281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842" y="1973972"/>
            <a:ext cx="3260385" cy="218494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CB2C9A5-CD2F-5646-A923-0FC1310FE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137" y="2186900"/>
            <a:ext cx="2717073" cy="2039051"/>
          </a:xfrm>
          <a:prstGeom prst="rect">
            <a:avLst/>
          </a:prstGeom>
        </p:spPr>
      </p:pic>
      <p:sp>
        <p:nvSpPr>
          <p:cNvPr id="206" name="TextBox 205">
            <a:extLst>
              <a:ext uri="{FF2B5EF4-FFF2-40B4-BE49-F238E27FC236}">
                <a16:creationId xmlns:a16="http://schemas.microsoft.com/office/drawing/2014/main" id="{E4B6A359-6764-ED4F-AE13-08C5FC9D929A}"/>
              </a:ext>
            </a:extLst>
          </p:cNvPr>
          <p:cNvSpPr txBox="1"/>
          <p:nvPr/>
        </p:nvSpPr>
        <p:spPr>
          <a:xfrm>
            <a:off x="7220931" y="1573863"/>
            <a:ext cx="3245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developmental trajectories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6C74596-F664-5740-BFF1-BCA905021500}"/>
              </a:ext>
            </a:extLst>
          </p:cNvPr>
          <p:cNvSpPr txBox="1"/>
          <p:nvPr/>
        </p:nvSpPr>
        <p:spPr>
          <a:xfrm>
            <a:off x="4506012" y="4207022"/>
            <a:ext cx="2466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Kolodziejczyk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2016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Mol. Cell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D34CC638-2A53-8647-8757-75F4FC1DD081}"/>
              </a:ext>
            </a:extLst>
          </p:cNvPr>
          <p:cNvSpPr txBox="1"/>
          <p:nvPr/>
        </p:nvSpPr>
        <p:spPr>
          <a:xfrm>
            <a:off x="8190635" y="4207022"/>
            <a:ext cx="1954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Farrell et al. 2018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Science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C680F5A-5490-4D4A-A486-6BBF7DC5C31E}"/>
              </a:ext>
            </a:extLst>
          </p:cNvPr>
          <p:cNvSpPr txBox="1"/>
          <p:nvPr/>
        </p:nvSpPr>
        <p:spPr>
          <a:xfrm>
            <a:off x="518127" y="4616968"/>
            <a:ext cx="2832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Alternative splicing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AF8CB98-A36B-954D-9D31-306F75B0E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27" y="4980339"/>
            <a:ext cx="3681887" cy="1531081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E088B746-543D-EF44-9588-E5B005CA4320}"/>
              </a:ext>
            </a:extLst>
          </p:cNvPr>
          <p:cNvSpPr txBox="1"/>
          <p:nvPr/>
        </p:nvSpPr>
        <p:spPr>
          <a:xfrm>
            <a:off x="1405490" y="6511420"/>
            <a:ext cx="2466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Kolodziejczyk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2016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Mol. Cell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813E7DF7-2033-BD48-9BB4-AAD58F3A0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11496" y="5025034"/>
            <a:ext cx="7285759" cy="81298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analyses may look at cell populations and processes that don’t have clearly demarcated cell subpopulations </a:t>
            </a:r>
          </a:p>
        </p:txBody>
      </p:sp>
    </p:spTree>
    <p:extLst>
      <p:ext uri="{BB962C8B-B14F-4D97-AF65-F5344CB8AC3E}">
        <p14:creationId xmlns:p14="http://schemas.microsoft.com/office/powerpoint/2010/main" val="27772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1963</Words>
  <Application>Microsoft Macintosh PowerPoint</Application>
  <PresentationFormat>Widescreen</PresentationFormat>
  <Paragraphs>319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Helvetica Neue Light</vt:lpstr>
      <vt:lpstr>Symbol</vt:lpstr>
      <vt:lpstr>Office Theme</vt:lpstr>
      <vt:lpstr>Introduction to scRNA-seq </vt:lpstr>
      <vt:lpstr>Some quick definitions</vt:lpstr>
      <vt:lpstr>Motivations</vt:lpstr>
      <vt:lpstr>Why scRNA-seq? Inference limits on bulk RNA-seq</vt:lpstr>
      <vt:lpstr>PowerPoint Presentation</vt:lpstr>
      <vt:lpstr>Why scRNA-seq?: new (developmental) questions</vt:lpstr>
      <vt:lpstr>Foundation of SC analysis intra-sample variation</vt:lpstr>
      <vt:lpstr>Clustering interpretation can be tricky</vt:lpstr>
      <vt:lpstr>Diverse analyses options post-clustering</vt:lpstr>
      <vt:lpstr>Two broad classes of experimental approaches</vt:lpstr>
      <vt:lpstr>What are UMIs and why should we care?</vt:lpstr>
      <vt:lpstr>Typical applications of approaches </vt:lpstr>
      <vt:lpstr>scRNA-seq technical challenges</vt:lpstr>
      <vt:lpstr>Doublets: what are they?</vt:lpstr>
      <vt:lpstr>Doublets: why do we care?</vt:lpstr>
      <vt:lpstr>Doublets: how to detect them?</vt:lpstr>
      <vt:lpstr>Scrublet!!</vt:lpstr>
      <vt:lpstr>scRNA-seq noisier than bulk RNA-seq</vt:lpstr>
      <vt:lpstr>Aggregating scRNA-seq recapitulates bulk signal</vt:lpstr>
      <vt:lpstr>Biological noise: temporal variation</vt:lpstr>
      <vt:lpstr>Technical noise: input RNA and expression level</vt:lpstr>
      <vt:lpstr>The noise by expression level pattern explained</vt:lpstr>
      <vt:lpstr>General over-dispersion consistent with bulk</vt:lpstr>
      <vt:lpstr>Small (?) problem: distributional heterogeneity</vt:lpstr>
      <vt:lpstr>Study design and batch effects</vt:lpstr>
      <vt:lpstr>Batch effects: good vs. bad design</vt:lpstr>
      <vt:lpstr>Batch effects can screw up cell groupings</vt:lpstr>
      <vt:lpstr>Batch effects: spike-ins don’t necessarily fix ‘em </vt:lpstr>
      <vt:lpstr>Normalizing expression estimates</vt:lpstr>
      <vt:lpstr>Co-opting bulk RNA-seq methods</vt:lpstr>
      <vt:lpstr>Bulk methods inconsistent and perform so-so</vt:lpstr>
      <vt:lpstr>Evaluating available methods</vt:lpstr>
      <vt:lpstr>Identifying cell populations: a closer look</vt:lpstr>
      <vt:lpstr>Next steps: workflow examples</vt:lpstr>
      <vt:lpstr>Final thoughts before getting our hands dirty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RNA-seq </dc:title>
  <dc:creator>Freedman, Adam</dc:creator>
  <cp:lastModifiedBy>Freedman, Adam</cp:lastModifiedBy>
  <cp:revision>202</cp:revision>
  <dcterms:created xsi:type="dcterms:W3CDTF">2018-07-16T18:52:58Z</dcterms:created>
  <dcterms:modified xsi:type="dcterms:W3CDTF">2018-08-07T15:10:03Z</dcterms:modified>
</cp:coreProperties>
</file>