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6" r:id="rId4"/>
    <p:sldId id="262" r:id="rId5"/>
    <p:sldId id="257" r:id="rId6"/>
    <p:sldId id="259" r:id="rId7"/>
    <p:sldId id="260" r:id="rId8"/>
    <p:sldId id="258" r:id="rId9"/>
    <p:sldId id="267" r:id="rId10"/>
    <p:sldId id="268" r:id="rId11"/>
    <p:sldId id="278" r:id="rId12"/>
    <p:sldId id="277" r:id="rId13"/>
    <p:sldId id="279" r:id="rId14"/>
    <p:sldId id="261" r:id="rId15"/>
    <p:sldId id="264" r:id="rId16"/>
    <p:sldId id="265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70"/>
    <p:restoredTop sz="94672"/>
  </p:normalViewPr>
  <p:slideViewPr>
    <p:cSldViewPr snapToGrid="0" snapToObjects="1">
      <p:cViewPr varScale="1">
        <p:scale>
          <a:sx n="120" d="100"/>
          <a:sy n="120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A87A-4B1A-6642-BD6F-FDE59003FC4E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2084-0313-0548-B238-BED4EADA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between cell /sample effects perhaps most important, as within cell corrections for GC content, </a:t>
            </a:r>
            <a:r>
              <a:rPr lang="en-US" dirty="0" err="1"/>
              <a:t>etc</a:t>
            </a:r>
            <a:r>
              <a:rPr lang="en-US" dirty="0"/>
              <a:t> more straightforward???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D36-D26F-8549-BB29-305D0FE6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DF8DE-D972-0E4B-98FB-09CF87E1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BDE1-83A1-8547-9E67-59BAAB99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4FE-466D-B04E-8D4F-9C2CAD2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205-9F39-A046-9D93-280A2B7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F46-68D9-474C-BF7D-5535B96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4318-F50C-2140-9311-591CD971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0C0E-18B8-D445-8545-A27D547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29CA-1E9E-4D41-9C2E-B80DFAD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23A7-9907-5643-BBE6-FEFEF0C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C5AE-D42B-6F46-94E9-55E39E8E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A010-B73D-7445-A4A4-8BF1A44B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17C1-8A02-5740-8760-AD22E7A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E79-AFA8-4746-977B-BB05BF34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D6D6-0C60-8748-8A47-3AEF42A6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7637-F95C-AA4E-B741-0C015E3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AB53-B74E-1C4E-9A79-4A2D0463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414-1337-5A4D-A3F3-C4F6B6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9B1D-E63A-BB47-A54D-3D0A88C9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B29-7D85-FA44-A7F6-F802451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84E-1B52-CC43-8D4D-962DE71C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4B6-FFD6-F240-AF99-F11CA7FE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5EE9-58B7-C14E-966B-23865F46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01DD-4231-9849-9620-BF50940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3186-FF76-9A45-B6F9-8C69886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939-31E0-CD48-A0C2-42ADA66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3E21-4941-E44D-88A5-26123F3D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81F-0DDE-C24F-A3CC-9472FE2F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844F-9F2D-1447-A466-EBC7D839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12FA-8581-DD4F-8F3B-ACBBA8CA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6BD0-E10A-BE4C-A223-2C59B99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E61A-D82A-FC40-BD8B-E08530BB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F826-988D-D64D-812A-9C1DAF00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39BC-9C1F-E64D-85D4-10017A32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45080-5C25-7142-A8ED-F056FB5E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4521E-86DF-514E-91CE-67A38A53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72DF-D7FE-7C44-ACE6-3A89815D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FBE6-1AC8-1E42-BE5D-59D16CDB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EFB09-3D7C-874A-B64D-F202C98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0541-21C8-344C-8C06-65AA5FD2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B535-EF83-3B4C-A6FF-83D2AFA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182A-FA14-D646-B8E0-B95A839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A9FF1-3CC6-8E48-9A4A-62B7524F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069C-9D78-AB4E-AC0C-2066F0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FF66-5632-7A49-B45D-153228EB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6A9A-8259-6F49-97D1-06758F2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B93-A810-0B44-9BC3-72219DA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599B-1254-474B-9EFF-D89B4C02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759D-9677-CD4A-B9AD-D6FBCF7A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6649-77E3-9A4A-A1AD-F8F5D31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4D8D-3B26-F848-AF38-389D9247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8D01-9996-E044-B2D3-10D8139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56F-C79B-6244-8904-B14FF08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1357-7AD6-C749-BA5D-FE1AFEB5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A06F-EA1F-D240-B4A1-5E568812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04-C4A9-7542-804B-7D2A1B6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48F7-8FDA-014C-96AF-481D406F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3CB3-1DE3-8E4D-8AFC-16114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AAAF-B425-1247-B5BD-31ED1FD8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D8E2-467B-5B45-BCFD-7AE9A7D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238E-B59E-2F49-B281-B63211A2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AD7C-CA39-0947-A314-ACB8A37E2D1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D5E-0FCE-1D4D-8BCE-EA580A1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4B1-2988-4649-9E18-D78C65A5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E431113A-95B4-7F4E-9A7F-07D9757E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080" y="7892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Introduction to </a:t>
            </a:r>
            <a:r>
              <a:rPr lang="en-US" dirty="0" err="1">
                <a:latin typeface="Helvetica Neue Light"/>
                <a:cs typeface="Helvetica Neue Light"/>
              </a:rPr>
              <a:t>scRNA-seq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B676EB42-DBC7-3846-9ECC-2A9E8945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61" y="3500600"/>
            <a:ext cx="9675839" cy="10901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Helvetica Neue Light"/>
                <a:cs typeface="Helvetica Neue Light"/>
              </a:rPr>
              <a:t>Adam H. Freedman</a:t>
            </a:r>
          </a:p>
          <a:p>
            <a:r>
              <a:rPr lang="en-US" sz="2800" dirty="0">
                <a:latin typeface="Helvetica Neue Light"/>
                <a:cs typeface="Helvetica Neue Light"/>
              </a:rPr>
              <a:t>FAS Informatics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0936E-8CCC-E443-89CB-BB2082D5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4" y="5185227"/>
            <a:ext cx="1587629" cy="158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D4812-0850-C04E-8964-049583148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67" y="5476285"/>
            <a:ext cx="4618831" cy="1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Typical applications of approaches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7873"/>
            <a:ext cx="10640786" cy="300913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Isoform and 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Former much more noisy unless sequence to very high depth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Since only capture one end (typically 3’), you can’t detect isoform variations</a:t>
            </a:r>
          </a:p>
        </p:txBody>
      </p:sp>
    </p:spTree>
    <p:extLst>
      <p:ext uri="{BB962C8B-B14F-4D97-AF65-F5344CB8AC3E}">
        <p14:creationId xmlns:p14="http://schemas.microsoft.com/office/powerpoint/2010/main" val="375833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343E03-A292-474F-B337-C909646B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456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72821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&gt;1 cell can wind up in a droplet/well during library construction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super high frequency events, with the majority being w/ 2 cells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one visually inspects wells (e.g. C1), on cannot confirm doublets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data suggesting that even visual detection not 100% efficient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practical for high throughput assays (e.g. 10x)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Two kinds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Same cell type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as big of an issue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novel expression patterns that may appear to be distinct cell populations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</a:t>
            </a:r>
          </a:p>
        </p:txBody>
      </p:sp>
    </p:spTree>
    <p:extLst>
      <p:ext uri="{BB962C8B-B14F-4D97-AF65-F5344CB8AC3E}">
        <p14:creationId xmlns:p14="http://schemas.microsoft.com/office/powerpoint/2010/main" val="319044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 months ago, 10x said they weren’t looking at the doublet problem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Just a few weeks ago, 3 tools published on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Scrubblet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DoubleDecon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DoubletFinder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We’ll walk through using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Scrubblet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in a little bit …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continued</a:t>
            </a:r>
          </a:p>
        </p:txBody>
      </p:sp>
    </p:spTree>
    <p:extLst>
      <p:ext uri="{BB962C8B-B14F-4D97-AF65-F5344CB8AC3E}">
        <p14:creationId xmlns:p14="http://schemas.microsoft.com/office/powerpoint/2010/main" val="3859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average across many millions of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cells pre-sorted, averaged across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if sorted, averaged across subpopulations sharing cell markers/morphology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millions of reads per sample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reads per cell than reads per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sample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”zero inflation”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Technical: dropouts (expressed but not detected)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Biological: intra-cellular temporal variation in expression (some genes ”off” when a cell is sampled)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noisier than bulk RNA-</a:t>
            </a:r>
            <a:r>
              <a:rPr lang="en-US" dirty="0" err="1"/>
              <a:t>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Aggregating </a:t>
            </a:r>
            <a:r>
              <a:rPr lang="en-US" dirty="0" err="1"/>
              <a:t>scRNA-seq</a:t>
            </a:r>
            <a:r>
              <a:rPr lang="en-US" dirty="0"/>
              <a:t> recapitulates bulk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80E0-6BB9-E245-88AD-9DAA975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" y="2200940"/>
            <a:ext cx="3243022" cy="3359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C97BD-E18D-E04C-A2C0-F8E467C8C811}"/>
              </a:ext>
            </a:extLst>
          </p:cNvPr>
          <p:cNvSpPr/>
          <p:nvPr/>
        </p:nvSpPr>
        <p:spPr>
          <a:xfrm>
            <a:off x="330148" y="2049987"/>
            <a:ext cx="765544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E9250B-6A79-CE44-8D6B-867C3521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4" y="2200939"/>
            <a:ext cx="6706801" cy="33598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F4DD9-38F3-F44D-A490-79225E68E664}"/>
              </a:ext>
            </a:extLst>
          </p:cNvPr>
          <p:cNvSpPr txBox="1"/>
          <p:nvPr/>
        </p:nvSpPr>
        <p:spPr>
          <a:xfrm>
            <a:off x="1016982" y="5309775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3B640-2BC2-7641-903C-302340692AE6}"/>
              </a:ext>
            </a:extLst>
          </p:cNvPr>
          <p:cNvSpPr txBox="1"/>
          <p:nvPr/>
        </p:nvSpPr>
        <p:spPr>
          <a:xfrm>
            <a:off x="801096" y="1880710"/>
            <a:ext cx="344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</a:t>
            </a:r>
            <a:r>
              <a:rPr lang="en-US" sz="1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(gene FPKM)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63185-9C6C-C84C-953B-241244BA1F88}"/>
              </a:ext>
            </a:extLst>
          </p:cNvPr>
          <p:cNvSpPr txBox="1"/>
          <p:nvPr/>
        </p:nvSpPr>
        <p:spPr>
          <a:xfrm rot="16200000">
            <a:off x="-693324" y="3747564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F4DFA-BD5E-504D-BAD8-45559DBD4E07}"/>
              </a:ext>
            </a:extLst>
          </p:cNvPr>
          <p:cNvSpPr txBox="1"/>
          <p:nvPr/>
        </p:nvSpPr>
        <p:spPr>
          <a:xfrm rot="16200000">
            <a:off x="4008257" y="3717610"/>
            <a:ext cx="28346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genes detected (FPKM &gt;1)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6424A-3F30-6E47-8BD0-5A95E99856C5}"/>
              </a:ext>
            </a:extLst>
          </p:cNvPr>
          <p:cNvSpPr txBox="1"/>
          <p:nvPr/>
        </p:nvSpPr>
        <p:spPr>
          <a:xfrm>
            <a:off x="6187428" y="5252008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(millions)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025B6-1B84-8D47-AEF6-17E70B9DB967}"/>
              </a:ext>
            </a:extLst>
          </p:cNvPr>
          <p:cNvSpPr txBox="1"/>
          <p:nvPr/>
        </p:nvSpPr>
        <p:spPr>
          <a:xfrm>
            <a:off x="8510599" y="2523470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3F270-9A5E-C049-B6F0-A0E07B9E4046}"/>
              </a:ext>
            </a:extLst>
          </p:cNvPr>
          <p:cNvSpPr txBox="1"/>
          <p:nvPr/>
        </p:nvSpPr>
        <p:spPr>
          <a:xfrm>
            <a:off x="6692950" y="2958367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56673-5077-6C4C-A02B-9CF480184E4F}"/>
              </a:ext>
            </a:extLst>
          </p:cNvPr>
          <p:cNvSpPr txBox="1"/>
          <p:nvPr/>
        </p:nvSpPr>
        <p:spPr>
          <a:xfrm>
            <a:off x="6555418" y="3307221"/>
            <a:ext cx="17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1A246-AA08-9E4A-A5BB-49B9D8D57211}"/>
              </a:ext>
            </a:extLst>
          </p:cNvPr>
          <p:cNvSpPr txBox="1"/>
          <p:nvPr/>
        </p:nvSpPr>
        <p:spPr>
          <a:xfrm>
            <a:off x="8510599" y="6340319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Wu et al. 2014,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18293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Biological noise: temporal variation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0C402-F28E-4042-9008-EEE318E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" y="2040424"/>
            <a:ext cx="4290629" cy="352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75FEA-36C7-7E47-A002-7241BAE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9" y="2040424"/>
            <a:ext cx="3808083" cy="3733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B27E5A-5898-D94B-AA1B-63C4590FFFE2}"/>
              </a:ext>
            </a:extLst>
          </p:cNvPr>
          <p:cNvSpPr/>
          <p:nvPr/>
        </p:nvSpPr>
        <p:spPr>
          <a:xfrm>
            <a:off x="6686026" y="4969266"/>
            <a:ext cx="528506" cy="114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46925-0B06-3C4E-86B5-842CA01541F3}"/>
              </a:ext>
            </a:extLst>
          </p:cNvPr>
          <p:cNvSpPr/>
          <p:nvPr/>
        </p:nvSpPr>
        <p:spPr>
          <a:xfrm>
            <a:off x="7419004" y="2029913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DD1CD-142A-9245-A6F4-5FB3523FDD7B}"/>
              </a:ext>
            </a:extLst>
          </p:cNvPr>
          <p:cNvSpPr/>
          <p:nvPr/>
        </p:nvSpPr>
        <p:spPr>
          <a:xfrm>
            <a:off x="9172936" y="2040425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E94177-A45E-7344-A012-0AE5612246D2}"/>
              </a:ext>
            </a:extLst>
          </p:cNvPr>
          <p:cNvSpPr/>
          <p:nvPr/>
        </p:nvSpPr>
        <p:spPr>
          <a:xfrm>
            <a:off x="1463602" y="2094294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DFD60-EFD5-7147-BF07-ACEE2BB34346}"/>
              </a:ext>
            </a:extLst>
          </p:cNvPr>
          <p:cNvCxnSpPr/>
          <p:nvPr/>
        </p:nvCxnSpPr>
        <p:spPr>
          <a:xfrm>
            <a:off x="6174453" y="2272968"/>
            <a:ext cx="0" cy="42119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DC26CD7-DD30-6C49-8180-A75158D1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2" y="5716627"/>
            <a:ext cx="5566352" cy="1174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 activity happens in “bursts”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Apparent at both protein and mRNA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1296237-7D3B-374D-8D25-AD82009D8073}"/>
              </a:ext>
            </a:extLst>
          </p:cNvPr>
          <p:cNvSpPr txBox="1">
            <a:spLocks/>
          </p:cNvSpPr>
          <p:nvPr/>
        </p:nvSpPr>
        <p:spPr>
          <a:xfrm>
            <a:off x="6704469" y="5832239"/>
            <a:ext cx="4657211" cy="4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Bursting varies among genes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DB944-AE2F-164C-91A3-4D874E6594BE}"/>
              </a:ext>
            </a:extLst>
          </p:cNvPr>
          <p:cNvSpPr txBox="1"/>
          <p:nvPr/>
        </p:nvSpPr>
        <p:spPr>
          <a:xfrm>
            <a:off x="2485697" y="1542333"/>
            <a:ext cx="722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Cell-level patterns of expression variation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820373" y="6412981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Suter et al. 2011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401129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Technical noise: input RNA and expression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Brennecke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2013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56E04-1C94-DC47-827A-0CC78011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02" y="1713731"/>
            <a:ext cx="4644697" cy="4489264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Lower input material == greater difference between technical replicates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Inter-replicate differences higher at lower expression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4245A-1462-3246-A8B8-3C9DAD019BC9}"/>
              </a:ext>
            </a:extLst>
          </p:cNvPr>
          <p:cNvSpPr txBox="1"/>
          <p:nvPr/>
        </p:nvSpPr>
        <p:spPr>
          <a:xfrm>
            <a:off x="8058716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21E9-0749-AA41-9336-28792CC0BAF2}"/>
              </a:ext>
            </a:extLst>
          </p:cNvPr>
          <p:cNvSpPr txBox="1"/>
          <p:nvPr/>
        </p:nvSpPr>
        <p:spPr>
          <a:xfrm>
            <a:off x="10140925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0260B-9599-3746-B44E-1EB78BCD26BA}"/>
              </a:ext>
            </a:extLst>
          </p:cNvPr>
          <p:cNvSpPr txBox="1"/>
          <p:nvPr/>
        </p:nvSpPr>
        <p:spPr>
          <a:xfrm>
            <a:off x="8058716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99BD5-C34D-1148-AB41-CB03C884D007}"/>
              </a:ext>
            </a:extLst>
          </p:cNvPr>
          <p:cNvSpPr txBox="1"/>
          <p:nvPr/>
        </p:nvSpPr>
        <p:spPr>
          <a:xfrm>
            <a:off x="10140925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7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37" y="1511300"/>
            <a:ext cx="3122419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C4B0A-5B61-8D42-9A1F-5A57BC61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812" y="4015322"/>
            <a:ext cx="2818443" cy="25002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The noise by expression level pattern explained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fit statistical models to variation in endogenous genes and spike-ins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 at lower expression levels consistent with Poisson sampling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Variation plateaus at higher expression levels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Estimates of sequencing efficiency (</a:t>
            </a:r>
            <a:r>
              <a:rPr lang="en-US" dirty="0">
                <a:latin typeface="Symbol" pitchFamily="2" charset="2"/>
                <a:ea typeface="Helvetica Neue Light" panose="02000403000000020004" pitchFamily="2" charset="0"/>
              </a:rPr>
              <a:t>b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capture this pattern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Caused by global tube-to-tube sampling efficiency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/>
          <p:nvPr/>
        </p:nvCxnSpPr>
        <p:spPr>
          <a:xfrm flipH="1">
            <a:off x="8649547" y="3285067"/>
            <a:ext cx="1090506" cy="379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9316603" y="2921000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3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05722-8364-3D4C-9C5B-3A03C378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1876215"/>
            <a:ext cx="5229828" cy="47222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General over-dispersion consistent with 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4242563" y="633940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19AE-021F-7148-9F55-94CB9BC76210}"/>
              </a:ext>
            </a:extLst>
          </p:cNvPr>
          <p:cNvCxnSpPr>
            <a:cxnSpLocks/>
          </p:cNvCxnSpPr>
          <p:nvPr/>
        </p:nvCxnSpPr>
        <p:spPr>
          <a:xfrm flipH="1">
            <a:off x="3981245" y="4609920"/>
            <a:ext cx="1183965" cy="68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0B8C-319E-F84F-B47F-93514CBEF154}"/>
              </a:ext>
            </a:extLst>
          </p:cNvPr>
          <p:cNvSpPr txBox="1"/>
          <p:nvPr/>
        </p:nvSpPr>
        <p:spPr>
          <a:xfrm>
            <a:off x="4573227" y="4245339"/>
            <a:ext cx="23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prediction</a:t>
            </a:r>
            <a:endParaRPr lang="en-US" sz="20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9ED5A-DA46-D941-8B7D-A840B3D68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3" t="1668" r="6160" b="1558"/>
          <a:stretch/>
        </p:blipFill>
        <p:spPr>
          <a:xfrm>
            <a:off x="7063348" y="2353831"/>
            <a:ext cx="4151438" cy="3891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57B55F-8F40-5944-A552-97B87F2DA72A}"/>
              </a:ext>
            </a:extLst>
          </p:cNvPr>
          <p:cNvSpPr txBox="1"/>
          <p:nvPr/>
        </p:nvSpPr>
        <p:spPr>
          <a:xfrm>
            <a:off x="8441297" y="5762222"/>
            <a:ext cx="1873176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log(mean)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332A7-0208-8A43-81FA-29BB0FBF1821}"/>
              </a:ext>
            </a:extLst>
          </p:cNvPr>
          <p:cNvSpPr txBox="1"/>
          <p:nvPr/>
        </p:nvSpPr>
        <p:spPr>
          <a:xfrm rot="16200000">
            <a:off x="6098814" y="3810075"/>
            <a:ext cx="2220915" cy="525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log(variance)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B11F2-C587-214F-B274-2F57BFA5D250}"/>
              </a:ext>
            </a:extLst>
          </p:cNvPr>
          <p:cNvSpPr txBox="1"/>
          <p:nvPr/>
        </p:nvSpPr>
        <p:spPr>
          <a:xfrm>
            <a:off x="10314474" y="6062406"/>
            <a:ext cx="1449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Risso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50DDA-A8DD-6F44-B023-5274A70D3BE6}"/>
              </a:ext>
            </a:extLst>
          </p:cNvPr>
          <p:cNvSpPr txBox="1"/>
          <p:nvPr/>
        </p:nvSpPr>
        <p:spPr>
          <a:xfrm rot="19986232">
            <a:off x="9118729" y="4519452"/>
            <a:ext cx="1873176" cy="484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65A5E-0089-AC40-AF1D-C821023349B1}"/>
              </a:ext>
            </a:extLst>
          </p:cNvPr>
          <p:cNvSpPr txBox="1"/>
          <p:nvPr/>
        </p:nvSpPr>
        <p:spPr>
          <a:xfrm>
            <a:off x="2202603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ACA19-D0A5-AE44-B6A5-F492D597E4EA}"/>
              </a:ext>
            </a:extLst>
          </p:cNvPr>
          <p:cNvSpPr txBox="1"/>
          <p:nvPr/>
        </p:nvSpPr>
        <p:spPr>
          <a:xfrm>
            <a:off x="8069347" y="1513997"/>
            <a:ext cx="26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  <a:endParaRPr lang="en-US" sz="24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assay using sequence reads from an NGS instrument that cannot generate cell-specific expression estimates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Includes pools of cells of the same type obtained through sorting that aren’t assigned cell barcodes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protocol using NGS reads that uses read mappings to a set of reference transcripts in order to obtain cell-specific estimates of abundance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 NOT include things like multiplexed single cell qPCR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quick definitions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Small (?) problem: distributional heterogeneity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1595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Negative binomial (NB) captures over-dispersion for bulk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DE tools assume NB as well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evidence that there is distributional heterogeneity among genes!!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If true, no easy way to handle this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D2E832-E6F7-2D4A-95C8-D091E528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44" y="1827747"/>
            <a:ext cx="3577989" cy="40760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183CC9-0BE9-444C-BD72-A17831C101D1}"/>
              </a:ext>
            </a:extLst>
          </p:cNvPr>
          <p:cNvSpPr txBox="1"/>
          <p:nvPr/>
        </p:nvSpPr>
        <p:spPr>
          <a:xfrm>
            <a:off x="8677238" y="6275922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Grun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</p:spTree>
    <p:extLst>
      <p:ext uri="{BB962C8B-B14F-4D97-AF65-F5344CB8AC3E}">
        <p14:creationId xmlns:p14="http://schemas.microsoft.com/office/powerpoint/2010/main" val="106856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Study design and batch effects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827747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Rare or impossible that all cell pools derived from conditions of interest are prepared for sequencing simultaneously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pool libraries may vary due to technical factors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effects occur when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% of expression variation across libraries due to technical factors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 Pipetting differences, amplification bias, sequencing depth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 the worst case scenario, batch and biological condition are completely confounded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good vs. bad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DC853-8061-654A-86D6-CEBD309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45" y="1690688"/>
            <a:ext cx="6802327" cy="4582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 can screw up cell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5043778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(2015) looked at four high profile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data sets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all showed evidence of batch effect confounding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 correspondence between groups and batches in PC space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within a group, batch effects observed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Imagine you are interested in variation among groups in gene expression noise ….. 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DAA35-9A12-5543-B9D8-466E6E7A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8" y="1690688"/>
            <a:ext cx="5952608" cy="37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3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B92B0-19D0-6444-A7BD-F4C111B1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6003" r="48530" b="53995"/>
          <a:stretch/>
        </p:blipFill>
        <p:spPr>
          <a:xfrm>
            <a:off x="8932122" y="1597915"/>
            <a:ext cx="310896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79CD6-2B1B-D44D-B065-F5E8A91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17" y="1554605"/>
            <a:ext cx="2702173" cy="3465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spike-ins don’t necessarily fix ‘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6609688" y="512925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Tung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Scientific Reports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045200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spike-ins frequently used to try and correct for technical effects and adjust expression estimates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Previous intuitive caveats had to do with compositional bias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Shorter transcripts and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polyA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tails*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counts vary across technical replicates within individuals </a:t>
            </a: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across individuals</a:t>
            </a:r>
          </a:p>
          <a:p>
            <a:pPr lvl="1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 variation influences ERCC standards so shouldn’t be used for batch effect correction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 correction methods an active area of research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1968C-3AF1-114F-AA05-A7C30DF3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6" t="45313" r="51513" b="49686"/>
          <a:stretch/>
        </p:blipFill>
        <p:spPr>
          <a:xfrm>
            <a:off x="9185819" y="6282653"/>
            <a:ext cx="3050760" cy="39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20647-1A6D-254E-912A-F6E4AA4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4" t="56621" r="2212" b="4211"/>
          <a:stretch/>
        </p:blipFill>
        <p:spPr>
          <a:xfrm>
            <a:off x="9185819" y="3797070"/>
            <a:ext cx="2896208" cy="2062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CE86F0-DEF5-8C45-87BD-56DF32A5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8" t="45313" r="11991" b="49686"/>
          <a:stretch/>
        </p:blipFill>
        <p:spPr>
          <a:xfrm>
            <a:off x="9782707" y="5910733"/>
            <a:ext cx="1856984" cy="397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88490-61E0-CC48-8F2A-6326B1DF755C}"/>
              </a:ext>
            </a:extLst>
          </p:cNvPr>
          <p:cNvSpPr txBox="1"/>
          <p:nvPr/>
        </p:nvSpPr>
        <p:spPr>
          <a:xfrm>
            <a:off x="9628118" y="1557233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30E96-7589-C540-BBDE-373CB2FB6860}"/>
              </a:ext>
            </a:extLst>
          </p:cNvPr>
          <p:cNvSpPr txBox="1"/>
          <p:nvPr/>
        </p:nvSpPr>
        <p:spPr>
          <a:xfrm>
            <a:off x="9628118" y="3745859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0E9C8-F99C-004D-94C2-6A54C88EE066}"/>
              </a:ext>
            </a:extLst>
          </p:cNvPr>
          <p:cNvSpPr txBox="1"/>
          <p:nvPr/>
        </p:nvSpPr>
        <p:spPr>
          <a:xfrm>
            <a:off x="759221" y="6412981"/>
            <a:ext cx="37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 Relative to mammalian transcripts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Normalizing expression estimates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Normalization methods important to remove systematic biases across cells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1CEEC-5810-C748-B6F1-B7991D94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8" y="2856567"/>
            <a:ext cx="7154158" cy="276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20B4A9-CE44-B74E-B82A-0875DC5C5071}"/>
              </a:ext>
            </a:extLst>
          </p:cNvPr>
          <p:cNvSpPr/>
          <p:nvPr/>
        </p:nvSpPr>
        <p:spPr>
          <a:xfrm>
            <a:off x="2181228" y="2856567"/>
            <a:ext cx="3175789" cy="2770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6932601" y="5751849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8081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Co-opting bulk RNA-</a:t>
            </a:r>
            <a:r>
              <a:rPr lang="en-US" dirty="0" err="1"/>
              <a:t>seq</a:t>
            </a:r>
            <a:r>
              <a:rPr lang="en-US" dirty="0"/>
              <a:t> methods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tools/pipelines apply ”global scaling” methods developed for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to account for sequencing depth variation among samples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2FA08-4232-FF4E-9D86-CEAE986D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3059552"/>
            <a:ext cx="8016949" cy="2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Bulk methods inconsistent and perform so-so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1FF503-2B5C-FC4B-9208-D1665ACA7D11}"/>
              </a:ext>
            </a:extLst>
          </p:cNvPr>
          <p:cNvGrpSpPr/>
          <p:nvPr/>
        </p:nvGrpSpPr>
        <p:grpSpPr>
          <a:xfrm>
            <a:off x="960120" y="1689100"/>
            <a:ext cx="3382110" cy="3818565"/>
            <a:chOff x="960120" y="1689100"/>
            <a:chExt cx="3382110" cy="3818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C65576-F408-B647-B7EB-E309821F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8" r="-3308"/>
            <a:stretch/>
          </p:blipFill>
          <p:spPr>
            <a:xfrm>
              <a:off x="960120" y="2743201"/>
              <a:ext cx="3382110" cy="27644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3D0AA-5BDE-E944-BEDF-B4EE9C3612A3}"/>
                </a:ext>
              </a:extLst>
            </p:cNvPr>
            <p:cNvSpPr txBox="1"/>
            <p:nvPr/>
          </p:nvSpPr>
          <p:spPr>
            <a:xfrm>
              <a:off x="1248088" y="1689100"/>
              <a:ext cx="2806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1. Scaling factors inconsistent between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46508-EFF2-2C4D-BEDD-37C8B0D01A96}"/>
              </a:ext>
            </a:extLst>
          </p:cNvPr>
          <p:cNvGrpSpPr/>
          <p:nvPr/>
        </p:nvGrpSpPr>
        <p:grpSpPr>
          <a:xfrm>
            <a:off x="4501450" y="1689100"/>
            <a:ext cx="2833577" cy="3396975"/>
            <a:chOff x="4501450" y="1689100"/>
            <a:chExt cx="2833577" cy="3396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ADAB4-8F15-D44A-91AA-38F524A39B79}"/>
                </a:ext>
              </a:extLst>
            </p:cNvPr>
            <p:cNvSpPr txBox="1"/>
            <p:nvPr/>
          </p:nvSpPr>
          <p:spPr>
            <a:xfrm>
              <a:off x="4515151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2. Low concordance among top variable genes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B7842-CA1D-7143-9537-5B0AF21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450" y="2610068"/>
              <a:ext cx="2833577" cy="247600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1F269-8C97-3A46-B445-68CB2D011568}"/>
              </a:ext>
            </a:extLst>
          </p:cNvPr>
          <p:cNvGrpSpPr/>
          <p:nvPr/>
        </p:nvGrpSpPr>
        <p:grpSpPr>
          <a:xfrm>
            <a:off x="7430444" y="1689100"/>
            <a:ext cx="4466811" cy="4158806"/>
            <a:chOff x="7430444" y="1689100"/>
            <a:chExt cx="4466811" cy="41588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9D475-1301-DE40-80D0-68C4888FCEAA}"/>
                </a:ext>
              </a:extLst>
            </p:cNvPr>
            <p:cNvSpPr txBox="1"/>
            <p:nvPr/>
          </p:nvSpPr>
          <p:spPr>
            <a:xfrm>
              <a:off x="8040995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3. Not as good as </a:t>
              </a:r>
              <a:r>
                <a:rPr lang="en-US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tailored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0E0036-078C-1440-9019-397D5EFC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444" y="2523316"/>
              <a:ext cx="4027276" cy="284194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35D9EF-C568-B24B-A00B-BEB747C03EEC}"/>
                </a:ext>
              </a:extLst>
            </p:cNvPr>
            <p:cNvCxnSpPr/>
            <p:nvPr/>
          </p:nvCxnSpPr>
          <p:spPr>
            <a:xfrm>
              <a:off x="10526232" y="2482476"/>
              <a:ext cx="0" cy="3365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A2EBD7-E0CA-0F45-8140-A71715AC81A7}"/>
                </a:ext>
              </a:extLst>
            </p:cNvPr>
            <p:cNvSpPr txBox="1"/>
            <p:nvPr/>
          </p:nvSpPr>
          <p:spPr>
            <a:xfrm>
              <a:off x="8665537" y="2324617"/>
              <a:ext cx="169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Bulk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6D4C8A-066A-3E46-9192-02FD842AA227}"/>
                </a:ext>
              </a:extLst>
            </p:cNvPr>
            <p:cNvSpPr txBox="1"/>
            <p:nvPr/>
          </p:nvSpPr>
          <p:spPr>
            <a:xfrm>
              <a:off x="10507415" y="2324617"/>
              <a:ext cx="138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3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Evaluating available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7C8E-2CB4-6B44-8064-0FBB7549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677" y="1561591"/>
            <a:ext cx="7372646" cy="4539237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F071305-CD6D-A847-A402-05CD098B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6158719"/>
            <a:ext cx="10244667" cy="584679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Accuracy: Pearson correlation with known </a:t>
            </a:r>
            <a:r>
              <a:rPr lang="en-US" sz="1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spik</a:t>
            </a:r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-in concentration</a:t>
            </a:r>
          </a:p>
          <a:p>
            <a:r>
              <a: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Sensitivity: # input molecules at which detection probability reaches 50%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B48AD-5AE1-CE49-85D8-E1283C677555}"/>
              </a:ext>
            </a:extLst>
          </p:cNvPr>
          <p:cNvSpPr txBox="1"/>
          <p:nvPr/>
        </p:nvSpPr>
        <p:spPr>
          <a:xfrm>
            <a:off x="8080917" y="6312558"/>
            <a:ext cx="312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Svensson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95508-917B-2F4C-BB35-D6C33C3534D8}"/>
              </a:ext>
            </a:extLst>
          </p:cNvPr>
          <p:cNvSpPr/>
          <p:nvPr/>
        </p:nvSpPr>
        <p:spPr>
          <a:xfrm>
            <a:off x="8793125" y="1800446"/>
            <a:ext cx="425302" cy="406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BCFE62-691D-EA49-8D09-017C4E7C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6" y="2834232"/>
            <a:ext cx="3532133" cy="127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A4C05-8B67-6546-8EA9-6FAD1E4D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00" y="5038694"/>
            <a:ext cx="3615559" cy="16254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18"/>
            <a:ext cx="10515600" cy="4351338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that map to a feature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 per million (CPM)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Transcript per million (TPM)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Explicitly integrates transcript length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expression terminology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6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B31D32C-9DCE-A941-A38A-058C2EB87CD6}"/>
              </a:ext>
            </a:extLst>
          </p:cNvPr>
          <p:cNvSpPr txBox="1"/>
          <p:nvPr/>
        </p:nvSpPr>
        <p:spPr>
          <a:xfrm>
            <a:off x="592667" y="1896533"/>
            <a:ext cx="10947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Analyze rare populations hard to detect in bulk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Understand cell subpopulation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Pre-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scRNAseq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assays (e.g. FISH) detected orders of magnitude expression variation in putatively ”identical cells”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Developmental, tissue-specific, and intra-tissue treatment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diferences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 potential biases of bulk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Mean expression for cell population can be biased by a few cells</a:t>
            </a:r>
          </a:p>
          <a:p>
            <a:pPr lvl="1"/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Distinguish patterns and processes that are unidentifiable in bulk experiments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 Inference limits on bulk RNA-</a:t>
            </a:r>
            <a:r>
              <a:rPr lang="en-US" dirty="0" err="1"/>
              <a:t>seq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B72F-8C43-5E49-9D3F-4258A1A1D709}"/>
              </a:ext>
            </a:extLst>
          </p:cNvPr>
          <p:cNvSpPr/>
          <p:nvPr/>
        </p:nvSpPr>
        <p:spPr>
          <a:xfrm rot="10800000">
            <a:off x="10961976" y="1846576"/>
            <a:ext cx="265814" cy="11132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chemeClr val="accent1"/>
              </a:gs>
              <a:gs pos="57000">
                <a:srgbClr val="FFC000"/>
              </a:gs>
              <a:gs pos="25000">
                <a:srgbClr val="FFFF00"/>
              </a:gs>
              <a:gs pos="7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7D5A-593B-3443-B206-4E4EC78C84D1}"/>
              </a:ext>
            </a:extLst>
          </p:cNvPr>
          <p:cNvSpPr txBox="1"/>
          <p:nvPr/>
        </p:nvSpPr>
        <p:spPr>
          <a:xfrm>
            <a:off x="9319246" y="1750702"/>
            <a:ext cx="177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of interesting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AECBA-AAE5-FF44-A00A-FAB464EAEC9C}"/>
              </a:ext>
            </a:extLst>
          </p:cNvPr>
          <p:cNvSpPr txBox="1"/>
          <p:nvPr/>
        </p:nvSpPr>
        <p:spPr>
          <a:xfrm>
            <a:off x="11256071" y="1725989"/>
            <a:ext cx="5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412E7-7AC9-3248-A2DA-9D7EDEC658F9}"/>
              </a:ext>
            </a:extLst>
          </p:cNvPr>
          <p:cNvSpPr txBox="1"/>
          <p:nvPr/>
        </p:nvSpPr>
        <p:spPr>
          <a:xfrm>
            <a:off x="11256071" y="2758363"/>
            <a:ext cx="57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12C7ED-495B-9747-BA57-46F967E4BB7C}"/>
              </a:ext>
            </a:extLst>
          </p:cNvPr>
          <p:cNvGrpSpPr/>
          <p:nvPr/>
        </p:nvGrpSpPr>
        <p:grpSpPr>
          <a:xfrm>
            <a:off x="1337847" y="3136417"/>
            <a:ext cx="698436" cy="635771"/>
            <a:chOff x="1019766" y="2162619"/>
            <a:chExt cx="1400802" cy="1275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837FE8-BD16-6540-86B4-007A5BB38952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CFD996-3872-744E-83DF-6AED34CA33E1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334BDCD-3625-9743-98DA-D4C4AF7EE2E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39A2178-7785-454F-AA41-DECD968B018B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FC3A-1DB9-8D4C-B66E-08939A0F00FC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4152A26-5D19-374D-A9C9-12A6D61AC270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8AEF6D7-4F03-C344-BBB1-DBB5707485BC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E719F14-D563-9949-AA55-96BB4F201EC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33D0-652F-C745-92D3-5C23F4F05219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4B8530-D2FA-5046-8A76-ADA15373897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9C97-F06E-AA4E-B3CE-5D1A2129C64F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851E41-2F00-7D46-B1F4-C756FA8CAAB4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E5B0EC-E958-E946-B75D-050EDA9CA1D7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CABCB9-6C3E-3A46-8FC9-7AB9733C5ECF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B7FE6-5AF4-594C-99D7-3D4FEBBD3AB8}"/>
              </a:ext>
            </a:extLst>
          </p:cNvPr>
          <p:cNvSpPr/>
          <p:nvPr/>
        </p:nvSpPr>
        <p:spPr>
          <a:xfrm>
            <a:off x="9239502" y="1690688"/>
            <a:ext cx="2668772" cy="228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6CB9F-4384-694F-9B5B-7967C8F1D189}"/>
              </a:ext>
            </a:extLst>
          </p:cNvPr>
          <p:cNvSpPr txBox="1"/>
          <p:nvPr/>
        </p:nvSpPr>
        <p:spPr>
          <a:xfrm>
            <a:off x="106417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E9A77-4630-1847-91BF-FBB8F7544AAC}"/>
              </a:ext>
            </a:extLst>
          </p:cNvPr>
          <p:cNvSpPr txBox="1"/>
          <p:nvPr/>
        </p:nvSpPr>
        <p:spPr>
          <a:xfrm>
            <a:off x="315628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AEA070-C172-8749-A010-0DE46C64499B}"/>
              </a:ext>
            </a:extLst>
          </p:cNvPr>
          <p:cNvSpPr/>
          <p:nvPr/>
        </p:nvSpPr>
        <p:spPr>
          <a:xfrm rot="6078464">
            <a:off x="9439252" y="3227066"/>
            <a:ext cx="245534" cy="245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B269E5F-7A51-094B-955C-3D15BC78108C}"/>
              </a:ext>
            </a:extLst>
          </p:cNvPr>
          <p:cNvSpPr/>
          <p:nvPr/>
        </p:nvSpPr>
        <p:spPr>
          <a:xfrm>
            <a:off x="9423823" y="3605043"/>
            <a:ext cx="284818" cy="2455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B9CE7-A937-E34C-AEB4-6E950158BAA4}"/>
              </a:ext>
            </a:extLst>
          </p:cNvPr>
          <p:cNvSpPr txBox="1"/>
          <p:nvPr/>
        </p:nvSpPr>
        <p:spPr>
          <a:xfrm>
            <a:off x="9849102" y="3169405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55289-5902-3641-A9E6-0FEC3DF8C964}"/>
              </a:ext>
            </a:extLst>
          </p:cNvPr>
          <p:cNvSpPr txBox="1"/>
          <p:nvPr/>
        </p:nvSpPr>
        <p:spPr>
          <a:xfrm>
            <a:off x="9849102" y="3544827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7E-C74B-6348-9A6C-B2C43CA5B429}"/>
              </a:ext>
            </a:extLst>
          </p:cNvPr>
          <p:cNvSpPr txBox="1"/>
          <p:nvPr/>
        </p:nvSpPr>
        <p:spPr>
          <a:xfrm>
            <a:off x="7462903" y="1576939"/>
            <a:ext cx="156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inference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33A0C0-0590-674F-9875-C004BBB339A8}"/>
              </a:ext>
            </a:extLst>
          </p:cNvPr>
          <p:cNvGrpSpPr/>
          <p:nvPr/>
        </p:nvGrpSpPr>
        <p:grpSpPr>
          <a:xfrm>
            <a:off x="3429957" y="3136417"/>
            <a:ext cx="698436" cy="635771"/>
            <a:chOff x="1019766" y="2162619"/>
            <a:chExt cx="1400802" cy="1275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AD9C2C-85DC-EB46-A1F7-AA1157F7A54D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C58BDA8-6546-AD4B-87CA-0969B9FD2D50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07D36D8-08C9-F34E-AC5E-985569C1120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8842D6B1-AC1B-7147-AD73-A7528A9F912D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E492DB2-0113-A04B-862A-3C34F1B443E8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38976F6-D83E-5B46-9AAD-2012CCA772ED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BD4819DC-1664-CD4D-B80D-7221F6EDC06D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7DC7EAF-A5A4-DD49-BFB2-219CE3D3DCF3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EC1F9-95DF-C742-9B02-52A2B949CFBD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E1CCB6-5FDD-6749-9977-47CF1537A7A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0D1169-035B-1C42-BF97-09043830380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02ABAF-0640-7B4B-BB9F-5D64E7C5BBAA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5F3FDD-FC6A-F842-BCAA-C7745302BC41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69E198-EF52-CD4D-A71F-227E1F81E8FD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8D3958E-92D6-D84D-AD44-4EA5BB592CED}"/>
              </a:ext>
            </a:extLst>
          </p:cNvPr>
          <p:cNvSpPr txBox="1"/>
          <p:nvPr/>
        </p:nvSpPr>
        <p:spPr>
          <a:xfrm>
            <a:off x="5708241" y="230087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D031F7-BAAD-A540-B3ED-9B12F851ACB2}"/>
              </a:ext>
            </a:extLst>
          </p:cNvPr>
          <p:cNvGrpSpPr/>
          <p:nvPr/>
        </p:nvGrpSpPr>
        <p:grpSpPr>
          <a:xfrm>
            <a:off x="3338112" y="4050216"/>
            <a:ext cx="882127" cy="665118"/>
            <a:chOff x="2942687" y="3561041"/>
            <a:chExt cx="1669650" cy="1258905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2FAE896E-E74E-AA46-B6CA-90F2973E8961}"/>
                </a:ext>
              </a:extLst>
            </p:cNvPr>
            <p:cNvSpPr/>
            <p:nvPr/>
          </p:nvSpPr>
          <p:spPr>
            <a:xfrm>
              <a:off x="3413054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C3D68456-34E2-4445-8526-A084BA14A2FD}"/>
                </a:ext>
              </a:extLst>
            </p:cNvPr>
            <p:cNvSpPr/>
            <p:nvPr/>
          </p:nvSpPr>
          <p:spPr>
            <a:xfrm>
              <a:off x="3753296" y="42442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3117D212-E13E-5D4D-BD31-F35E755315CE}"/>
                </a:ext>
              </a:extLst>
            </p:cNvPr>
            <p:cNvSpPr/>
            <p:nvPr/>
          </p:nvSpPr>
          <p:spPr>
            <a:xfrm>
              <a:off x="3644395" y="390131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27300F1E-8B18-A14F-9F00-CDB3E4C1391C}"/>
                </a:ext>
              </a:extLst>
            </p:cNvPr>
            <p:cNvSpPr/>
            <p:nvPr/>
          </p:nvSpPr>
          <p:spPr>
            <a:xfrm>
              <a:off x="3216602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3DF747A2-AC51-B542-A50A-03F52A9A9157}"/>
                </a:ext>
              </a:extLst>
            </p:cNvPr>
            <p:cNvSpPr/>
            <p:nvPr/>
          </p:nvSpPr>
          <p:spPr>
            <a:xfrm>
              <a:off x="2942687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55F855E-03B7-9948-9B88-13B3A7F65CA6}"/>
                </a:ext>
              </a:extLst>
            </p:cNvPr>
            <p:cNvSpPr/>
            <p:nvPr/>
          </p:nvSpPr>
          <p:spPr>
            <a:xfrm>
              <a:off x="3225120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8300FC-648C-3B40-8AB6-B08C41689D34}"/>
                </a:ext>
              </a:extLst>
            </p:cNvPr>
            <p:cNvSpPr/>
            <p:nvPr/>
          </p:nvSpPr>
          <p:spPr>
            <a:xfrm>
              <a:off x="3949753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927153-88D7-6543-9B5B-2F0C50E3FFBD}"/>
                </a:ext>
              </a:extLst>
            </p:cNvPr>
            <p:cNvSpPr/>
            <p:nvPr/>
          </p:nvSpPr>
          <p:spPr>
            <a:xfrm>
              <a:off x="3578404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CE33501-EB9D-9F49-815E-715C974192CD}"/>
                </a:ext>
              </a:extLst>
            </p:cNvPr>
            <p:cNvSpPr/>
            <p:nvPr/>
          </p:nvSpPr>
          <p:spPr>
            <a:xfrm>
              <a:off x="4109702" y="3677235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EFAA0647-3011-CB4D-B20B-65CEDABB59B4}"/>
                </a:ext>
              </a:extLst>
            </p:cNvPr>
            <p:cNvSpPr/>
            <p:nvPr/>
          </p:nvSpPr>
          <p:spPr>
            <a:xfrm>
              <a:off x="4042701" y="389690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99CFB0DE-3DBD-5A46-B2FD-7AA8C6847834}"/>
                </a:ext>
              </a:extLst>
            </p:cNvPr>
            <p:cNvSpPr/>
            <p:nvPr/>
          </p:nvSpPr>
          <p:spPr>
            <a:xfrm>
              <a:off x="4022161" y="425338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753284F-4BB1-7648-A791-D380636581CA}"/>
                </a:ext>
              </a:extLst>
            </p:cNvPr>
            <p:cNvSpPr/>
            <p:nvPr/>
          </p:nvSpPr>
          <p:spPr>
            <a:xfrm>
              <a:off x="4327519" y="414243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2EDDD1D-B455-A948-8C8B-0F86CE158480}"/>
                </a:ext>
              </a:extLst>
            </p:cNvPr>
            <p:cNvSpPr/>
            <p:nvPr/>
          </p:nvSpPr>
          <p:spPr>
            <a:xfrm>
              <a:off x="3295240" y="37851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4646EDD-FD24-0C41-8BD7-D2F8E2CDEF40}"/>
                </a:ext>
              </a:extLst>
            </p:cNvPr>
            <p:cNvSpPr/>
            <p:nvPr/>
          </p:nvSpPr>
          <p:spPr>
            <a:xfrm>
              <a:off x="3760547" y="356104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310471-4B28-5F49-8FB6-2FA387347BFF}"/>
              </a:ext>
            </a:extLst>
          </p:cNvPr>
          <p:cNvGrpSpPr/>
          <p:nvPr/>
        </p:nvGrpSpPr>
        <p:grpSpPr>
          <a:xfrm>
            <a:off x="1317022" y="4053154"/>
            <a:ext cx="740087" cy="659243"/>
            <a:chOff x="1172166" y="3608924"/>
            <a:chExt cx="1400802" cy="124778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77FC96-BD75-4D43-A753-B39528FAB615}"/>
                </a:ext>
              </a:extLst>
            </p:cNvPr>
            <p:cNvSpPr/>
            <p:nvPr/>
          </p:nvSpPr>
          <p:spPr>
            <a:xfrm>
              <a:off x="1192330" y="3854458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1F73F38A-530B-EA40-9A83-3FDB3A60309A}"/>
                </a:ext>
              </a:extLst>
            </p:cNvPr>
            <p:cNvSpPr/>
            <p:nvPr/>
          </p:nvSpPr>
          <p:spPr>
            <a:xfrm>
              <a:off x="1448883" y="38886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11197552-609A-0A40-B715-1FB05DF87CAF}"/>
                </a:ext>
              </a:extLst>
            </p:cNvPr>
            <p:cNvSpPr/>
            <p:nvPr/>
          </p:nvSpPr>
          <p:spPr>
            <a:xfrm>
              <a:off x="1642533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AC314FB-DF5E-024A-A297-94B3EC398C06}"/>
                </a:ext>
              </a:extLst>
            </p:cNvPr>
            <p:cNvSpPr/>
            <p:nvPr/>
          </p:nvSpPr>
          <p:spPr>
            <a:xfrm>
              <a:off x="2219104" y="369255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A902675D-725F-8141-A12A-81B50E2C37A5}"/>
                </a:ext>
              </a:extLst>
            </p:cNvPr>
            <p:cNvSpPr/>
            <p:nvPr/>
          </p:nvSpPr>
          <p:spPr>
            <a:xfrm>
              <a:off x="1446081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14D77C1E-0643-1047-9126-08E19A330306}"/>
                </a:ext>
              </a:extLst>
            </p:cNvPr>
            <p:cNvSpPr/>
            <p:nvPr/>
          </p:nvSpPr>
          <p:spPr>
            <a:xfrm>
              <a:off x="1172166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7C2AF9-484B-3C44-9671-17920DF0F9EF}"/>
                </a:ext>
              </a:extLst>
            </p:cNvPr>
            <p:cNvSpPr/>
            <p:nvPr/>
          </p:nvSpPr>
          <p:spPr>
            <a:xfrm>
              <a:off x="1909233" y="39013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7DBD1F-58BD-0045-992A-3057EB9E7306}"/>
                </a:ext>
              </a:extLst>
            </p:cNvPr>
            <p:cNvSpPr/>
            <p:nvPr/>
          </p:nvSpPr>
          <p:spPr>
            <a:xfrm>
              <a:off x="1454599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2AE291-71F2-FE43-86AE-5F2F049B1D98}"/>
                </a:ext>
              </a:extLst>
            </p:cNvPr>
            <p:cNvSpPr/>
            <p:nvPr/>
          </p:nvSpPr>
          <p:spPr>
            <a:xfrm>
              <a:off x="2179232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4DC599-BE34-7441-8AB3-D021355C305D}"/>
                </a:ext>
              </a:extLst>
            </p:cNvPr>
            <p:cNvSpPr/>
            <p:nvPr/>
          </p:nvSpPr>
          <p:spPr>
            <a:xfrm>
              <a:off x="1807883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DBBDB7-CB89-B541-9D9C-4214BDBD6CAE}"/>
                </a:ext>
              </a:extLst>
            </p:cNvPr>
            <p:cNvSpPr/>
            <p:nvPr/>
          </p:nvSpPr>
          <p:spPr>
            <a:xfrm>
              <a:off x="2327434" y="406350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2A0D2C-3061-874A-B133-255863F516D6}"/>
                </a:ext>
              </a:extLst>
            </p:cNvPr>
            <p:cNvSpPr/>
            <p:nvPr/>
          </p:nvSpPr>
          <p:spPr>
            <a:xfrm>
              <a:off x="1570771" y="360892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0DD6EF2-C203-3847-938C-407C933BD3F1}"/>
                </a:ext>
              </a:extLst>
            </p:cNvPr>
            <p:cNvSpPr/>
            <p:nvPr/>
          </p:nvSpPr>
          <p:spPr>
            <a:xfrm>
              <a:off x="2058569" y="41889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6C8360E3-1EA2-EF44-A782-A3AC0963BFBF}"/>
                </a:ext>
              </a:extLst>
            </p:cNvPr>
            <p:cNvSpPr/>
            <p:nvPr/>
          </p:nvSpPr>
          <p:spPr>
            <a:xfrm>
              <a:off x="1598481" y="46111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3FAA83E-CDE1-C842-B15E-4F994B7CCCD4}"/>
              </a:ext>
            </a:extLst>
          </p:cNvPr>
          <p:cNvSpPr txBox="1"/>
          <p:nvPr/>
        </p:nvSpPr>
        <p:spPr>
          <a:xfrm>
            <a:off x="7733497" y="4213498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5DE925-C370-9540-8ADD-501A994A6691}"/>
              </a:ext>
            </a:extLst>
          </p:cNvPr>
          <p:cNvSpPr txBox="1"/>
          <p:nvPr/>
        </p:nvSpPr>
        <p:spPr>
          <a:xfrm>
            <a:off x="5260750" y="1574159"/>
            <a:ext cx="192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Underlying process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1FFCCB-48CA-6942-9FEA-FB42B217315C}"/>
              </a:ext>
            </a:extLst>
          </p:cNvPr>
          <p:cNvSpPr txBox="1"/>
          <p:nvPr/>
        </p:nvSpPr>
        <p:spPr>
          <a:xfrm>
            <a:off x="5459462" y="3161915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inter-cell type reciprocal 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87B57D-1863-AD4A-BFFC-ABC8FCC55FAD}"/>
              </a:ext>
            </a:extLst>
          </p:cNvPr>
          <p:cNvSpPr txBox="1"/>
          <p:nvPr/>
        </p:nvSpPr>
        <p:spPr>
          <a:xfrm>
            <a:off x="5459462" y="4090388"/>
            <a:ext cx="152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differential cell composition only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F95DD30-4F95-7748-A6B2-E94D734EDCC4}"/>
              </a:ext>
            </a:extLst>
          </p:cNvPr>
          <p:cNvGrpSpPr/>
          <p:nvPr/>
        </p:nvGrpSpPr>
        <p:grpSpPr>
          <a:xfrm>
            <a:off x="1326552" y="4952789"/>
            <a:ext cx="721027" cy="656335"/>
            <a:chOff x="967660" y="5151090"/>
            <a:chExt cx="1400802" cy="1275119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A74DE5-984E-3049-A9A4-3E8F14D54A7D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DFB02A5C-A231-7043-A1F5-CBC54ABF0D9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09EE5A3F-2745-404F-9F3F-225B0EE02396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EA284C23-2ACB-5F44-B926-FC6BE57E3387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9594469B-3C91-DA49-ACCC-D7ED14982CB6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0BB9560C-AA57-3B4C-A74B-0A549783A04E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408F0E7C-2C6E-EE4E-9CE6-3A65DDA7D24A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3A8F28CB-2947-0241-A297-7635097A8C55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DC6C0D8-3236-1C42-BCBA-F4DADB2A447B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0917FED-5011-2B45-92F7-EC25222F7AFB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5D0C300-1915-194F-BC72-924B665CD4B6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B7513C-B2A0-744F-B281-817260FD1197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A7265F4-3C8C-444F-8671-B9136D5364CD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1FBB71-09EC-4B48-B488-49D15EFAD00C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85A40F-C8F5-B042-BBF7-6E8F482CD649}"/>
              </a:ext>
            </a:extLst>
          </p:cNvPr>
          <p:cNvGrpSpPr/>
          <p:nvPr/>
        </p:nvGrpSpPr>
        <p:grpSpPr>
          <a:xfrm>
            <a:off x="3411041" y="4945229"/>
            <a:ext cx="736269" cy="670210"/>
            <a:chOff x="3049267" y="5151090"/>
            <a:chExt cx="1400802" cy="12751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D17C364-A1C6-D345-AA4B-66E53E38BC52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77A73E7B-FBF8-7B42-B507-C45258906400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CDBABA4A-5E3F-B149-81FE-1F46FA114490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32D6CD6C-5D5E-0449-ACDC-F0B91F7BE172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>
              <a:extLst>
                <a:ext uri="{FF2B5EF4-FFF2-40B4-BE49-F238E27FC236}">
                  <a16:creationId xmlns:a16="http://schemas.microsoft.com/office/drawing/2014/main" id="{A7ECF63B-E8EB-7643-A4EF-FD77CCF53CC8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905EA257-6E46-8248-925A-AE4B587B4337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D080F056-01AC-3F4B-AAFC-24E5114401AB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2FA1FE46-4D28-9344-97D3-A620D37645E7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A41CAE6-5277-1544-ADA1-4B1DBBC6A425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4183C7-EABD-BE4E-9D95-27C29678B04B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272965E-CE8F-3844-AE34-9602C13665AD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F49BEC-37C8-A24E-8A47-6FE9CD66A1B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D6FC19C-7EDC-034B-A3B9-731AE9FCCCDA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603D18-C7D2-654C-AA14-A76BBC106894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43596E0-87B5-464E-8339-D759EDE6DEF7}"/>
              </a:ext>
            </a:extLst>
          </p:cNvPr>
          <p:cNvSpPr txBox="1"/>
          <p:nvPr/>
        </p:nvSpPr>
        <p:spPr>
          <a:xfrm>
            <a:off x="5459462" y="5018063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cell-type specific DE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E2FBD-A59B-774A-BE56-C9E3C58CFF2D}"/>
              </a:ext>
            </a:extLst>
          </p:cNvPr>
          <p:cNvSpPr txBox="1"/>
          <p:nvPr/>
        </p:nvSpPr>
        <p:spPr>
          <a:xfrm>
            <a:off x="7345921" y="4894952"/>
            <a:ext cx="180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 (if cell type above some minimal fraction)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EE77D5-333B-B94C-9FE1-A00EA9F224D7}"/>
              </a:ext>
            </a:extLst>
          </p:cNvPr>
          <p:cNvGrpSpPr/>
          <p:nvPr/>
        </p:nvGrpSpPr>
        <p:grpSpPr>
          <a:xfrm>
            <a:off x="1320298" y="5864412"/>
            <a:ext cx="733534" cy="667720"/>
            <a:chOff x="967660" y="5151090"/>
            <a:chExt cx="1400802" cy="127511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E8DEF1F-B1C5-7A45-A1FB-3FF7576549AE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4ECE49A1-CB6B-1C43-AAAE-BEF674057F8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6E3FCF7E-BCE2-C14A-86DC-557C029C1017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BFC0C24F-8056-E74A-8ABF-28082CBFEEAB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iangle 143">
              <a:extLst>
                <a:ext uri="{FF2B5EF4-FFF2-40B4-BE49-F238E27FC236}">
                  <a16:creationId xmlns:a16="http://schemas.microsoft.com/office/drawing/2014/main" id="{32A67369-9968-C14C-BE56-9C70F7E05232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2CBAD89F-1B50-914B-A198-B420D82E04C5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6F813AC5-0AA1-B445-9F02-B385EF5865FC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F31595F9-9C58-AC46-B7A1-2BA7671CCC53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BC45F5F-D157-E444-B877-A0ED7BB4B7C3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DFC306F-1809-0D4F-AC1A-30CDB5364A09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CDD56AE-0461-3849-985E-1410D7F982FF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94B2C6-A184-6D4F-9615-A75F025FC1C1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4A08A4-C8B7-224C-8A1E-FA22A3DAB591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96530E-B1D4-E947-9D42-5EC4EE3504CA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77CF200-00A6-6B4A-B8A1-D804810CBA1D}"/>
              </a:ext>
            </a:extLst>
          </p:cNvPr>
          <p:cNvGrpSpPr/>
          <p:nvPr/>
        </p:nvGrpSpPr>
        <p:grpSpPr>
          <a:xfrm>
            <a:off x="3402977" y="5855828"/>
            <a:ext cx="752396" cy="684889"/>
            <a:chOff x="3049267" y="5151090"/>
            <a:chExt cx="1400802" cy="127511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791136-C06A-CF42-9FE4-8050897AD1E7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iangle 155">
              <a:extLst>
                <a:ext uri="{FF2B5EF4-FFF2-40B4-BE49-F238E27FC236}">
                  <a16:creationId xmlns:a16="http://schemas.microsoft.com/office/drawing/2014/main" id="{BA7A9061-76C2-DA43-BFD8-98268431A9EC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FCE44615-C141-E845-B064-8F74F96FCD23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E59443B6-D41D-DC49-BAC6-8544FBC05EFE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iangle 158">
              <a:extLst>
                <a:ext uri="{FF2B5EF4-FFF2-40B4-BE49-F238E27FC236}">
                  <a16:creationId xmlns:a16="http://schemas.microsoft.com/office/drawing/2014/main" id="{CA96835C-183D-624C-B343-7F4F90AD29BD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AE8A0F37-89E6-654D-9E73-7179B0B14ED8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4F097B2E-0433-AB4E-A0FB-D6B0FBAFF7A1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A0362453-C2F7-6B44-AA7E-528F308FC3DC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66964E9-89F0-594C-B4B9-DB9F0DE1D35E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62D1FF3-C4FB-8441-92D3-65FF9E41BFFD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003F0BC-A7D6-8C48-9DF6-58752B0C91DB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271C0CC-C446-3D47-BC29-929CD5F4365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F67DAC7-6C81-D844-A492-7AD19FB1BBF5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BED030A-E79B-4144-A8D1-20F21733870F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2532BF14-5632-DF41-97B8-BEB4B10A4836}"/>
              </a:ext>
            </a:extLst>
          </p:cNvPr>
          <p:cNvSpPr txBox="1"/>
          <p:nvPr/>
        </p:nvSpPr>
        <p:spPr>
          <a:xfrm>
            <a:off x="5459462" y="6028995"/>
            <a:ext cx="152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universal DE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4CD3678-8E35-DE4D-BEDF-59F90EB15527}"/>
              </a:ext>
            </a:extLst>
          </p:cNvPr>
          <p:cNvSpPr txBox="1"/>
          <p:nvPr/>
        </p:nvSpPr>
        <p:spPr>
          <a:xfrm>
            <a:off x="7733497" y="602899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7EDED5-7458-FC46-B66A-8DFF39C45836}"/>
              </a:ext>
            </a:extLst>
          </p:cNvPr>
          <p:cNvGrpSpPr/>
          <p:nvPr/>
        </p:nvGrpSpPr>
        <p:grpSpPr>
          <a:xfrm>
            <a:off x="1337847" y="2197861"/>
            <a:ext cx="698436" cy="635771"/>
            <a:chOff x="1019766" y="2162619"/>
            <a:chExt cx="1400802" cy="127511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836655-BDD1-3545-9F5B-86A8C15240CE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7D8F746F-00EC-2346-B2DF-7D6C49864BFE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riangle 173">
              <a:extLst>
                <a:ext uri="{FF2B5EF4-FFF2-40B4-BE49-F238E27FC236}">
                  <a16:creationId xmlns:a16="http://schemas.microsoft.com/office/drawing/2014/main" id="{0A6D9FC7-146B-0448-8B96-4E681D51DC8D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iangle 174">
              <a:extLst>
                <a:ext uri="{FF2B5EF4-FFF2-40B4-BE49-F238E27FC236}">
                  <a16:creationId xmlns:a16="http://schemas.microsoft.com/office/drawing/2014/main" id="{85E0A2EF-F889-E64D-AEA4-138D97DA0EB3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BDA90D5A-7DDB-8D44-868D-BD973E4705DB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BCCA3A69-260C-5840-83AA-45252AC4C7AE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5964762C-BA03-7B4F-BC79-71DA453773C5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573284B2-91F4-954B-BD6D-8B193E371CAC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633AD8A-0D6F-3B46-BA02-0805136EB4A6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ED5A925-2EB4-C34F-9344-18720E00E4F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5AD01A1-107C-6D41-B007-5387363D6C84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9C50090-75CD-BD4D-844D-8DE1F1BAC86D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ABFF33-0C5A-8D4B-8C5E-B039DE15FFF0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D7A3-D444-6149-8D8D-569F40366DD8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C84AC5-973C-0D43-9B54-E0374BDAD56A}"/>
              </a:ext>
            </a:extLst>
          </p:cNvPr>
          <p:cNvGrpSpPr/>
          <p:nvPr/>
        </p:nvGrpSpPr>
        <p:grpSpPr>
          <a:xfrm>
            <a:off x="3429957" y="2197861"/>
            <a:ext cx="698436" cy="635771"/>
            <a:chOff x="1019766" y="2162619"/>
            <a:chExt cx="1400802" cy="127511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114B29F-BED1-8646-ABFC-7A88E76B4084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iangle 187">
              <a:extLst>
                <a:ext uri="{FF2B5EF4-FFF2-40B4-BE49-F238E27FC236}">
                  <a16:creationId xmlns:a16="http://schemas.microsoft.com/office/drawing/2014/main" id="{3B104E5E-E0B9-7846-85AA-8A54DD7D2DD2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76833A41-7E42-A243-9F87-275EDAB18B50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6EA167B9-DA3E-464E-8691-606F0A60B1A5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CCC60791-38A7-9F41-A590-1C7E18E9F201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1D7EE1DA-4520-DB43-AA1D-95528B41002A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F4A291B2-121E-714D-B6E4-7A1DD6E7065B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>
              <a:extLst>
                <a:ext uri="{FF2B5EF4-FFF2-40B4-BE49-F238E27FC236}">
                  <a16:creationId xmlns:a16="http://schemas.microsoft.com/office/drawing/2014/main" id="{3F2DC8F6-8D45-2E4B-8546-3C66E1B9558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286E0E0-59FC-7948-811A-804984F4A872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A0AC530-DE0D-6A49-9FE8-BB6CD774B119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712E11A-EFC0-1A45-B4C9-68B0CE15146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3FB420C-5299-BC42-B195-DD5C4426D37F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84DC6D5-9952-634C-992B-56F2E6615BFF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A665E16-F279-9A4A-B269-3ABA3D669BF7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27004A9-B6AA-CF4F-91A1-17B380D0447C}"/>
              </a:ext>
            </a:extLst>
          </p:cNvPr>
          <p:cNvSpPr txBox="1"/>
          <p:nvPr/>
        </p:nvSpPr>
        <p:spPr>
          <a:xfrm>
            <a:off x="7733497" y="229904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6CE5B26-E349-F046-B724-2669BEFA02A9}"/>
              </a:ext>
            </a:extLst>
          </p:cNvPr>
          <p:cNvSpPr txBox="1"/>
          <p:nvPr/>
        </p:nvSpPr>
        <p:spPr>
          <a:xfrm>
            <a:off x="7733497" y="3258444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</p:spTree>
    <p:extLst>
      <p:ext uri="{BB962C8B-B14F-4D97-AF65-F5344CB8AC3E}">
        <p14:creationId xmlns:p14="http://schemas.microsoft.com/office/powerpoint/2010/main" val="312435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27" y="1690687"/>
            <a:ext cx="6226249" cy="4767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Foundation of SC analysis intra-sample variation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ADBA52-AB6B-2D4D-AA71-537EE91C050E}"/>
              </a:ext>
            </a:extLst>
          </p:cNvPr>
          <p:cNvSpPr txBox="1"/>
          <p:nvPr/>
        </p:nvSpPr>
        <p:spPr>
          <a:xfrm>
            <a:off x="592667" y="1896533"/>
            <a:ext cx="4758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Defining cell sub-populations a fundamental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Biologically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Required for downstream analyses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Subpopulation identification via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Clustering algorithms and  effects on inference an active area of research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39A6-C5D2-BF44-82AA-CB2E9D2208C8}"/>
              </a:ext>
            </a:extLst>
          </p:cNvPr>
          <p:cNvSpPr txBox="1"/>
          <p:nvPr/>
        </p:nvSpPr>
        <p:spPr>
          <a:xfrm>
            <a:off x="7895372" y="6451626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0594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the same sample(s)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Pick the method that produces the most distinct clusters?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this the most biologically sensible?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to interpret differences in sub-population distinctness between samples/conditions?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… what if different methods yield different results?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of only finding what you seek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983" r="69160" b="72163"/>
          <a:stretch/>
        </p:blipFill>
        <p:spPr>
          <a:xfrm>
            <a:off x="6541076" y="1685082"/>
            <a:ext cx="3826741" cy="255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683C1-9242-814C-95D9-2381CD48C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27220" r="69160" b="47845"/>
          <a:stretch/>
        </p:blipFill>
        <p:spPr>
          <a:xfrm>
            <a:off x="6541077" y="4223256"/>
            <a:ext cx="3826740" cy="2368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CD493-66D8-0442-8728-FB6EAC20AB87}"/>
              </a:ext>
            </a:extLst>
          </p:cNvPr>
          <p:cNvSpPr/>
          <p:nvPr/>
        </p:nvSpPr>
        <p:spPr>
          <a:xfrm>
            <a:off x="8708065" y="1685082"/>
            <a:ext cx="1116419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Clustering interpretation can be tricky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7426-8F49-E042-8B84-F74AA7F07305}"/>
              </a:ext>
            </a:extLst>
          </p:cNvPr>
          <p:cNvSpPr txBox="1"/>
          <p:nvPr/>
        </p:nvSpPr>
        <p:spPr>
          <a:xfrm>
            <a:off x="9266274" y="6491811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424613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Diverse analyses options post-clustering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7BBC13B-2A1C-4743-AD00-A2EDDC763C81}"/>
              </a:ext>
            </a:extLst>
          </p:cNvPr>
          <p:cNvSpPr txBox="1"/>
          <p:nvPr/>
        </p:nvSpPr>
        <p:spPr>
          <a:xfrm>
            <a:off x="740317" y="1573863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9277C-44FD-9148-BB83-3842C8D7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7" y="1987510"/>
            <a:ext cx="3054633" cy="217140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F94AF255-1784-DC49-BB7C-C16A35B82F55}"/>
              </a:ext>
            </a:extLst>
          </p:cNvPr>
          <p:cNvSpPr txBox="1"/>
          <p:nvPr/>
        </p:nvSpPr>
        <p:spPr>
          <a:xfrm>
            <a:off x="1233731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Villani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A71D99-76A5-3F4C-B6B5-9EE6AA2623D6}"/>
              </a:ext>
            </a:extLst>
          </p:cNvPr>
          <p:cNvSpPr txBox="1"/>
          <p:nvPr/>
        </p:nvSpPr>
        <p:spPr>
          <a:xfrm>
            <a:off x="3871586" y="1573863"/>
            <a:ext cx="33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transitions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4F867-19A1-8C44-AEC8-61D9732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2" y="1973972"/>
            <a:ext cx="3260385" cy="21849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B2C9A5-CD2F-5646-A923-0FC1310F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37" y="2186900"/>
            <a:ext cx="2717073" cy="203905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E4B6A359-6764-ED4F-AE13-08C5FC9D929A}"/>
              </a:ext>
            </a:extLst>
          </p:cNvPr>
          <p:cNvSpPr txBox="1"/>
          <p:nvPr/>
        </p:nvSpPr>
        <p:spPr>
          <a:xfrm>
            <a:off x="7220931" y="1573863"/>
            <a:ext cx="324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 trajectories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C74596-F664-5740-BFF1-BCA905021500}"/>
              </a:ext>
            </a:extLst>
          </p:cNvPr>
          <p:cNvSpPr txBox="1"/>
          <p:nvPr/>
        </p:nvSpPr>
        <p:spPr>
          <a:xfrm>
            <a:off x="4506012" y="4207022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34CC638-2A53-8647-8757-75F4FC1DD081}"/>
              </a:ext>
            </a:extLst>
          </p:cNvPr>
          <p:cNvSpPr txBox="1"/>
          <p:nvPr/>
        </p:nvSpPr>
        <p:spPr>
          <a:xfrm>
            <a:off x="8190635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Farrell et al. 2018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C680F5A-5490-4D4A-A486-6BBF7DC5C31E}"/>
              </a:ext>
            </a:extLst>
          </p:cNvPr>
          <p:cNvSpPr txBox="1"/>
          <p:nvPr/>
        </p:nvSpPr>
        <p:spPr>
          <a:xfrm>
            <a:off x="518127" y="4616968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F8CB98-A36B-954D-9D31-306F75B0E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7" y="4980339"/>
            <a:ext cx="3681887" cy="153108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088B746-543D-EF44-9588-E5B005CA4320}"/>
              </a:ext>
            </a:extLst>
          </p:cNvPr>
          <p:cNvSpPr txBox="1"/>
          <p:nvPr/>
        </p:nvSpPr>
        <p:spPr>
          <a:xfrm>
            <a:off x="1405490" y="6511420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</p:spTree>
    <p:extLst>
      <p:ext uri="{BB962C8B-B14F-4D97-AF65-F5344CB8AC3E}">
        <p14:creationId xmlns:p14="http://schemas.microsoft.com/office/powerpoint/2010/main" val="27772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Two broad classes of experimental approaches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106407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sequencing of fragment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whole transcript coverage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typically small #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SMART-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library, but only 1 read is fragment sequence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contains well/cell barcode and Unique Molecular Identifier (UMI)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 tags a single RNA molecule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RNA counts are obtained by collapsing on UMIs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thousands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10x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399B-5C7A-A746-9FE0-E662ADB80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25" r="-156"/>
          <a:stretch/>
        </p:blipFill>
        <p:spPr>
          <a:xfrm>
            <a:off x="7954229" y="2028935"/>
            <a:ext cx="265176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09BC3-2B11-B14B-A59A-3711A98B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r="59439"/>
          <a:stretch/>
        </p:blipFill>
        <p:spPr>
          <a:xfrm>
            <a:off x="7954229" y="5281395"/>
            <a:ext cx="30175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1452</Words>
  <Application>Microsoft Macintosh PowerPoint</Application>
  <PresentationFormat>Widescreen</PresentationFormat>
  <Paragraphs>248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 Neue Light</vt:lpstr>
      <vt:lpstr>Symbol</vt:lpstr>
      <vt:lpstr>Office Theme</vt:lpstr>
      <vt:lpstr>Introduction to scRNA-seq </vt:lpstr>
      <vt:lpstr>Some quick definitions</vt:lpstr>
      <vt:lpstr>Some expression terminology</vt:lpstr>
      <vt:lpstr>Motivations</vt:lpstr>
      <vt:lpstr>Why scRNA-seq? Inference limits on bulk RNA-seq</vt:lpstr>
      <vt:lpstr>Foundation of SC analysis intra-sample variation</vt:lpstr>
      <vt:lpstr>Clustering interpretation can be tricky</vt:lpstr>
      <vt:lpstr>Diverse analyses options post-clustering</vt:lpstr>
      <vt:lpstr>Two broad classes of experimental approaches</vt:lpstr>
      <vt:lpstr>Typical applications of approaches </vt:lpstr>
      <vt:lpstr>scRNA-seq technical challenges</vt:lpstr>
      <vt:lpstr>Doublets</vt:lpstr>
      <vt:lpstr>Doublets: continued</vt:lpstr>
      <vt:lpstr>scRNA-seq noisier than bulk RNA-seq</vt:lpstr>
      <vt:lpstr>Aggregating scRNA-seq recapitulates bulk signal</vt:lpstr>
      <vt:lpstr>Biological noise: temporal variation</vt:lpstr>
      <vt:lpstr>Technical noise: input RNA and expression level</vt:lpstr>
      <vt:lpstr>The noise by expression level pattern explained</vt:lpstr>
      <vt:lpstr>General over-dispersion consistent with bulk</vt:lpstr>
      <vt:lpstr>Small (?) problem: distributional heterogeneity</vt:lpstr>
      <vt:lpstr>Study design and batch effects</vt:lpstr>
      <vt:lpstr>Batch effects: good vs. bad design</vt:lpstr>
      <vt:lpstr>Batch effects can screw up cell groupings</vt:lpstr>
      <vt:lpstr>Batch effects: spike-ins don’t necessarily fix ‘em </vt:lpstr>
      <vt:lpstr>Normalizing expression estimates</vt:lpstr>
      <vt:lpstr>Co-opting bulk RNA-seq methods</vt:lpstr>
      <vt:lpstr>Bulk methods inconsistent and perform so-so</vt:lpstr>
      <vt:lpstr>Evaluating available methods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</dc:title>
  <dc:creator>Freedman, Adam</dc:creator>
  <cp:lastModifiedBy>Freedman, Adam</cp:lastModifiedBy>
  <cp:revision>175</cp:revision>
  <dcterms:created xsi:type="dcterms:W3CDTF">2018-07-16T18:52:58Z</dcterms:created>
  <dcterms:modified xsi:type="dcterms:W3CDTF">2018-08-01T16:46:44Z</dcterms:modified>
</cp:coreProperties>
</file>