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84" r:id="rId2"/>
    <p:sldId id="373" r:id="rId3"/>
    <p:sldId id="388" r:id="rId4"/>
    <p:sldId id="431" r:id="rId5"/>
    <p:sldId id="433" r:id="rId6"/>
    <p:sldId id="434" r:id="rId7"/>
    <p:sldId id="415" r:id="rId8"/>
    <p:sldId id="430" r:id="rId9"/>
    <p:sldId id="409" r:id="rId10"/>
    <p:sldId id="432" r:id="rId11"/>
    <p:sldId id="427" r:id="rId12"/>
    <p:sldId id="411" r:id="rId13"/>
    <p:sldId id="412" r:id="rId14"/>
    <p:sldId id="428" r:id="rId15"/>
    <p:sldId id="424" r:id="rId16"/>
    <p:sldId id="426" r:id="rId17"/>
    <p:sldId id="417" r:id="rId18"/>
    <p:sldId id="416"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388"/>
            <p14:sldId id="431"/>
            <p14:sldId id="433"/>
            <p14:sldId id="434"/>
            <p14:sldId id="415"/>
            <p14:sldId id="430"/>
            <p14:sldId id="409"/>
            <p14:sldId id="432"/>
            <p14:sldId id="427"/>
            <p14:sldId id="411"/>
            <p14:sldId id="412"/>
            <p14:sldId id="428"/>
            <p14:sldId id="424"/>
            <p14:sldId id="426"/>
            <p14:sldId id="417"/>
            <p14:sldId id="41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0"/>
    <p:restoredTop sz="90854"/>
  </p:normalViewPr>
  <p:slideViewPr>
    <p:cSldViewPr snapToGrid="0" snapToObjects="1">
      <p:cViewPr varScale="1">
        <p:scale>
          <a:sx n="91" d="100"/>
          <a:sy n="91" d="100"/>
        </p:scale>
        <p:origin x="224" y="3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5/18/20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5/18/20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5/18/20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5/18/20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5/18/20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satijalab.org/costpercel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oinformatics.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br>
              <a:rPr lang="en-US" dirty="0"/>
            </a:br>
            <a:r>
              <a:rPr lang="en-US" dirty="0" err="1"/>
              <a:t>scRNAseq</a:t>
            </a:r>
            <a:endParaRPr lang="en-US" dirty="0"/>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 cell hashing</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2911219" y="1330987"/>
            <a:ext cx="6612609" cy="5347587"/>
          </a:xfrm>
        </p:spPr>
      </p:pic>
      <p:sp>
        <p:nvSpPr>
          <p:cNvPr id="4" name="Rectangle 3">
            <a:extLst>
              <a:ext uri="{FF2B5EF4-FFF2-40B4-BE49-F238E27FC236}">
                <a16:creationId xmlns:a16="http://schemas.microsoft.com/office/drawing/2014/main" id="{ECFF052D-B254-6145-B820-C63B4CDD7945}"/>
              </a:ext>
            </a:extLst>
          </p:cNvPr>
          <p:cNvSpPr/>
          <p:nvPr/>
        </p:nvSpPr>
        <p:spPr>
          <a:xfrm>
            <a:off x="5806085" y="228545"/>
            <a:ext cx="6385915" cy="369332"/>
          </a:xfrm>
          <a:prstGeom prst="rect">
            <a:avLst/>
          </a:prstGeom>
        </p:spPr>
        <p:txBody>
          <a:bodyPr wrap="none">
            <a:spAutoFit/>
          </a:bodyPr>
          <a:lstStyle/>
          <a:p>
            <a:r>
              <a:rPr lang="en-US" dirty="0" err="1"/>
              <a:t>MULTIseq</a:t>
            </a:r>
            <a:r>
              <a:rPr lang="en-US" dirty="0"/>
              <a:t> - </a:t>
            </a:r>
            <a:r>
              <a:rPr lang="en-US" dirty="0">
                <a:hlinkClick r:id="rId3"/>
              </a:rPr>
              <a:t>https://www.nature.com/articles/s41592-019-0433-8</a:t>
            </a:r>
            <a:endParaRPr lang="en-US" dirty="0"/>
          </a:p>
        </p:txBody>
      </p:sp>
      <p:sp>
        <p:nvSpPr>
          <p:cNvPr id="3" name="Rectangle 2">
            <a:extLst>
              <a:ext uri="{FF2B5EF4-FFF2-40B4-BE49-F238E27FC236}">
                <a16:creationId xmlns:a16="http://schemas.microsoft.com/office/drawing/2014/main" id="{4826E289-B70E-494B-9588-AD0DD6723213}"/>
              </a:ext>
            </a:extLst>
          </p:cNvPr>
          <p:cNvSpPr/>
          <p:nvPr/>
        </p:nvSpPr>
        <p:spPr>
          <a:xfrm>
            <a:off x="8921288" y="658574"/>
            <a:ext cx="3155800" cy="369332"/>
          </a:xfrm>
          <a:prstGeom prst="rect">
            <a:avLst/>
          </a:prstGeom>
        </p:spPr>
        <p:txBody>
          <a:bodyPr wrap="none">
            <a:spAutoFit/>
          </a:bodyPr>
          <a:lstStyle/>
          <a:p>
            <a:r>
              <a:rPr lang="en-US" dirty="0">
                <a:hlinkClick r:id="rId4"/>
              </a:rPr>
              <a:t>https://satijalab.org/costpercell</a:t>
            </a:r>
            <a:endParaRPr lang="en-US" dirty="0"/>
          </a:p>
        </p:txBody>
      </p:sp>
    </p:spTree>
    <p:extLst>
      <p:ext uri="{BB962C8B-B14F-4D97-AF65-F5344CB8AC3E}">
        <p14:creationId xmlns:p14="http://schemas.microsoft.com/office/powerpoint/2010/main" val="34264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Elements of a Library</a:t>
            </a:r>
          </a:p>
        </p:txBody>
      </p:sp>
      <p:sp>
        <p:nvSpPr>
          <p:cNvPr id="5" name="TextBox 4"/>
          <p:cNvSpPr txBox="1"/>
          <p:nvPr/>
        </p:nvSpPr>
        <p:spPr>
          <a:xfrm>
            <a:off x="1200150" y="1690688"/>
            <a:ext cx="10477500" cy="4031873"/>
          </a:xfrm>
          <a:prstGeom prst="rect">
            <a:avLst/>
          </a:prstGeom>
          <a:noFill/>
        </p:spPr>
        <p:txBody>
          <a:bodyPr wrap="square" rtlCol="0">
            <a:spAutoFit/>
          </a:bodyPr>
          <a:lstStyle/>
          <a:p>
            <a:pPr marL="285750" indent="-285750">
              <a:buFont typeface="Arial" charset="0"/>
              <a:buChar char="•"/>
            </a:pPr>
            <a:r>
              <a:rPr lang="en-US" sz="3200" dirty="0"/>
              <a:t>Library Barcode (Sample Index) - Used to pool multiple samples on one sequencing lane</a:t>
            </a:r>
          </a:p>
          <a:p>
            <a:pPr marL="285750" indent="-285750">
              <a:buFont typeface="Arial" charset="0"/>
              <a:buChar char="•"/>
            </a:pPr>
            <a:r>
              <a:rPr lang="en-US" sz="3200" dirty="0"/>
              <a:t>Cell Barcode (10x Barcode) </a:t>
            </a:r>
            <a:r>
              <a:rPr lang="mr-IN" sz="3200" dirty="0"/>
              <a:t>–</a:t>
            </a:r>
            <a:r>
              <a:rPr lang="en-US" sz="3200" dirty="0"/>
              <a:t> Used to identify the cell the read came from</a:t>
            </a:r>
          </a:p>
          <a:p>
            <a:pPr marL="285750" indent="-285750">
              <a:buFont typeface="Arial" charset="0"/>
              <a:buChar char="•"/>
            </a:pPr>
            <a:r>
              <a:rPr lang="en-US" sz="3200" dirty="0"/>
              <a:t>Unique Molecular Index (UMI) </a:t>
            </a:r>
            <a:r>
              <a:rPr lang="mr-IN" sz="3200" dirty="0"/>
              <a:t>–</a:t>
            </a:r>
            <a:r>
              <a:rPr lang="en-US" sz="3200" dirty="0"/>
              <a:t> Used to identify reads that arise during PCR replication</a:t>
            </a:r>
          </a:p>
          <a:p>
            <a:pPr marL="285750" indent="-285750">
              <a:buFont typeface="Arial" charset="0"/>
              <a:buChar char="•"/>
            </a:pPr>
            <a:r>
              <a:rPr lang="en-US" sz="3200" dirty="0"/>
              <a:t>Sequencing Reads </a:t>
            </a:r>
            <a:r>
              <a:rPr lang="mr-IN" sz="3200" dirty="0"/>
              <a:t>–</a:t>
            </a:r>
            <a:r>
              <a:rPr lang="en-US" sz="3200" dirty="0"/>
              <a:t> Used to identify the gene a read came from</a:t>
            </a:r>
          </a:p>
        </p:txBody>
      </p:sp>
      <p:pic>
        <p:nvPicPr>
          <p:cNvPr id="8" name="Picture 7" descr="A screenshot of a cell phone&#10;&#10;Description automatically generated">
            <a:extLst>
              <a:ext uri="{FF2B5EF4-FFF2-40B4-BE49-F238E27FC236}">
                <a16:creationId xmlns:a16="http://schemas.microsoft.com/office/drawing/2014/main" id="{3A6CA1A6-CFBA-AF4B-B388-F54F29C0FB22}"/>
              </a:ext>
            </a:extLst>
          </p:cNvPr>
          <p:cNvPicPr>
            <a:picLocks noChangeAspect="1"/>
          </p:cNvPicPr>
          <p:nvPr/>
        </p:nvPicPr>
        <p:blipFill>
          <a:blip r:embed="rId2"/>
          <a:stretch>
            <a:fillRect/>
          </a:stretch>
        </p:blipFill>
        <p:spPr>
          <a:xfrm>
            <a:off x="2996418" y="5232025"/>
            <a:ext cx="8098302" cy="1625975"/>
          </a:xfrm>
          <a:prstGeom prst="rect">
            <a:avLst/>
          </a:prstGeom>
        </p:spPr>
      </p:pic>
    </p:spTree>
    <p:extLst>
      <p:ext uri="{BB962C8B-B14F-4D97-AF65-F5344CB8AC3E}">
        <p14:creationId xmlns:p14="http://schemas.microsoft.com/office/powerpoint/2010/main" val="133013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Sequencing - Characterization of transcripts, or differential gene expression</a:t>
            </a:r>
          </a:p>
        </p:txBody>
      </p:sp>
      <p:sp>
        <p:nvSpPr>
          <p:cNvPr id="2" name="Content Placeholder 1"/>
          <p:cNvSpPr>
            <a:spLocks noGrp="1"/>
          </p:cNvSpPr>
          <p:nvPr>
            <p:ph idx="1"/>
          </p:nvPr>
        </p:nvSpPr>
        <p:spPr/>
        <p:txBody>
          <a:bodyPr>
            <a:normAutofit/>
          </a:bodyPr>
          <a:lstStyle/>
          <a:p>
            <a:pPr marL="45720" indent="0">
              <a:buNone/>
            </a:pPr>
            <a:r>
              <a:rPr lang="en-US" sz="3200" dirty="0"/>
              <a:t>Factors to consider are:</a:t>
            </a:r>
          </a:p>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&gt;&gt; complexity -&gt; the &gt;&gt; depth.</a:t>
            </a:r>
          </a:p>
          <a:p>
            <a:r>
              <a:rPr lang="en-US" sz="2200" dirty="0"/>
              <a:t>Interest in measuring genes expressed at low levels, &lt;&lt; level -&gt; the &gt;&gt; depth. </a:t>
            </a:r>
          </a:p>
          <a:p>
            <a:r>
              <a:rPr lang="en-US" sz="2200" dirty="0"/>
              <a:t>The fold change you want to be able to detect ( &lt; fold change more replicates and more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966216" y="569117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7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r>
              <a:rPr lang="en-US" dirty="0">
                <a:hlinkClick r:id="rId3"/>
              </a:rPr>
              <a:t>https://bioinformatics.ucdavis.edu/rates</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fontScale="90000"/>
          </a:bodyPr>
          <a:lstStyle/>
          <a:p>
            <a:r>
              <a:rPr lang="en-US" b="1" dirty="0"/>
              <a:t>The Bottom Line:</a:t>
            </a:r>
            <a:br>
              <a:rPr lang="en-US" b="1" dirty="0"/>
            </a:br>
            <a:r>
              <a:rPr lang="en-US" sz="4355" dirty="0"/>
              <a:t>In Genomics</a:t>
            </a:r>
          </a:p>
        </p:txBody>
      </p:sp>
      <p:sp>
        <p:nvSpPr>
          <p:cNvPr id="5" name="TextBox 4"/>
          <p:cNvSpPr txBox="1"/>
          <p:nvPr/>
        </p:nvSpPr>
        <p:spPr>
          <a:xfrm>
            <a:off x="2501382" y="1759111"/>
            <a:ext cx="7673126" cy="4187989"/>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a:t>
            </a:r>
          </a:p>
        </p:txBody>
      </p:sp>
      <p:sp>
        <p:nvSpPr>
          <p:cNvPr id="6" name="Content Placeholder 5"/>
          <p:cNvSpPr>
            <a:spLocks noGrp="1"/>
          </p:cNvSpPr>
          <p:nvPr>
            <p:ph idx="1"/>
          </p:nvPr>
        </p:nvSpPr>
        <p:spPr>
          <a:xfrm>
            <a:off x="1514475" y="1925635"/>
            <a:ext cx="9629775" cy="2832100"/>
          </a:xfrm>
        </p:spPr>
        <p:txBody>
          <a:bodyPr>
            <a:noAutofit/>
          </a:bodyPr>
          <a:lstStyle/>
          <a:p>
            <a:pPr marL="0" indent="0" algn="ctr">
              <a:buNone/>
            </a:pPr>
            <a:r>
              <a:rPr lang="en-US" sz="3600" dirty="0"/>
              <a:t>The sequencing of the transcriptomes of single-cells, or single-cell RNA-sequencing, has now become the dominant technology for the identification of novel cell types and for the study of stochastic gene expression. </a:t>
            </a:r>
          </a:p>
        </p:txBody>
      </p:sp>
      <p:sp>
        <p:nvSpPr>
          <p:cNvPr id="4" name="Content Placeholder 5"/>
          <p:cNvSpPr txBox="1">
            <a:spLocks/>
          </p:cNvSpPr>
          <p:nvPr/>
        </p:nvSpPr>
        <p:spPr>
          <a:xfrm>
            <a:off x="1724025" y="5126035"/>
            <a:ext cx="9629775" cy="17319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dirty="0"/>
              <a:t>Single-cell transcriptomics determines what genes (and in what relative quantity) are being expressed in each cell.</a:t>
            </a:r>
          </a:p>
        </p:txBody>
      </p:sp>
    </p:spTree>
    <p:extLst>
      <p:ext uri="{BB962C8B-B14F-4D97-AF65-F5344CB8AC3E}">
        <p14:creationId xmlns:p14="http://schemas.microsoft.com/office/powerpoint/2010/main" val="35441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reasons to conduct single cell analysis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dirty="0"/>
              <a:t>Bulk RNAseq, where you measure the ’average’ expression of all constituent cells, is sometimes insufficient for some experimental questions.</a:t>
            </a:r>
          </a:p>
          <a:p>
            <a:endParaRPr lang="en-US" dirty="0"/>
          </a:p>
          <a:p>
            <a:r>
              <a:rPr lang="en-US" dirty="0"/>
              <a:t>Gene dynamics - what changes in gene expression effect different cell characteristics, such as during differentiation</a:t>
            </a:r>
          </a:p>
          <a:p>
            <a:r>
              <a:rPr lang="en-US" dirty="0"/>
              <a:t>RNA splicing </a:t>
            </a:r>
            <a:r>
              <a:rPr lang="mr-IN" dirty="0"/>
              <a:t>–</a:t>
            </a:r>
            <a:r>
              <a:rPr lang="en-US" dirty="0"/>
              <a:t> cell to cell variation in alternative splicing</a:t>
            </a:r>
          </a:p>
          <a:p>
            <a:r>
              <a:rPr lang="en-US" dirty="0"/>
              <a:t>Cell typing - genes expressed in a cell are used to identify types of cells. The main goal in cell typing is to find a way to determine the identity of cells that don't have known genetic markers.</a:t>
            </a:r>
          </a:p>
          <a:p>
            <a:r>
              <a:rPr lang="en-US" dirty="0"/>
              <a:t>Spatial Transcriptomics </a:t>
            </a:r>
            <a:r>
              <a:rPr lang="mr-IN" dirty="0"/>
              <a:t>–</a:t>
            </a:r>
            <a:r>
              <a:rPr lang="en-US" dirty="0"/>
              <a:t> isolation of cells with known spatial location.</a:t>
            </a:r>
          </a:p>
        </p:txBody>
      </p:sp>
    </p:spTree>
    <p:extLst>
      <p:ext uri="{BB962C8B-B14F-4D97-AF65-F5344CB8AC3E}">
        <p14:creationId xmlns:p14="http://schemas.microsoft.com/office/powerpoint/2010/main" val="12945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r>
              <a:rPr lang="en-US" sz="3200" dirty="0"/>
              <a:t>Exponential scaling of single-cell RNAseq in the last decade</a:t>
            </a:r>
            <a:r>
              <a:rPr lang="en-US"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186"/>
          <a:stretch/>
        </p:blipFill>
        <p:spPr>
          <a:xfrm>
            <a:off x="1697487" y="1592818"/>
            <a:ext cx="9656313" cy="4941333"/>
          </a:xfrm>
        </p:spPr>
      </p:pic>
      <p:sp>
        <p:nvSpPr>
          <p:cNvPr id="5" name="Rectangle 4"/>
          <p:cNvSpPr/>
          <p:nvPr/>
        </p:nvSpPr>
        <p:spPr>
          <a:xfrm>
            <a:off x="838200" y="1145143"/>
            <a:ext cx="3313343" cy="369332"/>
          </a:xfrm>
          <a:prstGeom prst="rect">
            <a:avLst/>
          </a:prstGeom>
        </p:spPr>
        <p:txBody>
          <a:bodyPr wrap="none">
            <a:spAutoFit/>
          </a:bodyPr>
          <a:lstStyle/>
          <a:p>
            <a:r>
              <a:rPr lang="en-US" dirty="0"/>
              <a:t>https://</a:t>
            </a:r>
            <a:r>
              <a:rPr lang="en-US" dirty="0" err="1"/>
              <a:t>arxiv.org</a:t>
            </a:r>
            <a:r>
              <a:rPr lang="en-US" dirty="0"/>
              <a:t>/abs/1704.01379</a:t>
            </a:r>
          </a:p>
        </p:txBody>
      </p:sp>
    </p:spTree>
    <p:extLst>
      <p:ext uri="{BB962C8B-B14F-4D97-AF65-F5344CB8AC3E}">
        <p14:creationId xmlns:p14="http://schemas.microsoft.com/office/powerpoint/2010/main" val="12089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A440-3F66-9B42-9746-183DAC34314C}"/>
              </a:ext>
            </a:extLst>
          </p:cNvPr>
          <p:cNvSpPr>
            <a:spLocks noGrp="1"/>
          </p:cNvSpPr>
          <p:nvPr>
            <p:ph type="title"/>
          </p:nvPr>
        </p:nvSpPr>
        <p:spPr/>
        <p:txBody>
          <a:bodyPr/>
          <a:lstStyle/>
          <a:p>
            <a:r>
              <a:rPr lang="en-US" dirty="0"/>
              <a:t>Spatial Transcriptomics (and single cell)</a:t>
            </a:r>
          </a:p>
        </p:txBody>
      </p:sp>
      <p:pic>
        <p:nvPicPr>
          <p:cNvPr id="5" name="Content Placeholder 4" descr="A close up of food&#10;&#10;Description automatically generated">
            <a:extLst>
              <a:ext uri="{FF2B5EF4-FFF2-40B4-BE49-F238E27FC236}">
                <a16:creationId xmlns:a16="http://schemas.microsoft.com/office/drawing/2014/main" id="{D50B86AA-AAA0-714F-AFD9-4E90AA5B2C2B}"/>
              </a:ext>
            </a:extLst>
          </p:cNvPr>
          <p:cNvPicPr>
            <a:picLocks noGrp="1" noChangeAspect="1"/>
          </p:cNvPicPr>
          <p:nvPr>
            <p:ph idx="1"/>
          </p:nvPr>
        </p:nvPicPr>
        <p:blipFill>
          <a:blip r:embed="rId2"/>
          <a:stretch>
            <a:fillRect/>
          </a:stretch>
        </p:blipFill>
        <p:spPr>
          <a:xfrm>
            <a:off x="3604018" y="1512532"/>
            <a:ext cx="5179764" cy="5218613"/>
          </a:xfrm>
        </p:spPr>
      </p:pic>
    </p:spTree>
    <p:extLst>
      <p:ext uri="{BB962C8B-B14F-4D97-AF65-F5344CB8AC3E}">
        <p14:creationId xmlns:p14="http://schemas.microsoft.com/office/powerpoint/2010/main" val="225179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55DC-1116-734C-A977-0DCAEF01BE2F}"/>
              </a:ext>
            </a:extLst>
          </p:cNvPr>
          <p:cNvSpPr>
            <a:spLocks noGrp="1"/>
          </p:cNvSpPr>
          <p:nvPr>
            <p:ph type="title"/>
          </p:nvPr>
        </p:nvSpPr>
        <p:spPr/>
        <p:txBody>
          <a:bodyPr>
            <a:normAutofit/>
          </a:bodyPr>
          <a:lstStyle/>
          <a:p>
            <a:r>
              <a:rPr lang="en-US" sz="4000" dirty="0"/>
              <a:t>Cite-seq and Epitope/transcriptome integration</a:t>
            </a:r>
          </a:p>
        </p:txBody>
      </p:sp>
      <p:pic>
        <p:nvPicPr>
          <p:cNvPr id="5" name="Content Placeholder 4" descr="A screenshot of a cell phone&#10;&#10;Description automatically generated">
            <a:extLst>
              <a:ext uri="{FF2B5EF4-FFF2-40B4-BE49-F238E27FC236}">
                <a16:creationId xmlns:a16="http://schemas.microsoft.com/office/drawing/2014/main" id="{EEEEE235-C310-2247-ADE3-CE021A71FFCA}"/>
              </a:ext>
            </a:extLst>
          </p:cNvPr>
          <p:cNvPicPr>
            <a:picLocks noGrp="1" noChangeAspect="1"/>
          </p:cNvPicPr>
          <p:nvPr>
            <p:ph idx="1"/>
          </p:nvPr>
        </p:nvPicPr>
        <p:blipFill>
          <a:blip r:embed="rId2"/>
          <a:stretch>
            <a:fillRect/>
          </a:stretch>
        </p:blipFill>
        <p:spPr>
          <a:xfrm>
            <a:off x="838200" y="1342756"/>
            <a:ext cx="9624813" cy="5150119"/>
          </a:xfrm>
        </p:spPr>
      </p:pic>
      <p:pic>
        <p:nvPicPr>
          <p:cNvPr id="7" name="Picture 6">
            <a:extLst>
              <a:ext uri="{FF2B5EF4-FFF2-40B4-BE49-F238E27FC236}">
                <a16:creationId xmlns:a16="http://schemas.microsoft.com/office/drawing/2014/main" id="{9C90FD60-84F5-D841-864D-57EF999EC770}"/>
              </a:ext>
            </a:extLst>
          </p:cNvPr>
          <p:cNvPicPr>
            <a:picLocks noChangeAspect="1"/>
          </p:cNvPicPr>
          <p:nvPr/>
        </p:nvPicPr>
        <p:blipFill>
          <a:blip r:embed="rId3"/>
          <a:stretch>
            <a:fillRect/>
          </a:stretch>
        </p:blipFill>
        <p:spPr>
          <a:xfrm>
            <a:off x="8664684" y="5818909"/>
            <a:ext cx="3515877" cy="962891"/>
          </a:xfrm>
          <a:prstGeom prst="rect">
            <a:avLst/>
          </a:prstGeom>
        </p:spPr>
      </p:pic>
    </p:spTree>
    <p:extLst>
      <p:ext uri="{BB962C8B-B14F-4D97-AF65-F5344CB8AC3E}">
        <p14:creationId xmlns:p14="http://schemas.microsoft.com/office/powerpoint/2010/main" val="346922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p:txBody>
          <a:bodyPr>
            <a:normAutofit fontScale="92500"/>
          </a:bodyPr>
          <a:lstStyle/>
          <a:p>
            <a:pPr marL="0" indent="0">
              <a:buNone/>
            </a:pPr>
            <a:r>
              <a:rPr lang="en-US" dirty="0"/>
              <a:t>Beginning with the question of interest ( and working backwards )</a:t>
            </a:r>
          </a:p>
          <a:p>
            <a:r>
              <a:rPr lang="en-US" dirty="0"/>
              <a:t>The final step of an analysis is comparisons between sample/conditions, which means the application of a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(DE) 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∼2250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7539638" y="6081067"/>
            <a:ext cx="4329840"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If cells clumps or cell debris are observed, filter cells using a cell strainer with an appropriate pore size</a:t>
            </a:r>
          </a:p>
          <a:p>
            <a:r>
              <a:rPr lang="en-US" sz="2400" dirty="0"/>
              <a:t>Determine the cell concentration using a Countess® II Automated Cell Counter or other cell counting device</a:t>
            </a:r>
          </a:p>
          <a:p>
            <a:r>
              <a:rPr lang="en-US" sz="2400" dirty="0"/>
              <a:t>Initial cell count depends on the target, however, expect at least 50% loss in the final stages and loss during cleanup</a:t>
            </a:r>
          </a:p>
        </p:txBody>
      </p:sp>
    </p:spTree>
    <p:extLst>
      <p:ext uri="{BB962C8B-B14F-4D97-AF65-F5344CB8AC3E}">
        <p14:creationId xmlns:p14="http://schemas.microsoft.com/office/powerpoint/2010/main" val="569050726"/>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10741</TotalTime>
  <Words>1323</Words>
  <Application>Microsoft Macintosh PowerPoint</Application>
  <PresentationFormat>Widescreen</PresentationFormat>
  <Paragraphs>118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Merriweather</vt:lpstr>
      <vt:lpstr>Open Sans</vt:lpstr>
      <vt:lpstr>Office Theme</vt:lpstr>
      <vt:lpstr>Single Cell Transcriptomics scRNAseq</vt:lpstr>
      <vt:lpstr>Purpose</vt:lpstr>
      <vt:lpstr>Major reasons to conduct single cell analysis</vt:lpstr>
      <vt:lpstr>Exponential scaling of single-cell RNAseq in the last decade </vt:lpstr>
      <vt:lpstr>Spatial Transcriptomics (and single cell)</vt:lpstr>
      <vt:lpstr>Cite-seq and Epitope/transcriptome integration</vt:lpstr>
      <vt:lpstr>Designing Experiments</vt:lpstr>
      <vt:lpstr>How many cells to target?</vt:lpstr>
      <vt:lpstr>General rules for preparing samples</vt:lpstr>
      <vt:lpstr>Multiplexing – cell hashing</vt:lpstr>
      <vt:lpstr>Common Elements of a Library</vt:lpstr>
      <vt:lpstr>Sequencing Depth</vt:lpstr>
      <vt:lpstr>Sequencing - Characterization of transcripts, or differential gene expression</vt:lpstr>
      <vt:lpstr>Sequencing, V3</vt:lpstr>
      <vt:lpstr>Read length matters (10x slide)</vt:lpstr>
      <vt:lpstr>Illumina sequencing</vt:lpstr>
      <vt:lpstr>Cost Estimation</vt:lpstr>
      <vt:lpstr>Be Consistent</vt:lpstr>
      <vt:lpstr>The Bottom Line: In Genomics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Matthew Lee Settles</cp:lastModifiedBy>
  <cp:revision>213</cp:revision>
  <dcterms:created xsi:type="dcterms:W3CDTF">2015-10-30T02:31:30Z</dcterms:created>
  <dcterms:modified xsi:type="dcterms:W3CDTF">2020-05-19T02:55:04Z</dcterms:modified>
</cp:coreProperties>
</file>