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Inter Tight Medium"/>
      <p:regular r:id="rId29"/>
      <p:bold r:id="rId30"/>
      <p:italic r:id="rId31"/>
      <p:boldItalic r:id="rId32"/>
    </p:embeddedFont>
    <p:embeddedFont>
      <p:font typeface="Inter Tight"/>
      <p:regular r:id="rId33"/>
      <p:bold r:id="rId34"/>
      <p:italic r:id="rId35"/>
      <p:boldItalic r:id="rId36"/>
    </p:embeddedFont>
    <p:embeddedFont>
      <p:font typeface="Inter Tight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Tight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Medium-italic.fntdata"/><Relationship Id="rId30" Type="http://schemas.openxmlformats.org/officeDocument/2006/relationships/font" Target="fonts/InterTightMedium-bold.fntdata"/><Relationship Id="rId11" Type="http://schemas.openxmlformats.org/officeDocument/2006/relationships/slide" Target="slides/slide6.xml"/><Relationship Id="rId33" Type="http://schemas.openxmlformats.org/officeDocument/2006/relationships/font" Target="fonts/InterTight-regular.fntdata"/><Relationship Id="rId10" Type="http://schemas.openxmlformats.org/officeDocument/2006/relationships/slide" Target="slides/slide5.xml"/><Relationship Id="rId32" Type="http://schemas.openxmlformats.org/officeDocument/2006/relationships/font" Target="fonts/InterTight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InterTight-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-bold.fntdata"/><Relationship Id="rId15" Type="http://schemas.openxmlformats.org/officeDocument/2006/relationships/slide" Target="slides/slide10.xml"/><Relationship Id="rId37" Type="http://schemas.openxmlformats.org/officeDocument/2006/relationships/font" Target="fonts/InterTight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InterT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InterTight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InterTight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0b29aa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0b29aa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0b29aa38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0b29aa38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0edc0c1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0edc0c1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0edc0c1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0edc0c1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0edc0c1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40edc0c1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40edc0c1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40edc0c1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0cff001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0cff001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12a38f3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12a38f3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2bc9094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2bc9094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0b29aa38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0b29aa38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0edc0c16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40edc0c16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0b29aa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0b29aa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0edc0c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40edc0c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0edc0c1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0edc0c1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0cff001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0cff001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0b29aa38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40b29aa38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0b29aa3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0b29aa3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b29aa3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b29aa3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0b29aa3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0b29aa3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0b29aa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0b29aa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40b29aa3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40b29aa3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0edc0c1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40edc0c1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0edc0c1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0edc0c1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 Pet breed Multi classification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2524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Ragab Abdelaziz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Validation over Epochs</a:t>
            </a:r>
            <a:endParaRPr/>
          </a:p>
        </p:txBody>
      </p:sp>
      <p:pic>
        <p:nvPicPr>
          <p:cNvPr id="403" name="Google Shape;403;p49" title="model 90%.png"/>
          <p:cNvPicPr preferRelativeResize="0"/>
          <p:nvPr/>
        </p:nvPicPr>
        <p:blipFill rotWithShape="1">
          <a:blip r:embed="rId3">
            <a:alphaModFix/>
          </a:blip>
          <a:srcRect b="1333" l="0" r="0" t="1323"/>
          <a:stretch/>
        </p:blipFill>
        <p:spPr>
          <a:xfrm>
            <a:off x="651863" y="1416525"/>
            <a:ext cx="7839733" cy="3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/>
          <p:nvPr/>
        </p:nvSpPr>
        <p:spPr>
          <a:xfrm>
            <a:off x="8715925" y="2453650"/>
            <a:ext cx="428100" cy="23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09" name="Google Shape;409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0"/>
          <p:cNvSpPr txBox="1"/>
          <p:nvPr>
            <p:ph type="title"/>
          </p:nvPr>
        </p:nvSpPr>
        <p:spPr>
          <a:xfrm>
            <a:off x="334200" y="2055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411" name="Google Shape;4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50" y="821147"/>
            <a:ext cx="6974226" cy="416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</a:t>
            </a:r>
            <a:endParaRPr/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33925" y="1163150"/>
            <a:ext cx="84756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a simpler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(Initial Run) —--&gt; </a:t>
            </a:r>
            <a:r>
              <a:rPr lang="en"/>
              <a:t>Training Acc : 84 %, Val Acc : 74%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2337950"/>
            <a:ext cx="74580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(Performance </a:t>
            </a:r>
            <a:r>
              <a:rPr lang="en"/>
              <a:t>Improvement</a:t>
            </a:r>
            <a:r>
              <a:rPr lang="en"/>
              <a:t>) </a:t>
            </a:r>
            <a:endParaRPr/>
          </a:p>
        </p:txBody>
      </p:sp>
      <p:sp>
        <p:nvSpPr>
          <p:cNvPr id="424" name="Google Shape;424;p52"/>
          <p:cNvSpPr txBox="1"/>
          <p:nvPr>
            <p:ph idx="1" type="body"/>
          </p:nvPr>
        </p:nvSpPr>
        <p:spPr>
          <a:xfrm>
            <a:off x="146900" y="1122050"/>
            <a:ext cx="8475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the following to enhance the performance: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Unfreezing some/all the layers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the </a:t>
            </a:r>
            <a:r>
              <a:rPr b="1" lang="en"/>
              <a:t>LR </a:t>
            </a:r>
            <a:endParaRPr b="1"/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0" y="4301650"/>
            <a:ext cx="6334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950" y="1730625"/>
            <a:ext cx="5202399" cy="24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 txBox="1"/>
          <p:nvPr/>
        </p:nvSpPr>
        <p:spPr>
          <a:xfrm>
            <a:off x="574475" y="2471550"/>
            <a:ext cx="28554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Acc: 91%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Val Acc : 82 %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333925" y="587150"/>
            <a:ext cx="8475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test set</a:t>
            </a:r>
            <a:endParaRPr/>
          </a:p>
        </p:txBody>
      </p:sp>
      <p:sp>
        <p:nvSpPr>
          <p:cNvPr id="433" name="Google Shape;433;p5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25" y="404525"/>
            <a:ext cx="4253434" cy="46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91050" y="5604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(ResNet)</a:t>
            </a:r>
            <a:endParaRPr/>
          </a:p>
        </p:txBody>
      </p:sp>
      <p:sp>
        <p:nvSpPr>
          <p:cNvPr id="441" name="Google Shape;441;p54"/>
          <p:cNvSpPr txBox="1"/>
          <p:nvPr/>
        </p:nvSpPr>
        <p:spPr>
          <a:xfrm>
            <a:off x="200400" y="1215725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Here are sample test that shows the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predicted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and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Ground Truth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6" y="2438150"/>
            <a:ext cx="8961075" cy="1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91050" y="5604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(MobileNet)</a:t>
            </a:r>
            <a:endParaRPr/>
          </a:p>
        </p:txBody>
      </p:sp>
      <p:pic>
        <p:nvPicPr>
          <p:cNvPr id="448" name="Google Shape;4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925"/>
            <a:ext cx="8839199" cy="187413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5"/>
          <p:cNvSpPr txBox="1"/>
          <p:nvPr/>
        </p:nvSpPr>
        <p:spPr>
          <a:xfrm>
            <a:off x="200400" y="1215725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Here are sample test that shows the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predicted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and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Ground Truth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Pipeline</a:t>
            </a:r>
            <a:endParaRPr/>
          </a:p>
        </p:txBody>
      </p:sp>
      <p:pic>
        <p:nvPicPr>
          <p:cNvPr id="455" name="Google Shape;4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925" y="3464625"/>
            <a:ext cx="59436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 txBox="1"/>
          <p:nvPr/>
        </p:nvSpPr>
        <p:spPr>
          <a:xfrm>
            <a:off x="454225" y="1349325"/>
            <a:ext cx="82830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Testing 3 components: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Data Processing : ensures that data is correctly loaded and in correct shape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Model Training : Sets up the model, does a forward pass, ensure the training runs without problems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Model Testing  : loads the trained model, runs a test, ensures correct output shape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57" name="Google Shape;457;p56"/>
          <p:cNvCxnSpPr/>
          <p:nvPr/>
        </p:nvCxnSpPr>
        <p:spPr>
          <a:xfrm flipH="1">
            <a:off x="2778825" y="4528950"/>
            <a:ext cx="1656600" cy="18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2479675" y="2291377"/>
            <a:ext cx="4184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Running tests automatically on new commits </a:t>
            </a:r>
            <a:endParaRPr/>
          </a:p>
        </p:txBody>
      </p:sp>
      <p:sp>
        <p:nvSpPr>
          <p:cNvPr id="464" name="Google Shape;464;p57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CI pipeline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CI pipeline</a:t>
            </a:r>
            <a:endParaRPr/>
          </a:p>
        </p:txBody>
      </p:sp>
      <p:sp>
        <p:nvSpPr>
          <p:cNvPr id="470" name="Google Shape;470;p58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8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8"/>
          <p:cNvSpPr txBox="1"/>
          <p:nvPr/>
        </p:nvSpPr>
        <p:spPr>
          <a:xfrm>
            <a:off x="0" y="1247775"/>
            <a:ext cx="4863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Added a ci.yml file to github workflows that does the following: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Gets triggered automatically on new commits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Install the 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requirements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Runs the Test pipeline code to ensure correct data loading , model training and model testing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0" y="4066850"/>
            <a:ext cx="8839200" cy="9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8"/>
          <p:cNvPicPr preferRelativeResize="0"/>
          <p:nvPr/>
        </p:nvPicPr>
        <p:blipFill rotWithShape="1">
          <a:blip r:embed="rId4">
            <a:alphaModFix/>
          </a:blip>
          <a:srcRect b="0" l="0" r="4589" t="0"/>
          <a:stretch/>
        </p:blipFill>
        <p:spPr>
          <a:xfrm>
            <a:off x="4956475" y="1292800"/>
            <a:ext cx="4187525" cy="22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330" name="Google Shape;330;p41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65450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>
            <p:ph idx="5" type="subTitle"/>
          </p:nvPr>
        </p:nvSpPr>
        <p:spPr>
          <a:xfrm>
            <a:off x="5167101" y="234854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4383425" y="234854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8" name="Google Shape;338;p41"/>
          <p:cNvSpPr txBox="1"/>
          <p:nvPr>
            <p:ph idx="5" type="subTitle"/>
          </p:nvPr>
        </p:nvSpPr>
        <p:spPr>
          <a:xfrm>
            <a:off x="5167101" y="2802862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 Optimization (onnx)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4383425" y="2802859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7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480" name="Google Shape;480;p59"/>
          <p:cNvSpPr txBox="1"/>
          <p:nvPr>
            <p:ph idx="1" type="body"/>
          </p:nvPr>
        </p:nvSpPr>
        <p:spPr>
          <a:xfrm>
            <a:off x="2479675" y="2291377"/>
            <a:ext cx="41847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ONNX inference</a:t>
            </a:r>
            <a:endParaRPr/>
          </a:p>
        </p:txBody>
      </p:sp>
      <p:sp>
        <p:nvSpPr>
          <p:cNvPr id="481" name="Google Shape;481;p5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60"/>
          <p:cNvSpPr txBox="1"/>
          <p:nvPr>
            <p:ph type="title"/>
          </p:nvPr>
        </p:nvSpPr>
        <p:spPr>
          <a:xfrm>
            <a:off x="333925" y="581558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Onnx inference</a:t>
            </a:r>
            <a:endParaRPr/>
          </a:p>
        </p:txBody>
      </p:sp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526375" y="1601725"/>
            <a:ext cx="7542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speed up the model inference, We convert to ONNX.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ONNX version is 1.7x (70%) faster than pytorch version.</a:t>
            </a:r>
            <a:endParaRPr/>
          </a:p>
        </p:txBody>
      </p:sp>
      <p:sp>
        <p:nvSpPr>
          <p:cNvPr id="490" name="Google Shape;490;p60"/>
          <p:cNvSpPr/>
          <p:nvPr/>
        </p:nvSpPr>
        <p:spPr>
          <a:xfrm rot="299037">
            <a:off x="8398269" y="999888"/>
            <a:ext cx="576680" cy="57787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491" name="Google Shape;4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5" y="3189875"/>
            <a:ext cx="77343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60"/>
          <p:cNvCxnSpPr/>
          <p:nvPr/>
        </p:nvCxnSpPr>
        <p:spPr>
          <a:xfrm flipH="1">
            <a:off x="3625300" y="4515575"/>
            <a:ext cx="1678500" cy="360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8" name="Google Shape;498;p61"/>
          <p:cNvSpPr txBox="1"/>
          <p:nvPr>
            <p:ph idx="1" type="body"/>
          </p:nvPr>
        </p:nvSpPr>
        <p:spPr>
          <a:xfrm>
            <a:off x="502425" y="2571750"/>
            <a:ext cx="3184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optimizations: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TensorRT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Pruning, Quantization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Knowledge </a:t>
            </a:r>
            <a:r>
              <a:rPr lang="en"/>
              <a:t>Distillation</a:t>
            </a:r>
            <a:endParaRPr/>
          </a:p>
        </p:txBody>
      </p:sp>
      <p:sp>
        <p:nvSpPr>
          <p:cNvPr id="499" name="Google Shape;499;p61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1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1"/>
          <p:cNvSpPr txBox="1"/>
          <p:nvPr>
            <p:ph idx="1" type="body"/>
          </p:nvPr>
        </p:nvSpPr>
        <p:spPr>
          <a:xfrm>
            <a:off x="4782975" y="2571750"/>
            <a:ext cx="3486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</a:t>
            </a:r>
            <a:r>
              <a:rPr lang="en"/>
              <a:t> board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keep track of each experiment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62"/>
          <p:cNvSpPr txBox="1"/>
          <p:nvPr>
            <p:ph type="title"/>
          </p:nvPr>
        </p:nvSpPr>
        <p:spPr>
          <a:xfrm>
            <a:off x="2479675" y="228540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Oxford-IIT pet dataset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5204625" y="2291390"/>
            <a:ext cx="36621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contains 2 species (cat, dog) with 37 breeds. Each class contains around 200 images with different poses</a:t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 flipH="1" rot="5098785">
            <a:off x="3453376" y="7714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4" y="805401"/>
            <a:ext cx="4486649" cy="3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333925" y="1163150"/>
            <a:ext cx="2551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Images were resized to (224,224,3) to improve efficiency</a:t>
            </a:r>
            <a:endParaRPr/>
          </a:p>
        </p:txBody>
      </p:sp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3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7" name="Google Shape;357;p43"/>
          <p:cNvSpPr txBox="1"/>
          <p:nvPr>
            <p:ph idx="1" type="body"/>
          </p:nvPr>
        </p:nvSpPr>
        <p:spPr>
          <a:xfrm>
            <a:off x="3478900" y="1291850"/>
            <a:ext cx="25518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improve model convergence</a:t>
            </a:r>
            <a:endParaRPr/>
          </a:p>
        </p:txBody>
      </p:sp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6257575" y="1291850"/>
            <a:ext cx="2551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Multiple operations were applied:  such as Rotation, Color jittering</a:t>
            </a: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0" y="3069283"/>
            <a:ext cx="8860000" cy="149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4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66" name="Google Shape;366;p44"/>
          <p:cNvSpPr txBox="1"/>
          <p:nvPr>
            <p:ph idx="1" type="body"/>
          </p:nvPr>
        </p:nvSpPr>
        <p:spPr>
          <a:xfrm>
            <a:off x="2479675" y="2291377"/>
            <a:ext cx="41847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Resnet 34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5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ResNet ?</a:t>
            </a:r>
            <a:endParaRPr/>
          </a:p>
        </p:txBody>
      </p:sp>
      <p:sp>
        <p:nvSpPr>
          <p:cNvPr id="373" name="Google Shape;373;p45"/>
          <p:cNvSpPr txBox="1"/>
          <p:nvPr/>
        </p:nvSpPr>
        <p:spPr>
          <a:xfrm>
            <a:off x="467600" y="1282525"/>
            <a:ext cx="54375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residual connections, which help mitigate the vanishing gradient problem.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Pretrained on ImageNet for Transfer Learning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Efficient Feature Learning</a:t>
            </a:r>
            <a:r>
              <a:rPr lang="en" sz="1700">
                <a:solidFill>
                  <a:schemeClr val="accent1"/>
                </a:solidFill>
              </a:rPr>
              <a:t> 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83212" y="2171349"/>
            <a:ext cx="5022876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6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333925" y="1163150"/>
            <a:ext cx="8475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the Pre-trained Resnet 34 model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Replace the final FC layer with output layer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Linear layer for the 37 classes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Optimizers used : both Adam and SGD were used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Loss : </a:t>
            </a:r>
            <a:r>
              <a:rPr lang="en"/>
              <a:t>Cross Entropy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Scheduler : To reduce the lr when it plateaus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3" name="Google Shape;383;p46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Try, the model overfits</a:t>
            </a:r>
            <a:endParaRPr/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33925" y="1163150"/>
            <a:ext cx="8475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seems to have learned the training data too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add : </a:t>
            </a:r>
            <a:r>
              <a:rPr b="1" lang="en"/>
              <a:t>Dropout</a:t>
            </a:r>
            <a:r>
              <a:rPr lang="en"/>
              <a:t>,</a:t>
            </a:r>
            <a:r>
              <a:rPr lang="en"/>
              <a:t> increase transformations in </a:t>
            </a:r>
            <a:r>
              <a:rPr b="1" lang="en"/>
              <a:t>Data augmentation </a:t>
            </a:r>
            <a:r>
              <a:rPr lang="en"/>
              <a:t>and </a:t>
            </a:r>
            <a:r>
              <a:rPr b="1" lang="en"/>
              <a:t>lr scheduling</a:t>
            </a:r>
            <a:endParaRPr b="1"/>
          </a:p>
        </p:txBody>
      </p:sp>
      <p:pic>
        <p:nvPicPr>
          <p:cNvPr id="390" name="Google Shape;390;p47" title="Resnet 34 model overfit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1" y="2571750"/>
            <a:ext cx="7883505" cy="2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generalizes well </a:t>
            </a:r>
            <a:endParaRPr/>
          </a:p>
        </p:txBody>
      </p:sp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333925" y="1163150"/>
            <a:ext cx="8475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previous modifications and with changing the optimizer (Adam -&gt; SGD)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model performs much better now .</a:t>
            </a:r>
            <a:endParaRPr/>
          </a:p>
        </p:txBody>
      </p:sp>
      <p:pic>
        <p:nvPicPr>
          <p:cNvPr id="397" name="Google Shape;397;p48" title="Resnet 34 85 accura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3151225"/>
            <a:ext cx="8096199" cy="1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