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68" r:id="rId11"/>
    <p:sldId id="269" r:id="rId12"/>
    <p:sldId id="270" r:id="rId13"/>
    <p:sldId id="272" r:id="rId14"/>
    <p:sldId id="266" r:id="rId15"/>
    <p:sldId id="267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E496A-779C-4384-B859-A6DCB518B5E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FF15E-0AB4-4CCE-A994-C8DC4425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A6AE-03E0-4CBB-AB6B-39E492CA0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847F1-D663-4995-8119-8DF9B81BD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5626-4A35-4016-9BC7-A3F24978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D5B-385A-4077-97BE-7668118EB05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EA7F-C4F7-4635-84D6-25CCC230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8251-11E1-414D-8990-6DB66EE3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6DEE-8353-4DD6-9B99-33E36EF2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FB8B8-F66B-4D9A-AFC2-AE02CD08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0A0B-4199-4C42-93A1-3B7A426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CB33-1F37-4530-B113-B4EE98B66EE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E323-045B-4D91-BCF9-C9D92001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D5B7-AF3B-4D54-BCFD-77A7A4CE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CDAE8-FE01-4C8E-8D19-BCAD66493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7F429-C089-437B-94D7-F9AE9CF9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310B-66E0-4B6B-9A40-21599F7B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C5DC-7CE3-4C9F-BF01-55376B8058B0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6DDF-1534-4988-86E5-E40A1D86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DADE-CCDA-4791-90BA-7D9267D9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B0FC-2EB3-4B77-8446-A46AD035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6486-E1D6-4EFC-86A9-3CCD5021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1FAF-9E25-4913-A0D5-603F9C7A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F5F2-838D-435B-8BB8-F31F69237C74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B1F7-2ADF-4125-B7F3-F0C5AED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7BCA-1AB3-4014-8D05-956D939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CA6-9651-4168-A1F8-7637008A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359A4-8552-45CA-BAA9-5AAEA64BB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C2B4-A1F8-4899-A93D-CBF6B6BC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B324-5C52-472B-966D-71B91B72CA10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BE1C-E869-4AC3-A02B-2BD47A3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3232-31B3-4E1B-B75D-60D4C600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B7B3-5246-4956-B962-3A7595FD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BE1D-2357-45A6-98E2-3F66922D0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A4BF9-2C67-4025-9937-1498BC12D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C987-437D-41B2-83DA-19202AE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1657-28F2-4040-8C75-1905D2EF5CF4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DEFD-80DB-40E3-A17A-2DC270F7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89EE-EF2B-4FA8-A76F-7A12665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97E-0774-4E78-A362-B62BF66A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7A81-1248-4539-99CA-D0B1D43E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DE1D7-7031-49C2-A006-880F684E0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BCAD4-F399-46D6-99E5-E79D1EE0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733F-554D-4E4E-BFBA-8629E31B7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505B-1F1E-44E8-83B1-86DDBBF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E045-473B-4D64-B204-6680555A1DAC}" type="datetime1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77BB9-67A1-4E50-B046-6F09A1B4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BBF67-11BD-4771-BA4F-2413AFB1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26EF-AD22-46FC-BCB0-DF91D80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9228A-F626-400B-8D8A-D7806D3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3A24-EFF1-4526-88BA-92BE7A18166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311A6-E0BA-4FFA-A099-97E90A5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0C615-225E-4AF7-827A-ED5A2BD0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EC0C8-7D67-4A01-9E24-4B3E60F8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852F-2F81-4F37-86D5-3199B0D40295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A0A3F-9247-45D5-922D-C04F2549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90FB-A39B-475E-8C21-81ECE68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44-4887-43BF-B087-E275295A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4727-74AC-42B5-8F32-966ECC28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E3C24-794F-409A-8354-83DA29B7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79B88-1A5E-43D8-8973-244FCCB1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6D8D-4AB5-4C8B-AC1E-10003A4D371B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9BF8-DD11-43A2-99AF-E19D66AE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B4AD5-C706-4997-9037-D915C06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4360-66CF-4B2A-8B77-D12155EA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24049-0258-438B-B683-95AD2452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110D2-A4B3-4C82-B626-F917345B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3C74F-D892-409F-9D12-D94EB719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6BE7-6E2C-477F-8B94-BDB05F403FA7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03F7-AFE3-4DD3-8389-2727DD62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4EC42-E2B9-45AF-A133-11266D1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06060-118C-43D1-8784-20E790E9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64EC-99F2-4FA3-93ED-6B00BA0B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BB18-ED82-4062-9EAF-6D3F1F84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F334-E1D7-4DE2-939C-77E9FCD3A627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0C0A-93DD-4112-B6FB-796966C6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7B05-861B-47F5-8226-06A2904A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BC4D-670C-4E5F-8C6D-3D815CF1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vqsFTUsOmc&amp;list=PLpSK06odCvYc9XniVgZwHmFSBd7fUupR5&amp;index=3" TargetMode="External"/><Relationship Id="rId13" Type="http://schemas.openxmlformats.org/officeDocument/2006/relationships/hyperlink" Target="https://github.com/AmrShakhshirUDE/opinionMining#dataset-source" TargetMode="External"/><Relationship Id="rId3" Type="http://schemas.openxmlformats.org/officeDocument/2006/relationships/hyperlink" Target="https://github.com/twintproject/twint" TargetMode="External"/><Relationship Id="rId7" Type="http://schemas.openxmlformats.org/officeDocument/2006/relationships/hyperlink" Target="https://towardsdatascience.com/choosing-the-right-hyperparameters-for-a-simple-lstm-using-keras-f8e9ed76f046" TargetMode="External"/><Relationship Id="rId12" Type="http://schemas.openxmlformats.org/officeDocument/2006/relationships/hyperlink" Target="https://www.youtube.com/watch?v=ORpDAUQUnkU&amp;t=729s" TargetMode="External"/><Relationship Id="rId2" Type="http://schemas.openxmlformats.org/officeDocument/2006/relationships/hyperlink" Target="http://efus-network.eu/efus/files/2019/03/D6.2-Opinion-mining-from-open-sources-PRACTICI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freelon.org/utils/recalfront/recal-oir/" TargetMode="External"/><Relationship Id="rId11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medium.com/@datamonsters/text-preprocessing-in-python-steps-tools-and-examples-bf025f872908" TargetMode="External"/><Relationship Id="rId10" Type="http://schemas.openxmlformats.org/officeDocument/2006/relationships/hyperlink" Target="https://www.youtube.com/watch?v=oMd7sMlxYFk&amp;list=PLpSK06odCvYc9XniVgZwHmFSBd7fUupR5&amp;index=11&amp;t=2s" TargetMode="External"/><Relationship Id="rId4" Type="http://schemas.openxmlformats.org/officeDocument/2006/relationships/hyperlink" Target="https://github.com/NeelShah18/emot" TargetMode="External"/><Relationship Id="rId9" Type="http://schemas.openxmlformats.org/officeDocument/2006/relationships/hyperlink" Target="https://www.youtube.com/watch?v=kKDYtZfriI8&amp;list=PLpSK06odCvYc9XniVgZwHmFSBd7fUupR5&amp;index=5" TargetMode="External"/><Relationship Id="rId14" Type="http://schemas.openxmlformats.org/officeDocument/2006/relationships/hyperlink" Target="https://opinion-mining-ude.heroku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16B6-13FC-4C11-9A71-C00AD3B0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8AC5-CE42-4E46-944F-62D66AF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A6EAA-67B1-44B5-BD9E-B74B3839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512-2E0D-4959-B268-DCFCAC0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In-domain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C6A60-AD1B-4863-902C-914CCD8CB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39151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34081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3372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55068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5398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574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1m28.6s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1m42.7s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46m4.2s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7m18.4s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9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3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1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099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97964-360A-4C0A-A264-59FB3E8F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9512-2E0D-4959-B268-DCFCAC04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Out-domain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9C6A60-AD1B-4863-902C-914CCD8CB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53825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34081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33727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55068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5398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574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3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1m28.6s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1m42.7s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46m4.2s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7m18.4s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9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51%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2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3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1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75%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79%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9099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BF9BC-A60F-49D5-8FEF-1E0C2DB4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3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6EC7-3797-477A-91CB-95FBAA8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20E47-5AF6-48C2-8D6F-62C1E01A6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35" y="1288280"/>
            <a:ext cx="7882160" cy="2447902"/>
          </a:xfr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AE3F1-9A6A-4B45-B99D-93A92977FCAC}"/>
              </a:ext>
            </a:extLst>
          </p:cNvPr>
          <p:cNvSpPr txBox="1"/>
          <p:nvPr/>
        </p:nvSpPr>
        <p:spPr>
          <a:xfrm>
            <a:off x="838200" y="3651661"/>
            <a:ext cx="101355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Tackle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 more entries 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2800" dirty="0">
              <a:solidFill>
                <a:schemeClr val="accent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Shuffle text </a:t>
            </a:r>
            <a:r>
              <a:rPr lang="en-US" sz="2800" dirty="0">
                <a:solidFill>
                  <a:srgbClr val="FF0000"/>
                </a:solidFill>
              </a:rPr>
              <a:t>×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Back-translation 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Dropout layers</a:t>
            </a:r>
            <a:r>
              <a:rPr lang="en-US" sz="28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2386F-6AF6-41CB-8A2E-E9B4B34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Diagram, table&#10;&#10;Description automatically generated">
            <a:extLst>
              <a:ext uri="{FF2B5EF4-FFF2-40B4-BE49-F238E27FC236}">
                <a16:creationId xmlns:a16="http://schemas.microsoft.com/office/drawing/2014/main" id="{163A1E3F-583A-45E6-BC3E-F7CC8E5B9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26" y="545232"/>
            <a:ext cx="3483636" cy="5470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7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F8C2-14DE-44B9-9C50-012D317B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B307-EBAD-4C66-B129-1241FA93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+ GLOVE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79DE4CD-F504-410F-81D7-41208A7F4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102104"/>
              </p:ext>
            </p:extLst>
          </p:nvPr>
        </p:nvGraphicFramePr>
        <p:xfrm>
          <a:off x="838200" y="2918159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B7BB6-6A7C-4800-899F-461F2B1D6EF3}"/>
              </a:ext>
            </a:extLst>
          </p:cNvPr>
          <p:cNvSpPr txBox="1"/>
          <p:nvPr/>
        </p:nvSpPr>
        <p:spPr>
          <a:xfrm>
            <a:off x="838201" y="2499757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In-domain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BCECB08-D8B2-46AA-A98C-AF2A7E6C1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342213"/>
              </p:ext>
            </p:extLst>
          </p:nvPr>
        </p:nvGraphicFramePr>
        <p:xfrm>
          <a:off x="842158" y="469748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D8E8AC-DC4D-458C-9C19-F5CE4E9DEC0A}"/>
              </a:ext>
            </a:extLst>
          </p:cNvPr>
          <p:cNvSpPr txBox="1"/>
          <p:nvPr/>
        </p:nvSpPr>
        <p:spPr>
          <a:xfrm>
            <a:off x="842159" y="4279083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Out-domain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008CD9-98CC-4CA3-B85E-3E003290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5F53-798B-4EAE-97A7-C1A9EDA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1B82-96A2-4B7B-B968-225652D0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pPr lvl="1"/>
            <a:r>
              <a:rPr lang="en-US" dirty="0"/>
              <a:t>8 clusters</a:t>
            </a:r>
          </a:p>
          <a:p>
            <a:pPr lvl="1"/>
            <a:r>
              <a:rPr lang="en-US" dirty="0"/>
              <a:t>Evaluation score: 0.016</a:t>
            </a:r>
          </a:p>
          <a:p>
            <a:r>
              <a:rPr lang="en-US" dirty="0"/>
              <a:t>DBSCAN</a:t>
            </a:r>
          </a:p>
          <a:p>
            <a:pPr lvl="1"/>
            <a:r>
              <a:rPr lang="en-US" dirty="0"/>
              <a:t>5 clusters</a:t>
            </a:r>
          </a:p>
          <a:p>
            <a:pPr lvl="1"/>
            <a:r>
              <a:rPr lang="en-US" dirty="0"/>
              <a:t>Evaluation score: 0.014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E1CA34-6D68-4283-9783-21C66E86A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28" y="1201686"/>
            <a:ext cx="3732811" cy="279960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4ABB5-63B3-42E5-8B14-19B27827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10" y="800099"/>
            <a:ext cx="2335980" cy="5461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E89D-8D2D-42F5-91C9-427CC0D3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7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1122-5B8C-409A-AA71-84972889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Website&#10;&#10;Description automatically generated">
            <a:extLst>
              <a:ext uri="{FF2B5EF4-FFF2-40B4-BE49-F238E27FC236}">
                <a16:creationId xmlns:a16="http://schemas.microsoft.com/office/drawing/2014/main" id="{852B6011-2D4C-43E3-88C1-A040BBF80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" r="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7F4AFE-A66E-46B5-ADE1-13CD8B23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DEE-0D65-4F61-9B72-754AE23A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Obtained 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A33D3-1B4B-4CBC-8964-97830C055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34215"/>
              </p:ext>
            </p:extLst>
          </p:nvPr>
        </p:nvGraphicFramePr>
        <p:xfrm>
          <a:off x="838200" y="1274636"/>
          <a:ext cx="10793679" cy="4734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341">
                  <a:extLst>
                    <a:ext uri="{9D8B030D-6E8A-4147-A177-3AD203B41FA5}">
                      <a16:colId xmlns:a16="http://schemas.microsoft.com/office/drawing/2014/main" val="4287501727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4218782011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272203651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1155763113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1959136121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2235255109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4058856835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1143703318"/>
                    </a:ext>
                  </a:extLst>
                </a:gridCol>
                <a:gridCol w="805739">
                  <a:extLst>
                    <a:ext uri="{9D8B030D-6E8A-4147-A177-3AD203B41FA5}">
                      <a16:colId xmlns:a16="http://schemas.microsoft.com/office/drawing/2014/main" val="1751268523"/>
                    </a:ext>
                  </a:extLst>
                </a:gridCol>
                <a:gridCol w="1106518">
                  <a:extLst>
                    <a:ext uri="{9D8B030D-6E8A-4147-A177-3AD203B41FA5}">
                      <a16:colId xmlns:a16="http://schemas.microsoft.com/office/drawing/2014/main" val="736767817"/>
                    </a:ext>
                  </a:extLst>
                </a:gridCol>
                <a:gridCol w="796224">
                  <a:extLst>
                    <a:ext uri="{9D8B030D-6E8A-4147-A177-3AD203B41FA5}">
                      <a16:colId xmlns:a16="http://schemas.microsoft.com/office/drawing/2014/main" val="3542007947"/>
                    </a:ext>
                  </a:extLst>
                </a:gridCol>
              </a:tblGrid>
              <a:tr h="19842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Skills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Alina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Chiara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Sophia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83327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Proficiency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Relevancy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48684236"/>
                  </a:ext>
                </a:extLst>
              </a:tr>
              <a:tr h="54130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ML basic concepts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225217707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Text preprocessing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63634869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Deep learning concepts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98352979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Categorizing entries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292842175"/>
                  </a:ext>
                </a:extLst>
              </a:tr>
              <a:tr h="19842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4004700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Working in a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493391744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Managing the group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44927503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Looking for new ideas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396541728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Explaining own part of task clearly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3756723923"/>
                  </a:ext>
                </a:extLst>
              </a:tr>
              <a:tr h="5112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Specifying current &amp; future goal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2552771371"/>
                  </a:ext>
                </a:extLst>
              </a:tr>
              <a:tr h="33824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Ability to communicate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808" marR="66808" marT="0" marB="0"/>
                </a:tc>
                <a:extLst>
                  <a:ext uri="{0D108BD9-81ED-4DB2-BD59-A6C34878D82A}">
                    <a16:rowId xmlns:a16="http://schemas.microsoft.com/office/drawing/2014/main" val="19489143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35DAD8-DDDB-4227-B4D6-3DD30766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301" y="6008912"/>
            <a:ext cx="836959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Proficiency						Relevancy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0: No capabilities						0: The capability is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relevant to the field of study/ task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1: Basic level						1: The capability is relevant to the field of study/ task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2: Intermediate level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3: Advanced level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5B281-A12F-495C-B4B7-8EC1CBD2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282-6093-456B-AC2F-12E019F9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7600-58A1-4C2D-9D10-90D939E7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application to a database</a:t>
            </a:r>
          </a:p>
          <a:p>
            <a:r>
              <a:rPr lang="en-US" dirty="0"/>
              <a:t>Add text that is inserted by users to the database</a:t>
            </a:r>
          </a:p>
          <a:p>
            <a:r>
              <a:rPr lang="en-US" dirty="0"/>
              <a:t>Allow users to rate classification result to monitor and improve accuracy</a:t>
            </a:r>
          </a:p>
          <a:p>
            <a:r>
              <a:rPr lang="en-US" dirty="0"/>
              <a:t>Add aspect detection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B4C1E-2784-4C41-8A15-BD4587DF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654C-3294-45A9-8CEC-F455890D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C754-FC76-43AA-B994-5F7CDD7B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[1] Understanding opinion mining: </a:t>
            </a:r>
            <a:r>
              <a:rPr lang="en-US" sz="1100" dirty="0">
                <a:hlinkClick r:id="rId2"/>
              </a:rPr>
              <a:t>http://efus-network.eu/efus/files/2019/03/D6.2-Opinion-mining-from-open-sources-PRACTICIES.pdf</a:t>
            </a:r>
            <a:r>
              <a:rPr lang="en-US" sz="1100" dirty="0"/>
              <a:t> </a:t>
            </a:r>
          </a:p>
          <a:p>
            <a:r>
              <a:rPr lang="en-US" sz="1100" dirty="0"/>
              <a:t>[2] </a:t>
            </a:r>
            <a:r>
              <a:rPr lang="en-US" sz="1100" dirty="0" err="1"/>
              <a:t>Twint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https://github.com/twintproject/twint</a:t>
            </a:r>
            <a:r>
              <a:rPr lang="en-US" sz="1100" dirty="0"/>
              <a:t> </a:t>
            </a:r>
          </a:p>
          <a:p>
            <a:r>
              <a:rPr lang="en-US" sz="1100" dirty="0"/>
              <a:t>[3] </a:t>
            </a:r>
            <a:r>
              <a:rPr lang="en-US" sz="1100" dirty="0" err="1"/>
              <a:t>Emot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https://github.com/NeelShah18/emot</a:t>
            </a:r>
            <a:endParaRPr lang="en-US" sz="1100" dirty="0"/>
          </a:p>
          <a:p>
            <a:r>
              <a:rPr lang="en-US" sz="1100" dirty="0"/>
              <a:t>[4] Text preprocessing steps: </a:t>
            </a:r>
            <a:r>
              <a:rPr lang="en-US" sz="1100" dirty="0">
                <a:hlinkClick r:id="rId5"/>
              </a:rPr>
              <a:t>https://medium.com/@datamonsters/text-preprocessing-in-python-steps-tools-and-examples-bf025f872908</a:t>
            </a:r>
            <a:endParaRPr lang="en-US" sz="1100" dirty="0"/>
          </a:p>
          <a:p>
            <a:r>
              <a:rPr lang="en-US" sz="1100" dirty="0"/>
              <a:t>[5] </a:t>
            </a:r>
            <a:r>
              <a:rPr lang="en-US" sz="1100" dirty="0" err="1"/>
              <a:t>Krippendorf’s</a:t>
            </a:r>
            <a:r>
              <a:rPr lang="en-US" sz="1100" dirty="0"/>
              <a:t> alpha calculator: </a:t>
            </a:r>
            <a:r>
              <a:rPr lang="en-US" sz="1100" dirty="0">
                <a:hlinkClick r:id="rId6"/>
              </a:rPr>
              <a:t>http://dfreelon.org/utils/recalfront/recal-oir/</a:t>
            </a:r>
            <a:r>
              <a:rPr lang="en-US" sz="1100" dirty="0"/>
              <a:t>  </a:t>
            </a:r>
          </a:p>
          <a:p>
            <a:r>
              <a:rPr lang="en-US" sz="1100" dirty="0"/>
              <a:t>[6] LSTM tutorial: </a:t>
            </a:r>
            <a:r>
              <a:rPr lang="en-US" sz="1100" dirty="0">
                <a:hlinkClick r:id="rId7"/>
              </a:rPr>
              <a:t>https://towardsdatascience.com/choosing-the-right-hyperparameters-for-a-simple-lstm-using-keras-f8e9ed76f046</a:t>
            </a:r>
            <a:endParaRPr lang="en-US" sz="1100" dirty="0"/>
          </a:p>
          <a:p>
            <a:r>
              <a:rPr lang="en-US" sz="1100" dirty="0"/>
              <a:t>[7] NLP processing: </a:t>
            </a:r>
            <a:r>
              <a:rPr lang="en-US" sz="1100" dirty="0">
                <a:hlinkClick r:id="rId8"/>
              </a:rPr>
              <a:t>https://www.youtube.com/watch?v=xvqsFTUsOmc&amp;list=PLpSK06odCvYc9XniVgZwHmFSBd7fUupR5&amp;index=3</a:t>
            </a:r>
            <a:endParaRPr lang="en-US" sz="1100" dirty="0"/>
          </a:p>
          <a:p>
            <a:r>
              <a:rPr lang="en-US" sz="1100" dirty="0"/>
              <a:t>[8] NLP GLOVE model: </a:t>
            </a:r>
            <a:r>
              <a:rPr lang="en-US" sz="1100" dirty="0">
                <a:hlinkClick r:id="rId8"/>
              </a:rPr>
              <a:t>https://www.youtube.com/watch?v=xvqsFTUsOmc&amp;list=PLpSK06odCvYc9XniVgZwHmFSBd7fUupR5&amp;index=3</a:t>
            </a:r>
            <a:endParaRPr lang="en-US" sz="1100" dirty="0"/>
          </a:p>
          <a:p>
            <a:r>
              <a:rPr lang="en-US" sz="1100" dirty="0"/>
              <a:t>[9] Word embedding word2vec: </a:t>
            </a:r>
            <a:r>
              <a:rPr lang="en-US" sz="1100" dirty="0">
                <a:hlinkClick r:id="rId9"/>
              </a:rPr>
              <a:t>https://www.youtube.com/watch?v=kKDYtZfriI8&amp;list=PLpSK06odCvYc9XniVgZwHmFSBd7fUupR5&amp;index=5</a:t>
            </a:r>
            <a:endParaRPr lang="en-US" sz="1100" dirty="0"/>
          </a:p>
          <a:p>
            <a:r>
              <a:rPr lang="en-US" sz="1100" dirty="0"/>
              <a:t>[10] CNN + GLOVE tutorial: </a:t>
            </a:r>
            <a:r>
              <a:rPr lang="en-US" sz="1100" dirty="0">
                <a:hlinkClick r:id="rId10"/>
              </a:rPr>
              <a:t>https://www.youtube.com/watch?v=oMd7sMlxYFk&amp;list=PLpSK06odCvYc9XniVgZwHmFSBd7fUupR5&amp;index=11&amp;t=2s</a:t>
            </a:r>
            <a:endParaRPr lang="en-US" sz="1100" dirty="0"/>
          </a:p>
          <a:p>
            <a:r>
              <a:rPr lang="en-US" sz="1100" dirty="0"/>
              <a:t>[11] GLOVE download: </a:t>
            </a:r>
            <a:r>
              <a:rPr lang="en-US" sz="1100" dirty="0">
                <a:hlinkClick r:id="rId11"/>
              </a:rPr>
              <a:t>https://nlp.stanford.edu/projects/glove/</a:t>
            </a:r>
            <a:r>
              <a:rPr lang="en-US" sz="1100" dirty="0"/>
              <a:t> </a:t>
            </a:r>
          </a:p>
          <a:p>
            <a:r>
              <a:rPr lang="en-US" sz="1100" dirty="0"/>
              <a:t>[12] Text clustering: </a:t>
            </a:r>
            <a:r>
              <a:rPr lang="en-US" sz="1100" dirty="0">
                <a:hlinkClick r:id="rId12"/>
              </a:rPr>
              <a:t>https://www.youtube.com/watch?v=ORpDAUQUnkU&amp;t=729s</a:t>
            </a:r>
            <a:endParaRPr lang="en-US" sz="1100" dirty="0"/>
          </a:p>
          <a:p>
            <a:r>
              <a:rPr lang="en-US" sz="1100" dirty="0"/>
              <a:t>[13] Project’s repository: </a:t>
            </a:r>
            <a:r>
              <a:rPr lang="en-US" sz="1100" dirty="0">
                <a:hlinkClick r:id="rId13"/>
              </a:rPr>
              <a:t>https://github.com/AmrShakhshirUDE/opinionMining#dataset-source</a:t>
            </a:r>
            <a:endParaRPr lang="en-US" sz="1100" dirty="0"/>
          </a:p>
          <a:p>
            <a:r>
              <a:rPr lang="en-US" sz="1100" dirty="0"/>
              <a:t>[14] Deployed project: </a:t>
            </a:r>
            <a:r>
              <a:rPr lang="en-US" sz="1100" dirty="0">
                <a:hlinkClick r:id="rId14"/>
              </a:rPr>
              <a:t>https://opinion-mining-ude.herokuapp.com/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4A56D-9F0F-4CE4-9BA5-9F9EC3E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16B6-13FC-4C11-9A71-C00AD3B0D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8AC5-CE42-4E46-944F-62D66AF5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807E1-D3CE-479D-95A1-211108E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social media text as objective/ subjective</a:t>
            </a:r>
          </a:p>
          <a:p>
            <a:endParaRPr lang="en-US" dirty="0"/>
          </a:p>
          <a:p>
            <a:r>
              <a:rPr lang="en-US" dirty="0"/>
              <a:t>Subjective: </a:t>
            </a:r>
          </a:p>
          <a:p>
            <a:pPr lvl="1"/>
            <a:r>
              <a:rPr lang="en-US" dirty="0"/>
              <a:t>Text contains sentiment, feeling, or opinion</a:t>
            </a:r>
          </a:p>
          <a:p>
            <a:pPr lvl="1"/>
            <a:r>
              <a:rPr lang="en-US" dirty="0"/>
              <a:t>Questions accepts more than one answer</a:t>
            </a:r>
          </a:p>
          <a:p>
            <a:pPr lvl="1"/>
            <a:endParaRPr lang="en-US" dirty="0"/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Text contains only facts</a:t>
            </a:r>
          </a:p>
          <a:p>
            <a:pPr lvl="1"/>
            <a:r>
              <a:rPr lang="en-US" dirty="0"/>
              <a:t>Questions with only on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18EDD-7E36-455D-ACB0-0D7D90F9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Twitter</a:t>
            </a:r>
          </a:p>
          <a:p>
            <a:r>
              <a:rPr lang="en-US" dirty="0"/>
              <a:t>Collecting method:</a:t>
            </a:r>
          </a:p>
          <a:p>
            <a:pPr lvl="1"/>
            <a:r>
              <a:rPr lang="en-US" dirty="0"/>
              <a:t>Tool: </a:t>
            </a:r>
            <a:r>
              <a:rPr lang="en-US" dirty="0" err="1"/>
              <a:t>twint</a:t>
            </a:r>
            <a:endParaRPr lang="en-US" dirty="0"/>
          </a:p>
          <a:p>
            <a:pPr lvl="1"/>
            <a:r>
              <a:rPr lang="en-US" dirty="0"/>
              <a:t>Manually</a:t>
            </a:r>
          </a:p>
          <a:p>
            <a:r>
              <a:rPr lang="en-US" dirty="0" err="1"/>
              <a:t>Indomain</a:t>
            </a:r>
            <a:r>
              <a:rPr lang="en-US" dirty="0"/>
              <a:t>: [</a:t>
            </a:r>
            <a:r>
              <a:rPr lang="en-US" dirty="0" err="1"/>
              <a:t>james</a:t>
            </a:r>
            <a:r>
              <a:rPr lang="en-US" dirty="0"/>
              <a:t> bond, restaurants, </a:t>
            </a:r>
            <a:r>
              <a:rPr lang="en-US" dirty="0" err="1"/>
              <a:t>fifa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Objective: 433, subjective: 411 (844 total)</a:t>
            </a:r>
          </a:p>
          <a:p>
            <a:r>
              <a:rPr lang="en-US" dirty="0" err="1"/>
              <a:t>Outdomain</a:t>
            </a:r>
            <a:r>
              <a:rPr lang="en-US" dirty="0"/>
              <a:t>: [movies, squid game]</a:t>
            </a:r>
          </a:p>
          <a:p>
            <a:pPr lvl="1"/>
            <a:r>
              <a:rPr lang="en-US" dirty="0"/>
              <a:t>Objective: 204, subjective: 466 (670 total)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AB6B-6DC5-444B-8B33-FB5C3FEF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CEC4-C96B-458E-B3C2-26F28E31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728-1B2A-41F5-8326-65329839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labeled</a:t>
            </a:r>
          </a:p>
          <a:p>
            <a:r>
              <a:rPr lang="en-US" dirty="0" err="1"/>
              <a:t>Krippendorff’s</a:t>
            </a:r>
            <a:r>
              <a:rPr lang="en-US" dirty="0"/>
              <a:t> alpha score [83.1% ~ 92.8%]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9A92CE-BD3F-4463-98E6-7D896159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83" y="3472656"/>
            <a:ext cx="6979799" cy="1817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032C-2580-4403-ADE8-E40B5197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28D-83A9-4AF9-86DF-66521EAF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26AEB-35C4-4A32-A9D3-4D0AECB6B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331"/>
            <a:ext cx="10834688" cy="4583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17B46-2AC3-4307-8203-150895C8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7760-1855-4F5A-AEB8-2D992C1C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Result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46F6A5-3CBD-41E5-8F8E-CABA3EE6B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27520"/>
              </p:ext>
            </p:extLst>
          </p:nvPr>
        </p:nvGraphicFramePr>
        <p:xfrm>
          <a:off x="838200" y="2318454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14D7EA-32FF-4AFD-8EEE-7152F4F07B43}"/>
              </a:ext>
            </a:extLst>
          </p:cNvPr>
          <p:cNvSpPr txBox="1"/>
          <p:nvPr/>
        </p:nvSpPr>
        <p:spPr>
          <a:xfrm>
            <a:off x="838201" y="1900052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In-domain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2593903-D560-4DEA-9651-69479B61E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242597"/>
              </p:ext>
            </p:extLst>
          </p:nvPr>
        </p:nvGraphicFramePr>
        <p:xfrm>
          <a:off x="842158" y="409778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5642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2546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0163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209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036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11803E-A4DC-44D5-B867-98CFED209E5E}"/>
              </a:ext>
            </a:extLst>
          </p:cNvPr>
          <p:cNvSpPr txBox="1"/>
          <p:nvPr/>
        </p:nvSpPr>
        <p:spPr>
          <a:xfrm>
            <a:off x="842159" y="3679378"/>
            <a:ext cx="301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Out-domain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0E36F-EBB7-4A8D-8BC4-B6F66582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2445A76-8F28-401B-8B9B-1817E121B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00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75831-86FF-47C2-B218-CE41FC8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E04A-0FCC-4B9D-9A38-C10BFCE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EDC3-8A59-4CCE-BEF0-66AC1AED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models</a:t>
            </a:r>
          </a:p>
          <a:p>
            <a:pPr lvl="1"/>
            <a:r>
              <a:rPr lang="en-US" dirty="0"/>
              <a:t>Convolutional neural network “CNN”</a:t>
            </a:r>
          </a:p>
          <a:p>
            <a:pPr lvl="1"/>
            <a:r>
              <a:rPr lang="en-US" dirty="0"/>
              <a:t>Long short-term memory “LSTM”</a:t>
            </a:r>
          </a:p>
          <a:p>
            <a:r>
              <a:rPr lang="en-US" dirty="0"/>
              <a:t>Weights types</a:t>
            </a:r>
          </a:p>
          <a:p>
            <a:pPr lvl="1"/>
            <a:r>
              <a:rPr lang="en-US" dirty="0"/>
              <a:t>Word to vectors “word2vec”</a:t>
            </a:r>
          </a:p>
          <a:p>
            <a:pPr lvl="1"/>
            <a:r>
              <a:rPr lang="en-US" dirty="0"/>
              <a:t>Global vectors “GLOVE”</a:t>
            </a:r>
          </a:p>
          <a:p>
            <a:r>
              <a:rPr lang="en-US" dirty="0"/>
              <a:t>Test time &amp; accuracy</a:t>
            </a:r>
          </a:p>
          <a:p>
            <a:r>
              <a:rPr lang="en-US" dirty="0"/>
              <a:t>Same epochs &amp; batch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C7FD-59D8-4343-85D1-33B563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BC4D-670C-4E5F-8C6D-3D815CF13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959</Words>
  <Application>Microsoft Office PowerPoint</Application>
  <PresentationFormat>Widescreen</PresentationFormat>
  <Paragraphs>372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Group Members</vt:lpstr>
      <vt:lpstr>Project Goal</vt:lpstr>
      <vt:lpstr>Dataset</vt:lpstr>
      <vt:lpstr>Labeling</vt:lpstr>
      <vt:lpstr>Machine Learning</vt:lpstr>
      <vt:lpstr>ML Result</vt:lpstr>
      <vt:lpstr>PowerPoint Presentation</vt:lpstr>
      <vt:lpstr>Deep Learning</vt:lpstr>
      <vt:lpstr>In-domain</vt:lpstr>
      <vt:lpstr>Out-domain</vt:lpstr>
      <vt:lpstr>Model Architecture</vt:lpstr>
      <vt:lpstr>Best model</vt:lpstr>
      <vt:lpstr>Clustering</vt:lpstr>
      <vt:lpstr>Live Demo</vt:lpstr>
      <vt:lpstr>Obtained skills</vt:lpstr>
      <vt:lpstr>Further Improvements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Shakhshir</dc:creator>
  <cp:lastModifiedBy>Amr Shakhshir</cp:lastModifiedBy>
  <cp:revision>8</cp:revision>
  <dcterms:created xsi:type="dcterms:W3CDTF">2022-02-10T22:39:55Z</dcterms:created>
  <dcterms:modified xsi:type="dcterms:W3CDTF">2022-02-24T21:44:17Z</dcterms:modified>
</cp:coreProperties>
</file>