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98" r:id="rId3"/>
    <p:sldId id="299" r:id="rId4"/>
    <p:sldId id="264" r:id="rId5"/>
    <p:sldId id="258" r:id="rId6"/>
    <p:sldId id="270" r:id="rId7"/>
    <p:sldId id="261" r:id="rId8"/>
    <p:sldId id="300" r:id="rId9"/>
    <p:sldId id="301" r:id="rId10"/>
    <p:sldId id="302" r:id="rId11"/>
    <p:sldId id="269" r:id="rId12"/>
    <p:sldId id="303" r:id="rId13"/>
    <p:sldId id="304" r:id="rId14"/>
    <p:sldId id="308" r:id="rId15"/>
    <p:sldId id="306" r:id="rId16"/>
    <p:sldId id="307" r:id="rId17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9"/>
    </p:embeddedFon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979"/>
    <a:srgbClr val="0066CC"/>
    <a:srgbClr val="434343"/>
    <a:srgbClr val="E5DAC5"/>
    <a:srgbClr val="C6E4C7"/>
    <a:srgbClr val="D9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E63DB-6D96-47D1-8D0C-00935EAA857A}">
  <a:tblStyle styleId="{7E7E63DB-6D96-47D1-8D0C-00935EAA8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6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8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5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0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5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40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5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9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aafe93df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aafe93df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aafe93d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aafe93d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6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aafe93d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aafe93d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5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69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choosing-the-right-hyperparameters-for-a-simple-lstm-using-keras-f8e9ed76f046" TargetMode="External"/><Relationship Id="rId13" Type="http://schemas.openxmlformats.org/officeDocument/2006/relationships/hyperlink" Target="https://www.youtube.com/watch?v=ORpDAUQUnkU&amp;t=729s" TargetMode="External"/><Relationship Id="rId3" Type="http://schemas.openxmlformats.org/officeDocument/2006/relationships/hyperlink" Target="http://efus-network.eu/efus/files/2019/03/D6.2-Opinion-mining-from-open-sources-PRACTICIES.pdf" TargetMode="External"/><Relationship Id="rId7" Type="http://schemas.openxmlformats.org/officeDocument/2006/relationships/hyperlink" Target="http://dfreelon.org/utils/recalfront/recal-oir/" TargetMode="External"/><Relationship Id="rId12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edium.com/@datamonsters/text-preprocessing-in-python-steps-tools-and-examples-bf025f872908" TargetMode="External"/><Relationship Id="rId11" Type="http://schemas.openxmlformats.org/officeDocument/2006/relationships/hyperlink" Target="https://www.youtube.com/watch?v=oMd7sMlxYFk&amp;list=PLpSK06odCvYc9XniVgZwHmFSBd7fUupR5&amp;index=11&amp;t=2s" TargetMode="External"/><Relationship Id="rId5" Type="http://schemas.openxmlformats.org/officeDocument/2006/relationships/hyperlink" Target="https://github.com/NeelShah18/emot" TargetMode="External"/><Relationship Id="rId15" Type="http://schemas.openxmlformats.org/officeDocument/2006/relationships/hyperlink" Target="https://opinion-mining-ude.herokuapp.com/" TargetMode="External"/><Relationship Id="rId10" Type="http://schemas.openxmlformats.org/officeDocument/2006/relationships/hyperlink" Target="https://www.youtube.com/watch?v=kKDYtZfriI8&amp;list=PLpSK06odCvYc9XniVgZwHmFSBd7fUupR5&amp;index=5" TargetMode="External"/><Relationship Id="rId4" Type="http://schemas.openxmlformats.org/officeDocument/2006/relationships/hyperlink" Target="https://github.com/twintproject/twint" TargetMode="External"/><Relationship Id="rId9" Type="http://schemas.openxmlformats.org/officeDocument/2006/relationships/hyperlink" Target="https://www.youtube.com/watch?v=xvqsFTUsOmc&amp;list=PLpSK06odCvYc9XniVgZwHmFSBd7fUupR5&amp;index=3" TargetMode="External"/><Relationship Id="rId14" Type="http://schemas.openxmlformats.org/officeDocument/2006/relationships/hyperlink" Target="https://github.com/AmrShakhshirUDE/opinionMining#dataset-sour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069024" y="288910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tx1"/>
                </a:solidFill>
              </a:rPr>
              <a:t>OPINION MINING </a:t>
            </a:r>
            <a:br>
              <a:rPr lang="en" sz="4400" dirty="0">
                <a:solidFill>
                  <a:schemeClr val="tx1"/>
                </a:solidFill>
              </a:rPr>
            </a:br>
            <a:r>
              <a:rPr lang="en" sz="4400" dirty="0">
                <a:solidFill>
                  <a:schemeClr val="tx1"/>
                </a:solidFill>
              </a:rPr>
              <a:t>IN SOCIAL MEDIA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2069024" y="4312901"/>
            <a:ext cx="69742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Amr Shakhshir | Sophia Abel | Lena Greiner-Hiero | Chiara Loverso | Alina Krüger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6E040F-FCF5-4BA9-82A5-2DC2241B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2081518" y="84300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Exo 2" panose="020B0604020202020204" charset="0"/>
              </a:rPr>
              <a:t>MODEL</a:t>
            </a:r>
            <a:r>
              <a:rPr lang="en" sz="2800" dirty="0">
                <a:latin typeface="Exo 2" panose="020B0604020202020204" charset="0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Exo 2" panose="020B0604020202020204" charset="0"/>
              </a:rPr>
              <a:t>ARCHITECTURE</a:t>
            </a:r>
            <a:endParaRPr sz="2800" dirty="0">
              <a:solidFill>
                <a:schemeClr val="tx1"/>
              </a:solidFill>
              <a:latin typeface="Exo 2" panose="020B060402020202020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A0895A8-46B0-4A7F-BBE6-75F13E72181B}"/>
              </a:ext>
            </a:extLst>
          </p:cNvPr>
          <p:cNvSpPr/>
          <p:nvPr/>
        </p:nvSpPr>
        <p:spPr>
          <a:xfrm>
            <a:off x="1019317" y="1868421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Raw Data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44C97627-38CA-4D6F-9630-FA69ED1B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18421"/>
            <a:ext cx="610484" cy="567874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12A54B90-270C-4A5F-ADC5-EDA4A068A056}"/>
              </a:ext>
            </a:extLst>
          </p:cNvPr>
          <p:cNvSpPr/>
          <p:nvPr/>
        </p:nvSpPr>
        <p:spPr>
          <a:xfrm>
            <a:off x="2948716" y="1860671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Text </a:t>
            </a:r>
            <a:r>
              <a:rPr lang="de-DE" b="1" dirty="0" err="1">
                <a:latin typeface="Exo 2" panose="020B0604020202020204" charset="0"/>
              </a:rPr>
              <a:t>Preprocessing</a:t>
            </a:r>
            <a:endParaRPr lang="de-DE" b="1" dirty="0">
              <a:latin typeface="Exo 2" panose="020B0604020202020204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0B1D5DE-86C4-410E-8620-BB692F55506E}"/>
              </a:ext>
            </a:extLst>
          </p:cNvPr>
          <p:cNvSpPr/>
          <p:nvPr/>
        </p:nvSpPr>
        <p:spPr>
          <a:xfrm>
            <a:off x="4878116" y="1868420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Emoji </a:t>
            </a:r>
            <a:r>
              <a:rPr lang="de-DE" b="1" dirty="0" err="1">
                <a:latin typeface="Exo 2" panose="020B0604020202020204" charset="0"/>
              </a:rPr>
              <a:t>Translating</a:t>
            </a:r>
            <a:endParaRPr lang="de-DE" b="1" dirty="0">
              <a:latin typeface="Exo 2" panose="020B0604020202020204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DA68BF-C553-4931-8452-9D8C3EBE5E99}"/>
              </a:ext>
            </a:extLst>
          </p:cNvPr>
          <p:cNvSpPr/>
          <p:nvPr/>
        </p:nvSpPr>
        <p:spPr>
          <a:xfrm>
            <a:off x="6807516" y="1868420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Exo 2" panose="020B0604020202020204" charset="0"/>
              </a:rPr>
              <a:t>Transforming</a:t>
            </a:r>
            <a:r>
              <a:rPr lang="de-DE" b="1" dirty="0">
                <a:latin typeface="Exo 2" panose="020B0604020202020204" charset="0"/>
              </a:rPr>
              <a:t> </a:t>
            </a:r>
            <a:r>
              <a:rPr lang="de-DE" b="1" dirty="0" err="1">
                <a:latin typeface="Exo 2" panose="020B0604020202020204" charset="0"/>
              </a:rPr>
              <a:t>Abbrevations</a:t>
            </a:r>
            <a:endParaRPr lang="de-DE" b="1" dirty="0">
              <a:latin typeface="Exo 2" panose="020B0604020202020204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F77DC55-503D-48A0-A40A-0E0C9B1BA264}"/>
              </a:ext>
            </a:extLst>
          </p:cNvPr>
          <p:cNvSpPr/>
          <p:nvPr/>
        </p:nvSpPr>
        <p:spPr>
          <a:xfrm>
            <a:off x="6807516" y="2891548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Data Augmentation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2C5ED4-E54C-4D67-8D10-1B686EFA1126}"/>
              </a:ext>
            </a:extLst>
          </p:cNvPr>
          <p:cNvSpPr/>
          <p:nvPr/>
        </p:nvSpPr>
        <p:spPr>
          <a:xfrm>
            <a:off x="4878116" y="2899298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Training DL Model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2E405DA-BA86-43BB-9F4F-795F9296DDAC}"/>
              </a:ext>
            </a:extLst>
          </p:cNvPr>
          <p:cNvSpPr/>
          <p:nvPr/>
        </p:nvSpPr>
        <p:spPr>
          <a:xfrm>
            <a:off x="2948716" y="2907048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Exo 2" panose="020B0604020202020204" charset="0"/>
              </a:rPr>
              <a:t>Test on Out-Domain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C13C4F6-7CD6-415B-ABDC-2B20C4C1E351}"/>
              </a:ext>
            </a:extLst>
          </p:cNvPr>
          <p:cNvSpPr/>
          <p:nvPr/>
        </p:nvSpPr>
        <p:spPr>
          <a:xfrm>
            <a:off x="1019317" y="2899301"/>
            <a:ext cx="1550504" cy="6440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Exo 2" panose="020B0604020202020204" charset="0"/>
              </a:rPr>
              <a:t>Evaluate</a:t>
            </a:r>
            <a:r>
              <a:rPr lang="de-DE" b="1" dirty="0">
                <a:latin typeface="Exo 2" panose="020B0604020202020204" charset="0"/>
              </a:rPr>
              <a:t> Model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4F55067-56B9-446A-8758-C111508FB023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2569821" y="2182699"/>
            <a:ext cx="378895" cy="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A602FFE-63C5-48C9-9177-CCED7BCAA69B}"/>
              </a:ext>
            </a:extLst>
          </p:cNvPr>
          <p:cNvCxnSpPr>
            <a:cxnSpLocks/>
          </p:cNvCxnSpPr>
          <p:nvPr/>
        </p:nvCxnSpPr>
        <p:spPr>
          <a:xfrm flipV="1">
            <a:off x="6428621" y="2190446"/>
            <a:ext cx="37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B3ED87-0428-48B1-A882-A7D4876DFACB}"/>
              </a:ext>
            </a:extLst>
          </p:cNvPr>
          <p:cNvCxnSpPr>
            <a:cxnSpLocks/>
          </p:cNvCxnSpPr>
          <p:nvPr/>
        </p:nvCxnSpPr>
        <p:spPr>
          <a:xfrm flipV="1">
            <a:off x="4480501" y="2182697"/>
            <a:ext cx="37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1739050-D456-4EF3-BF89-D64F414970C9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7582768" y="2512475"/>
            <a:ext cx="0" cy="37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02D3BBD-C14A-45AE-89A0-007D1B3D797A}"/>
              </a:ext>
            </a:extLst>
          </p:cNvPr>
          <p:cNvCxnSpPr>
            <a:cxnSpLocks/>
          </p:cNvCxnSpPr>
          <p:nvPr/>
        </p:nvCxnSpPr>
        <p:spPr>
          <a:xfrm flipH="1">
            <a:off x="6428620" y="3198078"/>
            <a:ext cx="378896" cy="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A868B89-7608-4B93-825F-CDC709B1E91D}"/>
              </a:ext>
            </a:extLst>
          </p:cNvPr>
          <p:cNvCxnSpPr>
            <a:cxnSpLocks/>
          </p:cNvCxnSpPr>
          <p:nvPr/>
        </p:nvCxnSpPr>
        <p:spPr>
          <a:xfrm flipH="1">
            <a:off x="4499220" y="3229072"/>
            <a:ext cx="378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E6A30FC-18CB-41DF-A157-CC016925ED46}"/>
              </a:ext>
            </a:extLst>
          </p:cNvPr>
          <p:cNvCxnSpPr>
            <a:cxnSpLocks/>
          </p:cNvCxnSpPr>
          <p:nvPr/>
        </p:nvCxnSpPr>
        <p:spPr>
          <a:xfrm flipH="1">
            <a:off x="2561431" y="3229072"/>
            <a:ext cx="378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CFBC75B-BCA0-4ABA-A54B-E75067AF63BE}"/>
              </a:ext>
            </a:extLst>
          </p:cNvPr>
          <p:cNvSpPr txBox="1"/>
          <p:nvPr/>
        </p:nvSpPr>
        <p:spPr>
          <a:xfrm>
            <a:off x="977884" y="3899185"/>
            <a:ext cx="350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Exo 2" panose="020B0604020202020204" charset="0"/>
                <a:ea typeface="Roboto Condensed Light" panose="02000000000000000000" pitchFamily="2" charset="0"/>
              </a:rPr>
              <a:t>Tackle </a:t>
            </a:r>
            <a:r>
              <a:rPr lang="de-DE" sz="1200" b="1" dirty="0" err="1">
                <a:latin typeface="Exo 2" panose="020B0604020202020204" charset="0"/>
                <a:ea typeface="Roboto Condensed Light" panose="02000000000000000000" pitchFamily="2" charset="0"/>
              </a:rPr>
              <a:t>Overfitting</a:t>
            </a:r>
            <a:r>
              <a:rPr lang="de-DE" sz="1200" b="1" dirty="0">
                <a:latin typeface="Exo 2" panose="020B0604020202020204" charset="0"/>
                <a:ea typeface="Roboto Condensed Light" panose="02000000000000000000" pitchFamily="2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more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entries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back-translation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dropout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layers</a:t>
            </a:r>
            <a:endParaRPr lang="de-DE" sz="12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shuffle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de-DE" sz="12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text</a:t>
            </a:r>
            <a:r>
              <a:rPr lang="de-DE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</p:txBody>
      </p:sp>
      <p:pic>
        <p:nvPicPr>
          <p:cNvPr id="33" name="Grafik 32" descr="Häkchen Silhouette">
            <a:extLst>
              <a:ext uri="{FF2B5EF4-FFF2-40B4-BE49-F238E27FC236}">
                <a16:creationId xmlns:a16="http://schemas.microsoft.com/office/drawing/2014/main" id="{7C907631-3F82-4BBF-BFA2-7C9622998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610" y="4476691"/>
            <a:ext cx="181641" cy="181641"/>
          </a:xfrm>
          <a:prstGeom prst="rect">
            <a:avLst/>
          </a:prstGeom>
        </p:spPr>
      </p:pic>
      <p:pic>
        <p:nvPicPr>
          <p:cNvPr id="34" name="Grafik 33" descr="Häkchen Silhouette">
            <a:extLst>
              <a:ext uri="{FF2B5EF4-FFF2-40B4-BE49-F238E27FC236}">
                <a16:creationId xmlns:a16="http://schemas.microsoft.com/office/drawing/2014/main" id="{E7A2DC12-0B97-4C51-A1D6-F276D66EC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608" y="4296913"/>
            <a:ext cx="181641" cy="181641"/>
          </a:xfrm>
          <a:prstGeom prst="rect">
            <a:avLst/>
          </a:prstGeom>
        </p:spPr>
      </p:pic>
      <p:pic>
        <p:nvPicPr>
          <p:cNvPr id="35" name="Grafik 34" descr="Häkchen Silhouette">
            <a:extLst>
              <a:ext uri="{FF2B5EF4-FFF2-40B4-BE49-F238E27FC236}">
                <a16:creationId xmlns:a16="http://schemas.microsoft.com/office/drawing/2014/main" id="{BCC088B1-F9D3-4AE5-AEBB-CECF7FB48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608" y="4117135"/>
            <a:ext cx="181641" cy="181641"/>
          </a:xfrm>
          <a:prstGeom prst="rect">
            <a:avLst/>
          </a:prstGeom>
        </p:spPr>
      </p:pic>
      <p:pic>
        <p:nvPicPr>
          <p:cNvPr id="20" name="Grafik 19" descr="Schließen Silhouette">
            <a:extLst>
              <a:ext uri="{FF2B5EF4-FFF2-40B4-BE49-F238E27FC236}">
                <a16:creationId xmlns:a16="http://schemas.microsoft.com/office/drawing/2014/main" id="{006655D9-5BEA-4C23-9AAE-D13CB228C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2110" y="4698423"/>
            <a:ext cx="162583" cy="1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870255" y="1168706"/>
            <a:ext cx="1975500" cy="3934438"/>
          </a:xfrm>
          <a:prstGeom prst="snip1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696392" y="614975"/>
            <a:ext cx="1975500" cy="3934437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-1092563" y="4433616"/>
            <a:ext cx="6222804" cy="64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THE BEST MODEL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16" name="Google Shape;416;p46"/>
          <p:cNvSpPr txBox="1">
            <a:spLocks noGrp="1"/>
          </p:cNvSpPr>
          <p:nvPr>
            <p:ph type="ctrTitle" idx="2"/>
          </p:nvPr>
        </p:nvSpPr>
        <p:spPr>
          <a:xfrm>
            <a:off x="763739" y="1697011"/>
            <a:ext cx="1669068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IN-DOMAIN</a:t>
            </a:r>
            <a:endParaRPr dirty="0"/>
          </a:p>
        </p:txBody>
      </p:sp>
      <p:sp>
        <p:nvSpPr>
          <p:cNvPr id="11" name="Google Shape;416;p46">
            <a:extLst>
              <a:ext uri="{FF2B5EF4-FFF2-40B4-BE49-F238E27FC236}">
                <a16:creationId xmlns:a16="http://schemas.microsoft.com/office/drawing/2014/main" id="{FE4DAE9F-9544-42F7-A194-F2F07C157EE7}"/>
              </a:ext>
            </a:extLst>
          </p:cNvPr>
          <p:cNvSpPr txBox="1">
            <a:spLocks/>
          </p:cNvSpPr>
          <p:nvPr/>
        </p:nvSpPr>
        <p:spPr>
          <a:xfrm>
            <a:off x="4887959" y="1397356"/>
            <a:ext cx="3360568" cy="64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sz="2800" dirty="0">
                <a:solidFill>
                  <a:schemeClr val="tx1"/>
                </a:solidFill>
              </a:rPr>
              <a:t>CNN + GLOVE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75FCBAD-B38D-4810-A2FE-551ACF1E7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7605"/>
              </p:ext>
            </p:extLst>
          </p:nvPr>
        </p:nvGraphicFramePr>
        <p:xfrm>
          <a:off x="826321" y="2099937"/>
          <a:ext cx="3732420" cy="1111266"/>
        </p:xfrm>
        <a:graphic>
          <a:graphicData uri="http://schemas.openxmlformats.org/drawingml/2006/table">
            <a:tbl>
              <a:tblPr firstRow="1" bandRow="1">
                <a:tableStyleId>{7E7E63DB-6D96-47D1-8D0C-00935EAA857A}</a:tableStyleId>
              </a:tblPr>
              <a:tblGrid>
                <a:gridCol w="933105">
                  <a:extLst>
                    <a:ext uri="{9D8B030D-6E8A-4147-A177-3AD203B41FA5}">
                      <a16:colId xmlns:a16="http://schemas.microsoft.com/office/drawing/2014/main" val="2648489023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73635836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2003577525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2706551738"/>
                    </a:ext>
                  </a:extLst>
                </a:gridCol>
              </a:tblGrid>
              <a:tr h="370422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2196"/>
                  </a:ext>
                </a:extLst>
              </a:tr>
              <a:tr h="370422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Objective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3231"/>
                  </a:ext>
                </a:extLst>
              </a:tr>
              <a:tr h="370422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Subjective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97208"/>
                  </a:ext>
                </a:extLst>
              </a:tr>
            </a:tbl>
          </a:graphicData>
        </a:graphic>
      </p:graphicFrame>
      <p:graphicFrame>
        <p:nvGraphicFramePr>
          <p:cNvPr id="20" name="Tabelle 4">
            <a:extLst>
              <a:ext uri="{FF2B5EF4-FFF2-40B4-BE49-F238E27FC236}">
                <a16:creationId xmlns:a16="http://schemas.microsoft.com/office/drawing/2014/main" id="{83642FC8-5BC7-4F77-8107-013ED0B24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92967"/>
              </p:ext>
            </p:extLst>
          </p:nvPr>
        </p:nvGraphicFramePr>
        <p:xfrm>
          <a:off x="4992131" y="2605408"/>
          <a:ext cx="3732420" cy="1111266"/>
        </p:xfrm>
        <a:graphic>
          <a:graphicData uri="http://schemas.openxmlformats.org/drawingml/2006/table">
            <a:tbl>
              <a:tblPr firstRow="1" bandRow="1">
                <a:tableStyleId>{7E7E63DB-6D96-47D1-8D0C-00935EAA857A}</a:tableStyleId>
              </a:tblPr>
              <a:tblGrid>
                <a:gridCol w="933105">
                  <a:extLst>
                    <a:ext uri="{9D8B030D-6E8A-4147-A177-3AD203B41FA5}">
                      <a16:colId xmlns:a16="http://schemas.microsoft.com/office/drawing/2014/main" val="2648489023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73635836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2003577525"/>
                    </a:ext>
                  </a:extLst>
                </a:gridCol>
                <a:gridCol w="933105">
                  <a:extLst>
                    <a:ext uri="{9D8B030D-6E8A-4147-A177-3AD203B41FA5}">
                      <a16:colId xmlns:a16="http://schemas.microsoft.com/office/drawing/2014/main" val="2706551738"/>
                    </a:ext>
                  </a:extLst>
                </a:gridCol>
              </a:tblGrid>
              <a:tr h="370422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2196"/>
                  </a:ext>
                </a:extLst>
              </a:tr>
              <a:tr h="370422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Objective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3231"/>
                  </a:ext>
                </a:extLst>
              </a:tr>
              <a:tr h="370422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Subjective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97208"/>
                  </a:ext>
                </a:extLst>
              </a:tr>
            </a:tbl>
          </a:graphicData>
        </a:graphic>
      </p:graphicFrame>
      <p:sp>
        <p:nvSpPr>
          <p:cNvPr id="21" name="Google Shape;416;p46">
            <a:extLst>
              <a:ext uri="{FF2B5EF4-FFF2-40B4-BE49-F238E27FC236}">
                <a16:creationId xmlns:a16="http://schemas.microsoft.com/office/drawing/2014/main" id="{21D76ACE-4F91-4612-B1D6-CCA3C6413A4E}"/>
              </a:ext>
            </a:extLst>
          </p:cNvPr>
          <p:cNvSpPr txBox="1">
            <a:spLocks/>
          </p:cNvSpPr>
          <p:nvPr/>
        </p:nvSpPr>
        <p:spPr>
          <a:xfrm>
            <a:off x="4899175" y="2238505"/>
            <a:ext cx="1669068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dirty="0">
                <a:solidFill>
                  <a:schemeClr val="lt1"/>
                </a:solidFill>
              </a:rPr>
              <a:t>OUT-DOMAIN</a:t>
            </a:r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CFC0178-E627-4E1D-8D03-F3F7FF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53A82EC-BD79-4BBA-8A6B-8B71CF675A7E}"/>
              </a:ext>
            </a:extLst>
          </p:cNvPr>
          <p:cNvSpPr/>
          <p:nvPr/>
        </p:nvSpPr>
        <p:spPr>
          <a:xfrm>
            <a:off x="4936088" y="1898542"/>
            <a:ext cx="2092393" cy="255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995A50-2492-4269-BB38-6A5D63011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5940"/>
            <a:ext cx="5214300" cy="946200"/>
          </a:xfrm>
        </p:spPr>
        <p:txBody>
          <a:bodyPr/>
          <a:lstStyle/>
          <a:p>
            <a:r>
              <a:rPr lang="de-DE" sz="2800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1B3FFAB-ACFF-428E-A3FA-D7393F7936F0}"/>
              </a:ext>
            </a:extLst>
          </p:cNvPr>
          <p:cNvSpPr txBox="1"/>
          <p:nvPr/>
        </p:nvSpPr>
        <p:spPr>
          <a:xfrm>
            <a:off x="499271" y="827915"/>
            <a:ext cx="2424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Exo 2" panose="020B0604020202020204" charset="0"/>
                <a:ea typeface="Roboto Condensed Light" panose="02000000000000000000" pitchFamily="2" charset="0"/>
              </a:rPr>
              <a:t>K-</a:t>
            </a:r>
            <a:r>
              <a:rPr lang="de-DE" b="1" dirty="0" err="1">
                <a:latin typeface="Exo 2" panose="020B0604020202020204" charset="0"/>
                <a:ea typeface="Roboto Condensed Light" panose="02000000000000000000" pitchFamily="2" charset="0"/>
              </a:rPr>
              <a:t>means</a:t>
            </a:r>
            <a:r>
              <a:rPr lang="de-DE" b="1" dirty="0">
                <a:latin typeface="Exo 2" panose="020B0604020202020204" charset="0"/>
                <a:ea typeface="Roboto Condensed Light" panose="02000000000000000000" pitchFamily="2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 </a:t>
            </a:r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clusters</a:t>
            </a: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Evaluation-Score: 0.016</a:t>
            </a:r>
          </a:p>
        </p:txBody>
      </p:sp>
      <p:pic>
        <p:nvPicPr>
          <p:cNvPr id="19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622580-FF34-4EF0-B453-0D020BBE4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3" y="1642540"/>
            <a:ext cx="4116295" cy="3087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02C520-682D-48D0-A598-CE5187E7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448AB45-1BE4-40B6-9E8E-3F4BF25155AC}"/>
              </a:ext>
            </a:extLst>
          </p:cNvPr>
          <p:cNvSpPr txBox="1"/>
          <p:nvPr/>
        </p:nvSpPr>
        <p:spPr>
          <a:xfrm>
            <a:off x="4936088" y="1986804"/>
            <a:ext cx="1098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Exo 2" panose="020B0604020202020204" charset="0"/>
                <a:ea typeface="Roboto Condensed Light" panose="02000000000000000000" pitchFamily="2" charset="0"/>
              </a:rPr>
              <a:t>Cluster 0:</a:t>
            </a: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yes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new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lol</a:t>
            </a:r>
          </a:p>
          <a:p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7910</a:t>
            </a:r>
          </a:p>
          <a:p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098</a:t>
            </a:r>
          </a:p>
          <a:p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077</a:t>
            </a: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covid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mean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dont</a:t>
            </a: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</a:t>
            </a:r>
            <a:b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A9932C-F375-4494-9716-A01DCFEB00BD}"/>
              </a:ext>
            </a:extLst>
          </p:cNvPr>
          <p:cNvSpPr txBox="1"/>
          <p:nvPr/>
        </p:nvSpPr>
        <p:spPr>
          <a:xfrm>
            <a:off x="6034192" y="1986804"/>
            <a:ext cx="10981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Exo 2" panose="020B0604020202020204" charset="0"/>
                <a:ea typeface="Roboto Condensed Light" panose="02000000000000000000" pitchFamily="2" charset="0"/>
              </a:rPr>
              <a:t>Cluster 1:</a:t>
            </a: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bond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ive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ryan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movie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canadian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saying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playing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bean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b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3BE12A-C3E8-457A-91C4-84117E34507D}"/>
              </a:ext>
            </a:extLst>
          </p:cNvPr>
          <p:cNvSpPr txBox="1"/>
          <p:nvPr/>
        </p:nvSpPr>
        <p:spPr>
          <a:xfrm>
            <a:off x="2713656" y="805572"/>
            <a:ext cx="2424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Exo 2" panose="020B0604020202020204" charset="0"/>
                <a:ea typeface="Roboto Condensed Light" panose="02000000000000000000" pitchFamily="2" charset="0"/>
              </a:rPr>
              <a:t>DBSCAN: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de-DE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clusters</a:t>
            </a: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Evaluation-Score: 0.014</a:t>
            </a:r>
            <a:br>
              <a:rPr lang="de-DE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4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SECTOR NEWS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beautiful name and is the second planet from the Sun. It’s terribly hot, even hotter than the other planets</a:t>
            </a:r>
            <a:endParaRPr sz="120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Yes, this is the ringed one. It’s a gas giant, composed mostly of hydrogen and helium. It’s named after the Roman god </a:t>
            </a:r>
            <a:endParaRPr sz="120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3"/>
          </p:nvPr>
        </p:nvSpPr>
        <p:spPr>
          <a:xfrm>
            <a:off x="3462900" y="1981981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Despite being red, Mars is a cold place, not hot. It’s full of iron oxide dust, which gives the planet its reddish cast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43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3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6" name="Google Shape;306;p43"/>
          <p:cNvGrpSpPr/>
          <p:nvPr/>
        </p:nvGrpSpPr>
        <p:grpSpPr>
          <a:xfrm>
            <a:off x="4249650" y="3516549"/>
            <a:ext cx="644700" cy="644700"/>
            <a:chOff x="4249650" y="3516549"/>
            <a:chExt cx="644700" cy="644700"/>
          </a:xfrm>
        </p:grpSpPr>
        <p:sp>
          <p:nvSpPr>
            <p:cNvPr id="307" name="Google Shape;307;p43"/>
            <p:cNvSpPr/>
            <p:nvPr/>
          </p:nvSpPr>
          <p:spPr>
            <a:xfrm>
              <a:off x="4249650" y="3516549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3"/>
            <p:cNvGrpSpPr/>
            <p:nvPr/>
          </p:nvGrpSpPr>
          <p:grpSpPr>
            <a:xfrm>
              <a:off x="4406312" y="3674544"/>
              <a:ext cx="331366" cy="328695"/>
              <a:chOff x="-5613150" y="3991275"/>
              <a:chExt cx="294600" cy="292225"/>
            </a:xfrm>
          </p:grpSpPr>
          <p:sp>
            <p:nvSpPr>
              <p:cNvPr id="309" name="Google Shape;309;p43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68" extrusionOk="0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39" extrusionOk="0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175" extrusionOk="0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3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39" extrusionOk="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56" extrusionOk="0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62" extrusionOk="0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3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4" extrusionOk="0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43"/>
          <p:cNvGrpSpPr/>
          <p:nvPr/>
        </p:nvGrpSpPr>
        <p:grpSpPr>
          <a:xfrm>
            <a:off x="1576050" y="1853650"/>
            <a:ext cx="644700" cy="644700"/>
            <a:chOff x="1576050" y="1853650"/>
            <a:chExt cx="644700" cy="644700"/>
          </a:xfrm>
        </p:grpSpPr>
        <p:sp>
          <p:nvSpPr>
            <p:cNvPr id="319" name="Google Shape;319;p43"/>
            <p:cNvSpPr/>
            <p:nvPr/>
          </p:nvSpPr>
          <p:spPr>
            <a:xfrm>
              <a:off x="1576050" y="185365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43"/>
            <p:cNvGrpSpPr/>
            <p:nvPr/>
          </p:nvGrpSpPr>
          <p:grpSpPr>
            <a:xfrm>
              <a:off x="1733606" y="2012194"/>
              <a:ext cx="329595" cy="327598"/>
              <a:chOff x="-6689825" y="3992050"/>
              <a:chExt cx="293025" cy="291250"/>
            </a:xfrm>
          </p:grpSpPr>
          <p:sp>
            <p:nvSpPr>
              <p:cNvPr id="321" name="Google Shape;321;p43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3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3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3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3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43"/>
          <p:cNvGrpSpPr/>
          <p:nvPr/>
        </p:nvGrpSpPr>
        <p:grpSpPr>
          <a:xfrm>
            <a:off x="6923250" y="1855160"/>
            <a:ext cx="644700" cy="644700"/>
            <a:chOff x="6923250" y="1855160"/>
            <a:chExt cx="644700" cy="644700"/>
          </a:xfrm>
        </p:grpSpPr>
        <p:sp>
          <p:nvSpPr>
            <p:cNvPr id="334" name="Google Shape;334;p43"/>
            <p:cNvSpPr/>
            <p:nvPr/>
          </p:nvSpPr>
          <p:spPr>
            <a:xfrm>
              <a:off x="6923250" y="185516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43"/>
            <p:cNvGrpSpPr/>
            <p:nvPr/>
          </p:nvGrpSpPr>
          <p:grpSpPr>
            <a:xfrm>
              <a:off x="7080796" y="2013156"/>
              <a:ext cx="330494" cy="328723"/>
              <a:chOff x="-3031325" y="3597450"/>
              <a:chExt cx="293825" cy="292250"/>
            </a:xfrm>
          </p:grpSpPr>
          <p:sp>
            <p:nvSpPr>
              <p:cNvPr id="336" name="Google Shape;336;p43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3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3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3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90899F9-3FA4-4295-A9B7-54685AAF5C6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92F59FD3-8913-4181-8C61-03AE2608A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2179455" y="397823"/>
            <a:ext cx="6544223" cy="43928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Titel 2">
            <a:extLst>
              <a:ext uri="{FF2B5EF4-FFF2-40B4-BE49-F238E27FC236}">
                <a16:creationId xmlns:a16="http://schemas.microsoft.com/office/drawing/2014/main" id="{23112434-7BEB-4A26-8685-309CE907D156}"/>
              </a:ext>
            </a:extLst>
          </p:cNvPr>
          <p:cNvSpPr txBox="1">
            <a:spLocks/>
          </p:cNvSpPr>
          <p:nvPr/>
        </p:nvSpPr>
        <p:spPr>
          <a:xfrm>
            <a:off x="-391136" y="2341564"/>
            <a:ext cx="2929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  <a:defRPr sz="1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sz="4400" dirty="0">
                <a:solidFill>
                  <a:schemeClr val="tx1"/>
                </a:solidFill>
              </a:rPr>
              <a:t>LIVE </a:t>
            </a:r>
          </a:p>
          <a:p>
            <a:r>
              <a:rPr lang="de-DE" sz="4400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171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SECTOR NEWS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beautiful name and is the second planet from the Sun. It’s terribly hot, even hotter than the other planets</a:t>
            </a:r>
            <a:endParaRPr sz="120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Yes, this is the ringed one. It’s a gas giant, composed mostly of hydrogen and helium. It’s named after the Roman god </a:t>
            </a:r>
            <a:endParaRPr sz="120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3"/>
          </p:nvPr>
        </p:nvSpPr>
        <p:spPr>
          <a:xfrm>
            <a:off x="3462900" y="1981981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Despite being red, Mars is a cold place, not hot. It’s full of iron oxide dust, which gives the planet its reddish cast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43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3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6" name="Google Shape;306;p43"/>
          <p:cNvGrpSpPr/>
          <p:nvPr/>
        </p:nvGrpSpPr>
        <p:grpSpPr>
          <a:xfrm>
            <a:off x="4249650" y="3516549"/>
            <a:ext cx="644700" cy="644700"/>
            <a:chOff x="4249650" y="3516549"/>
            <a:chExt cx="644700" cy="644700"/>
          </a:xfrm>
        </p:grpSpPr>
        <p:sp>
          <p:nvSpPr>
            <p:cNvPr id="307" name="Google Shape;307;p43"/>
            <p:cNvSpPr/>
            <p:nvPr/>
          </p:nvSpPr>
          <p:spPr>
            <a:xfrm>
              <a:off x="4249650" y="3516549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3"/>
            <p:cNvGrpSpPr/>
            <p:nvPr/>
          </p:nvGrpSpPr>
          <p:grpSpPr>
            <a:xfrm>
              <a:off x="4406312" y="3674544"/>
              <a:ext cx="331366" cy="328695"/>
              <a:chOff x="-5613150" y="3991275"/>
              <a:chExt cx="294600" cy="292225"/>
            </a:xfrm>
          </p:grpSpPr>
          <p:sp>
            <p:nvSpPr>
              <p:cNvPr id="309" name="Google Shape;309;p43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68" extrusionOk="0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39" extrusionOk="0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175" extrusionOk="0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3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39" extrusionOk="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56" extrusionOk="0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62" extrusionOk="0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3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4" extrusionOk="0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43"/>
          <p:cNvGrpSpPr/>
          <p:nvPr/>
        </p:nvGrpSpPr>
        <p:grpSpPr>
          <a:xfrm>
            <a:off x="1576050" y="1853650"/>
            <a:ext cx="644700" cy="644700"/>
            <a:chOff x="1576050" y="1853650"/>
            <a:chExt cx="644700" cy="644700"/>
          </a:xfrm>
        </p:grpSpPr>
        <p:sp>
          <p:nvSpPr>
            <p:cNvPr id="319" name="Google Shape;319;p43"/>
            <p:cNvSpPr/>
            <p:nvPr/>
          </p:nvSpPr>
          <p:spPr>
            <a:xfrm>
              <a:off x="1576050" y="185365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43"/>
            <p:cNvGrpSpPr/>
            <p:nvPr/>
          </p:nvGrpSpPr>
          <p:grpSpPr>
            <a:xfrm>
              <a:off x="1733606" y="2012194"/>
              <a:ext cx="329595" cy="327598"/>
              <a:chOff x="-6689825" y="3992050"/>
              <a:chExt cx="293025" cy="291250"/>
            </a:xfrm>
          </p:grpSpPr>
          <p:sp>
            <p:nvSpPr>
              <p:cNvPr id="321" name="Google Shape;321;p43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3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3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3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3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43"/>
          <p:cNvGrpSpPr/>
          <p:nvPr/>
        </p:nvGrpSpPr>
        <p:grpSpPr>
          <a:xfrm>
            <a:off x="6923250" y="1855160"/>
            <a:ext cx="644700" cy="644700"/>
            <a:chOff x="6923250" y="1855160"/>
            <a:chExt cx="644700" cy="644700"/>
          </a:xfrm>
        </p:grpSpPr>
        <p:sp>
          <p:nvSpPr>
            <p:cNvPr id="334" name="Google Shape;334;p43"/>
            <p:cNvSpPr/>
            <p:nvPr/>
          </p:nvSpPr>
          <p:spPr>
            <a:xfrm>
              <a:off x="6923250" y="185516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43"/>
            <p:cNvGrpSpPr/>
            <p:nvPr/>
          </p:nvGrpSpPr>
          <p:grpSpPr>
            <a:xfrm>
              <a:off x="7080796" y="2013156"/>
              <a:ext cx="330494" cy="328723"/>
              <a:chOff x="-3031325" y="3597450"/>
              <a:chExt cx="293825" cy="292250"/>
            </a:xfrm>
          </p:grpSpPr>
          <p:sp>
            <p:nvSpPr>
              <p:cNvPr id="336" name="Google Shape;336;p43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3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3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3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90899F9-3FA4-4295-A9B7-54685AAF5C6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Proficiency						Relevancy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No capabilities						0: The capability is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Basic level						1: The capability is relevant to the field of study/ task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9E0B66-DCC9-4E6D-A5C6-4CA9823527DE}"/>
              </a:ext>
            </a:extLst>
          </p:cNvPr>
          <p:cNvSpPr txBox="1"/>
          <p:nvPr/>
        </p:nvSpPr>
        <p:spPr>
          <a:xfrm>
            <a:off x="51253" y="196000"/>
            <a:ext cx="380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Exo 2" panose="020B0604020202020204" charset="0"/>
              </a:rPr>
              <a:t>OBTAINED SKILLS</a:t>
            </a:r>
          </a:p>
        </p:txBody>
      </p:sp>
      <p:graphicFrame>
        <p:nvGraphicFramePr>
          <p:cNvPr id="49" name="Content Placeholder 3">
            <a:extLst>
              <a:ext uri="{FF2B5EF4-FFF2-40B4-BE49-F238E27FC236}">
                <a16:creationId xmlns:a16="http://schemas.microsoft.com/office/drawing/2014/main" id="{60789418-F51E-4948-BA6D-D791D87B1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704111"/>
              </p:ext>
            </p:extLst>
          </p:nvPr>
        </p:nvGraphicFramePr>
        <p:xfrm>
          <a:off x="1" y="876673"/>
          <a:ext cx="9143999" cy="316075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458608">
                  <a:extLst>
                    <a:ext uri="{9D8B030D-6E8A-4147-A177-3AD203B41FA5}">
                      <a16:colId xmlns:a16="http://schemas.microsoft.com/office/drawing/2014/main" val="4287501727"/>
                    </a:ext>
                  </a:extLst>
                </a:gridCol>
                <a:gridCol w="728481">
                  <a:extLst>
                    <a:ext uri="{9D8B030D-6E8A-4147-A177-3AD203B41FA5}">
                      <a16:colId xmlns:a16="http://schemas.microsoft.com/office/drawing/2014/main" val="4218782011"/>
                    </a:ext>
                  </a:extLst>
                </a:gridCol>
                <a:gridCol w="733755">
                  <a:extLst>
                    <a:ext uri="{9D8B030D-6E8A-4147-A177-3AD203B41FA5}">
                      <a16:colId xmlns:a16="http://schemas.microsoft.com/office/drawing/2014/main" val="272203651"/>
                    </a:ext>
                  </a:extLst>
                </a:gridCol>
                <a:gridCol w="842180">
                  <a:extLst>
                    <a:ext uri="{9D8B030D-6E8A-4147-A177-3AD203B41FA5}">
                      <a16:colId xmlns:a16="http://schemas.microsoft.com/office/drawing/2014/main" val="1155763113"/>
                    </a:ext>
                  </a:extLst>
                </a:gridCol>
                <a:gridCol w="746903">
                  <a:extLst>
                    <a:ext uri="{9D8B030D-6E8A-4147-A177-3AD203B41FA5}">
                      <a16:colId xmlns:a16="http://schemas.microsoft.com/office/drawing/2014/main" val="1959136121"/>
                    </a:ext>
                  </a:extLst>
                </a:gridCol>
                <a:gridCol w="792986">
                  <a:extLst>
                    <a:ext uri="{9D8B030D-6E8A-4147-A177-3AD203B41FA5}">
                      <a16:colId xmlns:a16="http://schemas.microsoft.com/office/drawing/2014/main" val="2235255109"/>
                    </a:ext>
                  </a:extLst>
                </a:gridCol>
                <a:gridCol w="741947">
                  <a:extLst>
                    <a:ext uri="{9D8B030D-6E8A-4147-A177-3AD203B41FA5}">
                      <a16:colId xmlns:a16="http://schemas.microsoft.com/office/drawing/2014/main" val="4058856835"/>
                    </a:ext>
                  </a:extLst>
                </a:gridCol>
                <a:gridCol w="797085">
                  <a:extLst>
                    <a:ext uri="{9D8B030D-6E8A-4147-A177-3AD203B41FA5}">
                      <a16:colId xmlns:a16="http://schemas.microsoft.com/office/drawing/2014/main" val="1143703318"/>
                    </a:ext>
                  </a:extLst>
                </a:gridCol>
                <a:gridCol w="771360">
                  <a:extLst>
                    <a:ext uri="{9D8B030D-6E8A-4147-A177-3AD203B41FA5}">
                      <a16:colId xmlns:a16="http://schemas.microsoft.com/office/drawing/2014/main" val="1751268523"/>
                    </a:ext>
                  </a:extLst>
                </a:gridCol>
                <a:gridCol w="844367">
                  <a:extLst>
                    <a:ext uri="{9D8B030D-6E8A-4147-A177-3AD203B41FA5}">
                      <a16:colId xmlns:a16="http://schemas.microsoft.com/office/drawing/2014/main" val="736767817"/>
                    </a:ext>
                  </a:extLst>
                </a:gridCol>
                <a:gridCol w="686327">
                  <a:extLst>
                    <a:ext uri="{9D8B030D-6E8A-4147-A177-3AD203B41FA5}">
                      <a16:colId xmlns:a16="http://schemas.microsoft.com/office/drawing/2014/main" val="3542007947"/>
                    </a:ext>
                  </a:extLst>
                </a:gridCol>
              </a:tblGrid>
              <a:tr h="18908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Skills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Alina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Amr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Chiara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Lena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Sophia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3327"/>
                  </a:ext>
                </a:extLst>
              </a:tr>
              <a:tr h="30567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 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Proficiency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Relevancy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Proficiency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Relevancy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Proficiency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Relevancy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Proficiency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Relevancy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Proficiency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Relevancy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4236"/>
                  </a:ext>
                </a:extLst>
              </a:tr>
              <a:tr h="24013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ML basic concepts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217707"/>
                  </a:ext>
                </a:extLst>
              </a:tr>
              <a:tr h="22931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Text preprocessing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634869"/>
                  </a:ext>
                </a:extLst>
              </a:tr>
              <a:tr h="3037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Deep learning concepts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0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29791"/>
                  </a:ext>
                </a:extLst>
              </a:tr>
              <a:tr h="22931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Categorizing entries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42175"/>
                  </a:ext>
                </a:extLst>
              </a:tr>
              <a:tr h="22931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Working in a group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 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91744"/>
                  </a:ext>
                </a:extLst>
              </a:tr>
              <a:tr h="22931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Managing the group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 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75031"/>
                  </a:ext>
                </a:extLst>
              </a:tr>
              <a:tr h="22931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Looking for new ideas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 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41728"/>
                  </a:ext>
                </a:extLst>
              </a:tr>
              <a:tr h="3465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Explaining own part of task clearly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 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23923"/>
                  </a:ext>
                </a:extLst>
              </a:tr>
              <a:tr h="3037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Exo 2" panose="020B0604020202020204" charset="0"/>
                        </a:rPr>
                        <a:t>Specifying current &amp; future goal</a:t>
                      </a:r>
                      <a:endParaRPr lang="en-US" sz="100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 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71371"/>
                  </a:ext>
                </a:extLst>
              </a:tr>
              <a:tr h="3037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Exo 2" panose="020B0604020202020204" charset="0"/>
                        </a:rPr>
                        <a:t>Ability to communicate</a:t>
                      </a:r>
                      <a:endParaRPr lang="en-US" sz="1000" dirty="0">
                        <a:effectLst/>
                        <a:latin typeface="Exo 2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</a:t>
                      </a:r>
                      <a:endParaRPr lang="en-US" sz="1000" dirty="0">
                        <a:effectLst/>
                        <a:latin typeface="Roboto Condensed Light" panose="02000000000000000000" pitchFamily="2" charset="0"/>
                        <a:ea typeface="Roboto Condensed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914359"/>
                  </a:ext>
                </a:extLst>
              </a:tr>
            </a:tbl>
          </a:graphicData>
        </a:graphic>
      </p:graphicFrame>
      <p:sp>
        <p:nvSpPr>
          <p:cNvPr id="50" name="Rectangle 1">
            <a:extLst>
              <a:ext uri="{FF2B5EF4-FFF2-40B4-BE49-F238E27FC236}">
                <a16:creationId xmlns:a16="http://schemas.microsoft.com/office/drawing/2014/main" id="{AF6DF748-A610-4689-9505-4CB42E1A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4" y="4115912"/>
            <a:ext cx="5125121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*Proficiency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		</a:t>
            </a:r>
            <a:r>
              <a:rPr lang="en-US" altLang="en-US" sz="11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Relevancy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xo 2" panose="020B0604020202020204" charset="0"/>
              <a:ea typeface="Roboto Condensed Light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0: No capabilities	0: The capability is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1: Basic level	</a:t>
            </a:r>
            <a:r>
              <a:rPr lang="en-US" altLang="en-US" sz="11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1: The capability is relevant to the field of study/ task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7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1479536" y="3349725"/>
            <a:ext cx="2364468" cy="119902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439848" y="4080580"/>
            <a:ext cx="2364468" cy="33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Allow users to rate classification result in order to monitor and improve accuracy</a:t>
            </a:r>
            <a:endParaRPr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2898575" y="224850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>
            <a:cxnSpLocks/>
          </p:cNvCxnSpPr>
          <p:nvPr/>
        </p:nvCxnSpPr>
        <p:spPr>
          <a:xfrm rot="5400000">
            <a:off x="2184461" y="2751893"/>
            <a:ext cx="657287" cy="580936"/>
          </a:xfrm>
          <a:prstGeom prst="bentConnector3">
            <a:avLst>
              <a:gd name="adj1" fmla="val 217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027323" y="2814063"/>
            <a:ext cx="577800" cy="560100"/>
          </a:xfrm>
          <a:prstGeom prst="bentConnector3">
            <a:avLst>
              <a:gd name="adj1" fmla="val 10469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377504" y="2663734"/>
            <a:ext cx="2097642" cy="35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FURTHER </a:t>
            </a:r>
            <a:br>
              <a:rPr lang="en" sz="18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</a:br>
            <a:r>
              <a:rPr lang="en" sz="18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IMPROVEMENTS</a:t>
            </a:r>
            <a:endParaRPr sz="1800" b="1" dirty="0">
              <a:solidFill>
                <a:schemeClr val="tx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3" name="Google Shape;223;p38">
            <a:extLst>
              <a:ext uri="{FF2B5EF4-FFF2-40B4-BE49-F238E27FC236}">
                <a16:creationId xmlns:a16="http://schemas.microsoft.com/office/drawing/2014/main" id="{2B58116C-D7E5-4D63-BEB0-EFAB00E6864B}"/>
              </a:ext>
            </a:extLst>
          </p:cNvPr>
          <p:cNvCxnSpPr>
            <a:cxnSpLocks/>
          </p:cNvCxnSpPr>
          <p:nvPr/>
        </p:nvCxnSpPr>
        <p:spPr>
          <a:xfrm>
            <a:off x="1636375" y="1874769"/>
            <a:ext cx="1187798" cy="6033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23;p38">
            <a:extLst>
              <a:ext uri="{FF2B5EF4-FFF2-40B4-BE49-F238E27FC236}">
                <a16:creationId xmlns:a16="http://schemas.microsoft.com/office/drawing/2014/main" id="{CD633D97-BD9B-4A10-B66B-08484669CB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7325" y="1976703"/>
            <a:ext cx="1175112" cy="5971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22;p38">
            <a:extLst>
              <a:ext uri="{FF2B5EF4-FFF2-40B4-BE49-F238E27FC236}">
                <a16:creationId xmlns:a16="http://schemas.microsoft.com/office/drawing/2014/main" id="{34ED4810-60FD-4CF9-9F67-A88ECE6AE6B7}"/>
              </a:ext>
            </a:extLst>
          </p:cNvPr>
          <p:cNvSpPr/>
          <p:nvPr/>
        </p:nvSpPr>
        <p:spPr>
          <a:xfrm>
            <a:off x="1479535" y="1073362"/>
            <a:ext cx="2364469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5;p38">
            <a:extLst>
              <a:ext uri="{FF2B5EF4-FFF2-40B4-BE49-F238E27FC236}">
                <a16:creationId xmlns:a16="http://schemas.microsoft.com/office/drawing/2014/main" id="{DC168F99-A44B-40F6-BC95-3C3F340362E2}"/>
              </a:ext>
            </a:extLst>
          </p:cNvPr>
          <p:cNvSpPr txBox="1"/>
          <p:nvPr/>
        </p:nvSpPr>
        <p:spPr>
          <a:xfrm>
            <a:off x="1591036" y="1397255"/>
            <a:ext cx="209233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Connect application to a datebase</a:t>
            </a:r>
            <a:endParaRPr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5027867" y="3362278"/>
            <a:ext cx="236447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5474558" y="3670465"/>
            <a:ext cx="1667832" cy="45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Add aspect detection model</a:t>
            </a:r>
            <a:endParaRPr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5027868" y="1073362"/>
            <a:ext cx="2364469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5279368" y="1529233"/>
            <a:ext cx="2058212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Assign text that is inserted by users to the database</a:t>
            </a:r>
            <a:endParaRPr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DAF5047-59DA-4330-BDB5-DF92EDCF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SECTOR NEWS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beautiful name and is the second planet from the Sun. It’s terribly hot, even hotter than the other planets</a:t>
            </a:r>
            <a:endParaRPr sz="120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Yes, this is the ringed one. It’s a gas giant, composed mostly of hydrogen and helium. It’s named after the Roman god </a:t>
            </a:r>
            <a:endParaRPr sz="120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3"/>
          </p:nvPr>
        </p:nvSpPr>
        <p:spPr>
          <a:xfrm>
            <a:off x="3462900" y="1981981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Despite being red, Mars is a cold place, not hot. It’s full of iron oxide dust, which gives the planet its reddish cast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43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3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6" name="Google Shape;306;p43"/>
          <p:cNvGrpSpPr/>
          <p:nvPr/>
        </p:nvGrpSpPr>
        <p:grpSpPr>
          <a:xfrm>
            <a:off x="4249650" y="3516549"/>
            <a:ext cx="644700" cy="644700"/>
            <a:chOff x="4249650" y="3516549"/>
            <a:chExt cx="644700" cy="644700"/>
          </a:xfrm>
        </p:grpSpPr>
        <p:sp>
          <p:nvSpPr>
            <p:cNvPr id="307" name="Google Shape;307;p43"/>
            <p:cNvSpPr/>
            <p:nvPr/>
          </p:nvSpPr>
          <p:spPr>
            <a:xfrm>
              <a:off x="4249650" y="3516549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3"/>
            <p:cNvGrpSpPr/>
            <p:nvPr/>
          </p:nvGrpSpPr>
          <p:grpSpPr>
            <a:xfrm>
              <a:off x="4406312" y="3674544"/>
              <a:ext cx="331366" cy="328695"/>
              <a:chOff x="-5613150" y="3991275"/>
              <a:chExt cx="294600" cy="292225"/>
            </a:xfrm>
          </p:grpSpPr>
          <p:sp>
            <p:nvSpPr>
              <p:cNvPr id="309" name="Google Shape;309;p43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68" extrusionOk="0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39" extrusionOk="0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175" extrusionOk="0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3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39" extrusionOk="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56" extrusionOk="0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62" extrusionOk="0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3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4" extrusionOk="0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43"/>
          <p:cNvGrpSpPr/>
          <p:nvPr/>
        </p:nvGrpSpPr>
        <p:grpSpPr>
          <a:xfrm>
            <a:off x="1576050" y="1853650"/>
            <a:ext cx="644700" cy="644700"/>
            <a:chOff x="1576050" y="1853650"/>
            <a:chExt cx="644700" cy="644700"/>
          </a:xfrm>
        </p:grpSpPr>
        <p:sp>
          <p:nvSpPr>
            <p:cNvPr id="319" name="Google Shape;319;p43"/>
            <p:cNvSpPr/>
            <p:nvPr/>
          </p:nvSpPr>
          <p:spPr>
            <a:xfrm>
              <a:off x="1576050" y="185365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43"/>
            <p:cNvGrpSpPr/>
            <p:nvPr/>
          </p:nvGrpSpPr>
          <p:grpSpPr>
            <a:xfrm>
              <a:off x="1733606" y="2012194"/>
              <a:ext cx="329595" cy="327598"/>
              <a:chOff x="-6689825" y="3992050"/>
              <a:chExt cx="293025" cy="291250"/>
            </a:xfrm>
          </p:grpSpPr>
          <p:sp>
            <p:nvSpPr>
              <p:cNvPr id="321" name="Google Shape;321;p43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3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3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3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3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43"/>
          <p:cNvGrpSpPr/>
          <p:nvPr/>
        </p:nvGrpSpPr>
        <p:grpSpPr>
          <a:xfrm>
            <a:off x="6923250" y="1855160"/>
            <a:ext cx="644700" cy="644700"/>
            <a:chOff x="6923250" y="1855160"/>
            <a:chExt cx="644700" cy="644700"/>
          </a:xfrm>
        </p:grpSpPr>
        <p:sp>
          <p:nvSpPr>
            <p:cNvPr id="334" name="Google Shape;334;p43"/>
            <p:cNvSpPr/>
            <p:nvPr/>
          </p:nvSpPr>
          <p:spPr>
            <a:xfrm>
              <a:off x="6923250" y="185516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43"/>
            <p:cNvGrpSpPr/>
            <p:nvPr/>
          </p:nvGrpSpPr>
          <p:grpSpPr>
            <a:xfrm>
              <a:off x="7080796" y="2013156"/>
              <a:ext cx="330494" cy="328723"/>
              <a:chOff x="-3031325" y="3597450"/>
              <a:chExt cx="293825" cy="292250"/>
            </a:xfrm>
          </p:grpSpPr>
          <p:sp>
            <p:nvSpPr>
              <p:cNvPr id="336" name="Google Shape;336;p43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3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3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3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90899F9-3FA4-4295-A9B7-54685AAF5C6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EE0FDD-3D06-4B7A-AF38-96CA4448BC0E}"/>
              </a:ext>
            </a:extLst>
          </p:cNvPr>
          <p:cNvSpPr txBox="1"/>
          <p:nvPr/>
        </p:nvSpPr>
        <p:spPr>
          <a:xfrm>
            <a:off x="488197" y="1256312"/>
            <a:ext cx="809420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Extra Light" panose="020B0204020104020204" pitchFamily="34" charset="0"/>
              </a:rPr>
              <a:t>[1] Understanding opinion mining: </a:t>
            </a:r>
            <a:r>
              <a:rPr lang="en-US" sz="1100" dirty="0">
                <a:latin typeface="Abadi Extra Light" panose="020B0204020104020204" pitchFamily="34" charset="0"/>
                <a:hlinkClick r:id="rId3"/>
              </a:rPr>
              <a:t>http://efus-network.eu/efus/files/2019/03/D6.2-Opinion-mining-from-open-sources-PRACTICIES.pdf</a:t>
            </a:r>
            <a:r>
              <a:rPr lang="en-US" sz="1100" dirty="0">
                <a:latin typeface="Abadi Extra Light" panose="020B0204020104020204" pitchFamily="34" charset="0"/>
              </a:rPr>
              <a:t> </a:t>
            </a:r>
          </a:p>
          <a:p>
            <a:r>
              <a:rPr lang="en-US" sz="1100" dirty="0">
                <a:latin typeface="Abadi Extra Light" panose="020B0204020104020204" pitchFamily="34" charset="0"/>
              </a:rPr>
              <a:t>[2] </a:t>
            </a:r>
            <a:r>
              <a:rPr lang="en-US" sz="1100" dirty="0" err="1">
                <a:latin typeface="Abadi Extra Light" panose="020B0204020104020204" pitchFamily="34" charset="0"/>
              </a:rPr>
              <a:t>Twint</a:t>
            </a:r>
            <a:r>
              <a:rPr lang="en-US" sz="1100" dirty="0">
                <a:latin typeface="Abadi Extra Light" panose="020B0204020104020204" pitchFamily="34" charset="0"/>
              </a:rPr>
              <a:t>: </a:t>
            </a:r>
            <a:r>
              <a:rPr lang="en-US" sz="1100" dirty="0">
                <a:latin typeface="Abadi Extra Light" panose="020B0204020104020204" pitchFamily="34" charset="0"/>
                <a:hlinkClick r:id="rId4"/>
              </a:rPr>
              <a:t>https://github.com/twintproject/twint</a:t>
            </a:r>
            <a:r>
              <a:rPr lang="en-US" sz="1100" dirty="0">
                <a:latin typeface="Abadi Extra Light" panose="020B0204020104020204" pitchFamily="34" charset="0"/>
              </a:rPr>
              <a:t> </a:t>
            </a:r>
          </a:p>
          <a:p>
            <a:r>
              <a:rPr lang="en-US" sz="1100" dirty="0">
                <a:latin typeface="Abadi Extra Light" panose="020B0204020104020204" pitchFamily="34" charset="0"/>
              </a:rPr>
              <a:t>[3] </a:t>
            </a:r>
            <a:r>
              <a:rPr lang="en-US" sz="1100" dirty="0" err="1">
                <a:latin typeface="Abadi Extra Light" panose="020B0204020104020204" pitchFamily="34" charset="0"/>
              </a:rPr>
              <a:t>Emot</a:t>
            </a:r>
            <a:r>
              <a:rPr lang="en-US" sz="1100" dirty="0">
                <a:latin typeface="Abadi Extra Light" panose="020B0204020104020204" pitchFamily="34" charset="0"/>
              </a:rPr>
              <a:t>: </a:t>
            </a:r>
            <a:r>
              <a:rPr lang="en-US" sz="1100" dirty="0">
                <a:latin typeface="Abadi Extra Light" panose="020B0204020104020204" pitchFamily="34" charset="0"/>
                <a:hlinkClick r:id="rId5"/>
              </a:rPr>
              <a:t>https://github.com/NeelShah18/emot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[4] Text preprocessing steps: </a:t>
            </a:r>
            <a:r>
              <a:rPr lang="en-US" sz="1100" dirty="0">
                <a:latin typeface="Abadi Extra Light" panose="020B0204020104020204" pitchFamily="34" charset="0"/>
                <a:hlinkClick r:id="rId6"/>
              </a:rPr>
              <a:t>https://medium.com/@datamonsters/text-preprocessing-in-python-steps-tools-and-examples-bf025f872908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[5] </a:t>
            </a:r>
            <a:r>
              <a:rPr lang="en-US" sz="1100" dirty="0" err="1">
                <a:latin typeface="Abadi Extra Light" panose="020B0204020104020204" pitchFamily="34" charset="0"/>
              </a:rPr>
              <a:t>Krippendorf’s</a:t>
            </a:r>
            <a:r>
              <a:rPr lang="en-US" sz="1100" dirty="0">
                <a:latin typeface="Abadi Extra Light" panose="020B0204020104020204" pitchFamily="34" charset="0"/>
              </a:rPr>
              <a:t> alpha calculator: </a:t>
            </a:r>
            <a:r>
              <a:rPr lang="en-US" sz="1100" dirty="0">
                <a:latin typeface="Abadi Extra Light" panose="020B0204020104020204" pitchFamily="34" charset="0"/>
                <a:hlinkClick r:id="rId7"/>
              </a:rPr>
              <a:t>http://dfreelon.org/utils/recalfront/recal-oir/</a:t>
            </a:r>
            <a:r>
              <a:rPr lang="en-US" sz="1100" dirty="0">
                <a:latin typeface="Abadi Extra Light" panose="020B0204020104020204" pitchFamily="34" charset="0"/>
              </a:rPr>
              <a:t>  </a:t>
            </a:r>
          </a:p>
          <a:p>
            <a:r>
              <a:rPr lang="en-US" sz="1100" dirty="0">
                <a:latin typeface="Abadi Extra Light" panose="020B0204020104020204" pitchFamily="34" charset="0"/>
              </a:rPr>
              <a:t>[6] LSTM tutorial: </a:t>
            </a:r>
            <a:r>
              <a:rPr lang="en-US" sz="1100" dirty="0">
                <a:latin typeface="Abadi Extra Light" panose="020B0204020104020204" pitchFamily="34" charset="0"/>
                <a:hlinkClick r:id="rId8"/>
              </a:rPr>
              <a:t>https://towardsdatascience.com/choosing-the-right-hyperparameters-for-a-simple-lstm-using-keras-f8e9ed76f046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[7] NLP processing: </a:t>
            </a:r>
            <a:r>
              <a:rPr lang="en-US" sz="1100" dirty="0">
                <a:latin typeface="Abadi Extra Light" panose="020B0204020104020204" pitchFamily="34" charset="0"/>
                <a:hlinkClick r:id="rId9"/>
              </a:rPr>
              <a:t>https://www.youtube.com/watch?v=xvqsFTUsOmc&amp;list=PLpSK06odCvYc9XniVgZwHmFSBd7fUupR5&amp;index=3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[8] NLP GLOVE model: </a:t>
            </a:r>
            <a:r>
              <a:rPr lang="en-US" sz="1100" dirty="0">
                <a:latin typeface="Abadi Extra Light" panose="020B0204020104020204" pitchFamily="34" charset="0"/>
                <a:hlinkClick r:id="rId9"/>
              </a:rPr>
              <a:t>https://www.youtube.com/watch?v=xvqsFTUsOmc&amp;list=PLpSK06odCvYc9XniVgZwHmFSBd7fUupR5&amp;index=3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[9] Word embedding word2vec: </a:t>
            </a:r>
            <a:r>
              <a:rPr lang="en-US" sz="1100" dirty="0">
                <a:latin typeface="Abadi Extra Light" panose="020B0204020104020204" pitchFamily="34" charset="0"/>
                <a:hlinkClick r:id="rId10"/>
              </a:rPr>
              <a:t>https://www.youtube.com/watch?v=kKDYtZfriI8&amp;list=PLpSK06odCvYc9XniVgZwHmFSBd7fUupR5&amp;index=5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[10] CNN + GLOVE tutorial: </a:t>
            </a:r>
            <a:r>
              <a:rPr lang="en-US" sz="1100" dirty="0">
                <a:latin typeface="Abadi Extra Light" panose="020B0204020104020204" pitchFamily="34" charset="0"/>
                <a:hlinkClick r:id="rId11"/>
              </a:rPr>
              <a:t>https://www.youtube.com/watch?v=oMd7sMlxYFk&amp;list=PLpSK06odCvYc9XniVgZwHmFSBd7fUupR5&amp;index=11&amp;t=2s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[11] GLOVE download: </a:t>
            </a:r>
            <a:r>
              <a:rPr lang="en-US" sz="1100" dirty="0">
                <a:latin typeface="Abadi Extra Light" panose="020B0204020104020204" pitchFamily="34" charset="0"/>
                <a:hlinkClick r:id="rId12"/>
              </a:rPr>
              <a:t>https://nlp.stanford.edu/projects/glove/</a:t>
            </a:r>
            <a:r>
              <a:rPr lang="en-US" sz="1100" dirty="0">
                <a:latin typeface="Abadi Extra Light" panose="020B0204020104020204" pitchFamily="34" charset="0"/>
              </a:rPr>
              <a:t> </a:t>
            </a:r>
          </a:p>
          <a:p>
            <a:r>
              <a:rPr lang="en-US" sz="1100" dirty="0">
                <a:latin typeface="Abadi Extra Light" panose="020B0204020104020204" pitchFamily="34" charset="0"/>
              </a:rPr>
              <a:t>[12] Text clustering: </a:t>
            </a:r>
            <a:r>
              <a:rPr lang="en-US" sz="1100" dirty="0">
                <a:latin typeface="Abadi Extra Light" panose="020B0204020104020204" pitchFamily="34" charset="0"/>
                <a:hlinkClick r:id="rId13"/>
              </a:rPr>
              <a:t>https://www.youtube.com/watch?v=ORpDAUQUnkU&amp;t=729s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[13] Project’s repository: </a:t>
            </a:r>
            <a:r>
              <a:rPr lang="en-US" sz="1100" dirty="0">
                <a:latin typeface="Abadi Extra Light" panose="020B0204020104020204" pitchFamily="34" charset="0"/>
                <a:hlinkClick r:id="rId14"/>
              </a:rPr>
              <a:t>https://github.com/AmrShakhshirUDE/opinionMining#dataset-source</a:t>
            </a:r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[14] Deployed project: </a:t>
            </a:r>
            <a:r>
              <a:rPr lang="en-US" sz="1100" dirty="0">
                <a:latin typeface="Abadi Extra Light" panose="020B0204020104020204" pitchFamily="34" charset="0"/>
                <a:hlinkClick r:id="rId15"/>
              </a:rPr>
              <a:t>https://opinion-mining-ude.herokuapp.com/</a:t>
            </a:r>
            <a:r>
              <a:rPr lang="en-US" sz="1100" dirty="0">
                <a:latin typeface="Abadi Extra Light" panose="020B0204020104020204" pitchFamily="34" charset="0"/>
              </a:rPr>
              <a:t> </a:t>
            </a:r>
          </a:p>
          <a:p>
            <a:endParaRPr lang="de-DE" sz="9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1C81B7-826F-491D-951D-8C09FA4549F1}"/>
              </a:ext>
            </a:extLst>
          </p:cNvPr>
          <p:cNvSpPr txBox="1"/>
          <p:nvPr/>
        </p:nvSpPr>
        <p:spPr>
          <a:xfrm>
            <a:off x="488197" y="700759"/>
            <a:ext cx="1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Exo 2" panose="020B060402020202020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08633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709733" y="796383"/>
            <a:ext cx="5625590" cy="610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WHAT WAS THE PROJECT GOAL?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1813604" y="2967825"/>
            <a:ext cx="2244046" cy="117008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216181" y="292325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SUBJECTIVTY 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837648" y="3187834"/>
            <a:ext cx="2244047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</a:t>
            </a:r>
            <a:r>
              <a:rPr lang="de-DE" sz="1200" dirty="0" err="1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contains</a:t>
            </a: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sentiment</a:t>
            </a: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lang="de-DE" sz="1200" dirty="0" err="1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feeling</a:t>
            </a: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lang="de-DE" sz="1200" dirty="0" err="1">
                <a:solidFill>
                  <a:schemeClr val="bg1">
                    <a:lumMod val="95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opinion</a:t>
            </a:r>
            <a:endParaRPr lang="de-DE" sz="1200" dirty="0">
              <a:solidFill>
                <a:schemeClr val="bg1">
                  <a:lumMod val="95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Questions </a:t>
            </a:r>
            <a:r>
              <a:rPr lang="de-DE" sz="1200" dirty="0" err="1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accepts</a:t>
            </a:r>
            <a:r>
              <a:rPr lang="de-DE" sz="1200" dirty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more</a:t>
            </a:r>
            <a:r>
              <a:rPr lang="de-DE" sz="1200" dirty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than</a:t>
            </a:r>
            <a:r>
              <a:rPr lang="de-DE" sz="1200" dirty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one</a:t>
            </a:r>
            <a:r>
              <a:rPr lang="de-DE" sz="1200" dirty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answer</a:t>
            </a:r>
            <a:endParaRPr lang="de-DE"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200" dirty="0">
              <a:solidFill>
                <a:schemeClr val="bg1">
                  <a:lumMod val="95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5086353" y="2977594"/>
            <a:ext cx="2248970" cy="117008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5495488" y="294228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OBJECTIVITY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5334806" y="3266865"/>
            <a:ext cx="2048605" cy="107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contains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only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facts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Questions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with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only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one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answer</a:t>
            </a:r>
            <a:endParaRPr lang="de-DE"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Char char="-"/>
            </a:pP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20" name="Google Shape;220;p38"/>
          <p:cNvCxnSpPr>
            <a:cxnSpLocks/>
          </p:cNvCxnSpPr>
          <p:nvPr/>
        </p:nvCxnSpPr>
        <p:spPr>
          <a:xfrm rot="-5400000" flipH="1">
            <a:off x="4391217" y="1522193"/>
            <a:ext cx="360900" cy="600"/>
          </a:xfrm>
          <a:prstGeom prst="curvedConnector3">
            <a:avLst>
              <a:gd name="adj1" fmla="val 100291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44884" y="1704814"/>
            <a:ext cx="3055500" cy="89169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38821" y="2381280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110496" y="2417494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017" y="188061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80623" y="1819791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Classifying</a:t>
            </a:r>
            <a:r>
              <a:rPr lang="de-DE" sz="16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social </a:t>
            </a: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media</a:t>
            </a:r>
            <a:r>
              <a:rPr lang="de-DE" sz="16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posts</a:t>
            </a:r>
            <a:r>
              <a:rPr lang="de-DE" sz="16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</a:t>
            </a:r>
            <a:r>
              <a:rPr lang="de-DE" sz="16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objective</a:t>
            </a:r>
            <a:r>
              <a:rPr lang="de-DE" sz="16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de-DE" sz="1600" dirty="0" err="1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subjective</a:t>
            </a:r>
            <a:endParaRPr sz="16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8084C7D-AB83-48CC-9136-C9F974CB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7095" y="70107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DATASET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3303382" y="2408056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DOMAINS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Tweets from Twitter </a:t>
            </a:r>
            <a:endParaRPr sz="1300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SOURCE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3526225" y="2886952"/>
            <a:ext cx="2606074" cy="190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b="1" dirty="0"/>
              <a:t>In-Domain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dirty="0"/>
              <a:t>[</a:t>
            </a:r>
            <a:r>
              <a:rPr lang="de-DE" sz="1300" dirty="0" err="1"/>
              <a:t>james</a:t>
            </a:r>
            <a:r>
              <a:rPr lang="de-DE" sz="1300" dirty="0"/>
              <a:t> </a:t>
            </a:r>
            <a:r>
              <a:rPr lang="de-DE" sz="1300" dirty="0" err="1"/>
              <a:t>bond</a:t>
            </a:r>
            <a:r>
              <a:rPr lang="de-DE" sz="1300" dirty="0"/>
              <a:t>, </a:t>
            </a:r>
            <a:r>
              <a:rPr lang="de-DE" sz="1300" dirty="0" err="1"/>
              <a:t>restaurants</a:t>
            </a:r>
            <a:r>
              <a:rPr lang="de-DE" sz="1300" dirty="0"/>
              <a:t>, </a:t>
            </a:r>
            <a:r>
              <a:rPr lang="de-DE" sz="1300" dirty="0" err="1"/>
              <a:t>fifa</a:t>
            </a:r>
            <a:r>
              <a:rPr lang="de-DE" sz="13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dirty="0" err="1"/>
              <a:t>Objective</a:t>
            </a:r>
            <a:r>
              <a:rPr lang="de-DE" sz="1300" dirty="0"/>
              <a:t>: 433 | </a:t>
            </a:r>
            <a:r>
              <a:rPr lang="de-DE" sz="1300" dirty="0" err="1"/>
              <a:t>Subjective</a:t>
            </a:r>
            <a:r>
              <a:rPr lang="de-DE" sz="1300" dirty="0"/>
              <a:t>: 411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DE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b="1" dirty="0"/>
              <a:t>Out-Domain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dirty="0"/>
              <a:t>[</a:t>
            </a:r>
            <a:r>
              <a:rPr lang="de-DE" sz="1300" dirty="0" err="1"/>
              <a:t>movies</a:t>
            </a:r>
            <a:r>
              <a:rPr lang="de-DE" sz="1300" dirty="0"/>
              <a:t>, </a:t>
            </a:r>
            <a:r>
              <a:rPr lang="de-DE" sz="1300" dirty="0" err="1"/>
              <a:t>squid</a:t>
            </a:r>
            <a:r>
              <a:rPr lang="de-DE" sz="1300" dirty="0"/>
              <a:t> game]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300" dirty="0" err="1"/>
              <a:t>Objective</a:t>
            </a:r>
            <a:r>
              <a:rPr lang="de-DE" sz="1300" dirty="0"/>
              <a:t>: 204 | </a:t>
            </a:r>
            <a:r>
              <a:rPr lang="de-DE" sz="1300" dirty="0" err="1"/>
              <a:t>subjective</a:t>
            </a:r>
            <a:r>
              <a:rPr lang="de-DE" sz="1300" dirty="0"/>
              <a:t>: 466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5976982" y="292365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COLLECTING 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METHOD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3"/>
          </p:nvPr>
        </p:nvSpPr>
        <p:spPr>
          <a:xfrm>
            <a:off x="6767200" y="3381382"/>
            <a:ext cx="174701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/>
              <a:t>Tool : </a:t>
            </a:r>
            <a:r>
              <a:rPr lang="de-DE" sz="1300" dirty="0" err="1"/>
              <a:t>Twint</a:t>
            </a:r>
            <a:r>
              <a:rPr lang="de-DE" sz="13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 dirty="0"/>
              <a:t>Manual </a:t>
            </a:r>
            <a:r>
              <a:rPr lang="de-DE" sz="1300" dirty="0" err="1"/>
              <a:t>labeling</a:t>
            </a:r>
            <a:r>
              <a:rPr lang="de-DE" sz="1300" dirty="0"/>
              <a:t> </a:t>
            </a:r>
            <a:endParaRPr sz="1300" dirty="0"/>
          </a:p>
        </p:txBody>
      </p:sp>
      <p:cxnSp>
        <p:nvCxnSpPr>
          <p:cNvPr id="304" name="Google Shape;304;p43"/>
          <p:cNvCxnSpPr>
            <a:cxnSpLocks/>
          </p:cNvCxnSpPr>
          <p:nvPr/>
        </p:nvCxnSpPr>
        <p:spPr>
          <a:xfrm>
            <a:off x="3235200" y="1853650"/>
            <a:ext cx="0" cy="253093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3"/>
          <p:cNvCxnSpPr>
            <a:cxnSpLocks/>
          </p:cNvCxnSpPr>
          <p:nvPr/>
        </p:nvCxnSpPr>
        <p:spPr>
          <a:xfrm>
            <a:off x="5908800" y="1853650"/>
            <a:ext cx="0" cy="253093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43"/>
          <p:cNvSpPr/>
          <p:nvPr/>
        </p:nvSpPr>
        <p:spPr>
          <a:xfrm>
            <a:off x="4317832" y="158908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1576050" y="185365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43"/>
          <p:cNvSpPr/>
          <p:nvPr/>
        </p:nvSpPr>
        <p:spPr>
          <a:xfrm>
            <a:off x="6923250" y="185516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5291;p68">
            <a:extLst>
              <a:ext uri="{FF2B5EF4-FFF2-40B4-BE49-F238E27FC236}">
                <a16:creationId xmlns:a16="http://schemas.microsoft.com/office/drawing/2014/main" id="{FBBC837E-02BD-492C-A295-44A17CA90376}"/>
              </a:ext>
            </a:extLst>
          </p:cNvPr>
          <p:cNvGrpSpPr/>
          <p:nvPr/>
        </p:nvGrpSpPr>
        <p:grpSpPr>
          <a:xfrm>
            <a:off x="4477935" y="1752737"/>
            <a:ext cx="339306" cy="339253"/>
            <a:chOff x="2685825" y="840375"/>
            <a:chExt cx="481900" cy="481825"/>
          </a:xfrm>
          <a:solidFill>
            <a:srgbClr val="FFFFFF"/>
          </a:solidFill>
        </p:grpSpPr>
        <p:sp>
          <p:nvSpPr>
            <p:cNvPr id="46" name="Google Shape;5292;p68">
              <a:extLst>
                <a:ext uri="{FF2B5EF4-FFF2-40B4-BE49-F238E27FC236}">
                  <a16:creationId xmlns:a16="http://schemas.microsoft.com/office/drawing/2014/main" id="{21A0B92F-B5A2-4C33-953D-454854BF2A6C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293;p68">
              <a:extLst>
                <a:ext uri="{FF2B5EF4-FFF2-40B4-BE49-F238E27FC236}">
                  <a16:creationId xmlns:a16="http://schemas.microsoft.com/office/drawing/2014/main" id="{A4B665D3-9D9C-4A9E-87E3-76BC3D6F3DFA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8330;p74">
            <a:extLst>
              <a:ext uri="{FF2B5EF4-FFF2-40B4-BE49-F238E27FC236}">
                <a16:creationId xmlns:a16="http://schemas.microsoft.com/office/drawing/2014/main" id="{E8A8C226-C188-4B01-8FC5-038690CC0A7E}"/>
              </a:ext>
            </a:extLst>
          </p:cNvPr>
          <p:cNvGrpSpPr/>
          <p:nvPr/>
        </p:nvGrpSpPr>
        <p:grpSpPr>
          <a:xfrm>
            <a:off x="1709675" y="1980783"/>
            <a:ext cx="387681" cy="387681"/>
            <a:chOff x="4933458" y="1687279"/>
            <a:chExt cx="397907" cy="397907"/>
          </a:xfrm>
          <a:solidFill>
            <a:srgbClr val="FFFFFF"/>
          </a:solidFill>
        </p:grpSpPr>
        <p:sp>
          <p:nvSpPr>
            <p:cNvPr id="49" name="Google Shape;8331;p74">
              <a:extLst>
                <a:ext uri="{FF2B5EF4-FFF2-40B4-BE49-F238E27FC236}">
                  <a16:creationId xmlns:a16="http://schemas.microsoft.com/office/drawing/2014/main" id="{F1F0CAFB-89E5-4AE5-8CA2-EB055240BAB8}"/>
                </a:ext>
              </a:extLst>
            </p:cNvPr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32;p74">
              <a:extLst>
                <a:ext uri="{FF2B5EF4-FFF2-40B4-BE49-F238E27FC236}">
                  <a16:creationId xmlns:a16="http://schemas.microsoft.com/office/drawing/2014/main" id="{5C7DEF77-3E7F-4C57-A431-99D56A6260C8}"/>
                </a:ext>
              </a:extLst>
            </p:cNvPr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287;p74">
            <a:extLst>
              <a:ext uri="{FF2B5EF4-FFF2-40B4-BE49-F238E27FC236}">
                <a16:creationId xmlns:a16="http://schemas.microsoft.com/office/drawing/2014/main" id="{2BF7E849-3908-4695-AEAF-43B0E8FA3E00}"/>
              </a:ext>
            </a:extLst>
          </p:cNvPr>
          <p:cNvGrpSpPr/>
          <p:nvPr/>
        </p:nvGrpSpPr>
        <p:grpSpPr>
          <a:xfrm>
            <a:off x="7038857" y="1986551"/>
            <a:ext cx="421927" cy="399248"/>
            <a:chOff x="-1592325" y="3957400"/>
            <a:chExt cx="293025" cy="277275"/>
          </a:xfrm>
          <a:solidFill>
            <a:srgbClr val="FFFFFF"/>
          </a:solidFill>
        </p:grpSpPr>
        <p:sp>
          <p:nvSpPr>
            <p:cNvPr id="52" name="Google Shape;8288;p74">
              <a:extLst>
                <a:ext uri="{FF2B5EF4-FFF2-40B4-BE49-F238E27FC236}">
                  <a16:creationId xmlns:a16="http://schemas.microsoft.com/office/drawing/2014/main" id="{A69DF2F9-83DC-450F-B52B-2E687358F47F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89;p74">
              <a:extLst>
                <a:ext uri="{FF2B5EF4-FFF2-40B4-BE49-F238E27FC236}">
                  <a16:creationId xmlns:a16="http://schemas.microsoft.com/office/drawing/2014/main" id="{CB2D99B6-3E05-44A5-BB19-2E68901C753A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90;p74">
              <a:extLst>
                <a:ext uri="{FF2B5EF4-FFF2-40B4-BE49-F238E27FC236}">
                  <a16:creationId xmlns:a16="http://schemas.microsoft.com/office/drawing/2014/main" id="{8EEC7322-233A-48CC-AB36-26FF24118B34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91;p74">
              <a:extLst>
                <a:ext uri="{FF2B5EF4-FFF2-40B4-BE49-F238E27FC236}">
                  <a16:creationId xmlns:a16="http://schemas.microsoft.com/office/drawing/2014/main" id="{033701F4-F774-4F16-886A-AA9A0B1FA46F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Grafik 55">
            <a:extLst>
              <a:ext uri="{FF2B5EF4-FFF2-40B4-BE49-F238E27FC236}">
                <a16:creationId xmlns:a16="http://schemas.microsoft.com/office/drawing/2014/main" id="{61D3E67D-8238-46B4-9692-E2E9E01F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0" y="756036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LABELING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1040235" y="1560739"/>
            <a:ext cx="3354238" cy="50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Krippendorff´s Alpha Score: 83.1 – 92.8 %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8" name="Picture 4" descr="Text&#10;&#10;Description automatically generated">
            <a:extLst>
              <a:ext uri="{FF2B5EF4-FFF2-40B4-BE49-F238E27FC236}">
                <a16:creationId xmlns:a16="http://schemas.microsoft.com/office/drawing/2014/main" id="{2A440514-8E6A-4EA8-B123-2960566A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82" y="2042877"/>
            <a:ext cx="6894236" cy="17925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B341183-3961-40DC-BDD8-99C6D05F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16851" y="2329515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MACHINE</a:t>
            </a:r>
            <a:br>
              <a:rPr lang="en" sz="2800" dirty="0">
                <a:solidFill>
                  <a:schemeClr val="tx1"/>
                </a:solidFill>
              </a:rPr>
            </a:br>
            <a:r>
              <a:rPr lang="en" sz="2800" dirty="0">
                <a:solidFill>
                  <a:schemeClr val="tx1"/>
                </a:solidFill>
              </a:rPr>
              <a:t>LEARNING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66" name="Google Shape;166;p35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540446" y="48529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RAW DATASET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879078" y="160918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893324" y="2513412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879078" y="3482224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6648" y="138804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PREPROCESSING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77480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</a:t>
            </a:r>
            <a:r>
              <a:rPr lang="en" dirty="0"/>
              <a:t>eep punctuations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44334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TRANSLATE EMOJIS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773052" y="15766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WORDS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779554" y="248086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TF-IDF VECTORISING</a:t>
            </a: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773052" y="34879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PREDICTING SDG/SVM</a:t>
            </a:r>
            <a:endParaRPr dirty="0"/>
          </a:p>
        </p:txBody>
      </p:sp>
      <p:sp>
        <p:nvSpPr>
          <p:cNvPr id="27" name="Google Shape;166;p35">
            <a:hlinkClick r:id="" action="ppaction://noaction"/>
            <a:extLst>
              <a:ext uri="{FF2B5EF4-FFF2-40B4-BE49-F238E27FC236}">
                <a16:creationId xmlns:a16="http://schemas.microsoft.com/office/drawing/2014/main" id="{A6DE3FFD-E020-434B-8001-25661785495D}"/>
              </a:ext>
            </a:extLst>
          </p:cNvPr>
          <p:cNvSpPr txBox="1">
            <a:spLocks/>
          </p:cNvSpPr>
          <p:nvPr/>
        </p:nvSpPr>
        <p:spPr>
          <a:xfrm>
            <a:off x="2118448" y="3482224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8" name="Google Shape;176;p35">
            <a:extLst>
              <a:ext uri="{FF2B5EF4-FFF2-40B4-BE49-F238E27FC236}">
                <a16:creationId xmlns:a16="http://schemas.microsoft.com/office/drawing/2014/main" id="{52999891-410B-4CC9-8182-65DF51F98854}"/>
              </a:ext>
            </a:extLst>
          </p:cNvPr>
          <p:cNvSpPr txBox="1">
            <a:spLocks/>
          </p:cNvSpPr>
          <p:nvPr/>
        </p:nvSpPr>
        <p:spPr>
          <a:xfrm>
            <a:off x="396648" y="350478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dirty="0"/>
              <a:t>LOOK FOR QUESTION MARKS</a:t>
            </a:r>
          </a:p>
        </p:txBody>
      </p:sp>
      <p:sp>
        <p:nvSpPr>
          <p:cNvPr id="29" name="Google Shape;166;p35">
            <a:hlinkClick r:id="" action="ppaction://noaction"/>
            <a:extLst>
              <a:ext uri="{FF2B5EF4-FFF2-40B4-BE49-F238E27FC236}">
                <a16:creationId xmlns:a16="http://schemas.microsoft.com/office/drawing/2014/main" id="{4DA9805E-D018-4296-8C41-73DFAAAB163E}"/>
              </a:ext>
            </a:extLst>
          </p:cNvPr>
          <p:cNvSpPr txBox="1">
            <a:spLocks/>
          </p:cNvSpPr>
          <p:nvPr/>
        </p:nvSpPr>
        <p:spPr>
          <a:xfrm>
            <a:off x="2118448" y="4447481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0" name="Google Shape;176;p35">
            <a:extLst>
              <a:ext uri="{FF2B5EF4-FFF2-40B4-BE49-F238E27FC236}">
                <a16:creationId xmlns:a16="http://schemas.microsoft.com/office/drawing/2014/main" id="{2FA5F2E9-41E4-4818-B7BE-F4ACD8FFBC86}"/>
              </a:ext>
            </a:extLst>
          </p:cNvPr>
          <p:cNvSpPr txBox="1">
            <a:spLocks/>
          </p:cNvSpPr>
          <p:nvPr/>
        </p:nvSpPr>
        <p:spPr>
          <a:xfrm>
            <a:off x="396648" y="438320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dirty="0"/>
              <a:t>REMOVE PUNCTUATIONS</a:t>
            </a:r>
          </a:p>
        </p:txBody>
      </p:sp>
      <p:sp>
        <p:nvSpPr>
          <p:cNvPr id="31" name="Google Shape;173;p35">
            <a:hlinkClick r:id="" action="ppaction://noaction"/>
            <a:extLst>
              <a:ext uri="{FF2B5EF4-FFF2-40B4-BE49-F238E27FC236}">
                <a16:creationId xmlns:a16="http://schemas.microsoft.com/office/drawing/2014/main" id="{F6B44A5A-DB72-4E19-A055-BF5C9BA4F104}"/>
              </a:ext>
            </a:extLst>
          </p:cNvPr>
          <p:cNvSpPr txBox="1">
            <a:spLocks/>
          </p:cNvSpPr>
          <p:nvPr/>
        </p:nvSpPr>
        <p:spPr>
          <a:xfrm>
            <a:off x="5893324" y="444474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36" name="Google Shape;182;p35">
            <a:extLst>
              <a:ext uri="{FF2B5EF4-FFF2-40B4-BE49-F238E27FC236}">
                <a16:creationId xmlns:a16="http://schemas.microsoft.com/office/drawing/2014/main" id="{4EF87204-BEA4-41BF-BC40-286D0348ED0E}"/>
              </a:ext>
            </a:extLst>
          </p:cNvPr>
          <p:cNvSpPr txBox="1">
            <a:spLocks/>
          </p:cNvSpPr>
          <p:nvPr/>
        </p:nvSpPr>
        <p:spPr>
          <a:xfrm>
            <a:off x="6773052" y="431807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de-DE" dirty="0"/>
              <a:t>VALIDATE MODEL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E6EE2F5-0229-491D-AA70-AB245265B5E4}"/>
              </a:ext>
            </a:extLst>
          </p:cNvPr>
          <p:cNvCxnSpPr>
            <a:cxnSpLocks/>
          </p:cNvCxnSpPr>
          <p:nvPr/>
        </p:nvCxnSpPr>
        <p:spPr>
          <a:xfrm>
            <a:off x="5766457" y="1758054"/>
            <a:ext cx="0" cy="33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63E4767-8F0B-4E33-BDAE-DF8E09F00AD1}"/>
              </a:ext>
            </a:extLst>
          </p:cNvPr>
          <p:cNvCxnSpPr>
            <a:cxnSpLocks/>
          </p:cNvCxnSpPr>
          <p:nvPr/>
        </p:nvCxnSpPr>
        <p:spPr>
          <a:xfrm>
            <a:off x="3238374" y="0"/>
            <a:ext cx="10342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15931173-8564-4CF5-B4D8-5FD6D651C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ctrTitle"/>
          </p:nvPr>
        </p:nvSpPr>
        <p:spPr>
          <a:xfrm>
            <a:off x="1972801" y="9702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tx1"/>
                </a:solidFill>
              </a:rPr>
              <a:t>ML RESULTS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1508225" y="1699784"/>
            <a:ext cx="6019500" cy="2318049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6" name="Google Shape;426;p47"/>
          <p:cNvGraphicFramePr/>
          <p:nvPr>
            <p:extLst>
              <p:ext uri="{D42A27DB-BD31-4B8C-83A1-F6EECF244321}">
                <p14:modId xmlns:p14="http://schemas.microsoft.com/office/powerpoint/2010/main" val="3575981274"/>
              </p:ext>
            </p:extLst>
          </p:nvPr>
        </p:nvGraphicFramePr>
        <p:xfrm>
          <a:off x="1581549" y="1608215"/>
          <a:ext cx="5906250" cy="2793800"/>
        </p:xfrm>
        <a:graphic>
          <a:graphicData uri="http://schemas.openxmlformats.org/drawingml/2006/table">
            <a:tbl>
              <a:tblPr>
                <a:noFill/>
                <a:tableStyleId>{7E7E63DB-6D96-47D1-8D0C-00935EAA857A}</a:tableStyleId>
              </a:tblPr>
              <a:tblGrid>
                <a:gridCol w="11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Target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Precision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Recall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F1-Score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In-Domain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Objective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Subjective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42%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93%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72%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78%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53%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85%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Out-Domain</a:t>
                      </a:r>
                      <a:endParaRPr sz="14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Objective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Subjective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47%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77%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47%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77%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47%</a:t>
                      </a:r>
                      <a:b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</a:br>
                      <a:r>
                        <a:rPr lang="en" sz="14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77%</a:t>
                      </a:r>
                      <a:endParaRPr sz="14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7" name="Google Shape;427;p47"/>
          <p:cNvCxnSpPr/>
          <p:nvPr/>
        </p:nvCxnSpPr>
        <p:spPr>
          <a:xfrm rot="10800000">
            <a:off x="-6750" y="293894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 rot="10800000">
            <a:off x="-6750" y="363739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7"/>
          <p:cNvCxnSpPr>
            <a:cxnSpLocks/>
          </p:cNvCxnSpPr>
          <p:nvPr/>
        </p:nvCxnSpPr>
        <p:spPr>
          <a:xfrm>
            <a:off x="1508225" y="294656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7"/>
          <p:cNvCxnSpPr/>
          <p:nvPr/>
        </p:nvCxnSpPr>
        <p:spPr>
          <a:xfrm>
            <a:off x="1508225" y="364501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114AB511-5569-499C-AEC6-83F9C40E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1479536" y="3349725"/>
            <a:ext cx="2364468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818860" y="3718208"/>
            <a:ext cx="1794013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TEST </a:t>
            </a:r>
            <a:endParaRPr lang="en-US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TIME &amp; ACCURACY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2898575" y="224850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>
            <a:cxnSpLocks/>
          </p:cNvCxnSpPr>
          <p:nvPr/>
        </p:nvCxnSpPr>
        <p:spPr>
          <a:xfrm rot="5400000">
            <a:off x="2184461" y="2751893"/>
            <a:ext cx="657287" cy="580936"/>
          </a:xfrm>
          <a:prstGeom prst="bentConnector3">
            <a:avLst>
              <a:gd name="adj1" fmla="val 217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027323" y="2814063"/>
            <a:ext cx="577800" cy="560100"/>
          </a:xfrm>
          <a:prstGeom prst="bentConnector3">
            <a:avLst>
              <a:gd name="adj1" fmla="val 10469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710975" y="2674662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DEEP LEARNING</a:t>
            </a:r>
            <a:endParaRPr sz="2000" b="1" dirty="0">
              <a:solidFill>
                <a:schemeClr val="tx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3" name="Google Shape;223;p38">
            <a:extLst>
              <a:ext uri="{FF2B5EF4-FFF2-40B4-BE49-F238E27FC236}">
                <a16:creationId xmlns:a16="http://schemas.microsoft.com/office/drawing/2014/main" id="{2B58116C-D7E5-4D63-BEB0-EFAB00E6864B}"/>
              </a:ext>
            </a:extLst>
          </p:cNvPr>
          <p:cNvCxnSpPr>
            <a:cxnSpLocks/>
          </p:cNvCxnSpPr>
          <p:nvPr/>
        </p:nvCxnSpPr>
        <p:spPr>
          <a:xfrm>
            <a:off x="1636375" y="1874769"/>
            <a:ext cx="1187798" cy="6033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23;p38">
            <a:extLst>
              <a:ext uri="{FF2B5EF4-FFF2-40B4-BE49-F238E27FC236}">
                <a16:creationId xmlns:a16="http://schemas.microsoft.com/office/drawing/2014/main" id="{CD633D97-BD9B-4A10-B66B-08484669CB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7325" y="1976703"/>
            <a:ext cx="1175112" cy="5971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22;p38">
            <a:extLst>
              <a:ext uri="{FF2B5EF4-FFF2-40B4-BE49-F238E27FC236}">
                <a16:creationId xmlns:a16="http://schemas.microsoft.com/office/drawing/2014/main" id="{34ED4810-60FD-4CF9-9F67-A88ECE6AE6B7}"/>
              </a:ext>
            </a:extLst>
          </p:cNvPr>
          <p:cNvSpPr/>
          <p:nvPr/>
        </p:nvSpPr>
        <p:spPr>
          <a:xfrm>
            <a:off x="1479535" y="1073362"/>
            <a:ext cx="2364469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5;p38">
            <a:extLst>
              <a:ext uri="{FF2B5EF4-FFF2-40B4-BE49-F238E27FC236}">
                <a16:creationId xmlns:a16="http://schemas.microsoft.com/office/drawing/2014/main" id="{DC168F99-A44B-40F6-BC95-3C3F340362E2}"/>
              </a:ext>
            </a:extLst>
          </p:cNvPr>
          <p:cNvSpPr txBox="1"/>
          <p:nvPr/>
        </p:nvSpPr>
        <p:spPr>
          <a:xfrm>
            <a:off x="1591036" y="1066324"/>
            <a:ext cx="209233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APPLIED MODELS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" name="Google Shape;228;p38">
            <a:extLst>
              <a:ext uri="{FF2B5EF4-FFF2-40B4-BE49-F238E27FC236}">
                <a16:creationId xmlns:a16="http://schemas.microsoft.com/office/drawing/2014/main" id="{2B08F484-C3A5-4BE4-B5F3-63733B9FB139}"/>
              </a:ext>
            </a:extLst>
          </p:cNvPr>
          <p:cNvSpPr txBox="1"/>
          <p:nvPr/>
        </p:nvSpPr>
        <p:spPr>
          <a:xfrm>
            <a:off x="1454971" y="1280447"/>
            <a:ext cx="2364469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Convolutional neutral network (CNN)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Long short-term memory (LSTM)</a:t>
            </a: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5027867" y="3362278"/>
            <a:ext cx="236447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5226161" y="3708866"/>
            <a:ext cx="2060762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SAME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EPOCHS &amp; BATCH SIZE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5027868" y="1073362"/>
            <a:ext cx="2364469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5027867" y="1347122"/>
            <a:ext cx="2308969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Word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vectors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(word2vec)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Global </a:t>
            </a:r>
            <a:r>
              <a:rPr lang="de-DE" sz="120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vectors</a:t>
            </a:r>
            <a:r>
              <a:rPr lang="de-DE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(GLOVE)</a:t>
            </a: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5494751" y="107440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WEIGHT TYPES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DAF5047-59DA-4330-BDB5-DF92EDCF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le 2">
            <a:extLst>
              <a:ext uri="{FF2B5EF4-FFF2-40B4-BE49-F238E27FC236}">
                <a16:creationId xmlns:a16="http://schemas.microsoft.com/office/drawing/2014/main" id="{3B6AC984-E514-4B5E-8F9D-332D2AF89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2325"/>
              </p:ext>
            </p:extLst>
          </p:nvPr>
        </p:nvGraphicFramePr>
        <p:xfrm>
          <a:off x="1083621" y="960495"/>
          <a:ext cx="7096125" cy="3507735"/>
        </p:xfrm>
        <a:graphic>
          <a:graphicData uri="http://schemas.openxmlformats.org/drawingml/2006/table">
            <a:tbl>
              <a:tblPr firstRow="1" bandRow="1">
                <a:tableStyleId>{7E7E63DB-6D96-47D1-8D0C-00935EAA857A}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54816104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22360669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56164171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78999501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10761232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37967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050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 min 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 min 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46 min 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 min 18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95237"/>
                  </a:ext>
                </a:extLst>
              </a:tr>
              <a:tr h="318885">
                <a:tc gridSpan="5">
                  <a:txBody>
                    <a:bodyPr/>
                    <a:lstStyle/>
                    <a:p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Objectivity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3395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0053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56462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87%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90%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94%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98%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18901"/>
                  </a:ext>
                </a:extLst>
              </a:tr>
              <a:tr h="318885">
                <a:tc gridSpan="5">
                  <a:txBody>
                    <a:bodyPr/>
                    <a:lstStyle/>
                    <a:p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Subjectivity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24767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8258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00536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88%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88%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94%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98%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99364"/>
                  </a:ext>
                </a:extLst>
              </a:tr>
            </a:tbl>
          </a:graphicData>
        </a:graphic>
      </p:graphicFrame>
      <p:sp>
        <p:nvSpPr>
          <p:cNvPr id="33" name="Google Shape;225;p38">
            <a:extLst>
              <a:ext uri="{FF2B5EF4-FFF2-40B4-BE49-F238E27FC236}">
                <a16:creationId xmlns:a16="http://schemas.microsoft.com/office/drawing/2014/main" id="{4793B2DD-C830-4D3E-9921-EA60DD26E7BF}"/>
              </a:ext>
            </a:extLst>
          </p:cNvPr>
          <p:cNvSpPr txBox="1"/>
          <p:nvPr/>
        </p:nvSpPr>
        <p:spPr>
          <a:xfrm>
            <a:off x="682549" y="640617"/>
            <a:ext cx="256399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In-Domain</a:t>
            </a:r>
            <a:endParaRPr sz="2800" b="1" dirty="0">
              <a:solidFill>
                <a:schemeClr val="tx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D3A0A4B6-BE7F-4E03-9CCB-FD453528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5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le 2">
            <a:extLst>
              <a:ext uri="{FF2B5EF4-FFF2-40B4-BE49-F238E27FC236}">
                <a16:creationId xmlns:a16="http://schemas.microsoft.com/office/drawing/2014/main" id="{3B6AC984-E514-4B5E-8F9D-332D2AF89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46305"/>
              </p:ext>
            </p:extLst>
          </p:nvPr>
        </p:nvGraphicFramePr>
        <p:xfrm>
          <a:off x="1083621" y="960495"/>
          <a:ext cx="7096125" cy="3507735"/>
        </p:xfrm>
        <a:graphic>
          <a:graphicData uri="http://schemas.openxmlformats.org/drawingml/2006/table">
            <a:tbl>
              <a:tblPr firstRow="1" bandRow="1">
                <a:tableStyleId>{7E7E63DB-6D96-47D1-8D0C-00935EAA857A}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54816104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22360669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56164171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78999501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10761232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atin typeface="Exo 2" panose="020B0604020202020204" charset="0"/>
                          <a:ea typeface="Roboto Condensed Light" panose="02000000000000000000" pitchFamily="2" charset="0"/>
                        </a:rPr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37967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050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 min 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7979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 min 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46 min 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 min 18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95237"/>
                  </a:ext>
                </a:extLst>
              </a:tr>
              <a:tr h="318885">
                <a:tc gridSpan="5">
                  <a:txBody>
                    <a:bodyPr/>
                    <a:lstStyle/>
                    <a:p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Objectivity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3395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0053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56462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29%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7979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55%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44%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51%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18901"/>
                  </a:ext>
                </a:extLst>
              </a:tr>
              <a:tr h="318885">
                <a:tc gridSpan="5">
                  <a:txBody>
                    <a:bodyPr/>
                    <a:lstStyle/>
                    <a:p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Subjectivity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24767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8258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00536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F1-Score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75%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7979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72%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67%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79%</a:t>
                      </a:r>
                    </a:p>
                  </a:txBody>
                  <a:tcP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99364"/>
                  </a:ext>
                </a:extLst>
              </a:tr>
            </a:tbl>
          </a:graphicData>
        </a:graphic>
      </p:graphicFrame>
      <p:sp>
        <p:nvSpPr>
          <p:cNvPr id="33" name="Google Shape;225;p38">
            <a:extLst>
              <a:ext uri="{FF2B5EF4-FFF2-40B4-BE49-F238E27FC236}">
                <a16:creationId xmlns:a16="http://schemas.microsoft.com/office/drawing/2014/main" id="{4793B2DD-C830-4D3E-9921-EA60DD26E7BF}"/>
              </a:ext>
            </a:extLst>
          </p:cNvPr>
          <p:cNvSpPr txBox="1"/>
          <p:nvPr/>
        </p:nvSpPr>
        <p:spPr>
          <a:xfrm>
            <a:off x="787324" y="640617"/>
            <a:ext cx="256399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rPr>
              <a:t>Out-Domain</a:t>
            </a:r>
            <a:endParaRPr sz="2800" b="1" dirty="0">
              <a:solidFill>
                <a:schemeClr val="tx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A37F2-8D2C-4A19-A68D-8666BD43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40" y="188162"/>
            <a:ext cx="610484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84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1353</Words>
  <Application>Microsoft Office PowerPoint</Application>
  <PresentationFormat>On-screen Show (16:9)</PresentationFormat>
  <Paragraphs>412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Roboto Condensed Light</vt:lpstr>
      <vt:lpstr>Fira Sans Extra Condensed Medium</vt:lpstr>
      <vt:lpstr>Abadi Extra Light</vt:lpstr>
      <vt:lpstr>Times New Roman</vt:lpstr>
      <vt:lpstr>Exo 2</vt:lpstr>
      <vt:lpstr>Tech Newsletter XL by Slidesgo</vt:lpstr>
      <vt:lpstr>OPINION MINING  IN SOCIAL MEDIA</vt:lpstr>
      <vt:lpstr>WHAT WAS THE PROJECT GOAL?</vt:lpstr>
      <vt:lpstr>DATASET</vt:lpstr>
      <vt:lpstr>LABELING</vt:lpstr>
      <vt:lpstr>MACHINE LEARNING</vt:lpstr>
      <vt:lpstr>ML RESULTS</vt:lpstr>
      <vt:lpstr>PowerPoint Presentation</vt:lpstr>
      <vt:lpstr>PowerPoint Presentation</vt:lpstr>
      <vt:lpstr>PowerPoint Presentation</vt:lpstr>
      <vt:lpstr>MODEL ARCHITECTURE</vt:lpstr>
      <vt:lpstr>THE BEST MODEL</vt:lpstr>
      <vt:lpstr>CLUSTERING</vt:lpstr>
      <vt:lpstr>SECTOR NEWS</vt:lpstr>
      <vt:lpstr>SECTOR NEWS</vt:lpstr>
      <vt:lpstr>PowerPoint Presentation</vt:lpstr>
      <vt:lpstr>SECTOR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 IN SOCIAL MEDIA</dc:title>
  <dc:creator>Lena Greiner-Hiero</dc:creator>
  <cp:lastModifiedBy>Amr Shakhshir</cp:lastModifiedBy>
  <cp:revision>16</cp:revision>
  <dcterms:modified xsi:type="dcterms:W3CDTF">2022-03-29T13:22:19Z</dcterms:modified>
</cp:coreProperties>
</file>