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y="5143500" cx="9144000"/>
  <p:notesSz cx="6858000" cy="9144000"/>
  <p:embeddedFontLst>
    <p:embeddedFont>
      <p:font typeface="Roboto"/>
      <p:regular r:id="rId19"/>
      <p:bold r:id="rId20"/>
      <p:italic r:id="rId21"/>
      <p:boldItalic r:id="rId22"/>
    </p:embeddedFont>
    <p:embeddedFont>
      <p:font typeface="Nunito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B8D9F5D-468F-47FF-96CE-01A8B7D24759}">
  <a:tblStyle styleId="{4B8D9F5D-468F-47FF-96CE-01A8B7D2475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.fntdata"/><Relationship Id="rId22" Type="http://schemas.openxmlformats.org/officeDocument/2006/relationships/font" Target="fonts/Roboto-boldItalic.fntdata"/><Relationship Id="rId21" Type="http://schemas.openxmlformats.org/officeDocument/2006/relationships/font" Target="fonts/Roboto-italic.fntdata"/><Relationship Id="rId24" Type="http://schemas.openxmlformats.org/officeDocument/2006/relationships/font" Target="fonts/Nunito-bold.fntdata"/><Relationship Id="rId23" Type="http://schemas.openxmlformats.org/officeDocument/2006/relationships/font" Target="fonts/Nuni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Nunito-boldItalic.fntdata"/><Relationship Id="rId25" Type="http://schemas.openxmlformats.org/officeDocument/2006/relationships/font" Target="fonts/Nunito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font" Target="fonts/Roboto-regular.fntdata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43b3b5385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843b3b5385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843b3b5385_0_2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843b3b5385_0_2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843b3b5385_0_2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843b3b5385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43b3b538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43b3b538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43b3b5385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843b3b5385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843b3b5385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843b3b538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43b3b5385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43b3b5385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43b3b5385_0_1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843b3b5385_0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843b3b5385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843b3b5385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843b3b5385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843b3b5385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843b3b538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843b3b538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www.ibm.com/think/topics/artificial-intelligence" TargetMode="External"/><Relationship Id="rId4" Type="http://schemas.openxmlformats.org/officeDocument/2006/relationships/hyperlink" Target="https://www.ibm.com/think/topics/machine-learning" TargetMode="External"/><Relationship Id="rId5" Type="http://schemas.openxmlformats.org/officeDocument/2006/relationships/hyperlink" Target="https://www.ibm.com/think/topics/natural-language-processing" TargetMode="External"/><Relationship Id="rId6" Type="http://schemas.openxmlformats.org/officeDocument/2006/relationships/hyperlink" Target="https://www.deeplearning.ai/resources/natural-language-processing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unseling.education/counseling/skills/reflecting.html" TargetMode="External"/><Relationship Id="rId4" Type="http://schemas.openxmlformats.org/officeDocument/2006/relationships/hyperlink" Target="https://blog.xrds.acm.org/2017/10/introduction-n-grams-need/" TargetMode="External"/><Relationship Id="rId5" Type="http://schemas.openxmlformats.org/officeDocument/2006/relationships/hyperlink" Target="https://builtin.com/data-science/recurrent-neural-networks-powerhouse-language-modeling" TargetMode="External"/><Relationship Id="rId6" Type="http://schemas.openxmlformats.org/officeDocument/2006/relationships/hyperlink" Target="https://www.dataversity.net/a-brief-history-of-natural-language-processing-nlp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evelopers.google.com/machine-learning/glossary#embedding-vector" TargetMode="External"/><Relationship Id="rId4" Type="http://schemas.openxmlformats.org/officeDocument/2006/relationships/hyperlink" Target="https://developers.google.com/machine-learning/crash-course/embeddings/embedding-space" TargetMode="External"/><Relationship Id="rId5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783700" y="1822825"/>
            <a:ext cx="74667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900"/>
              <a:t>Natural Language Processing</a:t>
            </a:r>
            <a:endParaRPr sz="39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Section One: Overview &amp; </a:t>
            </a:r>
            <a:r>
              <a:rPr lang="en-GB"/>
              <a:t>Representation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</a:t>
            </a:r>
            <a:r>
              <a:rPr lang="en-GB"/>
              <a:t>Embedding Space</a:t>
            </a:r>
            <a:r>
              <a:rPr lang="en-GB"/>
              <a:t>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22"/>
          <p:cNvSpPr txBox="1"/>
          <p:nvPr>
            <p:ph idx="1" type="body"/>
          </p:nvPr>
        </p:nvSpPr>
        <p:spPr>
          <a:xfrm>
            <a:off x="819150" y="1547925"/>
            <a:ext cx="7136700" cy="11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/>
              <a:t>In a dataset for text classification:</a:t>
            </a:r>
            <a:endParaRPr sz="1600"/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We represent a </a:t>
            </a:r>
            <a:r>
              <a:rPr lang="en-GB" sz="1600"/>
              <a:t>sentence</a:t>
            </a:r>
            <a:r>
              <a:rPr lang="en-GB" sz="1600"/>
              <a:t> by pooling the embedding. </a:t>
            </a:r>
            <a:endParaRPr sz="1600"/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sz="1600"/>
              <a:t>Pooling is summing the vectors then dividing it by the number of vectors.</a:t>
            </a:r>
            <a:endParaRPr sz="1600"/>
          </a:p>
        </p:txBody>
      </p:sp>
      <p:graphicFrame>
        <p:nvGraphicFramePr>
          <p:cNvPr id="191" name="Google Shape;191;p22"/>
          <p:cNvGraphicFramePr/>
          <p:nvPr/>
        </p:nvGraphicFramePr>
        <p:xfrm>
          <a:off x="727200" y="2720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763500"/>
                <a:gridCol w="763500"/>
                <a:gridCol w="763500"/>
                <a:gridCol w="763500"/>
                <a:gridCol w="763500"/>
                <a:gridCol w="763500"/>
                <a:gridCol w="763500"/>
                <a:gridCol w="2117525"/>
              </a:tblGrid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 Represented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-0.067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0.63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[love, cats, not]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0.35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-0.125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-0.025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love, I, dogs]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1.075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0.025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dogs, agree, agree]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Comparing representation methods</a:t>
            </a:r>
            <a:endParaRPr/>
          </a:p>
        </p:txBody>
      </p:sp>
      <p:graphicFrame>
        <p:nvGraphicFramePr>
          <p:cNvPr id="197" name="Google Shape;197;p23"/>
          <p:cNvGraphicFramePr/>
          <p:nvPr/>
        </p:nvGraphicFramePr>
        <p:xfrm>
          <a:off x="1019850" y="18002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Aspect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One-Hot Encoding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Bag of Words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Embedding Vectors</a:t>
                      </a:r>
                      <a:endParaRPr b="1"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Vector size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</a:t>
                      </a:r>
                      <a:r>
                        <a:rPr lang="en-GB" sz="1200"/>
                        <a:t>rge (vocab size)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Large (vocab size)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Small (50-300 dims)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Semantic understanding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None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High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Memory usage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Poor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Good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Word relationships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Yes (similar words close)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Training needed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No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Yes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GB" sz="1200"/>
                        <a:t>Best for</a:t>
                      </a:r>
                      <a:endParaRPr b="1"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Simple classification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Document classification</a:t>
                      </a:r>
                      <a:endParaRPr sz="12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200"/>
                        <a:t>Modern NLP tasks</a:t>
                      </a:r>
                      <a:endParaRPr sz="12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Coding </a:t>
            </a:r>
            <a:endParaRPr/>
          </a:p>
        </p:txBody>
      </p:sp>
      <p:sp>
        <p:nvSpPr>
          <p:cNvPr id="203" name="Google Shape;203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Create one-hot encoding from 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 </a:t>
            </a:r>
            <a:r>
              <a:rPr lang="en-GB"/>
              <a:t>Create  </a:t>
            </a:r>
            <a:r>
              <a:rPr lang="en-GB"/>
              <a:t>Bag of Words embedding </a:t>
            </a:r>
            <a:r>
              <a:rPr lang="en-GB"/>
              <a:t>from scratch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3- Use and explore Embedding Space in Word2Vec and Glove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4- Bonus: </a:t>
            </a:r>
            <a:r>
              <a:rPr lang="en-GB"/>
              <a:t>plotting</a:t>
            </a:r>
            <a:r>
              <a:rPr lang="en-GB"/>
              <a:t> the vectors representing words after processing them using PCA.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definition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 language processing (NLP) is a subfield of computer science and </a:t>
            </a:r>
            <a:r>
              <a:rPr lang="en-GB" sz="1500">
                <a:solidFill>
                  <a:srgbClr val="0F62FE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artificial intelligence (AI)</a:t>
            </a:r>
            <a:r>
              <a:rPr lang="en-GB" sz="15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that uses </a:t>
            </a:r>
            <a:r>
              <a:rPr lang="en-GB" sz="1500">
                <a:solidFill>
                  <a:srgbClr val="0F62FE"/>
                </a:solidFill>
                <a:highlight>
                  <a:srgbClr val="FFFFFF"/>
                </a:highlight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machine learning</a:t>
            </a:r>
            <a:r>
              <a:rPr lang="en-GB" sz="15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to enable computers to understand and communicate with human language.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5"/>
              </a:rPr>
              <a:t>[1]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●"/>
            </a:pPr>
            <a:r>
              <a:rPr lang="en-GB" sz="1500">
                <a:solidFill>
                  <a:srgbClr val="161616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Natural language processing (NLP) is the discipline of building machines that can manipulate human language — or data that resembles human language — in the way that it is written, spoken, and organized.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6"/>
              </a:rPr>
              <a:t>[2]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NLP History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1- 1964 ElIZA was created, </a:t>
            </a: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designed to imitate a psychiatrist using </a:t>
            </a:r>
            <a:r>
              <a:rPr b="1" lang="en-GB" sz="1200">
                <a:solidFill>
                  <a:srgbClr val="11417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reflection techniques</a:t>
            </a:r>
            <a:r>
              <a:rPr lang="en-GB"/>
              <a:t>  (no computer understanding)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2- 1980s Several complicated statistical models were </a:t>
            </a:r>
            <a:r>
              <a:rPr lang="en-GB"/>
              <a:t>created, this was led by IBM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3- 1990 </a:t>
            </a: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b="1" lang="en-GB" sz="1200">
                <a:solidFill>
                  <a:srgbClr val="11417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N-Grams</a:t>
            </a: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have become useful, recognizing and tracking clumps of linguistic data, numerically.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4- In 1997, LSTM </a:t>
            </a:r>
            <a:r>
              <a:rPr b="1" lang="en-GB" sz="1200">
                <a:solidFill>
                  <a:srgbClr val="114171"/>
                </a:solidFill>
                <a:highlight>
                  <a:srgbClr val="FFFFFF"/>
                </a:highlight>
                <a:uFill>
                  <a:noFill/>
                </a:uFill>
                <a:latin typeface="Roboto"/>
                <a:ea typeface="Roboto"/>
                <a:cs typeface="Roboto"/>
                <a:sym typeface="Robot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recurrent neural net (RNN) models</a:t>
            </a:r>
            <a:r>
              <a:rPr lang="en-GB" sz="1200">
                <a:solidFill>
                  <a:srgbClr val="404040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were introduced, and found their niche in 2007 for voice and text processing. </a:t>
            </a:r>
            <a:r>
              <a:rPr lang="en-GB" sz="12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6"/>
              </a:rPr>
              <a:t>[3]</a:t>
            </a:r>
            <a:endParaRPr sz="1200">
              <a:solidFill>
                <a:srgbClr val="404040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Machine Representation</a:t>
            </a:r>
            <a:endParaRPr/>
          </a:p>
        </p:txBody>
      </p:sp>
      <p:graphicFrame>
        <p:nvGraphicFramePr>
          <p:cNvPr id="147" name="Google Shape;147;p16"/>
          <p:cNvGraphicFramePr/>
          <p:nvPr/>
        </p:nvGraphicFramePr>
        <p:xfrm>
          <a:off x="1331400" y="1710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1049350"/>
                <a:gridCol w="1049350"/>
                <a:gridCol w="1049350"/>
                <a:gridCol w="1049350"/>
                <a:gridCol w="1049350"/>
                <a:gridCol w="1049350"/>
              </a:tblGrid>
              <a:tr h="364225">
                <a:tc gridSpan="6"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String</a:t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553600">
                <a:tc gridSpan="6"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                       Character      </a:t>
                      </a:r>
                      <a:endParaRPr sz="13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300"/>
                    </a:p>
                  </a:txBody>
                  <a:tcPr marT="91425" marB="91425" marR="91425" marL="91425"/>
                </a:tc>
                <a:tc hMerge="1"/>
                <a:tc hMerge="1"/>
                <a:tc hMerge="1"/>
                <a:tc hMerge="1"/>
                <a:tc hMerge="1"/>
              </a:tr>
              <a:tr h="36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S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t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r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i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n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g</a:t>
                      </a:r>
                      <a:endParaRPr sz="1300"/>
                    </a:p>
                  </a:txBody>
                  <a:tcPr marT="91425" marB="91425" marR="91425" marL="91425"/>
                </a:tc>
              </a:tr>
              <a:tr h="364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1001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1002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1003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1004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1005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300"/>
                        <a:t>1006</a:t>
                      </a:r>
                      <a:endParaRPr sz="13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48" name="Google Shape;148;p16"/>
          <p:cNvSpPr/>
          <p:nvPr/>
        </p:nvSpPr>
        <p:spPr>
          <a:xfrm>
            <a:off x="2719925" y="2417800"/>
            <a:ext cx="218700" cy="210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9" name="Google Shape;149;p16"/>
          <p:cNvGraphicFramePr/>
          <p:nvPr/>
        </p:nvGraphicFramePr>
        <p:xfrm>
          <a:off x="1011425" y="38659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2413000"/>
                <a:gridCol w="2413000"/>
                <a:gridCol w="2413000"/>
              </a:tblGrid>
              <a:tr h="3878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Letter</a:t>
                      </a:r>
                      <a:endParaRPr sz="1600"/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ASCII Code</a:t>
                      </a:r>
                      <a:endParaRPr sz="1600"/>
                    </a:p>
                  </a:txBody>
                  <a:tcPr marT="76200" marB="76200" marR="95250" marL="95250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Binary</a:t>
                      </a:r>
                      <a:endParaRPr sz="1600"/>
                    </a:p>
                  </a:txBody>
                  <a:tcPr marT="76200" marB="76200" marR="95250" marL="95250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a</a:t>
                      </a:r>
                      <a:endParaRPr sz="1600"/>
                    </a:p>
                  </a:txBody>
                  <a:tcPr marT="76200" marB="76200" marR="95250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097</a:t>
                      </a:r>
                      <a:endParaRPr sz="1600"/>
                    </a:p>
                  </a:txBody>
                  <a:tcPr marT="76200" marB="76200" marR="95250" marL="95250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600"/>
                        <a:t>01100001</a:t>
                      </a:r>
                      <a:endParaRPr sz="1600"/>
                    </a:p>
                  </a:txBody>
                  <a:tcPr marT="76200" marB="76200" marR="95250" marL="95250"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one-hot encoding</a:t>
            </a:r>
            <a:endParaRPr/>
          </a:p>
        </p:txBody>
      </p:sp>
      <p:graphicFrame>
        <p:nvGraphicFramePr>
          <p:cNvPr id="155" name="Google Shape;155;p17"/>
          <p:cNvGraphicFramePr/>
          <p:nvPr/>
        </p:nvGraphicFramePr>
        <p:xfrm>
          <a:off x="2779225" y="157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1082825"/>
                <a:gridCol w="44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[1,0,0,0,0,0]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[0,1,0,0,0,0]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[0,0,1,0,0,0]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[0,0,0,1,0,0]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[0,0,0,0,1,0]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[1,0,0,0,0,0]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[0,0,0,0,0,1]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56" name="Google Shape;156;p17"/>
          <p:cNvSpPr txBox="1"/>
          <p:nvPr/>
        </p:nvSpPr>
        <p:spPr>
          <a:xfrm>
            <a:off x="438525" y="2232575"/>
            <a:ext cx="22560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a </a:t>
            </a: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sentence:</a:t>
            </a:r>
            <a:b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 love cats not dogs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 agree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one-hot encoding cont.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8"/>
          <p:cNvSpPr txBox="1"/>
          <p:nvPr>
            <p:ph idx="1" type="body"/>
          </p:nvPr>
        </p:nvSpPr>
        <p:spPr>
          <a:xfrm>
            <a:off x="819150" y="1707575"/>
            <a:ext cx="3660000" cy="67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600"/>
              <a:t>In a </a:t>
            </a:r>
            <a:r>
              <a:rPr lang="en-GB" sz="1600"/>
              <a:t>dataset for text classification:</a:t>
            </a:r>
            <a:endParaRPr sz="1600"/>
          </a:p>
        </p:txBody>
      </p:sp>
      <p:graphicFrame>
        <p:nvGraphicFramePr>
          <p:cNvPr id="163" name="Google Shape;163;p18"/>
          <p:cNvGraphicFramePr/>
          <p:nvPr/>
        </p:nvGraphicFramePr>
        <p:xfrm>
          <a:off x="727213" y="226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648300"/>
                <a:gridCol w="648300"/>
                <a:gridCol w="648300"/>
                <a:gridCol w="648300"/>
                <a:gridCol w="648300"/>
                <a:gridCol w="648300"/>
                <a:gridCol w="648300"/>
                <a:gridCol w="648300"/>
                <a:gridCol w="250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 Represented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[love, cats, not]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love, I, dogs]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dogs, agree, agree]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Bag of Words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9"/>
          <p:cNvSpPr txBox="1"/>
          <p:nvPr>
            <p:ph idx="1" type="body"/>
          </p:nvPr>
        </p:nvSpPr>
        <p:spPr>
          <a:xfrm>
            <a:off x="727225" y="1670850"/>
            <a:ext cx="3500100" cy="53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/>
              <a:t>It’s just one-hot encoding but with an extra step. </a:t>
            </a:r>
            <a:r>
              <a:rPr lang="en-GB"/>
              <a:t>Which</a:t>
            </a:r>
            <a:r>
              <a:rPr lang="en-GB"/>
              <a:t> is counting how much each word is repeated.</a:t>
            </a:r>
            <a:endParaRPr/>
          </a:p>
        </p:txBody>
      </p:sp>
      <p:graphicFrame>
        <p:nvGraphicFramePr>
          <p:cNvPr id="170" name="Google Shape;170;p19"/>
          <p:cNvGraphicFramePr/>
          <p:nvPr/>
        </p:nvGraphicFramePr>
        <p:xfrm>
          <a:off x="727213" y="2266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648300"/>
                <a:gridCol w="648300"/>
                <a:gridCol w="648300"/>
                <a:gridCol w="648300"/>
                <a:gridCol w="648300"/>
                <a:gridCol w="648300"/>
                <a:gridCol w="648300"/>
                <a:gridCol w="648300"/>
                <a:gridCol w="25031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f2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f3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f4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f5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f6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f7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Label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Text Represented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[love, cats, not]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love, I, dogs]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2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[I, dogs, agree, agree]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Embedding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221450" y="2109025"/>
            <a:ext cx="4257900" cy="275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Font typeface="Roboto"/>
              <a:buChar char="●"/>
            </a:pP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GB" sz="1500" u="sng">
                <a:solidFill>
                  <a:schemeClr val="hlink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  <a:hlinkClick r:id="rId3"/>
              </a:rPr>
              <a:t>embedding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 is a vector representation of data, in our case it’s words/tokens. </a:t>
            </a: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This representation is reflection of its meaning.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202124"/>
              </a:buClr>
              <a:buSzPts val="1500"/>
              <a:buFont typeface="Roboto"/>
              <a:buChar char="●"/>
            </a:pPr>
            <a:r>
              <a:rPr lang="en-GB" sz="1500">
                <a:solidFill>
                  <a:srgbClr val="202124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The “meaning” is its relative position of it in the embedding space (vector space of embeddings) to similarly semantic words.</a:t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 sz="1500">
              <a:solidFill>
                <a:srgbClr val="202124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77" name="Google Shape;177;p20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369924" y="1861150"/>
            <a:ext cx="4528276" cy="2741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String Representation: Embedding Space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183" name="Google Shape;183;p21"/>
          <p:cNvGraphicFramePr/>
          <p:nvPr/>
        </p:nvGraphicFramePr>
        <p:xfrm>
          <a:off x="2779225" y="1574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{4B8D9F5D-468F-47FF-96CE-01A8B7D24759}</a:tableStyleId>
              </a:tblPr>
              <a:tblGrid>
                <a:gridCol w="1082825"/>
                <a:gridCol w="441392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Word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Encoding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[0.1, -0.2, 0.4, 0.8, -0.1, 0.3]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love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[0.5, 0.7, -0.3, 1.1, 0.4, -0.2]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cats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[0.8, -0.5, 0.6, 0.3, -0.7, 0.9]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not 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[0.2, -0.4, 0.1, 0.5, 0.3, -0.6]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dogs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[0.7, -0.8, 0.2, 0.9, -0.3, 0.6]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FF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I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[0.1, -0.2, 0.4, 0.8, -0.1, 0.3]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agree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just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[0.6, 0.9, -0.1, 1.3, 0.2, -0.4]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4" name="Google Shape;184;p21"/>
          <p:cNvSpPr txBox="1"/>
          <p:nvPr/>
        </p:nvSpPr>
        <p:spPr>
          <a:xfrm>
            <a:off x="438525" y="2232575"/>
            <a:ext cx="2112900" cy="96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Assume a sentence:</a:t>
            </a:r>
            <a:b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 love cats not dogs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- I agree</a:t>
            </a:r>
            <a:endParaRPr sz="170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