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7AF2E5-C6AF-45A0-8EF7-540E9BF53788}">
  <a:tblStyle styleId="{097AF2E5-C6AF-45A0-8EF7-540E9BF537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d1b10aca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d1b10aca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d1b10aca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d1b10aca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d1b10aca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d1b10aca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d1b10aca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d1b10aca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d1b10aca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9d1b10aca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d1b10aca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d1b10aca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d1b10aca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9d1b10aca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section 5	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Classification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Classification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Text Classification is the task of assigning a label or class to a given 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Why text classification?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1- Spam/Not Spam</a:t>
            </a:r>
            <a:br>
              <a:rPr lang="en-GB"/>
            </a:br>
            <a:r>
              <a:rPr lang="en-GB"/>
              <a:t>2- Positive/Negative</a:t>
            </a:r>
            <a:br>
              <a:rPr lang="en-GB"/>
            </a:br>
            <a:r>
              <a:rPr lang="en-GB"/>
              <a:t>3- Fake/Real</a:t>
            </a:r>
            <a:br>
              <a:rPr lang="en-GB"/>
            </a:br>
            <a:r>
              <a:rPr lang="en-GB"/>
              <a:t>4- Bot/Human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Multinomial Naive Bayes: B</a:t>
            </a:r>
            <a:r>
              <a:rPr lang="en-GB"/>
              <a:t>ayesian Theorem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2171488"/>
            <a:ext cx="5715000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Multinomial Naive Bayes: Cont.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025" y="1043450"/>
            <a:ext cx="3193475" cy="9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00" y="2544079"/>
            <a:ext cx="2564218" cy="54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4399" y="2414388"/>
            <a:ext cx="2359111" cy="71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4305078" y="2844303"/>
            <a:ext cx="638649" cy="287149"/>
          </a:xfrm>
          <a:custGeom>
            <a:rect b="b" l="l" r="r" t="t"/>
            <a:pathLst>
              <a:path extrusionOk="0" h="13882" w="30875">
                <a:moveTo>
                  <a:pt x="0" y="13883"/>
                </a:moveTo>
                <a:cubicBezTo>
                  <a:pt x="5897" y="7986"/>
                  <a:pt x="13782" y="3726"/>
                  <a:pt x="21887" y="1761"/>
                </a:cubicBezTo>
                <a:cubicBezTo>
                  <a:pt x="24434" y="1144"/>
                  <a:pt x="32118" y="-413"/>
                  <a:pt x="29632" y="414"/>
                </a:cubicBezTo>
              </a:path>
            </a:pathLst>
          </a:custGeom>
          <a:noFill/>
          <a:ln cap="flat" cmpd="sng" w="78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16"/>
          <p:cNvSpPr/>
          <p:nvPr/>
        </p:nvSpPr>
        <p:spPr>
          <a:xfrm>
            <a:off x="4322908" y="2864338"/>
            <a:ext cx="557213" cy="278606"/>
          </a:xfrm>
          <a:custGeom>
            <a:rect b="b" l="l" r="r" t="t"/>
            <a:pathLst>
              <a:path extrusionOk="0" h="13469" w="26938">
                <a:moveTo>
                  <a:pt x="0" y="0"/>
                </a:moveTo>
                <a:cubicBezTo>
                  <a:pt x="9939" y="1417"/>
                  <a:pt x="19839" y="6370"/>
                  <a:pt x="26938" y="13469"/>
                </a:cubicBezTo>
              </a:path>
            </a:pathLst>
          </a:custGeom>
          <a:noFill/>
          <a:ln cap="flat" cmpd="sng" w="78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6862" y="2547087"/>
            <a:ext cx="3590824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7">
            <a:alphaModFix/>
          </a:blip>
          <a:srcRect b="15261" l="0" r="0" t="39373"/>
          <a:stretch/>
        </p:blipFill>
        <p:spPr>
          <a:xfrm>
            <a:off x="251575" y="3276575"/>
            <a:ext cx="4490350" cy="9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8">
            <a:alphaModFix/>
          </a:blip>
          <a:srcRect b="5246" l="24628" r="5621" t="51138"/>
          <a:stretch/>
        </p:blipFill>
        <p:spPr>
          <a:xfrm>
            <a:off x="3973746" y="3426250"/>
            <a:ext cx="5136581" cy="8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Multinomial Naive Bayes: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44" y="2148175"/>
            <a:ext cx="4286451" cy="2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51804" l="5403" r="18803" t="6751"/>
          <a:stretch/>
        </p:blipFill>
        <p:spPr>
          <a:xfrm>
            <a:off x="5291144" y="2864050"/>
            <a:ext cx="4032300" cy="1307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7"/>
          <p:cNvCxnSpPr/>
          <p:nvPr/>
        </p:nvCxnSpPr>
        <p:spPr>
          <a:xfrm flipH="1" rot="10800000">
            <a:off x="4079669" y="3382850"/>
            <a:ext cx="10431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/>
        </p:nvSpPr>
        <p:spPr>
          <a:xfrm>
            <a:off x="3843969" y="3001075"/>
            <a:ext cx="189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Laplace for Smoothing</a:t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5">
            <a:alphaModFix/>
          </a:blip>
          <a:srcRect b="0" l="0" r="14566" t="0"/>
          <a:stretch/>
        </p:blipFill>
        <p:spPr>
          <a:xfrm>
            <a:off x="3919850" y="4251000"/>
            <a:ext cx="3011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4946" y="4121294"/>
            <a:ext cx="2148000" cy="638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04654" y="4069741"/>
            <a:ext cx="1973333" cy="6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Multinomial Naive Bayes: Example</a:t>
            </a:r>
            <a:endParaRPr/>
          </a:p>
        </p:txBody>
      </p:sp>
      <p:graphicFrame>
        <p:nvGraphicFramePr>
          <p:cNvPr id="130" name="Google Shape;130;p18"/>
          <p:cNvGraphicFramePr/>
          <p:nvPr/>
        </p:nvGraphicFramePr>
        <p:xfrm>
          <a:off x="641525" y="2040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{097AF2E5-C6AF-45A0-8EF7-540E9BF53788}</a:tableStyleId>
              </a:tblPr>
              <a:tblGrid>
                <a:gridCol w="877850"/>
                <a:gridCol w="1003125"/>
                <a:gridCol w="2656875"/>
              </a:tblGrid>
              <a:tr h="34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Email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Class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Content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"buy cheap toys now"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"cheap replica watches buy"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Spam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"buy toys cheap"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"meeting schedule now"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"project meeting tomorrow"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"schedule project review"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18"/>
          <p:cNvSpPr txBox="1"/>
          <p:nvPr/>
        </p:nvSpPr>
        <p:spPr>
          <a:xfrm>
            <a:off x="5562075" y="2040075"/>
            <a:ext cx="32961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Text to Classify: 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Schedule meating review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</a:pPr>
            <a:r>
              <a:rPr lang="en-GB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Buy cheap watches now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</a:t>
            </a:r>
            <a:endParaRPr/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701" y="1062750"/>
            <a:ext cx="5298846" cy="381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Multinomial Naive Bayes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Neural Network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Neural Network with GloVe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