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0559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7421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54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6557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98847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723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54179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4686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8835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9349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2527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4979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176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907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731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5372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5842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07A3B7-58FE-4A18-9F42-1771B36034B8}" type="datetimeFigureOut">
              <a:rPr lang="ar-SA" smtClean="0"/>
              <a:t>17/01/1447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ar-S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6538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3180" y="2031366"/>
            <a:ext cx="8825658" cy="2677648"/>
          </a:xfrm>
        </p:spPr>
        <p:txBody>
          <a:bodyPr/>
          <a:lstStyle/>
          <a:p>
            <a:pPr algn="r" rtl="0"/>
            <a:r>
              <a:rPr lang="ar-SA" dirty="0">
                <a:latin typeface="Britannic Bold" panose="020B0903060703020204" pitchFamily="34" charset="0"/>
              </a:rPr>
              <a:t>تطبيق التعرف على أبجدية لغة الإشارة التركية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3180" y="4991025"/>
            <a:ext cx="8825658" cy="811570"/>
          </a:xfrm>
        </p:spPr>
        <p:txBody>
          <a:bodyPr>
            <a:normAutofit/>
          </a:bodyPr>
          <a:lstStyle/>
          <a:p>
            <a:pPr algn="r" rtl="0"/>
            <a:r>
              <a:rPr lang="ar-SA" dirty="0"/>
              <a:t>إعداد: عمرو نواف وليدي</a:t>
            </a:r>
          </a:p>
        </p:txBody>
      </p:sp>
    </p:spTree>
    <p:extLst>
      <p:ext uri="{BB962C8B-B14F-4D97-AF65-F5344CB8AC3E}">
        <p14:creationId xmlns:p14="http://schemas.microsoft.com/office/powerpoint/2010/main" val="382576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ar-YE" dirty="0"/>
              <a:t>مدخل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367186"/>
            <a:ext cx="8825659" cy="41703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ar-SA" dirty="0"/>
              <a:t>لغة الإشارة التركية </a:t>
            </a:r>
            <a:r>
              <a:rPr lang="en-US" dirty="0"/>
              <a:t>(TSL)، </a:t>
            </a:r>
            <a:r>
              <a:rPr lang="ar-SA" dirty="0"/>
              <a:t>كغيرها من لغات الإشارة الوطنية، هي وسيلة تواصل أساسية للصم وضعاف السمع في تركيا. وتختلف عن اللغة التركية المنطوقة بتركيبها الغني وقواعدها النحوية الفريدة.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algn="r"/>
            <a:r>
              <a:rPr lang="ar-SA" dirty="0"/>
              <a:t>مكّنت التطورات في التعلم العميق الآلات في مجال الرؤية الحاسوبية من تفسير البيانات المرئية بدقة عالية. وحققت الشبكات العصبية </a:t>
            </a:r>
            <a:r>
              <a:rPr lang="ar-SA" dirty="0" err="1"/>
              <a:t>التلافيفية</a:t>
            </a:r>
            <a:r>
              <a:rPr lang="ar-SA" dirty="0"/>
              <a:t> </a:t>
            </a:r>
            <a:r>
              <a:rPr lang="en-US" dirty="0"/>
              <a:t> (CNNs)، </a:t>
            </a:r>
            <a:r>
              <a:rPr lang="ar-SA" dirty="0"/>
              <a:t>التي قدّمها </a:t>
            </a:r>
            <a:r>
              <a:rPr lang="en-US" dirty="0" err="1"/>
              <a:t>LeCun</a:t>
            </a:r>
            <a:r>
              <a:rPr lang="en-US" dirty="0"/>
              <a:t> </a:t>
            </a:r>
            <a:r>
              <a:rPr lang="ar-SA" dirty="0"/>
              <a:t> عام ١٩٩٨ وروجت لها </a:t>
            </a:r>
            <a:r>
              <a:rPr lang="en-US" dirty="0"/>
              <a:t> </a:t>
            </a:r>
            <a:r>
              <a:rPr lang="en-US" dirty="0" err="1"/>
              <a:t>AlexNet</a:t>
            </a:r>
            <a:r>
              <a:rPr lang="en-US" dirty="0"/>
              <a:t> </a:t>
            </a:r>
            <a:r>
              <a:rPr lang="ar-SA" dirty="0"/>
              <a:t>عام ٢٠١٢، نجاحًا باهرًا في مهام تصنيف الصور، وخاصةً التعرف على إيماءات اليد.</a:t>
            </a:r>
          </a:p>
          <a:p>
            <a:pPr algn="r"/>
            <a:endParaRPr lang="ar-SA" dirty="0"/>
          </a:p>
          <a:p>
            <a:r>
              <a:rPr lang="ar-SA" dirty="0"/>
              <a:t>في حين تناولت العديد من الدراسات استخدام  </a:t>
            </a:r>
            <a:r>
              <a:rPr lang="en-US" dirty="0"/>
              <a:t>CNN)</a:t>
            </a:r>
            <a:r>
              <a:rPr lang="ar-SA" dirty="0"/>
              <a:t> ) في التعرف على لغة الإشارة خاصةً لغة الإشارة الأمريكية</a:t>
            </a:r>
            <a:r>
              <a:rPr lang="en-US" dirty="0"/>
              <a:t> (ASL) ، </a:t>
            </a:r>
            <a:r>
              <a:rPr lang="ar-SA" dirty="0"/>
              <a:t>إلا أن الأبحاث ومجموعات البيانات المتاحة على نطاق واسع حول لغة الإشارة التركية قليلة.</a:t>
            </a:r>
          </a:p>
          <a:p>
            <a:pPr marL="0" indent="0">
              <a:buNone/>
            </a:pPr>
            <a:endParaRPr lang="ar-SA" dirty="0"/>
          </a:p>
          <a:p>
            <a:r>
              <a:rPr lang="ar-SA" dirty="0"/>
              <a:t>يركز هذا </a:t>
            </a:r>
            <a:r>
              <a:rPr lang="ar-SA" dirty="0" err="1"/>
              <a:t>الإختراع</a:t>
            </a:r>
            <a:r>
              <a:rPr lang="ar-SA" dirty="0"/>
              <a:t> على بناء نظام ثابت للتعرف على إشارات أبجدية لغة الإشارة التركية يعتمد على التعلم العميق القائم على </a:t>
            </a:r>
            <a:r>
              <a:rPr lang="en-US" dirty="0"/>
              <a:t> .(CNN)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4090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مجموعة البيانات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50" y="2586409"/>
            <a:ext cx="8694318" cy="3011086"/>
          </a:xfrm>
        </p:spPr>
        <p:txBody>
          <a:bodyPr>
            <a:normAutofit/>
          </a:bodyPr>
          <a:lstStyle/>
          <a:p>
            <a:r>
              <a:rPr lang="ar-SA" dirty="0"/>
              <a:t>تم الحصول على مجموعة البيانات من موقع </a:t>
            </a:r>
            <a:r>
              <a:rPr lang="ar-SA" dirty="0" err="1"/>
              <a:t>كاجل</a:t>
            </a:r>
            <a:r>
              <a:rPr lang="ar-SA" dirty="0"/>
              <a:t> الإلكتروني، وهي تتكون من 29 فئة من الأبجدية التركية الـ 29، ويتألف كل فئة من حوالي 100 صورة تمثل هذه الأبجدية.</a:t>
            </a:r>
          </a:p>
          <a:p>
            <a:pPr marL="0" indent="0">
              <a:buNone/>
            </a:pPr>
            <a:endParaRPr lang="ar-SA" dirty="0"/>
          </a:p>
          <a:p>
            <a:r>
              <a:rPr lang="ar-SA" dirty="0"/>
              <a:t>تم بعد ذلك تغيير حجم جميع الصور إلى حجم ثابت 400 × 400 بكسل، مع استخدام خلفية بيضاء لملء الفراغات في الصورة. تساعد هذه التقنية في الحفاظ على وضوح الصورة وهويتها.</a:t>
            </a:r>
          </a:p>
          <a:p>
            <a:pPr marL="0" indent="0">
              <a:buNone/>
            </a:pPr>
            <a:endParaRPr lang="ar-SA" dirty="0"/>
          </a:p>
          <a:p>
            <a:r>
              <a:rPr lang="ar-SA" dirty="0"/>
              <a:t>بعد المعالجة المسبقة للصور لكل صورة، تم إنشاء ملف تسمية لمساعدة نموذج </a:t>
            </a:r>
            <a:r>
              <a:rPr lang="en-US" dirty="0"/>
              <a:t>YOLO </a:t>
            </a:r>
            <a:r>
              <a:rPr lang="ar-SA" dirty="0"/>
              <a:t>في تحديد معرف فئة إشارة اليد وإحداثياتها للتدريب.</a:t>
            </a:r>
          </a:p>
        </p:txBody>
      </p:sp>
    </p:spTree>
    <p:extLst>
      <p:ext uri="{BB962C8B-B14F-4D97-AF65-F5344CB8AC3E}">
        <p14:creationId xmlns:p14="http://schemas.microsoft.com/office/powerpoint/2010/main" val="117016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ar-SA" dirty="0"/>
              <a:t>توزيع النظام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ar-SA" dirty="0"/>
              <a:t>لقياس قابلية الاستخدام العملي للنموذج، دُمج في نظام تعرف حقيقي.</a:t>
            </a:r>
          </a:p>
          <a:p>
            <a:endParaRPr lang="ar-SA" dirty="0"/>
          </a:p>
          <a:p>
            <a:r>
              <a:rPr lang="ar-SA" dirty="0"/>
              <a:t>استُخدم خادم </a:t>
            </a:r>
            <a:r>
              <a:rPr lang="en-US" dirty="0"/>
              <a:t> Flask </a:t>
            </a:r>
            <a:r>
              <a:rPr lang="ar-SA" dirty="0"/>
              <a:t>لاستضافة النموذج وقبول مدخلات الصور من تطبيق جوال قائم على </a:t>
            </a:r>
            <a:r>
              <a:rPr lang="en-US" dirty="0"/>
              <a:t>Flutter</a:t>
            </a:r>
            <a:r>
              <a:rPr lang="ar-SA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ar-SA" dirty="0"/>
              <a:t>التقط التطبيق صورًا لإشارات اليد عبر كاميرا الهاتف، وأرسلها إلى الواجهة الخلفية للتنبؤ بها.</a:t>
            </a:r>
          </a:p>
          <a:p>
            <a:endParaRPr lang="ar-SA" dirty="0"/>
          </a:p>
          <a:p>
            <a:r>
              <a:rPr lang="ar-SA" dirty="0"/>
              <a:t>يُعالج الخادم الصور مسبقًا قبل التنبؤ بها لجعلها متوافقة مع النموذج.</a:t>
            </a:r>
          </a:p>
          <a:p>
            <a:endParaRPr lang="ar-SA" dirty="0"/>
          </a:p>
          <a:p>
            <a:r>
              <a:rPr lang="ar-SA" dirty="0"/>
              <a:t>يُعرض الحرف المتوقع في واجهة المستخدم.</a:t>
            </a:r>
          </a:p>
        </p:txBody>
      </p:sp>
    </p:spTree>
    <p:extLst>
      <p:ext uri="{BB962C8B-B14F-4D97-AF65-F5344CB8AC3E}">
        <p14:creationId xmlns:p14="http://schemas.microsoft.com/office/powerpoint/2010/main" val="52470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ar-SA" dirty="0"/>
              <a:t>التطبيق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87" y="2341548"/>
            <a:ext cx="1914889" cy="4151364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72" y="2341547"/>
            <a:ext cx="1914890" cy="4151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607" y="2341547"/>
            <a:ext cx="1914889" cy="4151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104084" y="2341547"/>
            <a:ext cx="384561" cy="26492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7488645" y="2474007"/>
            <a:ext cx="1160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606041" y="4144710"/>
            <a:ext cx="1690323" cy="5640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4" name="Straight Arrow Connector 13"/>
          <p:cNvCxnSpPr>
            <a:stCxn id="12" idx="1"/>
            <a:endCxn id="5" idx="3"/>
          </p:cNvCxnSpPr>
          <p:nvPr/>
        </p:nvCxnSpPr>
        <p:spPr>
          <a:xfrm flipH="1" flipV="1">
            <a:off x="3906062" y="4417229"/>
            <a:ext cx="1699979" cy="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76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241</TotalTime>
  <Words>311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Britannic Bold</vt:lpstr>
      <vt:lpstr>Century Gothic</vt:lpstr>
      <vt:lpstr>Wingdings 3</vt:lpstr>
      <vt:lpstr>Ion Boardroom</vt:lpstr>
      <vt:lpstr>تطبيق التعرف على أبجدية لغة الإشارة التركية</vt:lpstr>
      <vt:lpstr>مدخل </vt:lpstr>
      <vt:lpstr>مجموعة البيانات</vt:lpstr>
      <vt:lpstr>توزيع النظام</vt:lpstr>
      <vt:lpstr>التطبيق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Türk İşaret Dili Alfabesi Algılama Uygulaması</dc:title>
  <dc:creator>Microsoft account</dc:creator>
  <cp:lastModifiedBy>Amr Walidi</cp:lastModifiedBy>
  <cp:revision>11</cp:revision>
  <dcterms:created xsi:type="dcterms:W3CDTF">2025-05-09T16:19:53Z</dcterms:created>
  <dcterms:modified xsi:type="dcterms:W3CDTF">2025-07-12T16:21:14Z</dcterms:modified>
</cp:coreProperties>
</file>