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67" r:id="rId6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407A3B7-58FE-4A18-9F42-1771B36034B8}" type="datetimeFigureOut">
              <a:rPr lang="ar-SA" smtClean="0"/>
              <a:t>14/12/1446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641750D-59D7-443B-877D-AAD3FB91D91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0559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A3B7-58FE-4A18-9F42-1771B36034B8}" type="datetimeFigureOut">
              <a:rPr lang="ar-SA" smtClean="0"/>
              <a:t>14/12/1446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750D-59D7-443B-877D-AAD3FB91D91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7421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A3B7-58FE-4A18-9F42-1771B36034B8}" type="datetimeFigureOut">
              <a:rPr lang="ar-SA" smtClean="0"/>
              <a:t>14/12/1446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750D-59D7-443B-877D-AAD3FB91D91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540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A3B7-58FE-4A18-9F42-1771B36034B8}" type="datetimeFigureOut">
              <a:rPr lang="ar-SA" smtClean="0"/>
              <a:t>14/12/1446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750D-59D7-443B-877D-AAD3FB91D91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76557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A3B7-58FE-4A18-9F42-1771B36034B8}" type="datetimeFigureOut">
              <a:rPr lang="ar-SA" smtClean="0"/>
              <a:t>14/12/1446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750D-59D7-443B-877D-AAD3FB91D91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98847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A3B7-58FE-4A18-9F42-1771B36034B8}" type="datetimeFigureOut">
              <a:rPr lang="ar-SA" smtClean="0"/>
              <a:t>14/12/1446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750D-59D7-443B-877D-AAD3FB91D91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97231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A3B7-58FE-4A18-9F42-1771B36034B8}" type="datetimeFigureOut">
              <a:rPr lang="ar-SA" smtClean="0"/>
              <a:t>14/12/1446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750D-59D7-443B-877D-AAD3FB91D91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54179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407A3B7-58FE-4A18-9F42-1771B36034B8}" type="datetimeFigureOut">
              <a:rPr lang="ar-SA" smtClean="0"/>
              <a:t>14/12/1446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750D-59D7-443B-877D-AAD3FB91D91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46868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407A3B7-58FE-4A18-9F42-1771B36034B8}" type="datetimeFigureOut">
              <a:rPr lang="ar-SA" smtClean="0"/>
              <a:t>14/12/1446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750D-59D7-443B-877D-AAD3FB91D91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8835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A3B7-58FE-4A18-9F42-1771B36034B8}" type="datetimeFigureOut">
              <a:rPr lang="ar-SA" smtClean="0"/>
              <a:t>14/12/1446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750D-59D7-443B-877D-AAD3FB91D91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9349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A3B7-58FE-4A18-9F42-1771B36034B8}" type="datetimeFigureOut">
              <a:rPr lang="ar-SA" smtClean="0"/>
              <a:t>14/12/1446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750D-59D7-443B-877D-AAD3FB91D91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2527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A3B7-58FE-4A18-9F42-1771B36034B8}" type="datetimeFigureOut">
              <a:rPr lang="ar-SA" smtClean="0"/>
              <a:t>14/12/1446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750D-59D7-443B-877D-AAD3FB91D91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49796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A3B7-58FE-4A18-9F42-1771B36034B8}" type="datetimeFigureOut">
              <a:rPr lang="ar-SA" smtClean="0"/>
              <a:t>14/12/1446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750D-59D7-443B-877D-AAD3FB91D91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5176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A3B7-58FE-4A18-9F42-1771B36034B8}" type="datetimeFigureOut">
              <a:rPr lang="ar-SA" smtClean="0"/>
              <a:t>14/12/1446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750D-59D7-443B-877D-AAD3FB91D91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6907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A3B7-58FE-4A18-9F42-1771B36034B8}" type="datetimeFigureOut">
              <a:rPr lang="ar-SA" smtClean="0"/>
              <a:t>14/12/1446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750D-59D7-443B-877D-AAD3FB91D91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7315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A3B7-58FE-4A18-9F42-1771B36034B8}" type="datetimeFigureOut">
              <a:rPr lang="ar-SA" smtClean="0"/>
              <a:t>14/12/1446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750D-59D7-443B-877D-AAD3FB91D91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53725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A3B7-58FE-4A18-9F42-1771B36034B8}" type="datetimeFigureOut">
              <a:rPr lang="ar-SA" smtClean="0"/>
              <a:t>14/12/1446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1750D-59D7-443B-877D-AAD3FB91D91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5842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407A3B7-58FE-4A18-9F42-1771B36034B8}" type="datetimeFigureOut">
              <a:rPr lang="ar-SA" smtClean="0"/>
              <a:t>14/12/1446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ar-S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641750D-59D7-443B-877D-AAD3FB91D91D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6538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3180" y="2031366"/>
            <a:ext cx="8825658" cy="2677648"/>
          </a:xfrm>
        </p:spPr>
        <p:txBody>
          <a:bodyPr/>
          <a:lstStyle/>
          <a:p>
            <a:pPr algn="r" rtl="0"/>
            <a:r>
              <a:rPr lang="ar-SA" dirty="0">
                <a:latin typeface="Britannic Bold" panose="020B0903060703020204" pitchFamily="34" charset="0"/>
              </a:rPr>
              <a:t>تطبيق التعرف على أبجدية لغة الإشارة التركية</a:t>
            </a:r>
            <a:endParaRPr lang="ar-SA" dirty="0">
              <a:latin typeface="Britannic Bold" panose="020B09030607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3180" y="4991025"/>
            <a:ext cx="8825658" cy="811570"/>
          </a:xfrm>
        </p:spPr>
        <p:txBody>
          <a:bodyPr>
            <a:normAutofit/>
          </a:bodyPr>
          <a:lstStyle/>
          <a:p>
            <a:pPr algn="r" rtl="0"/>
            <a:r>
              <a:rPr lang="ar-SA" dirty="0"/>
              <a:t>إعداد: عمرو نواف وليدي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82576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0"/>
            <a:r>
              <a:rPr lang="en-US" dirty="0" err="1" smtClean="0"/>
              <a:t>Giriş</a:t>
            </a:r>
            <a:r>
              <a:rPr lang="en-US" dirty="0" smtClean="0"/>
              <a:t> 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708" y="2367186"/>
            <a:ext cx="8825659" cy="417034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ar-SA" dirty="0"/>
              <a:t>لغة الإشارة </a:t>
            </a:r>
            <a:r>
              <a:rPr lang="ar-SA" dirty="0" smtClean="0"/>
              <a:t>التركية </a:t>
            </a:r>
            <a:r>
              <a:rPr lang="en-US" dirty="0" smtClean="0"/>
              <a:t>(TSL)، </a:t>
            </a:r>
            <a:r>
              <a:rPr lang="ar-SA" dirty="0"/>
              <a:t>كغيرها من لغات الإشارة الوطنية، هي وسيلة تواصل أساسية للصم وضعاف السمع في تركيا. وتختلف عن اللغة التركية المنطوقة بتركيبها الغني وقواعدها النحوية الفريدة</a:t>
            </a:r>
            <a:r>
              <a:rPr lang="ar-SA" dirty="0" smtClean="0"/>
              <a:t>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algn="r"/>
            <a:r>
              <a:rPr lang="ar-SA" dirty="0"/>
              <a:t>مكّنت التطورات في التعلم العميق الآلات في مجال الرؤية الحاسوبية من تفسير البيانات المرئية بدقة عالية. وحققت الشبكات العصبية </a:t>
            </a:r>
            <a:r>
              <a:rPr lang="ar-SA" dirty="0" err="1" smtClean="0"/>
              <a:t>التلافيفية</a:t>
            </a:r>
            <a:r>
              <a:rPr lang="ar-SA" dirty="0" smtClean="0"/>
              <a:t> </a:t>
            </a:r>
            <a:r>
              <a:rPr lang="en-US" dirty="0" smtClean="0"/>
              <a:t> (CNNs</a:t>
            </a:r>
            <a:r>
              <a:rPr lang="en-US" dirty="0"/>
              <a:t>)، </a:t>
            </a:r>
            <a:r>
              <a:rPr lang="ar-SA" dirty="0"/>
              <a:t>التي قدّمها </a:t>
            </a:r>
            <a:r>
              <a:rPr lang="en-US" dirty="0" err="1"/>
              <a:t>LeCun</a:t>
            </a:r>
            <a:r>
              <a:rPr lang="en-US" dirty="0"/>
              <a:t> </a:t>
            </a:r>
            <a:r>
              <a:rPr lang="ar-SA" dirty="0" smtClean="0"/>
              <a:t> عام </a:t>
            </a:r>
            <a:r>
              <a:rPr lang="ar-SA" dirty="0"/>
              <a:t>١٩٩٨ وروجت لها </a:t>
            </a:r>
            <a:r>
              <a:rPr lang="en-US" dirty="0" smtClean="0"/>
              <a:t> </a:t>
            </a:r>
            <a:r>
              <a:rPr lang="en-US" dirty="0" err="1" smtClean="0"/>
              <a:t>AlexNet</a:t>
            </a:r>
            <a:r>
              <a:rPr lang="en-US" dirty="0" smtClean="0"/>
              <a:t> </a:t>
            </a:r>
            <a:r>
              <a:rPr lang="ar-SA" dirty="0"/>
              <a:t>عام ٢٠١٢، نجاحًا باهرًا في مهام تصنيف الصور، وخاصةً التعرف على إيماءات اليد</a:t>
            </a:r>
            <a:r>
              <a:rPr lang="ar-SA" dirty="0" smtClean="0"/>
              <a:t>.</a:t>
            </a:r>
          </a:p>
          <a:p>
            <a:pPr algn="r"/>
            <a:endParaRPr lang="ar-SA" dirty="0" smtClean="0"/>
          </a:p>
          <a:p>
            <a:r>
              <a:rPr lang="ar-SA" dirty="0"/>
              <a:t>في حين تناولت العديد من الدراسات استخدام </a:t>
            </a:r>
            <a:r>
              <a:rPr lang="ar-SA" dirty="0" smtClean="0"/>
              <a:t> </a:t>
            </a:r>
            <a:r>
              <a:rPr lang="en-US" dirty="0" smtClean="0"/>
              <a:t>CNN)</a:t>
            </a:r>
            <a:r>
              <a:rPr lang="ar-SA" dirty="0" smtClean="0"/>
              <a:t> ) في </a:t>
            </a:r>
            <a:r>
              <a:rPr lang="ar-SA" dirty="0"/>
              <a:t>التعرف على لغة الإشارة </a:t>
            </a:r>
            <a:r>
              <a:rPr lang="ar-SA" dirty="0" smtClean="0"/>
              <a:t>خاصةً </a:t>
            </a:r>
            <a:r>
              <a:rPr lang="ar-SA" dirty="0"/>
              <a:t>لغة الإشارة </a:t>
            </a:r>
            <a:r>
              <a:rPr lang="ar-SA" dirty="0" smtClean="0"/>
              <a:t>الأمريكية</a:t>
            </a:r>
            <a:r>
              <a:rPr lang="en-US" dirty="0" smtClean="0"/>
              <a:t> (ASL) ، </a:t>
            </a:r>
            <a:r>
              <a:rPr lang="ar-SA" dirty="0"/>
              <a:t>إلا أن الأبحاث ومجموعات البيانات المتاحة على نطاق واسع حول لغة الإشارة التركية قليلة</a:t>
            </a:r>
            <a:r>
              <a:rPr lang="ar-SA" dirty="0" smtClean="0"/>
              <a:t>.</a:t>
            </a:r>
          </a:p>
          <a:p>
            <a:pPr marL="0" indent="0">
              <a:buNone/>
            </a:pPr>
            <a:endParaRPr lang="ar-SA" dirty="0" smtClean="0"/>
          </a:p>
          <a:p>
            <a:r>
              <a:rPr lang="ar-SA" dirty="0"/>
              <a:t>يركز هذا </a:t>
            </a:r>
            <a:r>
              <a:rPr lang="ar-SA" dirty="0" err="1" smtClean="0"/>
              <a:t>الإختراع</a:t>
            </a:r>
            <a:r>
              <a:rPr lang="ar-SA" dirty="0" smtClean="0"/>
              <a:t> على </a:t>
            </a:r>
            <a:r>
              <a:rPr lang="ar-SA" dirty="0"/>
              <a:t>بناء نظام ثابت للتعرف على إشارات أبجدية لغة الإشارة </a:t>
            </a:r>
            <a:r>
              <a:rPr lang="ar-SA" dirty="0" smtClean="0"/>
              <a:t>التركية يعتمد </a:t>
            </a:r>
            <a:r>
              <a:rPr lang="ar-SA" dirty="0"/>
              <a:t>على التعلم العميق القائم على </a:t>
            </a:r>
            <a:r>
              <a:rPr lang="en-US" dirty="0" smtClean="0"/>
              <a:t> .(CNN)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54090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/>
              <a:t>مجموعة البيانات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050" y="2586409"/>
            <a:ext cx="8694318" cy="3011086"/>
          </a:xfrm>
        </p:spPr>
        <p:txBody>
          <a:bodyPr>
            <a:normAutofit/>
          </a:bodyPr>
          <a:lstStyle/>
          <a:p>
            <a:r>
              <a:rPr lang="ar-SA" dirty="0"/>
              <a:t>تم الحصول على مجموعة البيانات من موقع </a:t>
            </a:r>
            <a:r>
              <a:rPr lang="ar-SA" dirty="0" err="1"/>
              <a:t>كاجل</a:t>
            </a:r>
            <a:r>
              <a:rPr lang="ar-SA" dirty="0"/>
              <a:t> الإلكتروني، وهي تتكون من 29 فئة من الأبجدية التركية الـ 29، ويتألف كل فئة من حوالي 100 صورة تمثل هذه الأبجدية</a:t>
            </a:r>
            <a:r>
              <a:rPr lang="ar-SA" dirty="0" smtClean="0"/>
              <a:t>.</a:t>
            </a:r>
          </a:p>
          <a:p>
            <a:pPr marL="0" indent="0">
              <a:buNone/>
            </a:pPr>
            <a:endParaRPr lang="ar-SA" dirty="0" smtClean="0"/>
          </a:p>
          <a:p>
            <a:r>
              <a:rPr lang="ar-SA" dirty="0" smtClean="0"/>
              <a:t>تم </a:t>
            </a:r>
            <a:r>
              <a:rPr lang="ar-SA" dirty="0"/>
              <a:t>بعد ذلك تغيير حجم جميع الصور إلى حجم ثابت 400 × 400 بكسل، مع استخدام خلفية بيضاء لملء الفراغات في الصورة. تساعد هذه التقنية في الحفاظ على وضوح الصورة وهويتها</a:t>
            </a:r>
            <a:r>
              <a:rPr lang="ar-SA" dirty="0" smtClean="0"/>
              <a:t>.</a:t>
            </a:r>
          </a:p>
          <a:p>
            <a:pPr marL="0" indent="0">
              <a:buNone/>
            </a:pPr>
            <a:endParaRPr lang="ar-SA" dirty="0" smtClean="0"/>
          </a:p>
          <a:p>
            <a:r>
              <a:rPr lang="ar-SA" dirty="0" smtClean="0"/>
              <a:t>بعد </a:t>
            </a:r>
            <a:r>
              <a:rPr lang="ar-SA" dirty="0"/>
              <a:t>المعالجة المسبقة للصور لكل صورة، تم إنشاء ملف تسمية لمساعدة نموذج </a:t>
            </a:r>
            <a:r>
              <a:rPr lang="en-US" dirty="0"/>
              <a:t>YOLO </a:t>
            </a:r>
            <a:r>
              <a:rPr lang="ar-SA" dirty="0"/>
              <a:t>في تحديد معرف فئة إشارة اليد وإحداثياتها للتدريب.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17016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0"/>
            <a:r>
              <a:rPr lang="ar-SA" dirty="0"/>
              <a:t>توزيع النظام</a:t>
            </a: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ar-SA" dirty="0"/>
              <a:t>لقياس قابلية الاستخدام العملي للنموذج، دُمج في نظام </a:t>
            </a:r>
            <a:r>
              <a:rPr lang="ar-SA" dirty="0" smtClean="0"/>
              <a:t>تعرف </a:t>
            </a:r>
            <a:r>
              <a:rPr lang="ar-SA" dirty="0"/>
              <a:t>حقيقي.</a:t>
            </a:r>
          </a:p>
          <a:p>
            <a:endParaRPr lang="ar-SA" dirty="0"/>
          </a:p>
          <a:p>
            <a:r>
              <a:rPr lang="ar-SA" dirty="0"/>
              <a:t>استُخدم خادم </a:t>
            </a:r>
            <a:r>
              <a:rPr lang="en-US" dirty="0" smtClean="0"/>
              <a:t> Flask </a:t>
            </a:r>
            <a:r>
              <a:rPr lang="ar-SA" dirty="0"/>
              <a:t>لاستضافة النموذج وقبول مدخلات الصور من تطبيق جوال قائم </a:t>
            </a:r>
            <a:r>
              <a:rPr lang="ar-SA" dirty="0" smtClean="0"/>
              <a:t>على </a:t>
            </a:r>
            <a:r>
              <a:rPr lang="en-US" dirty="0" smtClean="0"/>
              <a:t>Flutter</a:t>
            </a:r>
            <a:r>
              <a:rPr lang="ar-SA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ar-SA" dirty="0"/>
              <a:t>التقط التطبيق صورًا </a:t>
            </a:r>
            <a:r>
              <a:rPr lang="ar-SA" dirty="0" smtClean="0"/>
              <a:t>لإشارات </a:t>
            </a:r>
            <a:r>
              <a:rPr lang="ar-SA" dirty="0"/>
              <a:t>اليد عبر كاميرا الهاتف، وأرسلها إلى الواجهة الخلفية للتنبؤ بها.</a:t>
            </a:r>
          </a:p>
          <a:p>
            <a:endParaRPr lang="ar-SA" dirty="0"/>
          </a:p>
          <a:p>
            <a:r>
              <a:rPr lang="ar-SA" dirty="0"/>
              <a:t>يُعالج الخادم الصور مسبقًا قبل التنبؤ بها لجعلها متوافقة مع النموذج.</a:t>
            </a:r>
          </a:p>
          <a:p>
            <a:endParaRPr lang="ar-SA" dirty="0"/>
          </a:p>
          <a:p>
            <a:r>
              <a:rPr lang="ar-SA" dirty="0"/>
              <a:t>يُعرض الحرف المتوقع في واجهة المستخدم.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52470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0"/>
            <a:r>
              <a:rPr lang="ar-SA" dirty="0" smtClean="0"/>
              <a:t>التطبيق</a:t>
            </a:r>
            <a:endParaRPr lang="ar-S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487" y="2341548"/>
            <a:ext cx="1914889" cy="4151364"/>
          </a:xfr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172" y="2341547"/>
            <a:ext cx="1914890" cy="41513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607" y="2341547"/>
            <a:ext cx="1914889" cy="41513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7104084" y="2341547"/>
            <a:ext cx="384561" cy="264920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7488645" y="2474007"/>
            <a:ext cx="11609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606041" y="4144710"/>
            <a:ext cx="1690323" cy="56402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cxnSp>
        <p:nvCxnSpPr>
          <p:cNvPr id="14" name="Straight Arrow Connector 13"/>
          <p:cNvCxnSpPr>
            <a:stCxn id="12" idx="1"/>
            <a:endCxn id="5" idx="3"/>
          </p:cNvCxnSpPr>
          <p:nvPr/>
        </p:nvCxnSpPr>
        <p:spPr>
          <a:xfrm flipH="1" flipV="1">
            <a:off x="3906062" y="4417229"/>
            <a:ext cx="1699979" cy="9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77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241</TotalTime>
  <Words>311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Britannic Bold</vt:lpstr>
      <vt:lpstr>Century Gothic</vt:lpstr>
      <vt:lpstr>Times New Roman</vt:lpstr>
      <vt:lpstr>Wingdings 3</vt:lpstr>
      <vt:lpstr>Ion Boardroom</vt:lpstr>
      <vt:lpstr>تطبيق التعرف على أبجدية لغة الإشارة التركية</vt:lpstr>
      <vt:lpstr>Giriş </vt:lpstr>
      <vt:lpstr>مجموعة البيانات</vt:lpstr>
      <vt:lpstr>توزيع النظام</vt:lpstr>
      <vt:lpstr>التطبيق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Türk İşaret Dili Alfabesi Algılama Uygulaması</dc:title>
  <dc:creator>Microsoft account</dc:creator>
  <cp:lastModifiedBy>Microsoft account</cp:lastModifiedBy>
  <cp:revision>10</cp:revision>
  <dcterms:created xsi:type="dcterms:W3CDTF">2025-05-09T16:19:53Z</dcterms:created>
  <dcterms:modified xsi:type="dcterms:W3CDTF">2025-06-10T09:38:51Z</dcterms:modified>
</cp:coreProperties>
</file>