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63" r:id="rId3"/>
    <p:sldId id="257" r:id="rId4"/>
    <p:sldId id="262" r:id="rId5"/>
    <p:sldId id="258" r:id="rId6"/>
    <p:sldId id="264" r:id="rId7"/>
    <p:sldId id="265" r:id="rId8"/>
    <p:sldId id="259" r:id="rId9"/>
    <p:sldId id="260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407A3B7-58FE-4A18-9F42-1771B36034B8}" type="datetimeFigureOut">
              <a:rPr lang="ar-SA" smtClean="0"/>
              <a:t>12/11/1446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0559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12/11/1446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7421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12/11/1446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54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12/11/1446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76557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12/11/1446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98847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12/11/1446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97231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12/11/1446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54179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407A3B7-58FE-4A18-9F42-1771B36034B8}" type="datetimeFigureOut">
              <a:rPr lang="ar-SA" smtClean="0"/>
              <a:t>12/11/1446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4686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407A3B7-58FE-4A18-9F42-1771B36034B8}" type="datetimeFigureOut">
              <a:rPr lang="ar-SA" smtClean="0"/>
              <a:t>12/11/1446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8835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12/11/1446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9349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12/11/1446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2527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12/11/1446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4979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12/11/1446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5176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12/11/1446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907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12/11/1446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7315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12/11/1446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5372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12/11/1446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5842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407A3B7-58FE-4A18-9F42-1771B36034B8}" type="datetimeFigureOut">
              <a:rPr lang="ar-SA" smtClean="0"/>
              <a:t>12/11/1446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ar-S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6538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Türk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İşaret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Dili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Alfabesi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Algılama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Uygulaması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endParaRPr lang="ar-SA" dirty="0"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059391"/>
            <a:ext cx="8825658" cy="811570"/>
          </a:xfrm>
        </p:spPr>
        <p:txBody>
          <a:bodyPr>
            <a:normAutofit fontScale="62500" lnSpcReduction="20000"/>
          </a:bodyPr>
          <a:lstStyle/>
          <a:p>
            <a:r>
              <a:rPr lang="tr-TR" dirty="0" smtClean="0"/>
              <a:t>Öğrenci NO</a:t>
            </a:r>
            <a:r>
              <a:rPr lang="en-US" dirty="0" smtClean="0"/>
              <a:t>: 02210224064</a:t>
            </a:r>
          </a:p>
          <a:p>
            <a:r>
              <a:rPr lang="en-US" dirty="0" err="1" smtClean="0"/>
              <a:t>Hazirlayan</a:t>
            </a:r>
            <a:r>
              <a:rPr lang="en-US" dirty="0" smtClean="0"/>
              <a:t>: Amr </a:t>
            </a:r>
            <a:r>
              <a:rPr lang="en-US" dirty="0" err="1" smtClean="0"/>
              <a:t>Nawaf</a:t>
            </a:r>
            <a:r>
              <a:rPr lang="en-US" dirty="0" smtClean="0"/>
              <a:t> </a:t>
            </a:r>
            <a:r>
              <a:rPr lang="en-US" dirty="0" err="1" smtClean="0"/>
              <a:t>walidi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Ders</a:t>
            </a:r>
            <a:r>
              <a:rPr lang="en-US" dirty="0" smtClean="0"/>
              <a:t>: </a:t>
            </a:r>
            <a:r>
              <a:rPr lang="en-US" dirty="0" err="1" smtClean="0"/>
              <a:t>Yapay</a:t>
            </a:r>
            <a:r>
              <a:rPr lang="en-US" dirty="0" smtClean="0"/>
              <a:t> </a:t>
            </a:r>
            <a:r>
              <a:rPr lang="en-US" dirty="0" err="1" smtClean="0"/>
              <a:t>zeka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8257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10" y="973668"/>
            <a:ext cx="9766571" cy="706964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setinde</a:t>
            </a:r>
            <a:r>
              <a:rPr lang="en-US" dirty="0"/>
              <a:t> </a:t>
            </a:r>
            <a:r>
              <a:rPr lang="en-US" dirty="0" err="1"/>
              <a:t>gerçekleştirilen</a:t>
            </a:r>
            <a:r>
              <a:rPr lang="en-US" dirty="0"/>
              <a:t> </a:t>
            </a:r>
            <a:r>
              <a:rPr lang="en-US" dirty="0" err="1"/>
              <a:t>karışıklık</a:t>
            </a:r>
            <a:r>
              <a:rPr lang="en-US" dirty="0"/>
              <a:t> </a:t>
            </a:r>
            <a:r>
              <a:rPr lang="en-US" dirty="0" err="1"/>
              <a:t>matrisi</a:t>
            </a:r>
            <a:r>
              <a:rPr lang="en-US" dirty="0"/>
              <a:t> </a:t>
            </a:r>
            <a:endParaRPr lang="ar-S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968" y="2398411"/>
            <a:ext cx="4375445" cy="445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Dağıtımı</a:t>
            </a:r>
            <a:r>
              <a:rPr lang="en-US" dirty="0"/>
              <a:t>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pragmatik</a:t>
            </a:r>
            <a:r>
              <a:rPr lang="en-US" dirty="0"/>
              <a:t> </a:t>
            </a:r>
            <a:r>
              <a:rPr lang="en-US" dirty="0" err="1"/>
              <a:t>kullanılabilirliğini</a:t>
            </a:r>
            <a:r>
              <a:rPr lang="en-US" dirty="0"/>
              <a:t> </a:t>
            </a:r>
            <a:r>
              <a:rPr lang="en-US" dirty="0" err="1"/>
              <a:t>ölçmek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algılama</a:t>
            </a:r>
            <a:r>
              <a:rPr lang="en-US" dirty="0"/>
              <a:t> </a:t>
            </a:r>
            <a:r>
              <a:rPr lang="en-US" dirty="0" err="1"/>
              <a:t>sistemine</a:t>
            </a:r>
            <a:r>
              <a:rPr lang="en-US" dirty="0"/>
              <a:t> </a:t>
            </a:r>
            <a:r>
              <a:rPr lang="en-US" dirty="0" err="1"/>
              <a:t>entegre</a:t>
            </a:r>
            <a:r>
              <a:rPr lang="en-US" dirty="0"/>
              <a:t> </a:t>
            </a:r>
            <a:r>
              <a:rPr lang="en-US" dirty="0" err="1"/>
              <a:t>edildi</a:t>
            </a:r>
            <a:r>
              <a:rPr lang="en-US" dirty="0"/>
              <a:t>. </a:t>
            </a:r>
            <a:endParaRPr lang="en-US" dirty="0" smtClean="0"/>
          </a:p>
          <a:p>
            <a:pPr algn="l" rtl="0"/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barındırmak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Flutter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uygulamadan</a:t>
            </a:r>
            <a:r>
              <a:rPr lang="en-US" dirty="0"/>
              <a:t> </a:t>
            </a:r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girişlerini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Flask </a:t>
            </a:r>
            <a:r>
              <a:rPr lang="en-US" dirty="0" err="1"/>
              <a:t>sunucusu</a:t>
            </a:r>
            <a:r>
              <a:rPr lang="en-US" dirty="0"/>
              <a:t> </a:t>
            </a:r>
            <a:r>
              <a:rPr lang="en-US" dirty="0" err="1"/>
              <a:t>kullanıldı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err="1"/>
              <a:t>Uygulama</a:t>
            </a:r>
            <a:r>
              <a:rPr lang="en-US" dirty="0"/>
              <a:t>, </a:t>
            </a:r>
            <a:r>
              <a:rPr lang="en-US" dirty="0" err="1"/>
              <a:t>telefon</a:t>
            </a:r>
            <a:r>
              <a:rPr lang="en-US" dirty="0"/>
              <a:t> </a:t>
            </a:r>
            <a:r>
              <a:rPr lang="en-US" dirty="0" err="1"/>
              <a:t>kamerası</a:t>
            </a:r>
            <a:r>
              <a:rPr lang="en-US" dirty="0"/>
              <a:t> </a:t>
            </a:r>
            <a:r>
              <a:rPr lang="en-US" dirty="0" err="1"/>
              <a:t>aracılığıyla</a:t>
            </a:r>
            <a:r>
              <a:rPr lang="en-US" dirty="0"/>
              <a:t> el </a:t>
            </a:r>
            <a:r>
              <a:rPr lang="en-US" dirty="0" err="1"/>
              <a:t>hareketi</a:t>
            </a:r>
            <a:r>
              <a:rPr lang="en-US" dirty="0"/>
              <a:t> </a:t>
            </a:r>
            <a:r>
              <a:rPr lang="en-US" dirty="0" err="1"/>
              <a:t>görüntüleri</a:t>
            </a:r>
            <a:r>
              <a:rPr lang="en-US" dirty="0"/>
              <a:t> </a:t>
            </a:r>
            <a:r>
              <a:rPr lang="en-US" dirty="0" err="1"/>
              <a:t>yakaladı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tahmin</a:t>
            </a:r>
            <a:r>
              <a:rPr lang="en-US" dirty="0"/>
              <a:t> </a:t>
            </a:r>
            <a:r>
              <a:rPr lang="en-US" dirty="0" err="1"/>
              <a:t>edilmek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uca</a:t>
            </a:r>
            <a:r>
              <a:rPr lang="en-US" dirty="0"/>
              <a:t> </a:t>
            </a:r>
            <a:r>
              <a:rPr lang="en-US" dirty="0" err="1"/>
              <a:t>gönderdi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err="1"/>
              <a:t>Sunucu</a:t>
            </a:r>
            <a:r>
              <a:rPr lang="en-US" dirty="0"/>
              <a:t>, </a:t>
            </a:r>
            <a:r>
              <a:rPr lang="en-US" dirty="0" err="1"/>
              <a:t>görüntüleri</a:t>
            </a:r>
            <a:r>
              <a:rPr lang="en-US" dirty="0"/>
              <a:t> </a:t>
            </a:r>
            <a:r>
              <a:rPr lang="en-US" dirty="0" err="1"/>
              <a:t>modelle</a:t>
            </a:r>
            <a:r>
              <a:rPr lang="en-US" dirty="0"/>
              <a:t> </a:t>
            </a:r>
            <a:r>
              <a:rPr lang="en-US" dirty="0" err="1"/>
              <a:t>uyumlu</a:t>
            </a:r>
            <a:r>
              <a:rPr lang="en-US" dirty="0"/>
              <a:t> hale </a:t>
            </a:r>
            <a:r>
              <a:rPr lang="en-US" dirty="0" err="1"/>
              <a:t>getirmek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tahminden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görüntüleri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işler</a:t>
            </a:r>
            <a:r>
              <a:rPr lang="en-US" dirty="0"/>
              <a:t>. </a:t>
            </a:r>
            <a:endParaRPr lang="en-US" dirty="0" smtClean="0"/>
          </a:p>
          <a:p>
            <a:pPr algn="l" rtl="0"/>
            <a:r>
              <a:rPr lang="en-US" dirty="0" err="1"/>
              <a:t>Beklenen</a:t>
            </a:r>
            <a:r>
              <a:rPr lang="en-US" dirty="0"/>
              <a:t> </a:t>
            </a:r>
            <a:r>
              <a:rPr lang="en-US" dirty="0" err="1"/>
              <a:t>harf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arayüzünde</a:t>
            </a:r>
            <a:r>
              <a:rPr lang="en-US" dirty="0"/>
              <a:t> </a:t>
            </a:r>
            <a:r>
              <a:rPr lang="en-US" dirty="0" err="1"/>
              <a:t>görüntülenir</a:t>
            </a:r>
            <a:r>
              <a:rPr lang="en-US" dirty="0"/>
              <a:t>.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247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Uygulama</a:t>
            </a:r>
            <a:endParaRPr lang="ar-S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87" y="2341548"/>
            <a:ext cx="1914889" cy="4151364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72" y="2341547"/>
            <a:ext cx="1914890" cy="4151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607" y="2341547"/>
            <a:ext cx="1914889" cy="41513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7104084" y="2341547"/>
            <a:ext cx="384561" cy="26492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7488645" y="2474007"/>
            <a:ext cx="1160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606041" y="4144710"/>
            <a:ext cx="1690323" cy="5640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4" name="Straight Arrow Connector 13"/>
          <p:cNvCxnSpPr>
            <a:stCxn id="12" idx="1"/>
            <a:endCxn id="5" idx="3"/>
          </p:cNvCxnSpPr>
          <p:nvPr/>
        </p:nvCxnSpPr>
        <p:spPr>
          <a:xfrm flipH="1" flipV="1">
            <a:off x="3906062" y="4417229"/>
            <a:ext cx="1699979" cy="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7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Ama</a:t>
            </a:r>
            <a:r>
              <a:rPr lang="tr-TR" dirty="0" smtClean="0"/>
              <a:t>ç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 err="1" smtClean="0"/>
              <a:t>Kişiselleştirilmiş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kümesinin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, </a:t>
            </a:r>
            <a:r>
              <a:rPr lang="en-US" dirty="0" err="1"/>
              <a:t>genelleme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artırmanın</a:t>
            </a:r>
            <a:r>
              <a:rPr lang="en-US" dirty="0"/>
              <a:t> </a:t>
            </a:r>
            <a:r>
              <a:rPr lang="en-US" dirty="0" err="1"/>
              <a:t>uygulanması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CNN </a:t>
            </a:r>
            <a:r>
              <a:rPr lang="en-US" dirty="0" err="1"/>
              <a:t>modelinin</a:t>
            </a:r>
            <a:r>
              <a:rPr lang="en-US" dirty="0"/>
              <a:t> </a:t>
            </a:r>
            <a:r>
              <a:rPr lang="en-US" dirty="0" err="1"/>
              <a:t>eğitilmesi</a:t>
            </a:r>
            <a:r>
              <a:rPr lang="en-US" dirty="0"/>
              <a:t> </a:t>
            </a:r>
            <a:r>
              <a:rPr lang="en-US" dirty="0" err="1"/>
              <a:t>yoluyla</a:t>
            </a:r>
            <a:r>
              <a:rPr lang="en-US" dirty="0"/>
              <a:t> </a:t>
            </a:r>
            <a:r>
              <a:rPr lang="en-US" dirty="0" err="1"/>
              <a:t>sağlam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TSL </a:t>
            </a:r>
            <a:r>
              <a:rPr lang="en-US" dirty="0" err="1"/>
              <a:t>alfabe</a:t>
            </a:r>
            <a:r>
              <a:rPr lang="en-US" dirty="0"/>
              <a:t> </a:t>
            </a:r>
            <a:r>
              <a:rPr lang="en-US" dirty="0" err="1"/>
              <a:t>tanıma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kurmaktır</a:t>
            </a:r>
            <a:r>
              <a:rPr lang="en-US" dirty="0"/>
              <a:t>.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uygulanabilirliğini</a:t>
            </a:r>
            <a:r>
              <a:rPr lang="en-US" dirty="0"/>
              <a:t> </a:t>
            </a:r>
            <a:r>
              <a:rPr lang="en-US" dirty="0" err="1"/>
              <a:t>göstermek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uygulamada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doğruluk</a:t>
            </a:r>
            <a:r>
              <a:rPr lang="en-US" dirty="0"/>
              <a:t> </a:t>
            </a:r>
            <a:r>
              <a:rPr lang="en-US" dirty="0" err="1"/>
              <a:t>testine</a:t>
            </a:r>
            <a:r>
              <a:rPr lang="en-US" dirty="0"/>
              <a:t> </a:t>
            </a:r>
            <a:r>
              <a:rPr lang="en-US" dirty="0" err="1"/>
              <a:t>tabi</a:t>
            </a:r>
            <a:r>
              <a:rPr lang="en-US" dirty="0"/>
              <a:t> </a:t>
            </a:r>
            <a:r>
              <a:rPr lang="en-US" dirty="0" err="1"/>
              <a:t>tutulur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</a:t>
            </a:r>
            <a:r>
              <a:rPr lang="en-US" dirty="0" err="1"/>
              <a:t>edilir</a:t>
            </a:r>
            <a:r>
              <a:rPr lang="en-US" dirty="0"/>
              <a:t>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599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Giriş</a:t>
            </a:r>
            <a:r>
              <a:rPr lang="en-US" dirty="0" smtClean="0"/>
              <a:t>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150000"/>
              </a:lnSpc>
            </a:pP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ulusal</a:t>
            </a:r>
            <a:r>
              <a:rPr lang="en-US" dirty="0"/>
              <a:t> </a:t>
            </a:r>
            <a:r>
              <a:rPr lang="en-US" dirty="0" err="1"/>
              <a:t>işaret</a:t>
            </a:r>
            <a:r>
              <a:rPr lang="en-US" dirty="0"/>
              <a:t> </a:t>
            </a:r>
            <a:r>
              <a:rPr lang="en-US" dirty="0" err="1"/>
              <a:t>dilleri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Türk</a:t>
            </a:r>
            <a:r>
              <a:rPr lang="en-US" dirty="0"/>
              <a:t> </a:t>
            </a:r>
            <a:r>
              <a:rPr lang="en-US" dirty="0" err="1"/>
              <a:t>İşaret</a:t>
            </a:r>
            <a:r>
              <a:rPr lang="en-US" dirty="0"/>
              <a:t> </a:t>
            </a:r>
            <a:r>
              <a:rPr lang="en-US" dirty="0" err="1"/>
              <a:t>Dili</a:t>
            </a:r>
            <a:r>
              <a:rPr lang="en-US" dirty="0"/>
              <a:t> (TSL), </a:t>
            </a:r>
            <a:r>
              <a:rPr lang="en-US" dirty="0" err="1"/>
              <a:t>Türkiye'nin</a:t>
            </a:r>
            <a:r>
              <a:rPr lang="en-US" dirty="0"/>
              <a:t> </a:t>
            </a:r>
            <a:r>
              <a:rPr lang="en-US" dirty="0" err="1"/>
              <a:t>sağır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işitme</a:t>
            </a:r>
            <a:r>
              <a:rPr lang="en-US" dirty="0"/>
              <a:t> </a:t>
            </a:r>
            <a:r>
              <a:rPr lang="en-US" dirty="0" err="1"/>
              <a:t>güçlüğü</a:t>
            </a:r>
            <a:r>
              <a:rPr lang="en-US" dirty="0"/>
              <a:t> </a:t>
            </a:r>
            <a:r>
              <a:rPr lang="en-US" dirty="0" err="1"/>
              <a:t>çeken</a:t>
            </a:r>
            <a:r>
              <a:rPr lang="en-US" dirty="0"/>
              <a:t> </a:t>
            </a:r>
            <a:r>
              <a:rPr lang="en-US" dirty="0" err="1"/>
              <a:t>nüfusu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aracıdır</a:t>
            </a:r>
            <a:r>
              <a:rPr lang="en-US" dirty="0"/>
              <a:t>. TSL, </a:t>
            </a:r>
            <a:r>
              <a:rPr lang="en-US" dirty="0" err="1"/>
              <a:t>zengin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,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sözdizimi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grameri</a:t>
            </a:r>
            <a:r>
              <a:rPr lang="en-US" dirty="0"/>
              <a:t> </a:t>
            </a:r>
            <a:r>
              <a:rPr lang="en-US" dirty="0" err="1"/>
              <a:t>nedeniyle</a:t>
            </a:r>
            <a:r>
              <a:rPr lang="en-US" dirty="0"/>
              <a:t> </a:t>
            </a:r>
            <a:r>
              <a:rPr lang="en-US" dirty="0" err="1"/>
              <a:t>konuşulan</a:t>
            </a:r>
            <a:r>
              <a:rPr lang="en-US" dirty="0"/>
              <a:t> </a:t>
            </a:r>
            <a:r>
              <a:rPr lang="en-US" dirty="0" err="1"/>
              <a:t>Türkçeden</a:t>
            </a:r>
            <a:r>
              <a:rPr lang="en-US" dirty="0"/>
              <a:t> </a:t>
            </a:r>
            <a:r>
              <a:rPr lang="en-US" dirty="0" err="1"/>
              <a:t>farklıdır</a:t>
            </a:r>
            <a:r>
              <a:rPr lang="en-US" dirty="0"/>
              <a:t>. </a:t>
            </a:r>
            <a:endParaRPr lang="en-US" dirty="0" smtClean="0"/>
          </a:p>
          <a:p>
            <a:pPr algn="l" rtl="0">
              <a:lnSpc>
                <a:spcPct val="150000"/>
              </a:lnSpc>
            </a:pPr>
            <a:r>
              <a:rPr lang="en-US" dirty="0" err="1"/>
              <a:t>Derin</a:t>
            </a:r>
            <a:r>
              <a:rPr lang="en-US" dirty="0"/>
              <a:t> </a:t>
            </a:r>
            <a:r>
              <a:rPr lang="en-US" dirty="0" err="1"/>
              <a:t>öğrenmedeki</a:t>
            </a:r>
            <a:r>
              <a:rPr lang="en-US" dirty="0"/>
              <a:t> </a:t>
            </a:r>
            <a:r>
              <a:rPr lang="en-US" dirty="0" err="1"/>
              <a:t>ilerlemeler</a:t>
            </a:r>
            <a:r>
              <a:rPr lang="en-US" dirty="0"/>
              <a:t>, </a:t>
            </a:r>
            <a:r>
              <a:rPr lang="en-US" dirty="0" err="1"/>
              <a:t>bilgisayarlı</a:t>
            </a:r>
            <a:r>
              <a:rPr lang="en-US" dirty="0"/>
              <a:t> </a:t>
            </a:r>
            <a:r>
              <a:rPr lang="en-US" dirty="0" err="1"/>
              <a:t>görme</a:t>
            </a:r>
            <a:r>
              <a:rPr lang="en-US" dirty="0"/>
              <a:t> </a:t>
            </a:r>
            <a:r>
              <a:rPr lang="en-US" dirty="0" err="1"/>
              <a:t>alanında</a:t>
            </a:r>
            <a:r>
              <a:rPr lang="en-US" dirty="0"/>
              <a:t> </a:t>
            </a:r>
            <a:r>
              <a:rPr lang="en-US" dirty="0" err="1"/>
              <a:t>makinelerin</a:t>
            </a:r>
            <a:r>
              <a:rPr lang="en-US" dirty="0"/>
              <a:t> </a:t>
            </a:r>
            <a:r>
              <a:rPr lang="en-US" dirty="0" err="1"/>
              <a:t>görsel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doğrulukla</a:t>
            </a:r>
            <a:r>
              <a:rPr lang="en-US" dirty="0"/>
              <a:t> </a:t>
            </a:r>
            <a:r>
              <a:rPr lang="en-US" dirty="0" err="1"/>
              <a:t>yorumlamasını</a:t>
            </a:r>
            <a:r>
              <a:rPr lang="en-US" dirty="0"/>
              <a:t> </a:t>
            </a:r>
            <a:r>
              <a:rPr lang="en-US" dirty="0" err="1"/>
              <a:t>sağlamıştır</a:t>
            </a:r>
            <a:r>
              <a:rPr lang="en-US" dirty="0"/>
              <a:t>. 1998'de </a:t>
            </a:r>
            <a:r>
              <a:rPr lang="en-US" dirty="0" err="1"/>
              <a:t>LeCun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tanıtılan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2012'de </a:t>
            </a:r>
            <a:r>
              <a:rPr lang="en-US" dirty="0" err="1"/>
              <a:t>AlexNet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popülerleşen</a:t>
            </a:r>
            <a:r>
              <a:rPr lang="en-US" dirty="0"/>
              <a:t> </a:t>
            </a:r>
            <a:r>
              <a:rPr lang="en-US" dirty="0" err="1"/>
              <a:t>Evrişimli</a:t>
            </a:r>
            <a:r>
              <a:rPr lang="en-US" dirty="0"/>
              <a:t>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Ağları</a:t>
            </a:r>
            <a:r>
              <a:rPr lang="en-US" dirty="0"/>
              <a:t> (</a:t>
            </a:r>
            <a:r>
              <a:rPr lang="en-US" dirty="0" err="1"/>
              <a:t>CNN'ler</a:t>
            </a:r>
            <a:r>
              <a:rPr lang="en-US" dirty="0"/>
              <a:t>), </a:t>
            </a:r>
            <a:r>
              <a:rPr lang="en-US" dirty="0" err="1"/>
              <a:t>özellikle</a:t>
            </a:r>
            <a:r>
              <a:rPr lang="en-US" dirty="0"/>
              <a:t> el </a:t>
            </a:r>
            <a:r>
              <a:rPr lang="en-US" dirty="0" err="1"/>
              <a:t>hareketi</a:t>
            </a:r>
            <a:r>
              <a:rPr lang="en-US" dirty="0"/>
              <a:t> </a:t>
            </a:r>
            <a:r>
              <a:rPr lang="en-US" dirty="0" err="1"/>
              <a:t>tanıma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sınıflandırma</a:t>
            </a:r>
            <a:r>
              <a:rPr lang="en-US" dirty="0"/>
              <a:t> </a:t>
            </a:r>
            <a:r>
              <a:rPr lang="en-US" dirty="0" err="1"/>
              <a:t>görevlerinde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başarı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etmiştir</a:t>
            </a:r>
            <a:endParaRPr lang="en-US" dirty="0" smtClean="0"/>
          </a:p>
          <a:p>
            <a:pPr algn="l" rtl="0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4090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Giriş</a:t>
            </a:r>
            <a:r>
              <a:rPr lang="en-US" dirty="0" smtClean="0"/>
              <a:t>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, </a:t>
            </a:r>
            <a:r>
              <a:rPr lang="en-US" dirty="0" err="1"/>
              <a:t>işaret</a:t>
            </a:r>
            <a:r>
              <a:rPr lang="en-US" dirty="0"/>
              <a:t> </a:t>
            </a:r>
            <a:r>
              <a:rPr lang="en-US" dirty="0" err="1"/>
              <a:t>dili</a:t>
            </a:r>
            <a:r>
              <a:rPr lang="en-US" dirty="0"/>
              <a:t> </a:t>
            </a:r>
            <a:r>
              <a:rPr lang="en-US" dirty="0" err="1"/>
              <a:t>tanımada</a:t>
            </a:r>
            <a:r>
              <a:rPr lang="en-US" dirty="0"/>
              <a:t> </a:t>
            </a:r>
            <a:r>
              <a:rPr lang="en-US" dirty="0" err="1"/>
              <a:t>CNN'lerin</a:t>
            </a:r>
            <a:r>
              <a:rPr lang="en-US" dirty="0"/>
              <a:t> </a:t>
            </a:r>
            <a:r>
              <a:rPr lang="en-US" dirty="0" err="1"/>
              <a:t>kullanımını</a:t>
            </a:r>
            <a:r>
              <a:rPr lang="en-US" dirty="0"/>
              <a:t> </a:t>
            </a:r>
            <a:r>
              <a:rPr lang="en-US" dirty="0" err="1"/>
              <a:t>incelemiş</a:t>
            </a:r>
            <a:r>
              <a:rPr lang="en-US" dirty="0"/>
              <a:t> </a:t>
            </a:r>
            <a:r>
              <a:rPr lang="en-US" dirty="0" err="1"/>
              <a:t>olsa</a:t>
            </a:r>
            <a:r>
              <a:rPr lang="en-US" dirty="0"/>
              <a:t> da (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Amerikan</a:t>
            </a:r>
            <a:r>
              <a:rPr lang="en-US" dirty="0"/>
              <a:t> </a:t>
            </a:r>
            <a:r>
              <a:rPr lang="en-US" dirty="0" err="1"/>
              <a:t>İşaret</a:t>
            </a:r>
            <a:r>
              <a:rPr lang="en-US" dirty="0"/>
              <a:t> </a:t>
            </a:r>
            <a:r>
              <a:rPr lang="en-US" dirty="0" err="1"/>
              <a:t>Dili</a:t>
            </a:r>
            <a:r>
              <a:rPr lang="en-US" dirty="0"/>
              <a:t> (ASL) </a:t>
            </a:r>
            <a:r>
              <a:rPr lang="en-US" dirty="0" err="1"/>
              <a:t>için</a:t>
            </a:r>
            <a:r>
              <a:rPr lang="en-US" dirty="0"/>
              <a:t>), </a:t>
            </a:r>
            <a:r>
              <a:rPr lang="en-US" dirty="0" err="1"/>
              <a:t>Türk</a:t>
            </a:r>
            <a:r>
              <a:rPr lang="en-US" dirty="0"/>
              <a:t> </a:t>
            </a:r>
            <a:r>
              <a:rPr lang="en-US" dirty="0" err="1"/>
              <a:t>İşaret</a:t>
            </a:r>
            <a:r>
              <a:rPr lang="en-US" dirty="0"/>
              <a:t> </a:t>
            </a:r>
            <a:r>
              <a:rPr lang="en-US" dirty="0" err="1"/>
              <a:t>Dili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araştırma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erişilebilen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kümeleri</a:t>
            </a:r>
            <a:r>
              <a:rPr lang="en-US" dirty="0"/>
              <a:t> </a:t>
            </a:r>
            <a:r>
              <a:rPr lang="en-US" dirty="0" err="1"/>
              <a:t>bulunmaktadır</a:t>
            </a:r>
            <a:r>
              <a:rPr lang="en-US" dirty="0" smtClean="0"/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dirty="0" smtClean="0"/>
              <a:t>Bu </a:t>
            </a:r>
            <a:r>
              <a:rPr lang="en-US" dirty="0" err="1" smtClean="0"/>
              <a:t>proje</a:t>
            </a:r>
            <a:r>
              <a:rPr lang="en-US" dirty="0"/>
              <a:t>, CNN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derin</a:t>
            </a:r>
            <a:r>
              <a:rPr lang="en-US" dirty="0"/>
              <a:t> </a:t>
            </a:r>
            <a:r>
              <a:rPr lang="en-US" dirty="0" err="1"/>
              <a:t>öğrenmeye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TSL </a:t>
            </a:r>
            <a:r>
              <a:rPr lang="en-US" dirty="0" err="1"/>
              <a:t>alfabe</a:t>
            </a:r>
            <a:r>
              <a:rPr lang="en-US" dirty="0"/>
              <a:t> </a:t>
            </a:r>
            <a:r>
              <a:rPr lang="en-US" dirty="0" err="1"/>
              <a:t>işareti</a:t>
            </a:r>
            <a:r>
              <a:rPr lang="en-US" dirty="0"/>
              <a:t> </a:t>
            </a:r>
            <a:r>
              <a:rPr lang="en-US" dirty="0" err="1"/>
              <a:t>algılama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oluşturmaya</a:t>
            </a:r>
            <a:r>
              <a:rPr lang="en-US" dirty="0"/>
              <a:t> </a:t>
            </a:r>
            <a:r>
              <a:rPr lang="en-US" dirty="0" err="1"/>
              <a:t>odaklanmaktadır</a:t>
            </a:r>
            <a:r>
              <a:rPr lang="en-US" dirty="0"/>
              <a:t>.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3281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7681397" cy="4028036"/>
          </a:xfrm>
        </p:spPr>
        <p:txBody>
          <a:bodyPr>
            <a:normAutofit/>
          </a:bodyPr>
          <a:lstStyle/>
          <a:p>
            <a:pPr algn="l" rtl="0"/>
            <a:r>
              <a:rPr lang="en-US" dirty="0" err="1"/>
              <a:t>Türkçe</a:t>
            </a:r>
            <a:r>
              <a:rPr lang="en-US" dirty="0"/>
              <a:t> </a:t>
            </a:r>
            <a:r>
              <a:rPr lang="en-US" dirty="0" err="1"/>
              <a:t>alfabe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el </a:t>
            </a:r>
            <a:r>
              <a:rPr lang="en-US" dirty="0" err="1"/>
              <a:t>hareketlerinin</a:t>
            </a:r>
            <a:r>
              <a:rPr lang="en-US" dirty="0"/>
              <a:t> </a:t>
            </a:r>
            <a:r>
              <a:rPr lang="en-US" dirty="0" err="1"/>
              <a:t>fotoğraflanmasıyla</a:t>
            </a:r>
            <a:r>
              <a:rPr lang="en-US" dirty="0"/>
              <a:t> </a:t>
            </a:r>
            <a:r>
              <a:rPr lang="en-US" dirty="0" err="1"/>
              <a:t>kişisel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</a:t>
            </a:r>
            <a:r>
              <a:rPr lang="en-US" dirty="0"/>
              <a:t> </a:t>
            </a:r>
            <a:r>
              <a:rPr lang="en-US" dirty="0" err="1"/>
              <a:t>oluşturuldu</a:t>
            </a:r>
            <a:r>
              <a:rPr lang="en-US" dirty="0"/>
              <a:t>. </a:t>
            </a:r>
            <a:endParaRPr lang="en-US" dirty="0" smtClean="0"/>
          </a:p>
          <a:p>
            <a:pPr algn="l" rtl="0"/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toplama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, </a:t>
            </a:r>
            <a:r>
              <a:rPr lang="en-US" dirty="0" err="1"/>
              <a:t>arka</a:t>
            </a:r>
            <a:r>
              <a:rPr lang="en-US" dirty="0"/>
              <a:t> plan </a:t>
            </a:r>
            <a:r>
              <a:rPr lang="en-US" dirty="0" err="1"/>
              <a:t>gürültüsünü</a:t>
            </a:r>
            <a:r>
              <a:rPr lang="en-US" dirty="0"/>
              <a:t> </a:t>
            </a:r>
            <a:r>
              <a:rPr lang="en-US" dirty="0" err="1"/>
              <a:t>önlemek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kontrollü</a:t>
            </a:r>
            <a:r>
              <a:rPr lang="en-US" dirty="0"/>
              <a:t> </a:t>
            </a:r>
            <a:r>
              <a:rPr lang="en-US" dirty="0" err="1"/>
              <a:t>ışık</a:t>
            </a:r>
            <a:r>
              <a:rPr lang="en-US" dirty="0"/>
              <a:t> </a:t>
            </a:r>
            <a:r>
              <a:rPr lang="en-US" dirty="0" err="1"/>
              <a:t>ortamında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web </a:t>
            </a:r>
            <a:r>
              <a:rPr lang="en-US" dirty="0" err="1"/>
              <a:t>kamerası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gerçekleştirildi</a:t>
            </a:r>
            <a:r>
              <a:rPr lang="en-US" dirty="0"/>
              <a:t>. </a:t>
            </a:r>
            <a:endParaRPr lang="en-US" dirty="0" smtClean="0"/>
          </a:p>
          <a:p>
            <a:pPr algn="l" rtl="0"/>
            <a:r>
              <a:rPr lang="en-US" dirty="0" err="1"/>
              <a:t>CVZone'un</a:t>
            </a:r>
            <a:r>
              <a:rPr lang="en-US" dirty="0"/>
              <a:t> el </a:t>
            </a:r>
            <a:r>
              <a:rPr lang="en-US" dirty="0" err="1"/>
              <a:t>algılama</a:t>
            </a:r>
            <a:r>
              <a:rPr lang="en-US" dirty="0"/>
              <a:t> </a:t>
            </a:r>
            <a:r>
              <a:rPr lang="en-US" dirty="0" err="1"/>
              <a:t>modülü</a:t>
            </a:r>
            <a:r>
              <a:rPr lang="en-US" dirty="0"/>
              <a:t>, her </a:t>
            </a:r>
            <a:r>
              <a:rPr lang="en-US" dirty="0" err="1"/>
              <a:t>kareden</a:t>
            </a:r>
            <a:r>
              <a:rPr lang="en-US" dirty="0"/>
              <a:t> </a:t>
            </a:r>
            <a:r>
              <a:rPr lang="en-US" dirty="0" err="1"/>
              <a:t>elin</a:t>
            </a:r>
            <a:r>
              <a:rPr lang="en-US" dirty="0"/>
              <a:t> </a:t>
            </a:r>
            <a:r>
              <a:rPr lang="en-US" dirty="0" err="1"/>
              <a:t>ilgi</a:t>
            </a:r>
            <a:r>
              <a:rPr lang="en-US" dirty="0"/>
              <a:t> </a:t>
            </a:r>
            <a:r>
              <a:rPr lang="en-US" dirty="0" err="1"/>
              <a:t>alanını</a:t>
            </a:r>
            <a:r>
              <a:rPr lang="en-US" dirty="0"/>
              <a:t> </a:t>
            </a:r>
            <a:r>
              <a:rPr lang="en-US" dirty="0" err="1"/>
              <a:t>kırpmak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çıkarmak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kullanıldı</a:t>
            </a:r>
            <a:r>
              <a:rPr lang="en-US" dirty="0"/>
              <a:t> </a:t>
            </a:r>
            <a:endParaRPr lang="en-US" dirty="0" smtClean="0"/>
          </a:p>
          <a:p>
            <a:pPr algn="l" rtl="0"/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görsel</a:t>
            </a:r>
            <a:r>
              <a:rPr lang="en-US" dirty="0"/>
              <a:t> </a:t>
            </a:r>
            <a:r>
              <a:rPr lang="en-US" dirty="0" err="1"/>
              <a:t>değişkenliği</a:t>
            </a:r>
            <a:r>
              <a:rPr lang="en-US" dirty="0"/>
              <a:t> </a:t>
            </a:r>
            <a:r>
              <a:rPr lang="en-US" dirty="0" err="1"/>
              <a:t>azaltmak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boş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plan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boyuta</a:t>
            </a:r>
            <a:r>
              <a:rPr lang="en-US" dirty="0"/>
              <a:t> (</a:t>
            </a:r>
            <a:r>
              <a:rPr lang="en-US" dirty="0" err="1"/>
              <a:t>örneğin</a:t>
            </a:r>
            <a:r>
              <a:rPr lang="en-US" dirty="0"/>
              <a:t> 300x300 </a:t>
            </a:r>
            <a:r>
              <a:rPr lang="en-US" dirty="0" err="1"/>
              <a:t>piksel</a:t>
            </a:r>
            <a:r>
              <a:rPr lang="en-US" dirty="0"/>
              <a:t>) </a:t>
            </a:r>
            <a:r>
              <a:rPr lang="en-US" dirty="0" err="1"/>
              <a:t>normalleştirildi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/>
              <a:t>Her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temsilini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el </a:t>
            </a:r>
            <a:r>
              <a:rPr lang="en-US" dirty="0" err="1"/>
              <a:t>işaretleri</a:t>
            </a:r>
            <a:r>
              <a:rPr lang="en-US" dirty="0"/>
              <a:t> </a:t>
            </a:r>
            <a:r>
              <a:rPr lang="en-US" dirty="0" err="1"/>
              <a:t>yaklaşık</a:t>
            </a:r>
            <a:r>
              <a:rPr lang="en-US" dirty="0"/>
              <a:t> 300 </a:t>
            </a:r>
            <a:r>
              <a:rPr lang="en-US" dirty="0" err="1"/>
              <a:t>kez</a:t>
            </a:r>
            <a:r>
              <a:rPr lang="en-US" dirty="0"/>
              <a:t> </a:t>
            </a:r>
            <a:r>
              <a:rPr lang="en-US" dirty="0" err="1"/>
              <a:t>kaydedildi</a:t>
            </a:r>
            <a:r>
              <a:rPr lang="en-US" dirty="0"/>
              <a:t>.</a:t>
            </a:r>
            <a:endParaRPr lang="en-US" dirty="0" smtClean="0"/>
          </a:p>
          <a:p>
            <a:pPr algn="l" rtl="0"/>
            <a:endParaRPr lang="ar-SA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963" y="2823080"/>
            <a:ext cx="2857500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01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Arttırma</a:t>
            </a:r>
            <a:endParaRPr lang="ar-S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el </a:t>
            </a:r>
            <a:r>
              <a:rPr lang="en-US" dirty="0" err="1"/>
              <a:t>pozisyonlarına</a:t>
            </a:r>
            <a:r>
              <a:rPr lang="en-US" dirty="0"/>
              <a:t>, </a:t>
            </a:r>
            <a:r>
              <a:rPr lang="en-US" dirty="0" err="1"/>
              <a:t>yönelimlerine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aydınlatmaya</a:t>
            </a:r>
            <a:r>
              <a:rPr lang="en-US" dirty="0"/>
              <a:t> </a:t>
            </a:r>
            <a:r>
              <a:rPr lang="en-US" dirty="0" err="1"/>
              <a:t>genelleme</a:t>
            </a:r>
            <a:r>
              <a:rPr lang="en-US" dirty="0"/>
              <a:t> </a:t>
            </a:r>
            <a:r>
              <a:rPr lang="en-US" dirty="0" err="1"/>
              <a:t>yapma</a:t>
            </a:r>
            <a:r>
              <a:rPr lang="en-US" dirty="0"/>
              <a:t> </a:t>
            </a:r>
            <a:r>
              <a:rPr lang="en-US" dirty="0" err="1"/>
              <a:t>yeteneğini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artırma</a:t>
            </a:r>
            <a:r>
              <a:rPr lang="en-US" dirty="0"/>
              <a:t> </a:t>
            </a:r>
            <a:r>
              <a:rPr lang="en-US" dirty="0" err="1"/>
              <a:t>teknikleri</a:t>
            </a:r>
            <a:r>
              <a:rPr lang="en-US" dirty="0"/>
              <a:t> </a:t>
            </a:r>
            <a:r>
              <a:rPr lang="en-US" dirty="0" err="1"/>
              <a:t>kullanıldı</a:t>
            </a:r>
            <a:r>
              <a:rPr lang="en-US" dirty="0"/>
              <a:t>. </a:t>
            </a:r>
            <a:endParaRPr lang="en-US" dirty="0" smtClean="0"/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dirty="0" smtClean="0"/>
              <a:t>Rotation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dirty="0" smtClean="0"/>
              <a:t>Translation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dirty="0" smtClean="0"/>
              <a:t>Zoom</a:t>
            </a:r>
            <a:endParaRPr lang="en-US" dirty="0"/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dirty="0" smtClean="0"/>
              <a:t>Flip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dirty="0" err="1" smtClean="0"/>
              <a:t>Shearinng</a:t>
            </a:r>
            <a:endParaRPr lang="en-US" dirty="0" smtClean="0"/>
          </a:p>
          <a:p>
            <a:pPr algn="l" rtl="0">
              <a:buFont typeface="Century Gothic" panose="020B0502020202020204" pitchFamily="34" charset="0"/>
              <a:buChar char="►"/>
            </a:pPr>
            <a:r>
              <a:rPr lang="en-US" dirty="0"/>
              <a:t>Bu </a:t>
            </a:r>
            <a:r>
              <a:rPr lang="en-US" dirty="0" err="1"/>
              <a:t>değişiklikler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setindeki</a:t>
            </a:r>
            <a:r>
              <a:rPr lang="en-US" dirty="0"/>
              <a:t> </a:t>
            </a:r>
            <a:r>
              <a:rPr lang="en-US" dirty="0" err="1"/>
              <a:t>çeşitliliği</a:t>
            </a:r>
            <a:r>
              <a:rPr lang="en-US" dirty="0"/>
              <a:t> </a:t>
            </a:r>
            <a:r>
              <a:rPr lang="en-US" dirty="0" err="1"/>
              <a:t>artırarak</a:t>
            </a:r>
            <a:r>
              <a:rPr lang="en-US" dirty="0"/>
              <a:t> model </a:t>
            </a:r>
            <a:r>
              <a:rPr lang="en-US" dirty="0" err="1"/>
              <a:t>aşırı</a:t>
            </a:r>
            <a:r>
              <a:rPr lang="en-US" dirty="0"/>
              <a:t> </a:t>
            </a:r>
            <a:r>
              <a:rPr lang="en-US" dirty="0" err="1"/>
              <a:t>uyumunu</a:t>
            </a:r>
            <a:r>
              <a:rPr lang="en-US" dirty="0"/>
              <a:t> </a:t>
            </a:r>
            <a:r>
              <a:rPr lang="en-US" dirty="0" err="1"/>
              <a:t>önledi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dünyadaki</a:t>
            </a:r>
            <a:r>
              <a:rPr lang="en-US" dirty="0"/>
              <a:t> </a:t>
            </a:r>
            <a:r>
              <a:rPr lang="en-US" dirty="0" err="1"/>
              <a:t>sağlamlığı</a:t>
            </a:r>
            <a:r>
              <a:rPr lang="en-US" dirty="0"/>
              <a:t> </a:t>
            </a:r>
            <a:r>
              <a:rPr lang="en-US" dirty="0" err="1"/>
              <a:t>iyileştirdi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86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Mimarisi</a:t>
            </a:r>
            <a:r>
              <a:rPr lang="en-US" dirty="0"/>
              <a:t>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401" y="2577863"/>
            <a:ext cx="10407506" cy="3891304"/>
          </a:xfrm>
        </p:spPr>
        <p:txBody>
          <a:bodyPr>
            <a:normAutofit/>
          </a:bodyPr>
          <a:lstStyle/>
          <a:p>
            <a:pPr algn="l" rtl="0"/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seviyeden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seviyeye</a:t>
            </a:r>
            <a:r>
              <a:rPr lang="en-US" dirty="0"/>
              <a:t> </a:t>
            </a:r>
            <a:r>
              <a:rPr lang="en-US" dirty="0" err="1"/>
              <a:t>özellikler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dizi</a:t>
            </a:r>
            <a:r>
              <a:rPr lang="en-US" dirty="0"/>
              <a:t> </a:t>
            </a:r>
            <a:r>
              <a:rPr lang="en-US" dirty="0" err="1"/>
              <a:t>evrişimsel</a:t>
            </a:r>
            <a:r>
              <a:rPr lang="en-US" dirty="0"/>
              <a:t> </a:t>
            </a:r>
            <a:r>
              <a:rPr lang="en-US" dirty="0" err="1"/>
              <a:t>katmanla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Evrişimsel</a:t>
            </a:r>
            <a:r>
              <a:rPr lang="en-US" dirty="0"/>
              <a:t>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Ağı</a:t>
            </a:r>
            <a:r>
              <a:rPr lang="en-US" dirty="0"/>
              <a:t> </a:t>
            </a:r>
            <a:r>
              <a:rPr lang="en-US" dirty="0" err="1" smtClean="0"/>
              <a:t>kullanıldı</a:t>
            </a:r>
            <a:r>
              <a:rPr lang="en-US" dirty="0" smtClean="0"/>
              <a:t>. (Conv2D)</a:t>
            </a:r>
          </a:p>
          <a:p>
            <a:pPr algn="l" rtl="0"/>
            <a:r>
              <a:rPr lang="en-US" dirty="0" err="1" smtClean="0"/>
              <a:t>Ardından</a:t>
            </a:r>
            <a:r>
              <a:rPr lang="en-US" dirty="0" smtClean="0"/>
              <a:t> </a:t>
            </a:r>
            <a:r>
              <a:rPr lang="en-US" dirty="0" err="1"/>
              <a:t>aşağı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havuzlama</a:t>
            </a:r>
            <a:r>
              <a:rPr lang="en-US" dirty="0"/>
              <a:t> </a:t>
            </a:r>
            <a:r>
              <a:rPr lang="en-US" dirty="0" err="1"/>
              <a:t>katmanları</a:t>
            </a:r>
            <a:r>
              <a:rPr lang="en-US" dirty="0"/>
              <a:t> </a:t>
            </a:r>
            <a:r>
              <a:rPr lang="en-US" dirty="0" err="1"/>
              <a:t>kullanıldı</a:t>
            </a:r>
            <a:r>
              <a:rPr lang="en-US" dirty="0" smtClean="0"/>
              <a:t>. (</a:t>
            </a:r>
            <a:r>
              <a:rPr lang="en-US" dirty="0" err="1" smtClean="0"/>
              <a:t>MaxPooling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/>
              <a:t>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evrişimden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yakınsamayı</a:t>
            </a:r>
            <a:r>
              <a:rPr lang="en-US" dirty="0"/>
              <a:t> </a:t>
            </a:r>
            <a:r>
              <a:rPr lang="en-US" dirty="0" err="1"/>
              <a:t>hızlandırmak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kararlılığı</a:t>
            </a:r>
            <a:r>
              <a:rPr lang="en-US" dirty="0"/>
              <a:t> </a:t>
            </a:r>
            <a:r>
              <a:rPr lang="en-US" dirty="0" err="1"/>
              <a:t>iyileştirmek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toplu</a:t>
            </a:r>
            <a:r>
              <a:rPr lang="en-US" dirty="0"/>
              <a:t> </a:t>
            </a:r>
            <a:r>
              <a:rPr lang="en-US" dirty="0" err="1"/>
              <a:t>normalizasyon</a:t>
            </a:r>
            <a:r>
              <a:rPr lang="en-US" dirty="0"/>
              <a:t> </a:t>
            </a:r>
            <a:r>
              <a:rPr lang="en-US" dirty="0" err="1"/>
              <a:t>tanıtıldı</a:t>
            </a:r>
            <a:r>
              <a:rPr lang="en-US" dirty="0"/>
              <a:t>. </a:t>
            </a:r>
            <a:r>
              <a:rPr lang="en-US" dirty="0" smtClean="0"/>
              <a:t>(Batch Normalization)</a:t>
            </a:r>
          </a:p>
          <a:p>
            <a:pPr algn="l" rtl="0"/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nöronların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kısmını</a:t>
            </a:r>
            <a:r>
              <a:rPr lang="en-US" dirty="0"/>
              <a:t> </a:t>
            </a:r>
            <a:r>
              <a:rPr lang="en-US" dirty="0" err="1"/>
              <a:t>rastgele</a:t>
            </a:r>
            <a:r>
              <a:rPr lang="en-US" dirty="0"/>
              <a:t> </a:t>
            </a:r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dışı</a:t>
            </a:r>
            <a:r>
              <a:rPr lang="en-US" dirty="0"/>
              <a:t> </a:t>
            </a:r>
            <a:r>
              <a:rPr lang="en-US" dirty="0" err="1"/>
              <a:t>bırakarak</a:t>
            </a:r>
            <a:r>
              <a:rPr lang="en-US" dirty="0"/>
              <a:t> </a:t>
            </a:r>
            <a:r>
              <a:rPr lang="en-US" dirty="0" err="1"/>
              <a:t>aşırı</a:t>
            </a:r>
            <a:r>
              <a:rPr lang="en-US" dirty="0"/>
              <a:t> </a:t>
            </a:r>
            <a:r>
              <a:rPr lang="en-US" dirty="0" err="1"/>
              <a:t>uyumu</a:t>
            </a:r>
            <a:r>
              <a:rPr lang="en-US" dirty="0"/>
              <a:t> </a:t>
            </a:r>
            <a:r>
              <a:rPr lang="en-US" dirty="0" err="1"/>
              <a:t>önlemek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bırakma</a:t>
            </a:r>
            <a:r>
              <a:rPr lang="en-US" dirty="0"/>
              <a:t> </a:t>
            </a:r>
            <a:r>
              <a:rPr lang="en-US" dirty="0" err="1"/>
              <a:t>katmanları</a:t>
            </a:r>
            <a:r>
              <a:rPr lang="en-US" dirty="0"/>
              <a:t> </a:t>
            </a:r>
            <a:r>
              <a:rPr lang="en-US" dirty="0" err="1"/>
              <a:t>tanıtıldı</a:t>
            </a:r>
            <a:r>
              <a:rPr lang="en-US" dirty="0"/>
              <a:t>. </a:t>
            </a:r>
            <a:r>
              <a:rPr lang="en-US" dirty="0" smtClean="0"/>
              <a:t>(Dropout) </a:t>
            </a:r>
          </a:p>
          <a:p>
            <a:pPr algn="l" rtl="0"/>
            <a:r>
              <a:rPr lang="en-US" dirty="0"/>
              <a:t>Son </a:t>
            </a:r>
            <a:r>
              <a:rPr lang="en-US" dirty="0" err="1"/>
              <a:t>katmanlar</a:t>
            </a:r>
            <a:r>
              <a:rPr lang="en-US" dirty="0"/>
              <a:t>, </a:t>
            </a:r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boyutunun</a:t>
            </a:r>
            <a:r>
              <a:rPr lang="en-US" dirty="0"/>
              <a:t> </a:t>
            </a:r>
            <a:r>
              <a:rPr lang="en-US" dirty="0" err="1"/>
              <a:t>azaltılması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küresel</a:t>
            </a:r>
            <a:r>
              <a:rPr lang="en-US" dirty="0"/>
              <a:t> </a:t>
            </a:r>
            <a:r>
              <a:rPr lang="en-US" dirty="0" err="1"/>
              <a:t>ortalama</a:t>
            </a:r>
            <a:r>
              <a:rPr lang="en-US" dirty="0"/>
              <a:t> </a:t>
            </a:r>
            <a:r>
              <a:rPr lang="en-US" dirty="0" err="1"/>
              <a:t>havuzlama</a:t>
            </a:r>
            <a:r>
              <a:rPr lang="en-US" dirty="0"/>
              <a:t> </a:t>
            </a:r>
            <a:r>
              <a:rPr lang="en-US" dirty="0" err="1"/>
              <a:t>katmanı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yorumlaması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ReLU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etkinleştirilen</a:t>
            </a:r>
            <a:r>
              <a:rPr lang="en-US" dirty="0"/>
              <a:t> </a:t>
            </a:r>
            <a:r>
              <a:rPr lang="en-US" dirty="0" err="1"/>
              <a:t>yoğun</a:t>
            </a:r>
            <a:r>
              <a:rPr lang="en-US" dirty="0"/>
              <a:t> (tam </a:t>
            </a:r>
            <a:r>
              <a:rPr lang="en-US" dirty="0" err="1"/>
              <a:t>bağlı</a:t>
            </a:r>
            <a:r>
              <a:rPr lang="en-US" dirty="0"/>
              <a:t>) </a:t>
            </a:r>
            <a:r>
              <a:rPr lang="en-US" dirty="0" err="1"/>
              <a:t>katmanları</a:t>
            </a:r>
            <a:r>
              <a:rPr lang="en-US" dirty="0"/>
              <a:t> </a:t>
            </a:r>
            <a:r>
              <a:rPr lang="en-US" dirty="0" err="1"/>
              <a:t>içeriyordu</a:t>
            </a:r>
            <a:r>
              <a:rPr lang="en-US" dirty="0" smtClean="0"/>
              <a:t>. (</a:t>
            </a:r>
            <a:r>
              <a:rPr lang="en-US" dirty="0" err="1" smtClean="0"/>
              <a:t>GlobalAveragePooling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dirty="0" err="1"/>
              <a:t>etkinleştirilmiş</a:t>
            </a:r>
            <a:r>
              <a:rPr lang="en-US" dirty="0"/>
              <a:t> </a:t>
            </a:r>
            <a:r>
              <a:rPr lang="en-US" dirty="0" err="1"/>
              <a:t>çıktı</a:t>
            </a:r>
            <a:r>
              <a:rPr lang="en-US" dirty="0"/>
              <a:t> </a:t>
            </a:r>
            <a:r>
              <a:rPr lang="en-US" dirty="0" err="1"/>
              <a:t>katmanı</a:t>
            </a:r>
            <a:r>
              <a:rPr lang="en-US" dirty="0"/>
              <a:t>, 29 TSL </a:t>
            </a:r>
            <a:r>
              <a:rPr lang="en-US" dirty="0" err="1"/>
              <a:t>harfinin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olasılıklarını</a:t>
            </a:r>
            <a:r>
              <a:rPr lang="en-US" dirty="0"/>
              <a:t> </a:t>
            </a:r>
            <a:r>
              <a:rPr lang="en-US" dirty="0" err="1"/>
              <a:t>sundu</a:t>
            </a:r>
            <a:r>
              <a:rPr lang="en-US" dirty="0"/>
              <a:t>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873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Mimarisi</a:t>
            </a:r>
            <a:r>
              <a:rPr lang="en-US" dirty="0"/>
              <a:t> </a:t>
            </a:r>
            <a:endParaRPr lang="ar-S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95" y="2347126"/>
            <a:ext cx="4210352" cy="4226584"/>
          </a:xfrm>
        </p:spPr>
      </p:pic>
    </p:spTree>
    <p:extLst>
      <p:ext uri="{BB962C8B-B14F-4D97-AF65-F5344CB8AC3E}">
        <p14:creationId xmlns:p14="http://schemas.microsoft.com/office/powerpoint/2010/main" val="9904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Eğitimi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Değerlendirmesi</a:t>
            </a:r>
            <a:r>
              <a:rPr lang="en-US" dirty="0"/>
              <a:t>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Model, </a:t>
            </a:r>
            <a:r>
              <a:rPr lang="en-US" dirty="0" err="1"/>
              <a:t>kategorik</a:t>
            </a:r>
            <a:r>
              <a:rPr lang="en-US" dirty="0"/>
              <a:t> </a:t>
            </a:r>
            <a:r>
              <a:rPr lang="en-US" dirty="0" err="1"/>
              <a:t>çapraz</a:t>
            </a:r>
            <a:r>
              <a:rPr lang="en-US" dirty="0"/>
              <a:t> </a:t>
            </a:r>
            <a:r>
              <a:rPr lang="en-US" dirty="0" err="1"/>
              <a:t>entropi</a:t>
            </a:r>
            <a:r>
              <a:rPr lang="en-US" dirty="0"/>
              <a:t> </a:t>
            </a:r>
            <a:r>
              <a:rPr lang="en-US" dirty="0" err="1"/>
              <a:t>kaybı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başına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 </a:t>
            </a:r>
            <a:r>
              <a:rPr lang="en-US" dirty="0" err="1"/>
              <a:t>oranı</a:t>
            </a:r>
            <a:r>
              <a:rPr lang="en-US" dirty="0"/>
              <a:t> </a:t>
            </a:r>
            <a:r>
              <a:rPr lang="en-US" dirty="0" err="1"/>
              <a:t>uyarlaması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Adam optimize </a:t>
            </a:r>
            <a:r>
              <a:rPr lang="en-US" dirty="0" err="1"/>
              <a:t>edicisi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eğitildi</a:t>
            </a:r>
            <a:r>
              <a:rPr lang="en-US" dirty="0"/>
              <a:t>. </a:t>
            </a:r>
            <a:endParaRPr lang="en-US" dirty="0" smtClean="0"/>
          </a:p>
          <a:p>
            <a:pPr algn="l" rtl="0"/>
            <a:r>
              <a:rPr lang="en-US" dirty="0" err="1"/>
              <a:t>Aşırı</a:t>
            </a:r>
            <a:r>
              <a:rPr lang="en-US" dirty="0"/>
              <a:t> </a:t>
            </a:r>
            <a:r>
              <a:rPr lang="en-US" dirty="0" err="1"/>
              <a:t>uyumu</a:t>
            </a:r>
            <a:r>
              <a:rPr lang="en-US" dirty="0"/>
              <a:t> </a:t>
            </a:r>
            <a:r>
              <a:rPr lang="en-US" dirty="0" err="1"/>
              <a:t>önlemek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en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gösteren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korumak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erken</a:t>
            </a:r>
            <a:r>
              <a:rPr lang="en-US" dirty="0"/>
              <a:t> </a:t>
            </a:r>
            <a:r>
              <a:rPr lang="en-US" dirty="0" err="1"/>
              <a:t>durdurma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model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noktası</a:t>
            </a:r>
            <a:r>
              <a:rPr lang="en-US" dirty="0"/>
              <a:t> </a:t>
            </a:r>
            <a:r>
              <a:rPr lang="en-US" dirty="0" err="1"/>
              <a:t>uygulandı</a:t>
            </a:r>
            <a:r>
              <a:rPr lang="en-US" dirty="0"/>
              <a:t>. </a:t>
            </a:r>
            <a:endParaRPr lang="en-US" dirty="0" smtClean="0"/>
          </a:p>
          <a:p>
            <a:pPr algn="l" rtl="0"/>
            <a:r>
              <a:rPr lang="en-US" dirty="0"/>
              <a:t>Test, </a:t>
            </a:r>
            <a:r>
              <a:rPr lang="en-US" dirty="0" err="1"/>
              <a:t>verilen</a:t>
            </a:r>
            <a:r>
              <a:rPr lang="en-US" dirty="0"/>
              <a:t> test </a:t>
            </a:r>
            <a:r>
              <a:rPr lang="en-US" dirty="0" err="1"/>
              <a:t>setinde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karışıklık</a:t>
            </a:r>
            <a:r>
              <a:rPr lang="en-US" dirty="0"/>
              <a:t> </a:t>
            </a:r>
            <a:r>
              <a:rPr lang="en-US" dirty="0" err="1"/>
              <a:t>matrisinde</a:t>
            </a:r>
            <a:r>
              <a:rPr lang="en-US" dirty="0"/>
              <a:t> </a:t>
            </a:r>
            <a:r>
              <a:rPr lang="en-US" dirty="0" err="1"/>
              <a:t>gerçekleştirildi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bazında</a:t>
            </a:r>
            <a:r>
              <a:rPr lang="en-US" dirty="0"/>
              <a:t> </a:t>
            </a:r>
            <a:r>
              <a:rPr lang="en-US" dirty="0" err="1"/>
              <a:t>içgörüler</a:t>
            </a:r>
            <a:r>
              <a:rPr lang="en-US" dirty="0"/>
              <a:t> </a:t>
            </a:r>
            <a:r>
              <a:rPr lang="en-US" dirty="0" err="1"/>
              <a:t>sağladı</a:t>
            </a:r>
            <a:r>
              <a:rPr lang="en-US" dirty="0"/>
              <a:t>. </a:t>
            </a:r>
            <a:r>
              <a:rPr lang="en-US" dirty="0" err="1"/>
              <a:t>Görsel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belirsiz</a:t>
            </a:r>
            <a:r>
              <a:rPr lang="en-US" dirty="0"/>
              <a:t> </a:t>
            </a:r>
            <a:r>
              <a:rPr lang="en-US" dirty="0" err="1"/>
              <a:t>harfler</a:t>
            </a:r>
            <a:r>
              <a:rPr lang="en-US" dirty="0"/>
              <a:t> (</a:t>
            </a:r>
            <a:r>
              <a:rPr lang="en-US" dirty="0" err="1"/>
              <a:t>örneğin</a:t>
            </a:r>
            <a:r>
              <a:rPr lang="en-US" dirty="0"/>
              <a:t>, 'J' </a:t>
            </a:r>
            <a:r>
              <a:rPr lang="en-US" dirty="0" err="1"/>
              <a:t>ve</a:t>
            </a:r>
            <a:r>
              <a:rPr lang="en-US" dirty="0"/>
              <a:t> 'K') </a:t>
            </a:r>
            <a:r>
              <a:rPr lang="en-US" dirty="0" err="1"/>
              <a:t>yanlış</a:t>
            </a:r>
            <a:r>
              <a:rPr lang="en-US" dirty="0"/>
              <a:t> </a:t>
            </a:r>
            <a:r>
              <a:rPr lang="en-US" dirty="0" err="1"/>
              <a:t>sınıflandırma</a:t>
            </a:r>
            <a:r>
              <a:rPr lang="en-US" dirty="0"/>
              <a:t> </a:t>
            </a:r>
            <a:r>
              <a:rPr lang="en-US" dirty="0" err="1"/>
              <a:t>kalıpları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kapsamlı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incelendi</a:t>
            </a:r>
            <a:r>
              <a:rPr lang="en-US" dirty="0"/>
              <a:t>.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763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200</TotalTime>
  <Words>594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Britannic Bold</vt:lpstr>
      <vt:lpstr>Century Gothic</vt:lpstr>
      <vt:lpstr>Courier New</vt:lpstr>
      <vt:lpstr>Times New Roman</vt:lpstr>
      <vt:lpstr>Wingdings 3</vt:lpstr>
      <vt:lpstr>Ion Boardroom</vt:lpstr>
      <vt:lpstr>Türk İşaret Dili Alfabesi Algılama Uygulaması </vt:lpstr>
      <vt:lpstr>Amaç</vt:lpstr>
      <vt:lpstr>Giriş </vt:lpstr>
      <vt:lpstr>Giriş </vt:lpstr>
      <vt:lpstr>Veri Seti</vt:lpstr>
      <vt:lpstr>Veri Arttırma</vt:lpstr>
      <vt:lpstr>Model Mimarisi </vt:lpstr>
      <vt:lpstr>Model Mimarisi </vt:lpstr>
      <vt:lpstr>Model Eğitimi ve Değerlendirmesi </vt:lpstr>
      <vt:lpstr>Test setinde gerçekleştirilen karışıklık matrisi </vt:lpstr>
      <vt:lpstr>Sistem Dağıtımı </vt:lpstr>
      <vt:lpstr>Uygulama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Türk İşaret Dili Alfabesi Algılama Uygulaması</dc:title>
  <dc:creator>Microsoft account</dc:creator>
  <cp:lastModifiedBy>Microsoft account</cp:lastModifiedBy>
  <cp:revision>7</cp:revision>
  <dcterms:created xsi:type="dcterms:W3CDTF">2025-05-09T16:19:53Z</dcterms:created>
  <dcterms:modified xsi:type="dcterms:W3CDTF">2025-05-09T19:41:17Z</dcterms:modified>
</cp:coreProperties>
</file>