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Bebas Neue Cyrillic" charset="1" panose="02000506000000020004"/>
      <p:regular r:id="rId23"/>
    </p:embeddedFont>
    <p:embeddedFont>
      <p:font typeface="Montserrat" charset="1" panose="00000500000000000000"/>
      <p:regular r:id="rId24"/>
    </p:embeddedFont>
    <p:embeddedFont>
      <p:font typeface="Montserrat Bold" charset="1" panose="000008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22.png" Type="http://schemas.openxmlformats.org/officeDocument/2006/relationships/image"/><Relationship Id="rId9" Target="../media/image2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24.png" Type="http://schemas.openxmlformats.org/officeDocument/2006/relationships/image"/><Relationship Id="rId9" Target="../media/image2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2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2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2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2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svg" Type="http://schemas.openxmlformats.org/officeDocument/2006/relationships/image"/><Relationship Id="rId11" Target="../media/image11.png" Type="http://schemas.openxmlformats.org/officeDocument/2006/relationships/image"/><Relationship Id="rId12" Target="../media/image12.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30.png" Type="http://schemas.openxmlformats.org/officeDocument/2006/relationships/image"/><Relationship Id="rId9" Target="../media/image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6.png" Type="http://schemas.openxmlformats.org/officeDocument/2006/relationships/image"/><Relationship Id="rId9" Target="../media/image1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2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2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C48B2"/>
        </a:solidFill>
      </p:bgPr>
    </p:bg>
    <p:spTree>
      <p:nvGrpSpPr>
        <p:cNvPr id="1" name=""/>
        <p:cNvGrpSpPr/>
        <p:nvPr/>
      </p:nvGrpSpPr>
      <p:grpSpPr>
        <a:xfrm>
          <a:off x="0" y="0"/>
          <a:ext cx="0" cy="0"/>
          <a:chOff x="0" y="0"/>
          <a:chExt cx="0" cy="0"/>
        </a:xfrm>
      </p:grpSpPr>
      <p:grpSp>
        <p:nvGrpSpPr>
          <p:cNvPr name="Group 2" id="2"/>
          <p:cNvGrpSpPr/>
          <p:nvPr/>
        </p:nvGrpSpPr>
        <p:grpSpPr>
          <a:xfrm rot="-486778">
            <a:off x="-1095149" y="867946"/>
            <a:ext cx="20478299" cy="7423765"/>
            <a:chOff x="0" y="0"/>
            <a:chExt cx="5393461" cy="1955230"/>
          </a:xfrm>
        </p:grpSpPr>
        <p:sp>
          <p:nvSpPr>
            <p:cNvPr name="Freeform 3" id="3"/>
            <p:cNvSpPr/>
            <p:nvPr/>
          </p:nvSpPr>
          <p:spPr>
            <a:xfrm flipH="false" flipV="false" rot="0">
              <a:off x="0" y="0"/>
              <a:ext cx="5393461" cy="1955230"/>
            </a:xfrm>
            <a:custGeom>
              <a:avLst/>
              <a:gdLst/>
              <a:ahLst/>
              <a:cxnLst/>
              <a:rect r="r" b="b" t="t" l="l"/>
              <a:pathLst>
                <a:path h="1955230" w="5393461">
                  <a:moveTo>
                    <a:pt x="0" y="0"/>
                  </a:moveTo>
                  <a:lnTo>
                    <a:pt x="5393461" y="0"/>
                  </a:lnTo>
                  <a:lnTo>
                    <a:pt x="5393461" y="1955230"/>
                  </a:lnTo>
                  <a:lnTo>
                    <a:pt x="0" y="1955230"/>
                  </a:lnTo>
                  <a:close/>
                </a:path>
              </a:pathLst>
            </a:custGeom>
            <a:solidFill>
              <a:srgbClr val="6B66C5">
                <a:alpha val="29804"/>
              </a:srgbClr>
            </a:solidFill>
          </p:spPr>
        </p:sp>
        <p:sp>
          <p:nvSpPr>
            <p:cNvPr name="TextBox 4" id="4"/>
            <p:cNvSpPr txBox="true"/>
            <p:nvPr/>
          </p:nvSpPr>
          <p:spPr>
            <a:xfrm>
              <a:off x="0" y="-47625"/>
              <a:ext cx="5393461" cy="200285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5400000">
            <a:off x="11517051" y="2353832"/>
            <a:ext cx="11484497" cy="11484497"/>
          </a:xfrm>
          <a:custGeom>
            <a:avLst/>
            <a:gdLst/>
            <a:ahLst/>
            <a:cxnLst/>
            <a:rect r="r" b="b" t="t" l="l"/>
            <a:pathLst>
              <a:path h="11484497" w="11484497">
                <a:moveTo>
                  <a:pt x="0" y="0"/>
                </a:moveTo>
                <a:lnTo>
                  <a:pt x="11484498" y="0"/>
                </a:lnTo>
                <a:lnTo>
                  <a:pt x="11484498" y="11484497"/>
                </a:lnTo>
                <a:lnTo>
                  <a:pt x="0" y="11484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707703" y="-2586885"/>
            <a:ext cx="10480203" cy="5943148"/>
          </a:xfrm>
          <a:custGeom>
            <a:avLst/>
            <a:gdLst/>
            <a:ahLst/>
            <a:cxnLst/>
            <a:rect r="r" b="b" t="t" l="l"/>
            <a:pathLst>
              <a:path h="5943148" w="10480203">
                <a:moveTo>
                  <a:pt x="0" y="0"/>
                </a:moveTo>
                <a:lnTo>
                  <a:pt x="10480203" y="0"/>
                </a:lnTo>
                <a:lnTo>
                  <a:pt x="10480203" y="5943149"/>
                </a:lnTo>
                <a:lnTo>
                  <a:pt x="0" y="59431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476718">
            <a:off x="-3677913" y="5440256"/>
            <a:ext cx="12395742" cy="5825999"/>
          </a:xfrm>
          <a:custGeom>
            <a:avLst/>
            <a:gdLst/>
            <a:ahLst/>
            <a:cxnLst/>
            <a:rect r="r" b="b" t="t" l="l"/>
            <a:pathLst>
              <a:path h="5825999" w="12395742">
                <a:moveTo>
                  <a:pt x="0" y="0"/>
                </a:moveTo>
                <a:lnTo>
                  <a:pt x="12395742" y="0"/>
                </a:lnTo>
                <a:lnTo>
                  <a:pt x="12395742" y="5825999"/>
                </a:lnTo>
                <a:lnTo>
                  <a:pt x="0" y="582599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294631">
            <a:off x="10477176" y="7989298"/>
            <a:ext cx="6776309" cy="4849360"/>
          </a:xfrm>
          <a:custGeom>
            <a:avLst/>
            <a:gdLst/>
            <a:ahLst/>
            <a:cxnLst/>
            <a:rect r="r" b="b" t="t" l="l"/>
            <a:pathLst>
              <a:path h="4849360" w="6776309">
                <a:moveTo>
                  <a:pt x="0" y="0"/>
                </a:moveTo>
                <a:lnTo>
                  <a:pt x="6776310" y="0"/>
                </a:lnTo>
                <a:lnTo>
                  <a:pt x="6776310" y="4849360"/>
                </a:lnTo>
                <a:lnTo>
                  <a:pt x="0" y="4849360"/>
                </a:lnTo>
                <a:lnTo>
                  <a:pt x="0" y="0"/>
                </a:lnTo>
                <a:close/>
              </a:path>
            </a:pathLst>
          </a:custGeom>
          <a:blipFill>
            <a:blip r:embed="rId8">
              <a:alphaModFix amt="40000"/>
              <a:extLst>
                <a:ext uri="{96DAC541-7B7A-43D3-8B79-37D633B846F1}">
                  <asvg:svgBlip xmlns:asvg="http://schemas.microsoft.com/office/drawing/2016/SVG/main" r:embed="rId9"/>
                </a:ext>
              </a:extLst>
            </a:blip>
            <a:stretch>
              <a:fillRect l="0" t="-39736" r="0" b="0"/>
            </a:stretch>
          </a:blipFill>
        </p:spPr>
      </p:sp>
      <p:sp>
        <p:nvSpPr>
          <p:cNvPr name="Freeform 9" id="9"/>
          <p:cNvSpPr/>
          <p:nvPr/>
        </p:nvSpPr>
        <p:spPr>
          <a:xfrm flipH="false" flipV="false" rot="-5400000">
            <a:off x="13356097" y="1340716"/>
            <a:ext cx="654365" cy="654365"/>
          </a:xfrm>
          <a:custGeom>
            <a:avLst/>
            <a:gdLst/>
            <a:ahLst/>
            <a:cxnLst/>
            <a:rect r="r" b="b" t="t" l="l"/>
            <a:pathLst>
              <a:path h="654365" w="654365">
                <a:moveTo>
                  <a:pt x="0" y="0"/>
                </a:moveTo>
                <a:lnTo>
                  <a:pt x="654366" y="0"/>
                </a:lnTo>
                <a:lnTo>
                  <a:pt x="654366" y="654365"/>
                </a:lnTo>
                <a:lnTo>
                  <a:pt x="0" y="65436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5400000">
            <a:off x="9954877" y="8799674"/>
            <a:ext cx="654365" cy="654365"/>
          </a:xfrm>
          <a:custGeom>
            <a:avLst/>
            <a:gdLst/>
            <a:ahLst/>
            <a:cxnLst/>
            <a:rect r="r" b="b" t="t" l="l"/>
            <a:pathLst>
              <a:path h="654365" w="654365">
                <a:moveTo>
                  <a:pt x="0" y="0"/>
                </a:moveTo>
                <a:lnTo>
                  <a:pt x="654366" y="0"/>
                </a:lnTo>
                <a:lnTo>
                  <a:pt x="654366" y="654365"/>
                </a:lnTo>
                <a:lnTo>
                  <a:pt x="0" y="65436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7565924" y="3613447"/>
            <a:ext cx="966381" cy="966381"/>
          </a:xfrm>
          <a:custGeom>
            <a:avLst/>
            <a:gdLst/>
            <a:ahLst/>
            <a:cxnLst/>
            <a:rect r="r" b="b" t="t" l="l"/>
            <a:pathLst>
              <a:path h="966381" w="966381">
                <a:moveTo>
                  <a:pt x="0" y="0"/>
                </a:moveTo>
                <a:lnTo>
                  <a:pt x="966381" y="0"/>
                </a:lnTo>
                <a:lnTo>
                  <a:pt x="966381" y="966382"/>
                </a:lnTo>
                <a:lnTo>
                  <a:pt x="0" y="96638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0761625" y="2988558"/>
            <a:ext cx="6497675" cy="6269742"/>
          </a:xfrm>
          <a:custGeom>
            <a:avLst/>
            <a:gdLst/>
            <a:ahLst/>
            <a:cxnLst/>
            <a:rect r="r" b="b" t="t" l="l"/>
            <a:pathLst>
              <a:path h="6269742" w="6497675">
                <a:moveTo>
                  <a:pt x="0" y="0"/>
                </a:moveTo>
                <a:lnTo>
                  <a:pt x="6497675" y="0"/>
                </a:lnTo>
                <a:lnTo>
                  <a:pt x="6497675" y="6269742"/>
                </a:lnTo>
                <a:lnTo>
                  <a:pt x="0" y="6269742"/>
                </a:lnTo>
                <a:lnTo>
                  <a:pt x="0" y="0"/>
                </a:lnTo>
                <a:close/>
              </a:path>
            </a:pathLst>
          </a:custGeom>
          <a:blipFill>
            <a:blip r:embed="rId14"/>
            <a:stretch>
              <a:fillRect l="0" t="0" r="0" b="0"/>
            </a:stretch>
          </a:blipFill>
        </p:spPr>
      </p:sp>
      <p:sp>
        <p:nvSpPr>
          <p:cNvPr name="TextBox 13" id="13"/>
          <p:cNvSpPr txBox="true"/>
          <p:nvPr/>
        </p:nvSpPr>
        <p:spPr>
          <a:xfrm rot="0">
            <a:off x="1372238" y="3034648"/>
            <a:ext cx="9446538" cy="3432658"/>
          </a:xfrm>
          <a:prstGeom prst="rect">
            <a:avLst/>
          </a:prstGeom>
        </p:spPr>
        <p:txBody>
          <a:bodyPr anchor="t" rtlCol="false" tIns="0" lIns="0" bIns="0" rIns="0">
            <a:spAutoFit/>
          </a:bodyPr>
          <a:lstStyle/>
          <a:p>
            <a:pPr algn="l">
              <a:lnSpc>
                <a:spcPts val="12911"/>
              </a:lnSpc>
            </a:pPr>
            <a:r>
              <a:rPr lang="en-US" sz="14346" spc="143">
                <a:solidFill>
                  <a:srgbClr val="FFFFFF"/>
                </a:solidFill>
                <a:latin typeface="Bebas Neue Cyrillic"/>
              </a:rPr>
              <a:t>Stock Price Prediction</a:t>
            </a:r>
          </a:p>
        </p:txBody>
      </p:sp>
      <p:grpSp>
        <p:nvGrpSpPr>
          <p:cNvPr name="Group 14" id="14"/>
          <p:cNvGrpSpPr/>
          <p:nvPr/>
        </p:nvGrpSpPr>
        <p:grpSpPr>
          <a:xfrm rot="0">
            <a:off x="1372238" y="7732412"/>
            <a:ext cx="7466237" cy="1241687"/>
            <a:chOff x="0" y="0"/>
            <a:chExt cx="2443674" cy="406400"/>
          </a:xfrm>
        </p:grpSpPr>
        <p:sp>
          <p:nvSpPr>
            <p:cNvPr name="Freeform 15" id="15"/>
            <p:cNvSpPr/>
            <p:nvPr/>
          </p:nvSpPr>
          <p:spPr>
            <a:xfrm flipH="false" flipV="false" rot="0">
              <a:off x="0" y="0"/>
              <a:ext cx="2443674" cy="406400"/>
            </a:xfrm>
            <a:custGeom>
              <a:avLst/>
              <a:gdLst/>
              <a:ahLst/>
              <a:cxnLst/>
              <a:rect r="r" b="b" t="t" l="l"/>
              <a:pathLst>
                <a:path h="406400" w="2443674">
                  <a:moveTo>
                    <a:pt x="2240474" y="0"/>
                  </a:moveTo>
                  <a:cubicBezTo>
                    <a:pt x="2352699" y="0"/>
                    <a:pt x="2443674" y="90976"/>
                    <a:pt x="2443674" y="203200"/>
                  </a:cubicBezTo>
                  <a:cubicBezTo>
                    <a:pt x="2443674" y="315424"/>
                    <a:pt x="2352699" y="406400"/>
                    <a:pt x="2240474"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16" id="16"/>
            <p:cNvSpPr txBox="true"/>
            <p:nvPr/>
          </p:nvSpPr>
          <p:spPr>
            <a:xfrm>
              <a:off x="0" y="-38100"/>
              <a:ext cx="2443674" cy="4445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904632" y="8010355"/>
            <a:ext cx="6401449" cy="685800"/>
          </a:xfrm>
          <a:prstGeom prst="rect">
            <a:avLst/>
          </a:prstGeom>
        </p:spPr>
        <p:txBody>
          <a:bodyPr anchor="t" rtlCol="false" tIns="0" lIns="0" bIns="0" rIns="0">
            <a:spAutoFit/>
          </a:bodyPr>
          <a:lstStyle/>
          <a:p>
            <a:pPr algn="ctr">
              <a:lnSpc>
                <a:spcPts val="2760"/>
              </a:lnSpc>
            </a:pPr>
            <a:r>
              <a:rPr lang="en-US" sz="2300" spc="69">
                <a:solidFill>
                  <a:srgbClr val="6B66C5"/>
                </a:solidFill>
                <a:latin typeface="Montserrat"/>
              </a:rPr>
              <a:t>Amr Amer ,Mohamed Fouad , Mohamed Eissa , Mohamed Ashour, Karim Shahine</a:t>
            </a:r>
          </a:p>
        </p:txBody>
      </p:sp>
      <p:sp>
        <p:nvSpPr>
          <p:cNvPr name="TextBox 18" id="18"/>
          <p:cNvSpPr txBox="true"/>
          <p:nvPr/>
        </p:nvSpPr>
        <p:spPr>
          <a:xfrm rot="0">
            <a:off x="1372238" y="1702115"/>
            <a:ext cx="9446538" cy="1131571"/>
          </a:xfrm>
          <a:prstGeom prst="rect">
            <a:avLst/>
          </a:prstGeom>
        </p:spPr>
        <p:txBody>
          <a:bodyPr anchor="t" rtlCol="false" tIns="0" lIns="0" bIns="0" rIns="0">
            <a:spAutoFit/>
          </a:bodyPr>
          <a:lstStyle/>
          <a:p>
            <a:pPr algn="l">
              <a:lnSpc>
                <a:spcPts val="8280"/>
              </a:lnSpc>
            </a:pPr>
            <a:r>
              <a:rPr lang="en-US" sz="9200" spc="92">
                <a:solidFill>
                  <a:srgbClr val="FFB500"/>
                </a:solidFill>
                <a:latin typeface="Bebas Neue Cyrillic"/>
              </a:rPr>
              <a:t>Microsoft 2019 - 2024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4C48B2"/>
        </a:solidFill>
      </p:bgPr>
    </p:bg>
    <p:spTree>
      <p:nvGrpSpPr>
        <p:cNvPr id="1" name=""/>
        <p:cNvGrpSpPr/>
        <p:nvPr/>
      </p:nvGrpSpPr>
      <p:grpSpPr>
        <a:xfrm>
          <a:off x="0" y="0"/>
          <a:ext cx="0" cy="0"/>
          <a:chOff x="0" y="0"/>
          <a:chExt cx="0" cy="0"/>
        </a:xfrm>
      </p:grpSpPr>
      <p:grpSp>
        <p:nvGrpSpPr>
          <p:cNvPr name="Group 2" id="2"/>
          <p:cNvGrpSpPr/>
          <p:nvPr/>
        </p:nvGrpSpPr>
        <p:grpSpPr>
          <a:xfrm rot="-486778">
            <a:off x="-1095149" y="867946"/>
            <a:ext cx="20478299" cy="7423765"/>
            <a:chOff x="0" y="0"/>
            <a:chExt cx="5393461" cy="1955230"/>
          </a:xfrm>
        </p:grpSpPr>
        <p:sp>
          <p:nvSpPr>
            <p:cNvPr name="Freeform 3" id="3"/>
            <p:cNvSpPr/>
            <p:nvPr/>
          </p:nvSpPr>
          <p:spPr>
            <a:xfrm flipH="false" flipV="false" rot="0">
              <a:off x="0" y="0"/>
              <a:ext cx="5393461" cy="1955230"/>
            </a:xfrm>
            <a:custGeom>
              <a:avLst/>
              <a:gdLst/>
              <a:ahLst/>
              <a:cxnLst/>
              <a:rect r="r" b="b" t="t" l="l"/>
              <a:pathLst>
                <a:path h="1955230" w="5393461">
                  <a:moveTo>
                    <a:pt x="0" y="0"/>
                  </a:moveTo>
                  <a:lnTo>
                    <a:pt x="5393461" y="0"/>
                  </a:lnTo>
                  <a:lnTo>
                    <a:pt x="5393461" y="1955230"/>
                  </a:lnTo>
                  <a:lnTo>
                    <a:pt x="0" y="1955230"/>
                  </a:lnTo>
                  <a:close/>
                </a:path>
              </a:pathLst>
            </a:custGeom>
            <a:solidFill>
              <a:srgbClr val="6B66C5">
                <a:alpha val="29804"/>
              </a:srgbClr>
            </a:solidFill>
          </p:spPr>
        </p:sp>
        <p:sp>
          <p:nvSpPr>
            <p:cNvPr name="TextBox 4" id="4"/>
            <p:cNvSpPr txBox="true"/>
            <p:nvPr/>
          </p:nvSpPr>
          <p:spPr>
            <a:xfrm>
              <a:off x="0" y="-47625"/>
              <a:ext cx="5393461" cy="200285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5400000">
            <a:off x="8930853" y="-493183"/>
            <a:ext cx="13258862" cy="7126638"/>
          </a:xfrm>
          <a:custGeom>
            <a:avLst/>
            <a:gdLst/>
            <a:ahLst/>
            <a:cxnLst/>
            <a:rect r="r" b="b" t="t" l="l"/>
            <a:pathLst>
              <a:path h="7126638" w="13258862">
                <a:moveTo>
                  <a:pt x="13258861" y="0"/>
                </a:moveTo>
                <a:lnTo>
                  <a:pt x="0" y="0"/>
                </a:lnTo>
                <a:lnTo>
                  <a:pt x="0" y="7126638"/>
                </a:lnTo>
                <a:lnTo>
                  <a:pt x="13258861" y="7126638"/>
                </a:lnTo>
                <a:lnTo>
                  <a:pt x="1325886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6604935" y="3205066"/>
            <a:ext cx="654365" cy="654365"/>
          </a:xfrm>
          <a:custGeom>
            <a:avLst/>
            <a:gdLst/>
            <a:ahLst/>
            <a:cxnLst/>
            <a:rect r="r" b="b" t="t" l="l"/>
            <a:pathLst>
              <a:path h="654365" w="654365">
                <a:moveTo>
                  <a:pt x="0" y="0"/>
                </a:moveTo>
                <a:lnTo>
                  <a:pt x="654365" y="0"/>
                </a:lnTo>
                <a:lnTo>
                  <a:pt x="654365" y="654365"/>
                </a:lnTo>
                <a:lnTo>
                  <a:pt x="0" y="654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886387" y="698904"/>
            <a:ext cx="673897" cy="673897"/>
          </a:xfrm>
          <a:custGeom>
            <a:avLst/>
            <a:gdLst/>
            <a:ahLst/>
            <a:cxnLst/>
            <a:rect r="r" b="b" t="t" l="l"/>
            <a:pathLst>
              <a:path h="673897" w="673897">
                <a:moveTo>
                  <a:pt x="0" y="0"/>
                </a:moveTo>
                <a:lnTo>
                  <a:pt x="673896" y="0"/>
                </a:lnTo>
                <a:lnTo>
                  <a:pt x="673896" y="673896"/>
                </a:lnTo>
                <a:lnTo>
                  <a:pt x="0" y="67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3032243" y="3205066"/>
            <a:ext cx="4227057" cy="6101665"/>
          </a:xfrm>
          <a:custGeom>
            <a:avLst/>
            <a:gdLst/>
            <a:ahLst/>
            <a:cxnLst/>
            <a:rect r="r" b="b" t="t" l="l"/>
            <a:pathLst>
              <a:path h="6101665" w="4227057">
                <a:moveTo>
                  <a:pt x="0" y="0"/>
                </a:moveTo>
                <a:lnTo>
                  <a:pt x="4227057" y="0"/>
                </a:lnTo>
                <a:lnTo>
                  <a:pt x="4227057" y="6101665"/>
                </a:lnTo>
                <a:lnTo>
                  <a:pt x="0" y="6101665"/>
                </a:lnTo>
                <a:lnTo>
                  <a:pt x="0" y="0"/>
                </a:lnTo>
                <a:close/>
              </a:path>
            </a:pathLst>
          </a:custGeom>
          <a:blipFill>
            <a:blip r:embed="rId8"/>
            <a:stretch>
              <a:fillRect l="0" t="0" r="0" b="0"/>
            </a:stretch>
          </a:blipFill>
        </p:spPr>
      </p:sp>
      <p:sp>
        <p:nvSpPr>
          <p:cNvPr name="Freeform 9" id="9"/>
          <p:cNvSpPr/>
          <p:nvPr/>
        </p:nvSpPr>
        <p:spPr>
          <a:xfrm flipH="false" flipV="false" rot="0">
            <a:off x="10507534" y="942138"/>
            <a:ext cx="6653829" cy="2309128"/>
          </a:xfrm>
          <a:custGeom>
            <a:avLst/>
            <a:gdLst/>
            <a:ahLst/>
            <a:cxnLst/>
            <a:rect r="r" b="b" t="t" l="l"/>
            <a:pathLst>
              <a:path h="2309128" w="6653829">
                <a:moveTo>
                  <a:pt x="0" y="0"/>
                </a:moveTo>
                <a:lnTo>
                  <a:pt x="6653830" y="0"/>
                </a:lnTo>
                <a:lnTo>
                  <a:pt x="6653830" y="2309128"/>
                </a:lnTo>
                <a:lnTo>
                  <a:pt x="0" y="2309128"/>
                </a:lnTo>
                <a:lnTo>
                  <a:pt x="0" y="0"/>
                </a:lnTo>
                <a:close/>
              </a:path>
            </a:pathLst>
          </a:custGeom>
          <a:blipFill>
            <a:blip r:embed="rId9"/>
            <a:stretch>
              <a:fillRect l="0" t="0" r="0" b="0"/>
            </a:stretch>
          </a:blipFill>
        </p:spPr>
      </p:sp>
      <p:sp>
        <p:nvSpPr>
          <p:cNvPr name="TextBox 10" id="10"/>
          <p:cNvSpPr txBox="true"/>
          <p:nvPr/>
        </p:nvSpPr>
        <p:spPr>
          <a:xfrm rot="0">
            <a:off x="1482567" y="1639500"/>
            <a:ext cx="14532560" cy="1181104"/>
          </a:xfrm>
          <a:prstGeom prst="rect">
            <a:avLst/>
          </a:prstGeom>
        </p:spPr>
        <p:txBody>
          <a:bodyPr anchor="t" rtlCol="false" tIns="0" lIns="0" bIns="0" rIns="0">
            <a:spAutoFit/>
          </a:bodyPr>
          <a:lstStyle/>
          <a:p>
            <a:pPr algn="l">
              <a:lnSpc>
                <a:spcPts val="8550"/>
              </a:lnSpc>
            </a:pPr>
            <a:r>
              <a:rPr lang="en-US" sz="9500" spc="95">
                <a:solidFill>
                  <a:srgbClr val="FFB500"/>
                </a:solidFill>
                <a:latin typeface="Bebas Neue Cyrillic"/>
              </a:rPr>
              <a:t>Data Preprocessing</a:t>
            </a:r>
          </a:p>
        </p:txBody>
      </p:sp>
      <p:sp>
        <p:nvSpPr>
          <p:cNvPr name="TextBox 11" id="11"/>
          <p:cNvSpPr txBox="true"/>
          <p:nvPr/>
        </p:nvSpPr>
        <p:spPr>
          <a:xfrm rot="0">
            <a:off x="1482567" y="3126007"/>
            <a:ext cx="9904797" cy="485774"/>
          </a:xfrm>
          <a:prstGeom prst="rect">
            <a:avLst/>
          </a:prstGeom>
        </p:spPr>
        <p:txBody>
          <a:bodyPr anchor="t" rtlCol="false" tIns="0" lIns="0" bIns="0" rIns="0">
            <a:spAutoFit/>
          </a:bodyPr>
          <a:lstStyle/>
          <a:p>
            <a:pPr algn="l">
              <a:lnSpc>
                <a:spcPts val="3900"/>
              </a:lnSpc>
            </a:pPr>
            <a:r>
              <a:rPr lang="en-US" sz="3000" spc="90">
                <a:solidFill>
                  <a:srgbClr val="FFFFFF"/>
                </a:solidFill>
                <a:latin typeface="Montserrat Bold"/>
              </a:rPr>
              <a:t>Steps:</a:t>
            </a:r>
          </a:p>
        </p:txBody>
      </p:sp>
      <p:sp>
        <p:nvSpPr>
          <p:cNvPr name="TextBox 12" id="12"/>
          <p:cNvSpPr txBox="true"/>
          <p:nvPr/>
        </p:nvSpPr>
        <p:spPr>
          <a:xfrm rot="0">
            <a:off x="1482567" y="3926106"/>
            <a:ext cx="8499608" cy="3673699"/>
          </a:xfrm>
          <a:prstGeom prst="rect">
            <a:avLst/>
          </a:prstGeom>
        </p:spPr>
        <p:txBody>
          <a:bodyPr anchor="t" rtlCol="false" tIns="0" lIns="0" bIns="0" rIns="0">
            <a:spAutoFit/>
          </a:bodyPr>
          <a:lstStyle/>
          <a:p>
            <a:pPr algn="l" marL="535939" indent="-267970" lvl="1">
              <a:lnSpc>
                <a:spcPts val="3227"/>
              </a:lnSpc>
              <a:buFont typeface="Arial"/>
              <a:buChar char="•"/>
            </a:pPr>
            <a:r>
              <a:rPr lang="en-US" sz="2482" spc="74">
                <a:solidFill>
                  <a:srgbClr val="FFFFFF"/>
                </a:solidFill>
                <a:latin typeface="Montserrat"/>
              </a:rPr>
              <a:t>Handling missing values by filling with mean.</a:t>
            </a:r>
          </a:p>
          <a:p>
            <a:pPr algn="l" marL="535939" indent="-267970" lvl="1">
              <a:lnSpc>
                <a:spcPts val="3227"/>
              </a:lnSpc>
              <a:buFont typeface="Arial"/>
              <a:buChar char="•"/>
            </a:pPr>
            <a:r>
              <a:rPr lang="en-US" sz="2482" spc="74">
                <a:solidFill>
                  <a:srgbClr val="FFFFFF"/>
                </a:solidFill>
                <a:latin typeface="Montserrat"/>
              </a:rPr>
              <a:t>Removing duplicates.</a:t>
            </a:r>
          </a:p>
          <a:p>
            <a:pPr algn="l" marL="535939" indent="-267970" lvl="1">
              <a:lnSpc>
                <a:spcPts val="3227"/>
              </a:lnSpc>
              <a:buFont typeface="Arial"/>
              <a:buChar char="•"/>
            </a:pPr>
            <a:r>
              <a:rPr lang="en-US" sz="2482" spc="74">
                <a:solidFill>
                  <a:srgbClr val="FFFFFF"/>
                </a:solidFill>
                <a:latin typeface="Montserrat"/>
              </a:rPr>
              <a:t>Normalization using MinMaxScaler.</a:t>
            </a:r>
          </a:p>
          <a:p>
            <a:pPr algn="l" marL="535939" indent="-267970" lvl="1">
              <a:lnSpc>
                <a:spcPts val="3227"/>
              </a:lnSpc>
              <a:buFont typeface="Arial"/>
              <a:buChar char="•"/>
            </a:pPr>
            <a:r>
              <a:rPr lang="en-US" sz="2482" spc="74">
                <a:solidFill>
                  <a:srgbClr val="FFFFFF"/>
                </a:solidFill>
                <a:latin typeface="Montserrat"/>
              </a:rPr>
              <a:t>Feature Engineering:</a:t>
            </a:r>
          </a:p>
          <a:p>
            <a:pPr algn="l" marL="535939" indent="-267970" lvl="1">
              <a:lnSpc>
                <a:spcPts val="3227"/>
              </a:lnSpc>
              <a:buFont typeface="Arial"/>
              <a:buChar char="•"/>
            </a:pPr>
            <a:r>
              <a:rPr lang="en-US" sz="2482" spc="74">
                <a:solidFill>
                  <a:srgbClr val="FFFFFF"/>
                </a:solidFill>
                <a:latin typeface="Montserrat"/>
              </a:rPr>
              <a:t>30-day moving average and standard deviation.</a:t>
            </a:r>
          </a:p>
          <a:p>
            <a:pPr algn="l" marL="535939" indent="-267970" lvl="1">
              <a:lnSpc>
                <a:spcPts val="3227"/>
              </a:lnSpc>
              <a:buFont typeface="Arial"/>
              <a:buChar char="•"/>
            </a:pPr>
            <a:r>
              <a:rPr lang="en-US" sz="2482" spc="74">
                <a:solidFill>
                  <a:srgbClr val="FFFFFF"/>
                </a:solidFill>
                <a:latin typeface="Montserrat"/>
              </a:rPr>
              <a:t>Lagged values for 1-day and 7-day periods.</a:t>
            </a:r>
          </a:p>
          <a:p>
            <a:pPr algn="l" marL="535939" indent="-267970" lvl="1">
              <a:lnSpc>
                <a:spcPts val="3227"/>
              </a:lnSpc>
              <a:buFont typeface="Arial"/>
              <a:buChar char="•"/>
            </a:pPr>
            <a:r>
              <a:rPr lang="en-US" sz="2482" spc="74">
                <a:solidFill>
                  <a:srgbClr val="FFFFFF"/>
                </a:solidFill>
                <a:latin typeface="Montserrat"/>
              </a:rPr>
              <a:t>Daily price change calculation.</a:t>
            </a:r>
          </a:p>
          <a:p>
            <a:pPr algn="l">
              <a:lnSpc>
                <a:spcPts val="3227"/>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4C48B2"/>
        </a:solidFill>
      </p:bgPr>
    </p:bg>
    <p:spTree>
      <p:nvGrpSpPr>
        <p:cNvPr id="1" name=""/>
        <p:cNvGrpSpPr/>
        <p:nvPr/>
      </p:nvGrpSpPr>
      <p:grpSpPr>
        <a:xfrm>
          <a:off x="0" y="0"/>
          <a:ext cx="0" cy="0"/>
          <a:chOff x="0" y="0"/>
          <a:chExt cx="0" cy="0"/>
        </a:xfrm>
      </p:grpSpPr>
      <p:grpSp>
        <p:nvGrpSpPr>
          <p:cNvPr name="Group 2" id="2"/>
          <p:cNvGrpSpPr/>
          <p:nvPr/>
        </p:nvGrpSpPr>
        <p:grpSpPr>
          <a:xfrm rot="-486778">
            <a:off x="-1095149" y="867946"/>
            <a:ext cx="20478299" cy="7423765"/>
            <a:chOff x="0" y="0"/>
            <a:chExt cx="5393461" cy="1955230"/>
          </a:xfrm>
        </p:grpSpPr>
        <p:sp>
          <p:nvSpPr>
            <p:cNvPr name="Freeform 3" id="3"/>
            <p:cNvSpPr/>
            <p:nvPr/>
          </p:nvSpPr>
          <p:spPr>
            <a:xfrm flipH="false" flipV="false" rot="0">
              <a:off x="0" y="0"/>
              <a:ext cx="5393461" cy="1955230"/>
            </a:xfrm>
            <a:custGeom>
              <a:avLst/>
              <a:gdLst/>
              <a:ahLst/>
              <a:cxnLst/>
              <a:rect r="r" b="b" t="t" l="l"/>
              <a:pathLst>
                <a:path h="1955230" w="5393461">
                  <a:moveTo>
                    <a:pt x="0" y="0"/>
                  </a:moveTo>
                  <a:lnTo>
                    <a:pt x="5393461" y="0"/>
                  </a:lnTo>
                  <a:lnTo>
                    <a:pt x="5393461" y="1955230"/>
                  </a:lnTo>
                  <a:lnTo>
                    <a:pt x="0" y="1955230"/>
                  </a:lnTo>
                  <a:close/>
                </a:path>
              </a:pathLst>
            </a:custGeom>
            <a:solidFill>
              <a:srgbClr val="6B66C5">
                <a:alpha val="29804"/>
              </a:srgbClr>
            </a:solidFill>
          </p:spPr>
        </p:sp>
        <p:sp>
          <p:nvSpPr>
            <p:cNvPr name="TextBox 4" id="4"/>
            <p:cNvSpPr txBox="true"/>
            <p:nvPr/>
          </p:nvSpPr>
          <p:spPr>
            <a:xfrm>
              <a:off x="0" y="-47625"/>
              <a:ext cx="5393461" cy="200285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5400000">
            <a:off x="8930853" y="-493183"/>
            <a:ext cx="13258862" cy="7126638"/>
          </a:xfrm>
          <a:custGeom>
            <a:avLst/>
            <a:gdLst/>
            <a:ahLst/>
            <a:cxnLst/>
            <a:rect r="r" b="b" t="t" l="l"/>
            <a:pathLst>
              <a:path h="7126638" w="13258862">
                <a:moveTo>
                  <a:pt x="13258861" y="0"/>
                </a:moveTo>
                <a:lnTo>
                  <a:pt x="0" y="0"/>
                </a:lnTo>
                <a:lnTo>
                  <a:pt x="0" y="7126638"/>
                </a:lnTo>
                <a:lnTo>
                  <a:pt x="13258861" y="7126638"/>
                </a:lnTo>
                <a:lnTo>
                  <a:pt x="1325886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6604935" y="3205066"/>
            <a:ext cx="654365" cy="654365"/>
          </a:xfrm>
          <a:custGeom>
            <a:avLst/>
            <a:gdLst/>
            <a:ahLst/>
            <a:cxnLst/>
            <a:rect r="r" b="b" t="t" l="l"/>
            <a:pathLst>
              <a:path h="654365" w="654365">
                <a:moveTo>
                  <a:pt x="0" y="0"/>
                </a:moveTo>
                <a:lnTo>
                  <a:pt x="654365" y="0"/>
                </a:lnTo>
                <a:lnTo>
                  <a:pt x="654365" y="654365"/>
                </a:lnTo>
                <a:lnTo>
                  <a:pt x="0" y="654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886387" y="698904"/>
            <a:ext cx="673897" cy="673897"/>
          </a:xfrm>
          <a:custGeom>
            <a:avLst/>
            <a:gdLst/>
            <a:ahLst/>
            <a:cxnLst/>
            <a:rect r="r" b="b" t="t" l="l"/>
            <a:pathLst>
              <a:path h="673897" w="673897">
                <a:moveTo>
                  <a:pt x="0" y="0"/>
                </a:moveTo>
                <a:lnTo>
                  <a:pt x="673896" y="0"/>
                </a:lnTo>
                <a:lnTo>
                  <a:pt x="673896" y="673896"/>
                </a:lnTo>
                <a:lnTo>
                  <a:pt x="0" y="67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1412659" y="2820604"/>
            <a:ext cx="5846641" cy="1759225"/>
          </a:xfrm>
          <a:custGeom>
            <a:avLst/>
            <a:gdLst/>
            <a:ahLst/>
            <a:cxnLst/>
            <a:rect r="r" b="b" t="t" l="l"/>
            <a:pathLst>
              <a:path h="1759225" w="5846641">
                <a:moveTo>
                  <a:pt x="0" y="0"/>
                </a:moveTo>
                <a:lnTo>
                  <a:pt x="5846641" y="0"/>
                </a:lnTo>
                <a:lnTo>
                  <a:pt x="5846641" y="1759225"/>
                </a:lnTo>
                <a:lnTo>
                  <a:pt x="0" y="1759225"/>
                </a:lnTo>
                <a:lnTo>
                  <a:pt x="0" y="0"/>
                </a:lnTo>
                <a:close/>
              </a:path>
            </a:pathLst>
          </a:custGeom>
          <a:blipFill>
            <a:blip r:embed="rId8"/>
            <a:stretch>
              <a:fillRect l="0" t="0" r="0" b="-9715"/>
            </a:stretch>
          </a:blipFill>
        </p:spPr>
      </p:sp>
      <p:sp>
        <p:nvSpPr>
          <p:cNvPr name="Freeform 9" id="9"/>
          <p:cNvSpPr/>
          <p:nvPr/>
        </p:nvSpPr>
        <p:spPr>
          <a:xfrm flipH="false" flipV="false" rot="0">
            <a:off x="11387364" y="5143500"/>
            <a:ext cx="5846641" cy="1253808"/>
          </a:xfrm>
          <a:custGeom>
            <a:avLst/>
            <a:gdLst/>
            <a:ahLst/>
            <a:cxnLst/>
            <a:rect r="r" b="b" t="t" l="l"/>
            <a:pathLst>
              <a:path h="1253808" w="5846641">
                <a:moveTo>
                  <a:pt x="0" y="0"/>
                </a:moveTo>
                <a:lnTo>
                  <a:pt x="5846642" y="0"/>
                </a:lnTo>
                <a:lnTo>
                  <a:pt x="5846642" y="1253808"/>
                </a:lnTo>
                <a:lnTo>
                  <a:pt x="0" y="1253808"/>
                </a:lnTo>
                <a:lnTo>
                  <a:pt x="0" y="0"/>
                </a:lnTo>
                <a:close/>
              </a:path>
            </a:pathLst>
          </a:custGeom>
          <a:blipFill>
            <a:blip r:embed="rId9"/>
            <a:stretch>
              <a:fillRect l="-12251" t="-105785" r="-48711" b="-5317"/>
            </a:stretch>
          </a:blipFill>
        </p:spPr>
      </p:sp>
      <p:sp>
        <p:nvSpPr>
          <p:cNvPr name="TextBox 10" id="10"/>
          <p:cNvSpPr txBox="true"/>
          <p:nvPr/>
        </p:nvSpPr>
        <p:spPr>
          <a:xfrm rot="0">
            <a:off x="1482567" y="1639500"/>
            <a:ext cx="14532560" cy="1181104"/>
          </a:xfrm>
          <a:prstGeom prst="rect">
            <a:avLst/>
          </a:prstGeom>
        </p:spPr>
        <p:txBody>
          <a:bodyPr anchor="t" rtlCol="false" tIns="0" lIns="0" bIns="0" rIns="0">
            <a:spAutoFit/>
          </a:bodyPr>
          <a:lstStyle/>
          <a:p>
            <a:pPr algn="l">
              <a:lnSpc>
                <a:spcPts val="8550"/>
              </a:lnSpc>
            </a:pPr>
            <a:r>
              <a:rPr lang="en-US" sz="9500" spc="95">
                <a:solidFill>
                  <a:srgbClr val="FFB500"/>
                </a:solidFill>
                <a:latin typeface="Bebas Neue Cyrillic"/>
              </a:rPr>
              <a:t>Performance Comparison</a:t>
            </a:r>
          </a:p>
        </p:txBody>
      </p:sp>
      <p:sp>
        <p:nvSpPr>
          <p:cNvPr name="TextBox 11" id="11"/>
          <p:cNvSpPr txBox="true"/>
          <p:nvPr/>
        </p:nvSpPr>
        <p:spPr>
          <a:xfrm rot="0">
            <a:off x="1482567" y="3126007"/>
            <a:ext cx="9904797" cy="485774"/>
          </a:xfrm>
          <a:prstGeom prst="rect">
            <a:avLst/>
          </a:prstGeom>
        </p:spPr>
        <p:txBody>
          <a:bodyPr anchor="t" rtlCol="false" tIns="0" lIns="0" bIns="0" rIns="0">
            <a:spAutoFit/>
          </a:bodyPr>
          <a:lstStyle/>
          <a:p>
            <a:pPr algn="l">
              <a:lnSpc>
                <a:spcPts val="3900"/>
              </a:lnSpc>
            </a:pPr>
            <a:r>
              <a:rPr lang="en-US" sz="3000" spc="90">
                <a:solidFill>
                  <a:srgbClr val="FFFFFF"/>
                </a:solidFill>
                <a:latin typeface="Montserrat Bold"/>
              </a:rPr>
              <a:t>Steps:</a:t>
            </a:r>
          </a:p>
        </p:txBody>
      </p:sp>
      <p:sp>
        <p:nvSpPr>
          <p:cNvPr name="TextBox 12" id="12"/>
          <p:cNvSpPr txBox="true"/>
          <p:nvPr/>
        </p:nvSpPr>
        <p:spPr>
          <a:xfrm rot="0">
            <a:off x="1482567" y="4130894"/>
            <a:ext cx="8499608" cy="3264124"/>
          </a:xfrm>
          <a:prstGeom prst="rect">
            <a:avLst/>
          </a:prstGeom>
        </p:spPr>
        <p:txBody>
          <a:bodyPr anchor="t" rtlCol="false" tIns="0" lIns="0" bIns="0" rIns="0">
            <a:spAutoFit/>
          </a:bodyPr>
          <a:lstStyle/>
          <a:p>
            <a:pPr algn="l" marL="535939" indent="-267970" lvl="1">
              <a:lnSpc>
                <a:spcPts val="3227"/>
              </a:lnSpc>
              <a:buFont typeface="Arial"/>
              <a:buChar char="•"/>
            </a:pPr>
            <a:r>
              <a:rPr lang="en-US" sz="2482" spc="74">
                <a:solidFill>
                  <a:srgbClr val="FFFFFF"/>
                </a:solidFill>
                <a:latin typeface="Montserrat"/>
              </a:rPr>
              <a:t>Select The best Performing Models: LSTM, GRU, CNN</a:t>
            </a:r>
          </a:p>
          <a:p>
            <a:pPr algn="l" marL="535939" indent="-267970" lvl="1">
              <a:lnSpc>
                <a:spcPts val="3227"/>
              </a:lnSpc>
              <a:buFont typeface="Arial"/>
              <a:buChar char="•"/>
            </a:pPr>
            <a:r>
              <a:rPr lang="en-US" sz="2482" spc="74">
                <a:solidFill>
                  <a:srgbClr val="FFFFFF"/>
                </a:solidFill>
                <a:latin typeface="Montserrat"/>
              </a:rPr>
              <a:t>Make a </a:t>
            </a:r>
            <a:r>
              <a:rPr lang="en-US" sz="2482" spc="74">
                <a:solidFill>
                  <a:srgbClr val="FFFFFF"/>
                </a:solidFill>
                <a:latin typeface="Montserrat"/>
              </a:rPr>
              <a:t>Predicted vs Actual Prices Line chart comparing the predicted prices from each model with the actual closing prices. </a:t>
            </a:r>
          </a:p>
          <a:p>
            <a:pPr algn="l" marL="535939" indent="-267970" lvl="1">
              <a:lnSpc>
                <a:spcPts val="3227"/>
              </a:lnSpc>
              <a:buFont typeface="Arial"/>
              <a:buChar char="•"/>
            </a:pPr>
            <a:r>
              <a:rPr lang="en-US" sz="2482" spc="74">
                <a:solidFill>
                  <a:srgbClr val="FFFFFF"/>
                </a:solidFill>
                <a:latin typeface="Montserrat"/>
              </a:rPr>
              <a:t>Insights: Visual representation of each model's accuracy in predicting stock prices.</a:t>
            </a:r>
          </a:p>
          <a:p>
            <a:pPr algn="l">
              <a:lnSpc>
                <a:spcPts val="3227"/>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4C48B2"/>
        </a:solidFill>
      </p:bgPr>
    </p:bg>
    <p:spTree>
      <p:nvGrpSpPr>
        <p:cNvPr id="1" name=""/>
        <p:cNvGrpSpPr/>
        <p:nvPr/>
      </p:nvGrpSpPr>
      <p:grpSpPr>
        <a:xfrm>
          <a:off x="0" y="0"/>
          <a:ext cx="0" cy="0"/>
          <a:chOff x="0" y="0"/>
          <a:chExt cx="0" cy="0"/>
        </a:xfrm>
      </p:grpSpPr>
      <p:grpSp>
        <p:nvGrpSpPr>
          <p:cNvPr name="Group 2" id="2"/>
          <p:cNvGrpSpPr/>
          <p:nvPr/>
        </p:nvGrpSpPr>
        <p:grpSpPr>
          <a:xfrm rot="-486778">
            <a:off x="-1095149" y="867946"/>
            <a:ext cx="20478299" cy="7423765"/>
            <a:chOff x="0" y="0"/>
            <a:chExt cx="5393461" cy="1955230"/>
          </a:xfrm>
        </p:grpSpPr>
        <p:sp>
          <p:nvSpPr>
            <p:cNvPr name="Freeform 3" id="3"/>
            <p:cNvSpPr/>
            <p:nvPr/>
          </p:nvSpPr>
          <p:spPr>
            <a:xfrm flipH="false" flipV="false" rot="0">
              <a:off x="0" y="0"/>
              <a:ext cx="5393461" cy="1955230"/>
            </a:xfrm>
            <a:custGeom>
              <a:avLst/>
              <a:gdLst/>
              <a:ahLst/>
              <a:cxnLst/>
              <a:rect r="r" b="b" t="t" l="l"/>
              <a:pathLst>
                <a:path h="1955230" w="5393461">
                  <a:moveTo>
                    <a:pt x="0" y="0"/>
                  </a:moveTo>
                  <a:lnTo>
                    <a:pt x="5393461" y="0"/>
                  </a:lnTo>
                  <a:lnTo>
                    <a:pt x="5393461" y="1955230"/>
                  </a:lnTo>
                  <a:lnTo>
                    <a:pt x="0" y="1955230"/>
                  </a:lnTo>
                  <a:close/>
                </a:path>
              </a:pathLst>
            </a:custGeom>
            <a:solidFill>
              <a:srgbClr val="6B66C5">
                <a:alpha val="29804"/>
              </a:srgbClr>
            </a:solidFill>
          </p:spPr>
        </p:sp>
        <p:sp>
          <p:nvSpPr>
            <p:cNvPr name="TextBox 4" id="4"/>
            <p:cNvSpPr txBox="true"/>
            <p:nvPr/>
          </p:nvSpPr>
          <p:spPr>
            <a:xfrm>
              <a:off x="0" y="-47625"/>
              <a:ext cx="5393461" cy="200285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5400000">
            <a:off x="8930853" y="-493183"/>
            <a:ext cx="13258862" cy="7126638"/>
          </a:xfrm>
          <a:custGeom>
            <a:avLst/>
            <a:gdLst/>
            <a:ahLst/>
            <a:cxnLst/>
            <a:rect r="r" b="b" t="t" l="l"/>
            <a:pathLst>
              <a:path h="7126638" w="13258862">
                <a:moveTo>
                  <a:pt x="13258861" y="0"/>
                </a:moveTo>
                <a:lnTo>
                  <a:pt x="0" y="0"/>
                </a:lnTo>
                <a:lnTo>
                  <a:pt x="0" y="7126638"/>
                </a:lnTo>
                <a:lnTo>
                  <a:pt x="13258861" y="7126638"/>
                </a:lnTo>
                <a:lnTo>
                  <a:pt x="1325886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6604935" y="3205066"/>
            <a:ext cx="654365" cy="654365"/>
          </a:xfrm>
          <a:custGeom>
            <a:avLst/>
            <a:gdLst/>
            <a:ahLst/>
            <a:cxnLst/>
            <a:rect r="r" b="b" t="t" l="l"/>
            <a:pathLst>
              <a:path h="654365" w="654365">
                <a:moveTo>
                  <a:pt x="0" y="0"/>
                </a:moveTo>
                <a:lnTo>
                  <a:pt x="654365" y="0"/>
                </a:lnTo>
                <a:lnTo>
                  <a:pt x="654365" y="654365"/>
                </a:lnTo>
                <a:lnTo>
                  <a:pt x="0" y="654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886387" y="698904"/>
            <a:ext cx="673897" cy="673897"/>
          </a:xfrm>
          <a:custGeom>
            <a:avLst/>
            <a:gdLst/>
            <a:ahLst/>
            <a:cxnLst/>
            <a:rect r="r" b="b" t="t" l="l"/>
            <a:pathLst>
              <a:path h="673897" w="673897">
                <a:moveTo>
                  <a:pt x="0" y="0"/>
                </a:moveTo>
                <a:lnTo>
                  <a:pt x="673896" y="0"/>
                </a:lnTo>
                <a:lnTo>
                  <a:pt x="673896" y="673896"/>
                </a:lnTo>
                <a:lnTo>
                  <a:pt x="0" y="67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4745029" y="2976983"/>
            <a:ext cx="12514271" cy="6375195"/>
          </a:xfrm>
          <a:custGeom>
            <a:avLst/>
            <a:gdLst/>
            <a:ahLst/>
            <a:cxnLst/>
            <a:rect r="r" b="b" t="t" l="l"/>
            <a:pathLst>
              <a:path h="6375195" w="12514271">
                <a:moveTo>
                  <a:pt x="0" y="0"/>
                </a:moveTo>
                <a:lnTo>
                  <a:pt x="12514271" y="0"/>
                </a:lnTo>
                <a:lnTo>
                  <a:pt x="12514271" y="6375194"/>
                </a:lnTo>
                <a:lnTo>
                  <a:pt x="0" y="6375194"/>
                </a:lnTo>
                <a:lnTo>
                  <a:pt x="0" y="0"/>
                </a:lnTo>
                <a:close/>
              </a:path>
            </a:pathLst>
          </a:custGeom>
          <a:blipFill>
            <a:blip r:embed="rId8"/>
            <a:stretch>
              <a:fillRect l="0" t="0" r="0" b="0"/>
            </a:stretch>
          </a:blipFill>
        </p:spPr>
      </p:sp>
      <p:sp>
        <p:nvSpPr>
          <p:cNvPr name="TextBox 9" id="9"/>
          <p:cNvSpPr txBox="true"/>
          <p:nvPr/>
        </p:nvSpPr>
        <p:spPr>
          <a:xfrm rot="0">
            <a:off x="1482567" y="1639500"/>
            <a:ext cx="14532560" cy="1181104"/>
          </a:xfrm>
          <a:prstGeom prst="rect">
            <a:avLst/>
          </a:prstGeom>
        </p:spPr>
        <p:txBody>
          <a:bodyPr anchor="t" rtlCol="false" tIns="0" lIns="0" bIns="0" rIns="0">
            <a:spAutoFit/>
          </a:bodyPr>
          <a:lstStyle/>
          <a:p>
            <a:pPr algn="l">
              <a:lnSpc>
                <a:spcPts val="8550"/>
              </a:lnSpc>
            </a:pPr>
            <a:r>
              <a:rPr lang="en-US" sz="9500" spc="95">
                <a:solidFill>
                  <a:srgbClr val="FFB500"/>
                </a:solidFill>
                <a:latin typeface="Bebas Neue Cyrillic"/>
              </a:rPr>
              <a:t>Performance Comparison</a:t>
            </a:r>
          </a:p>
        </p:txBody>
      </p:sp>
      <p:sp>
        <p:nvSpPr>
          <p:cNvPr name="TextBox 10" id="10"/>
          <p:cNvSpPr txBox="true"/>
          <p:nvPr/>
        </p:nvSpPr>
        <p:spPr>
          <a:xfrm rot="0">
            <a:off x="1482567" y="3126007"/>
            <a:ext cx="9904797" cy="485774"/>
          </a:xfrm>
          <a:prstGeom prst="rect">
            <a:avLst/>
          </a:prstGeom>
        </p:spPr>
        <p:txBody>
          <a:bodyPr anchor="t" rtlCol="false" tIns="0" lIns="0" bIns="0" rIns="0">
            <a:spAutoFit/>
          </a:bodyPr>
          <a:lstStyle/>
          <a:p>
            <a:pPr algn="l">
              <a:lnSpc>
                <a:spcPts val="3900"/>
              </a:lnSpc>
            </a:pPr>
            <a:r>
              <a:rPr lang="en-US" sz="3000" spc="90">
                <a:solidFill>
                  <a:srgbClr val="FFFFFF"/>
                </a:solidFill>
                <a:latin typeface="Montserrat Bold"/>
              </a:rPr>
              <a:t>LSTM</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4C48B2"/>
        </a:solidFill>
      </p:bgPr>
    </p:bg>
    <p:spTree>
      <p:nvGrpSpPr>
        <p:cNvPr id="1" name=""/>
        <p:cNvGrpSpPr/>
        <p:nvPr/>
      </p:nvGrpSpPr>
      <p:grpSpPr>
        <a:xfrm>
          <a:off x="0" y="0"/>
          <a:ext cx="0" cy="0"/>
          <a:chOff x="0" y="0"/>
          <a:chExt cx="0" cy="0"/>
        </a:xfrm>
      </p:grpSpPr>
      <p:grpSp>
        <p:nvGrpSpPr>
          <p:cNvPr name="Group 2" id="2"/>
          <p:cNvGrpSpPr/>
          <p:nvPr/>
        </p:nvGrpSpPr>
        <p:grpSpPr>
          <a:xfrm rot="-486778">
            <a:off x="-1095149" y="867946"/>
            <a:ext cx="20478299" cy="7423765"/>
            <a:chOff x="0" y="0"/>
            <a:chExt cx="5393461" cy="1955230"/>
          </a:xfrm>
        </p:grpSpPr>
        <p:sp>
          <p:nvSpPr>
            <p:cNvPr name="Freeform 3" id="3"/>
            <p:cNvSpPr/>
            <p:nvPr/>
          </p:nvSpPr>
          <p:spPr>
            <a:xfrm flipH="false" flipV="false" rot="0">
              <a:off x="0" y="0"/>
              <a:ext cx="5393461" cy="1955230"/>
            </a:xfrm>
            <a:custGeom>
              <a:avLst/>
              <a:gdLst/>
              <a:ahLst/>
              <a:cxnLst/>
              <a:rect r="r" b="b" t="t" l="l"/>
              <a:pathLst>
                <a:path h="1955230" w="5393461">
                  <a:moveTo>
                    <a:pt x="0" y="0"/>
                  </a:moveTo>
                  <a:lnTo>
                    <a:pt x="5393461" y="0"/>
                  </a:lnTo>
                  <a:lnTo>
                    <a:pt x="5393461" y="1955230"/>
                  </a:lnTo>
                  <a:lnTo>
                    <a:pt x="0" y="1955230"/>
                  </a:lnTo>
                  <a:close/>
                </a:path>
              </a:pathLst>
            </a:custGeom>
            <a:solidFill>
              <a:srgbClr val="6B66C5">
                <a:alpha val="29804"/>
              </a:srgbClr>
            </a:solidFill>
          </p:spPr>
        </p:sp>
        <p:sp>
          <p:nvSpPr>
            <p:cNvPr name="TextBox 4" id="4"/>
            <p:cNvSpPr txBox="true"/>
            <p:nvPr/>
          </p:nvSpPr>
          <p:spPr>
            <a:xfrm>
              <a:off x="0" y="-47625"/>
              <a:ext cx="5393461" cy="200285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5400000">
            <a:off x="8930853" y="-493183"/>
            <a:ext cx="13258862" cy="7126638"/>
          </a:xfrm>
          <a:custGeom>
            <a:avLst/>
            <a:gdLst/>
            <a:ahLst/>
            <a:cxnLst/>
            <a:rect r="r" b="b" t="t" l="l"/>
            <a:pathLst>
              <a:path h="7126638" w="13258862">
                <a:moveTo>
                  <a:pt x="13258861" y="0"/>
                </a:moveTo>
                <a:lnTo>
                  <a:pt x="0" y="0"/>
                </a:lnTo>
                <a:lnTo>
                  <a:pt x="0" y="7126638"/>
                </a:lnTo>
                <a:lnTo>
                  <a:pt x="13258861" y="7126638"/>
                </a:lnTo>
                <a:lnTo>
                  <a:pt x="1325886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6604935" y="3205066"/>
            <a:ext cx="654365" cy="654365"/>
          </a:xfrm>
          <a:custGeom>
            <a:avLst/>
            <a:gdLst/>
            <a:ahLst/>
            <a:cxnLst/>
            <a:rect r="r" b="b" t="t" l="l"/>
            <a:pathLst>
              <a:path h="654365" w="654365">
                <a:moveTo>
                  <a:pt x="0" y="0"/>
                </a:moveTo>
                <a:lnTo>
                  <a:pt x="654365" y="0"/>
                </a:lnTo>
                <a:lnTo>
                  <a:pt x="654365" y="654365"/>
                </a:lnTo>
                <a:lnTo>
                  <a:pt x="0" y="654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886387" y="698904"/>
            <a:ext cx="673897" cy="673897"/>
          </a:xfrm>
          <a:custGeom>
            <a:avLst/>
            <a:gdLst/>
            <a:ahLst/>
            <a:cxnLst/>
            <a:rect r="r" b="b" t="t" l="l"/>
            <a:pathLst>
              <a:path h="673897" w="673897">
                <a:moveTo>
                  <a:pt x="0" y="0"/>
                </a:moveTo>
                <a:lnTo>
                  <a:pt x="673896" y="0"/>
                </a:lnTo>
                <a:lnTo>
                  <a:pt x="673896" y="673896"/>
                </a:lnTo>
                <a:lnTo>
                  <a:pt x="0" y="67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552115" y="2821021"/>
            <a:ext cx="11707185" cy="6437279"/>
          </a:xfrm>
          <a:custGeom>
            <a:avLst/>
            <a:gdLst/>
            <a:ahLst/>
            <a:cxnLst/>
            <a:rect r="r" b="b" t="t" l="l"/>
            <a:pathLst>
              <a:path h="6437279" w="11707185">
                <a:moveTo>
                  <a:pt x="0" y="0"/>
                </a:moveTo>
                <a:lnTo>
                  <a:pt x="11707185" y="0"/>
                </a:lnTo>
                <a:lnTo>
                  <a:pt x="11707185" y="6437279"/>
                </a:lnTo>
                <a:lnTo>
                  <a:pt x="0" y="6437279"/>
                </a:lnTo>
                <a:lnTo>
                  <a:pt x="0" y="0"/>
                </a:lnTo>
                <a:close/>
              </a:path>
            </a:pathLst>
          </a:custGeom>
          <a:blipFill>
            <a:blip r:embed="rId8"/>
            <a:stretch>
              <a:fillRect l="-4425" t="0" r="-1753" b="0"/>
            </a:stretch>
          </a:blipFill>
        </p:spPr>
      </p:sp>
      <p:sp>
        <p:nvSpPr>
          <p:cNvPr name="TextBox 9" id="9"/>
          <p:cNvSpPr txBox="true"/>
          <p:nvPr/>
        </p:nvSpPr>
        <p:spPr>
          <a:xfrm rot="0">
            <a:off x="1482567" y="1639500"/>
            <a:ext cx="14532560" cy="1181104"/>
          </a:xfrm>
          <a:prstGeom prst="rect">
            <a:avLst/>
          </a:prstGeom>
        </p:spPr>
        <p:txBody>
          <a:bodyPr anchor="t" rtlCol="false" tIns="0" lIns="0" bIns="0" rIns="0">
            <a:spAutoFit/>
          </a:bodyPr>
          <a:lstStyle/>
          <a:p>
            <a:pPr algn="l">
              <a:lnSpc>
                <a:spcPts val="8550"/>
              </a:lnSpc>
            </a:pPr>
            <a:r>
              <a:rPr lang="en-US" sz="9500" spc="95">
                <a:solidFill>
                  <a:srgbClr val="FFB500"/>
                </a:solidFill>
                <a:latin typeface="Bebas Neue Cyrillic"/>
              </a:rPr>
              <a:t>Performance Comparison</a:t>
            </a:r>
          </a:p>
        </p:txBody>
      </p:sp>
      <p:sp>
        <p:nvSpPr>
          <p:cNvPr name="TextBox 10" id="10"/>
          <p:cNvSpPr txBox="true"/>
          <p:nvPr/>
        </p:nvSpPr>
        <p:spPr>
          <a:xfrm rot="0">
            <a:off x="1482567" y="3126007"/>
            <a:ext cx="9904797" cy="485774"/>
          </a:xfrm>
          <a:prstGeom prst="rect">
            <a:avLst/>
          </a:prstGeom>
        </p:spPr>
        <p:txBody>
          <a:bodyPr anchor="t" rtlCol="false" tIns="0" lIns="0" bIns="0" rIns="0">
            <a:spAutoFit/>
          </a:bodyPr>
          <a:lstStyle/>
          <a:p>
            <a:pPr algn="l">
              <a:lnSpc>
                <a:spcPts val="3900"/>
              </a:lnSpc>
            </a:pPr>
            <a:r>
              <a:rPr lang="en-US" sz="3000" spc="90">
                <a:solidFill>
                  <a:srgbClr val="FFFFFF"/>
                </a:solidFill>
                <a:latin typeface="Montserrat Bold"/>
              </a:rPr>
              <a:t>GRU</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4C48B2"/>
        </a:solidFill>
      </p:bgPr>
    </p:bg>
    <p:spTree>
      <p:nvGrpSpPr>
        <p:cNvPr id="1" name=""/>
        <p:cNvGrpSpPr/>
        <p:nvPr/>
      </p:nvGrpSpPr>
      <p:grpSpPr>
        <a:xfrm>
          <a:off x="0" y="0"/>
          <a:ext cx="0" cy="0"/>
          <a:chOff x="0" y="0"/>
          <a:chExt cx="0" cy="0"/>
        </a:xfrm>
      </p:grpSpPr>
      <p:grpSp>
        <p:nvGrpSpPr>
          <p:cNvPr name="Group 2" id="2"/>
          <p:cNvGrpSpPr/>
          <p:nvPr/>
        </p:nvGrpSpPr>
        <p:grpSpPr>
          <a:xfrm rot="-486778">
            <a:off x="-1095149" y="867946"/>
            <a:ext cx="20478299" cy="7423765"/>
            <a:chOff x="0" y="0"/>
            <a:chExt cx="5393461" cy="1955230"/>
          </a:xfrm>
        </p:grpSpPr>
        <p:sp>
          <p:nvSpPr>
            <p:cNvPr name="Freeform 3" id="3"/>
            <p:cNvSpPr/>
            <p:nvPr/>
          </p:nvSpPr>
          <p:spPr>
            <a:xfrm flipH="false" flipV="false" rot="0">
              <a:off x="0" y="0"/>
              <a:ext cx="5393461" cy="1955230"/>
            </a:xfrm>
            <a:custGeom>
              <a:avLst/>
              <a:gdLst/>
              <a:ahLst/>
              <a:cxnLst/>
              <a:rect r="r" b="b" t="t" l="l"/>
              <a:pathLst>
                <a:path h="1955230" w="5393461">
                  <a:moveTo>
                    <a:pt x="0" y="0"/>
                  </a:moveTo>
                  <a:lnTo>
                    <a:pt x="5393461" y="0"/>
                  </a:lnTo>
                  <a:lnTo>
                    <a:pt x="5393461" y="1955230"/>
                  </a:lnTo>
                  <a:lnTo>
                    <a:pt x="0" y="1955230"/>
                  </a:lnTo>
                  <a:close/>
                </a:path>
              </a:pathLst>
            </a:custGeom>
            <a:solidFill>
              <a:srgbClr val="6B66C5">
                <a:alpha val="29804"/>
              </a:srgbClr>
            </a:solidFill>
          </p:spPr>
        </p:sp>
        <p:sp>
          <p:nvSpPr>
            <p:cNvPr name="TextBox 4" id="4"/>
            <p:cNvSpPr txBox="true"/>
            <p:nvPr/>
          </p:nvSpPr>
          <p:spPr>
            <a:xfrm>
              <a:off x="0" y="-47625"/>
              <a:ext cx="5393461" cy="200285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5400000">
            <a:off x="8930853" y="-493183"/>
            <a:ext cx="13258862" cy="7126638"/>
          </a:xfrm>
          <a:custGeom>
            <a:avLst/>
            <a:gdLst/>
            <a:ahLst/>
            <a:cxnLst/>
            <a:rect r="r" b="b" t="t" l="l"/>
            <a:pathLst>
              <a:path h="7126638" w="13258862">
                <a:moveTo>
                  <a:pt x="13258861" y="0"/>
                </a:moveTo>
                <a:lnTo>
                  <a:pt x="0" y="0"/>
                </a:lnTo>
                <a:lnTo>
                  <a:pt x="0" y="7126638"/>
                </a:lnTo>
                <a:lnTo>
                  <a:pt x="13258861" y="7126638"/>
                </a:lnTo>
                <a:lnTo>
                  <a:pt x="1325886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6604935" y="3205066"/>
            <a:ext cx="654365" cy="654365"/>
          </a:xfrm>
          <a:custGeom>
            <a:avLst/>
            <a:gdLst/>
            <a:ahLst/>
            <a:cxnLst/>
            <a:rect r="r" b="b" t="t" l="l"/>
            <a:pathLst>
              <a:path h="654365" w="654365">
                <a:moveTo>
                  <a:pt x="0" y="0"/>
                </a:moveTo>
                <a:lnTo>
                  <a:pt x="654365" y="0"/>
                </a:lnTo>
                <a:lnTo>
                  <a:pt x="654365" y="654365"/>
                </a:lnTo>
                <a:lnTo>
                  <a:pt x="0" y="654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886387" y="698904"/>
            <a:ext cx="673897" cy="673897"/>
          </a:xfrm>
          <a:custGeom>
            <a:avLst/>
            <a:gdLst/>
            <a:ahLst/>
            <a:cxnLst/>
            <a:rect r="r" b="b" t="t" l="l"/>
            <a:pathLst>
              <a:path h="673897" w="673897">
                <a:moveTo>
                  <a:pt x="0" y="0"/>
                </a:moveTo>
                <a:lnTo>
                  <a:pt x="673896" y="0"/>
                </a:lnTo>
                <a:lnTo>
                  <a:pt x="673896" y="673896"/>
                </a:lnTo>
                <a:lnTo>
                  <a:pt x="0" y="67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482567" y="1639500"/>
            <a:ext cx="14532560" cy="1181104"/>
          </a:xfrm>
          <a:prstGeom prst="rect">
            <a:avLst/>
          </a:prstGeom>
        </p:spPr>
        <p:txBody>
          <a:bodyPr anchor="t" rtlCol="false" tIns="0" lIns="0" bIns="0" rIns="0">
            <a:spAutoFit/>
          </a:bodyPr>
          <a:lstStyle/>
          <a:p>
            <a:pPr algn="l">
              <a:lnSpc>
                <a:spcPts val="8550"/>
              </a:lnSpc>
            </a:pPr>
            <a:r>
              <a:rPr lang="en-US" sz="9500" spc="95">
                <a:solidFill>
                  <a:srgbClr val="FFB500"/>
                </a:solidFill>
                <a:latin typeface="Bebas Neue Cyrillic"/>
              </a:rPr>
              <a:t>Performance Comparison</a:t>
            </a:r>
          </a:p>
        </p:txBody>
      </p:sp>
      <p:sp>
        <p:nvSpPr>
          <p:cNvPr name="TextBox 9" id="9"/>
          <p:cNvSpPr txBox="true"/>
          <p:nvPr/>
        </p:nvSpPr>
        <p:spPr>
          <a:xfrm rot="0">
            <a:off x="1482567" y="3126007"/>
            <a:ext cx="9904797" cy="485774"/>
          </a:xfrm>
          <a:prstGeom prst="rect">
            <a:avLst/>
          </a:prstGeom>
        </p:spPr>
        <p:txBody>
          <a:bodyPr anchor="t" rtlCol="false" tIns="0" lIns="0" bIns="0" rIns="0">
            <a:spAutoFit/>
          </a:bodyPr>
          <a:lstStyle/>
          <a:p>
            <a:pPr algn="l">
              <a:lnSpc>
                <a:spcPts val="3900"/>
              </a:lnSpc>
            </a:pPr>
            <a:r>
              <a:rPr lang="en-US" sz="3000" spc="90">
                <a:solidFill>
                  <a:srgbClr val="FFFFFF"/>
                </a:solidFill>
                <a:latin typeface="Montserrat Bold"/>
              </a:rPr>
              <a:t>CNN</a:t>
            </a:r>
          </a:p>
        </p:txBody>
      </p:sp>
      <p:sp>
        <p:nvSpPr>
          <p:cNvPr name="Freeform 10" id="10"/>
          <p:cNvSpPr/>
          <p:nvPr/>
        </p:nvSpPr>
        <p:spPr>
          <a:xfrm flipH="false" flipV="false" rot="0">
            <a:off x="4933419" y="2855921"/>
            <a:ext cx="12325881" cy="6402379"/>
          </a:xfrm>
          <a:custGeom>
            <a:avLst/>
            <a:gdLst/>
            <a:ahLst/>
            <a:cxnLst/>
            <a:rect r="r" b="b" t="t" l="l"/>
            <a:pathLst>
              <a:path h="6402379" w="12325881">
                <a:moveTo>
                  <a:pt x="0" y="0"/>
                </a:moveTo>
                <a:lnTo>
                  <a:pt x="12325881" y="0"/>
                </a:lnTo>
                <a:lnTo>
                  <a:pt x="12325881" y="6402379"/>
                </a:lnTo>
                <a:lnTo>
                  <a:pt x="0" y="6402379"/>
                </a:lnTo>
                <a:lnTo>
                  <a:pt x="0" y="0"/>
                </a:lnTo>
                <a:close/>
              </a:path>
            </a:pathLst>
          </a:custGeom>
          <a:blipFill>
            <a:blip r:embed="rId8"/>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4C48B2"/>
        </a:solidFill>
      </p:bgPr>
    </p:bg>
    <p:spTree>
      <p:nvGrpSpPr>
        <p:cNvPr id="1" name=""/>
        <p:cNvGrpSpPr/>
        <p:nvPr/>
      </p:nvGrpSpPr>
      <p:grpSpPr>
        <a:xfrm>
          <a:off x="0" y="0"/>
          <a:ext cx="0" cy="0"/>
          <a:chOff x="0" y="0"/>
          <a:chExt cx="0" cy="0"/>
        </a:xfrm>
      </p:grpSpPr>
      <p:grpSp>
        <p:nvGrpSpPr>
          <p:cNvPr name="Group 2" id="2"/>
          <p:cNvGrpSpPr/>
          <p:nvPr/>
        </p:nvGrpSpPr>
        <p:grpSpPr>
          <a:xfrm rot="-486778">
            <a:off x="-1095149" y="867946"/>
            <a:ext cx="20478299" cy="7423765"/>
            <a:chOff x="0" y="0"/>
            <a:chExt cx="5393461" cy="1955230"/>
          </a:xfrm>
        </p:grpSpPr>
        <p:sp>
          <p:nvSpPr>
            <p:cNvPr name="Freeform 3" id="3"/>
            <p:cNvSpPr/>
            <p:nvPr/>
          </p:nvSpPr>
          <p:spPr>
            <a:xfrm flipH="false" flipV="false" rot="0">
              <a:off x="0" y="0"/>
              <a:ext cx="5393461" cy="1955230"/>
            </a:xfrm>
            <a:custGeom>
              <a:avLst/>
              <a:gdLst/>
              <a:ahLst/>
              <a:cxnLst/>
              <a:rect r="r" b="b" t="t" l="l"/>
              <a:pathLst>
                <a:path h="1955230" w="5393461">
                  <a:moveTo>
                    <a:pt x="0" y="0"/>
                  </a:moveTo>
                  <a:lnTo>
                    <a:pt x="5393461" y="0"/>
                  </a:lnTo>
                  <a:lnTo>
                    <a:pt x="5393461" y="1955230"/>
                  </a:lnTo>
                  <a:lnTo>
                    <a:pt x="0" y="1955230"/>
                  </a:lnTo>
                  <a:close/>
                </a:path>
              </a:pathLst>
            </a:custGeom>
            <a:solidFill>
              <a:srgbClr val="6B66C5">
                <a:alpha val="29804"/>
              </a:srgbClr>
            </a:solidFill>
          </p:spPr>
        </p:sp>
        <p:sp>
          <p:nvSpPr>
            <p:cNvPr name="TextBox 4" id="4"/>
            <p:cNvSpPr txBox="true"/>
            <p:nvPr/>
          </p:nvSpPr>
          <p:spPr>
            <a:xfrm>
              <a:off x="0" y="-47625"/>
              <a:ext cx="5393461" cy="200285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5400000">
            <a:off x="8930853" y="-493183"/>
            <a:ext cx="13258862" cy="7126638"/>
          </a:xfrm>
          <a:custGeom>
            <a:avLst/>
            <a:gdLst/>
            <a:ahLst/>
            <a:cxnLst/>
            <a:rect r="r" b="b" t="t" l="l"/>
            <a:pathLst>
              <a:path h="7126638" w="13258862">
                <a:moveTo>
                  <a:pt x="13258861" y="0"/>
                </a:moveTo>
                <a:lnTo>
                  <a:pt x="0" y="0"/>
                </a:lnTo>
                <a:lnTo>
                  <a:pt x="0" y="7126638"/>
                </a:lnTo>
                <a:lnTo>
                  <a:pt x="13258861" y="7126638"/>
                </a:lnTo>
                <a:lnTo>
                  <a:pt x="1325886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6604935" y="3205066"/>
            <a:ext cx="654365" cy="654365"/>
          </a:xfrm>
          <a:custGeom>
            <a:avLst/>
            <a:gdLst/>
            <a:ahLst/>
            <a:cxnLst/>
            <a:rect r="r" b="b" t="t" l="l"/>
            <a:pathLst>
              <a:path h="654365" w="654365">
                <a:moveTo>
                  <a:pt x="0" y="0"/>
                </a:moveTo>
                <a:lnTo>
                  <a:pt x="654365" y="0"/>
                </a:lnTo>
                <a:lnTo>
                  <a:pt x="654365" y="654365"/>
                </a:lnTo>
                <a:lnTo>
                  <a:pt x="0" y="654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886387" y="698904"/>
            <a:ext cx="673897" cy="673897"/>
          </a:xfrm>
          <a:custGeom>
            <a:avLst/>
            <a:gdLst/>
            <a:ahLst/>
            <a:cxnLst/>
            <a:rect r="r" b="b" t="t" l="l"/>
            <a:pathLst>
              <a:path h="673897" w="673897">
                <a:moveTo>
                  <a:pt x="0" y="0"/>
                </a:moveTo>
                <a:lnTo>
                  <a:pt x="673896" y="0"/>
                </a:lnTo>
                <a:lnTo>
                  <a:pt x="673896" y="673896"/>
                </a:lnTo>
                <a:lnTo>
                  <a:pt x="0" y="67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650132" y="3205066"/>
            <a:ext cx="11609168" cy="6144696"/>
          </a:xfrm>
          <a:custGeom>
            <a:avLst/>
            <a:gdLst/>
            <a:ahLst/>
            <a:cxnLst/>
            <a:rect r="r" b="b" t="t" l="l"/>
            <a:pathLst>
              <a:path h="6144696" w="11609168">
                <a:moveTo>
                  <a:pt x="0" y="0"/>
                </a:moveTo>
                <a:lnTo>
                  <a:pt x="11609168" y="0"/>
                </a:lnTo>
                <a:lnTo>
                  <a:pt x="11609168" y="6144696"/>
                </a:lnTo>
                <a:lnTo>
                  <a:pt x="0" y="6144696"/>
                </a:lnTo>
                <a:lnTo>
                  <a:pt x="0" y="0"/>
                </a:lnTo>
                <a:close/>
              </a:path>
            </a:pathLst>
          </a:custGeom>
          <a:blipFill>
            <a:blip r:embed="rId8"/>
            <a:stretch>
              <a:fillRect l="0" t="0" r="0" b="0"/>
            </a:stretch>
          </a:blipFill>
        </p:spPr>
      </p:sp>
      <p:sp>
        <p:nvSpPr>
          <p:cNvPr name="TextBox 9" id="9"/>
          <p:cNvSpPr txBox="true"/>
          <p:nvPr/>
        </p:nvSpPr>
        <p:spPr>
          <a:xfrm rot="0">
            <a:off x="1482567" y="1639500"/>
            <a:ext cx="14532560" cy="1181104"/>
          </a:xfrm>
          <a:prstGeom prst="rect">
            <a:avLst/>
          </a:prstGeom>
        </p:spPr>
        <p:txBody>
          <a:bodyPr anchor="t" rtlCol="false" tIns="0" lIns="0" bIns="0" rIns="0">
            <a:spAutoFit/>
          </a:bodyPr>
          <a:lstStyle/>
          <a:p>
            <a:pPr algn="l">
              <a:lnSpc>
                <a:spcPts val="8550"/>
              </a:lnSpc>
            </a:pPr>
            <a:r>
              <a:rPr lang="en-US" sz="9500" spc="95">
                <a:solidFill>
                  <a:srgbClr val="FFB500"/>
                </a:solidFill>
                <a:latin typeface="Bebas Neue Cyrillic"/>
              </a:rPr>
              <a:t>Performance Comparison</a:t>
            </a:r>
          </a:p>
        </p:txBody>
      </p:sp>
      <p:sp>
        <p:nvSpPr>
          <p:cNvPr name="TextBox 10" id="10"/>
          <p:cNvSpPr txBox="true"/>
          <p:nvPr/>
        </p:nvSpPr>
        <p:spPr>
          <a:xfrm rot="0">
            <a:off x="1482567" y="3126007"/>
            <a:ext cx="9904797" cy="485774"/>
          </a:xfrm>
          <a:prstGeom prst="rect">
            <a:avLst/>
          </a:prstGeom>
        </p:spPr>
        <p:txBody>
          <a:bodyPr anchor="t" rtlCol="false" tIns="0" lIns="0" bIns="0" rIns="0">
            <a:spAutoFit/>
          </a:bodyPr>
          <a:lstStyle/>
          <a:p>
            <a:pPr algn="l">
              <a:lnSpc>
                <a:spcPts val="3900"/>
              </a:lnSpc>
            </a:pPr>
            <a:r>
              <a:rPr lang="en-US" sz="3000" spc="90">
                <a:solidFill>
                  <a:srgbClr val="FFFFFF"/>
                </a:solidFill>
                <a:latin typeface="Montserrat Bold"/>
              </a:rPr>
              <a:t>GRU WINS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4C48B2"/>
        </a:solidFill>
      </p:bgPr>
    </p:bg>
    <p:spTree>
      <p:nvGrpSpPr>
        <p:cNvPr id="1" name=""/>
        <p:cNvGrpSpPr/>
        <p:nvPr/>
      </p:nvGrpSpPr>
      <p:grpSpPr>
        <a:xfrm>
          <a:off x="0" y="0"/>
          <a:ext cx="0" cy="0"/>
          <a:chOff x="0" y="0"/>
          <a:chExt cx="0" cy="0"/>
        </a:xfrm>
      </p:grpSpPr>
      <p:grpSp>
        <p:nvGrpSpPr>
          <p:cNvPr name="Group 2" id="2"/>
          <p:cNvGrpSpPr/>
          <p:nvPr/>
        </p:nvGrpSpPr>
        <p:grpSpPr>
          <a:xfrm rot="-486778">
            <a:off x="-1095149" y="867946"/>
            <a:ext cx="20478299" cy="7423765"/>
            <a:chOff x="0" y="0"/>
            <a:chExt cx="5393461" cy="1955230"/>
          </a:xfrm>
        </p:grpSpPr>
        <p:sp>
          <p:nvSpPr>
            <p:cNvPr name="Freeform 3" id="3"/>
            <p:cNvSpPr/>
            <p:nvPr/>
          </p:nvSpPr>
          <p:spPr>
            <a:xfrm flipH="false" flipV="false" rot="0">
              <a:off x="0" y="0"/>
              <a:ext cx="5393461" cy="1955230"/>
            </a:xfrm>
            <a:custGeom>
              <a:avLst/>
              <a:gdLst/>
              <a:ahLst/>
              <a:cxnLst/>
              <a:rect r="r" b="b" t="t" l="l"/>
              <a:pathLst>
                <a:path h="1955230" w="5393461">
                  <a:moveTo>
                    <a:pt x="0" y="0"/>
                  </a:moveTo>
                  <a:lnTo>
                    <a:pt x="5393461" y="0"/>
                  </a:lnTo>
                  <a:lnTo>
                    <a:pt x="5393461" y="1955230"/>
                  </a:lnTo>
                  <a:lnTo>
                    <a:pt x="0" y="1955230"/>
                  </a:lnTo>
                  <a:close/>
                </a:path>
              </a:pathLst>
            </a:custGeom>
            <a:solidFill>
              <a:srgbClr val="6B66C5">
                <a:alpha val="29804"/>
              </a:srgbClr>
            </a:solidFill>
          </p:spPr>
        </p:sp>
        <p:sp>
          <p:nvSpPr>
            <p:cNvPr name="TextBox 4" id="4"/>
            <p:cNvSpPr txBox="true"/>
            <p:nvPr/>
          </p:nvSpPr>
          <p:spPr>
            <a:xfrm>
              <a:off x="0" y="-47625"/>
              <a:ext cx="5393461" cy="200285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5400000">
            <a:off x="8930853" y="-493183"/>
            <a:ext cx="13258862" cy="7126638"/>
          </a:xfrm>
          <a:custGeom>
            <a:avLst/>
            <a:gdLst/>
            <a:ahLst/>
            <a:cxnLst/>
            <a:rect r="r" b="b" t="t" l="l"/>
            <a:pathLst>
              <a:path h="7126638" w="13258862">
                <a:moveTo>
                  <a:pt x="13258861" y="0"/>
                </a:moveTo>
                <a:lnTo>
                  <a:pt x="0" y="0"/>
                </a:lnTo>
                <a:lnTo>
                  <a:pt x="0" y="7126638"/>
                </a:lnTo>
                <a:lnTo>
                  <a:pt x="13258861" y="7126638"/>
                </a:lnTo>
                <a:lnTo>
                  <a:pt x="1325886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6604935" y="3205066"/>
            <a:ext cx="654365" cy="654365"/>
          </a:xfrm>
          <a:custGeom>
            <a:avLst/>
            <a:gdLst/>
            <a:ahLst/>
            <a:cxnLst/>
            <a:rect r="r" b="b" t="t" l="l"/>
            <a:pathLst>
              <a:path h="654365" w="654365">
                <a:moveTo>
                  <a:pt x="0" y="0"/>
                </a:moveTo>
                <a:lnTo>
                  <a:pt x="654365" y="0"/>
                </a:lnTo>
                <a:lnTo>
                  <a:pt x="654365" y="654365"/>
                </a:lnTo>
                <a:lnTo>
                  <a:pt x="0" y="654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886387" y="698904"/>
            <a:ext cx="673897" cy="673897"/>
          </a:xfrm>
          <a:custGeom>
            <a:avLst/>
            <a:gdLst/>
            <a:ahLst/>
            <a:cxnLst/>
            <a:rect r="r" b="b" t="t" l="l"/>
            <a:pathLst>
              <a:path h="673897" w="673897">
                <a:moveTo>
                  <a:pt x="0" y="0"/>
                </a:moveTo>
                <a:lnTo>
                  <a:pt x="673896" y="0"/>
                </a:lnTo>
                <a:lnTo>
                  <a:pt x="673896" y="673896"/>
                </a:lnTo>
                <a:lnTo>
                  <a:pt x="0" y="67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482567" y="1639500"/>
            <a:ext cx="14532560" cy="1181104"/>
          </a:xfrm>
          <a:prstGeom prst="rect">
            <a:avLst/>
          </a:prstGeom>
        </p:spPr>
        <p:txBody>
          <a:bodyPr anchor="t" rtlCol="false" tIns="0" lIns="0" bIns="0" rIns="0">
            <a:spAutoFit/>
          </a:bodyPr>
          <a:lstStyle/>
          <a:p>
            <a:pPr algn="l">
              <a:lnSpc>
                <a:spcPts val="8550"/>
              </a:lnSpc>
            </a:pPr>
            <a:r>
              <a:rPr lang="en-US" sz="9500" spc="95">
                <a:solidFill>
                  <a:srgbClr val="FFB500"/>
                </a:solidFill>
                <a:latin typeface="Bebas Neue Cyrillic"/>
              </a:rPr>
              <a:t>Key Observations and Insights</a:t>
            </a:r>
          </a:p>
        </p:txBody>
      </p:sp>
      <p:sp>
        <p:nvSpPr>
          <p:cNvPr name="TextBox 9" id="9"/>
          <p:cNvSpPr txBox="true"/>
          <p:nvPr/>
        </p:nvSpPr>
        <p:spPr>
          <a:xfrm rot="0">
            <a:off x="1482567" y="3126007"/>
            <a:ext cx="9904797" cy="485774"/>
          </a:xfrm>
          <a:prstGeom prst="rect">
            <a:avLst/>
          </a:prstGeom>
        </p:spPr>
        <p:txBody>
          <a:bodyPr anchor="t" rtlCol="false" tIns="0" lIns="0" bIns="0" rIns="0">
            <a:spAutoFit/>
          </a:bodyPr>
          <a:lstStyle/>
          <a:p>
            <a:pPr algn="l">
              <a:lnSpc>
                <a:spcPts val="3900"/>
              </a:lnSpc>
            </a:pPr>
            <a:r>
              <a:rPr lang="en-US" sz="3000" spc="90">
                <a:solidFill>
                  <a:srgbClr val="FFFFFF"/>
                </a:solidFill>
                <a:latin typeface="Montserrat Bold"/>
              </a:rPr>
              <a:t>GRU Model Performance:</a:t>
            </a:r>
          </a:p>
        </p:txBody>
      </p:sp>
      <p:sp>
        <p:nvSpPr>
          <p:cNvPr name="TextBox 10" id="10"/>
          <p:cNvSpPr txBox="true"/>
          <p:nvPr/>
        </p:nvSpPr>
        <p:spPr>
          <a:xfrm rot="0">
            <a:off x="1482567" y="4176999"/>
            <a:ext cx="13593829" cy="3860178"/>
          </a:xfrm>
          <a:prstGeom prst="rect">
            <a:avLst/>
          </a:prstGeom>
        </p:spPr>
        <p:txBody>
          <a:bodyPr anchor="t" rtlCol="false" tIns="0" lIns="0" bIns="0" rIns="0">
            <a:spAutoFit/>
          </a:bodyPr>
          <a:lstStyle/>
          <a:p>
            <a:pPr algn="l" marL="460148" indent="-230074" lvl="1">
              <a:lnSpc>
                <a:spcPts val="2770"/>
              </a:lnSpc>
              <a:buFont typeface="Arial"/>
              <a:buChar char="•"/>
            </a:pPr>
            <a:r>
              <a:rPr lang="en-US" sz="2131" spc="63">
                <a:solidFill>
                  <a:srgbClr val="FFFFFF"/>
                </a:solidFill>
                <a:latin typeface="Montserrat"/>
              </a:rPr>
              <a:t>Best Performer: The GRU (Gated Recurrent Unit) model demonstrated the best performance among all the models, with an RMSE of 0.2519.</a:t>
            </a:r>
          </a:p>
          <a:p>
            <a:pPr algn="l">
              <a:lnSpc>
                <a:spcPts val="2770"/>
              </a:lnSpc>
            </a:pPr>
          </a:p>
          <a:p>
            <a:pPr algn="l" marL="460148" indent="-230074" lvl="1">
              <a:lnSpc>
                <a:spcPts val="2770"/>
              </a:lnSpc>
              <a:buFont typeface="Arial"/>
              <a:buChar char="•"/>
            </a:pPr>
            <a:r>
              <a:rPr lang="en-US" sz="2131" spc="63">
                <a:solidFill>
                  <a:srgbClr val="FFFFFF"/>
                </a:solidFill>
                <a:latin typeface="Montserrat"/>
              </a:rPr>
              <a:t>Efficiency and Accuracy: GRU outperformed LSTM and other models, possibly due to its simpler architecture which makes it computationally efficient while still effectively capturing temporal dependencies in the stock price data.</a:t>
            </a:r>
          </a:p>
          <a:p>
            <a:pPr algn="l">
              <a:lnSpc>
                <a:spcPts val="2770"/>
              </a:lnSpc>
            </a:pPr>
          </a:p>
          <a:p>
            <a:pPr algn="l" marL="460148" indent="-230074" lvl="1">
              <a:lnSpc>
                <a:spcPts val="2770"/>
              </a:lnSpc>
              <a:buFont typeface="Arial"/>
              <a:buChar char="•"/>
            </a:pPr>
            <a:r>
              <a:rPr lang="en-US" sz="2131" spc="63">
                <a:solidFill>
                  <a:srgbClr val="FFFFFF"/>
                </a:solidFill>
                <a:latin typeface="Montserrat"/>
              </a:rPr>
              <a:t>Significance: The GRU model's ability to manage long-term dependencies and avoid the vanishing gradient problem common in traditional RNNs contributed to its superior performance.</a:t>
            </a:r>
          </a:p>
          <a:p>
            <a:pPr algn="l">
              <a:lnSpc>
                <a:spcPts val="2770"/>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4C48B2"/>
        </a:solidFill>
      </p:bgPr>
    </p:bg>
    <p:spTree>
      <p:nvGrpSpPr>
        <p:cNvPr id="1" name=""/>
        <p:cNvGrpSpPr/>
        <p:nvPr/>
      </p:nvGrpSpPr>
      <p:grpSpPr>
        <a:xfrm>
          <a:off x="0" y="0"/>
          <a:ext cx="0" cy="0"/>
          <a:chOff x="0" y="0"/>
          <a:chExt cx="0" cy="0"/>
        </a:xfrm>
      </p:grpSpPr>
      <p:grpSp>
        <p:nvGrpSpPr>
          <p:cNvPr name="Group 2" id="2"/>
          <p:cNvGrpSpPr/>
          <p:nvPr/>
        </p:nvGrpSpPr>
        <p:grpSpPr>
          <a:xfrm rot="-486778">
            <a:off x="-1095149" y="1431618"/>
            <a:ext cx="20478299" cy="7423765"/>
            <a:chOff x="0" y="0"/>
            <a:chExt cx="5393461" cy="1955230"/>
          </a:xfrm>
        </p:grpSpPr>
        <p:sp>
          <p:nvSpPr>
            <p:cNvPr name="Freeform 3" id="3"/>
            <p:cNvSpPr/>
            <p:nvPr/>
          </p:nvSpPr>
          <p:spPr>
            <a:xfrm flipH="false" flipV="false" rot="0">
              <a:off x="0" y="0"/>
              <a:ext cx="5393461" cy="1955230"/>
            </a:xfrm>
            <a:custGeom>
              <a:avLst/>
              <a:gdLst/>
              <a:ahLst/>
              <a:cxnLst/>
              <a:rect r="r" b="b" t="t" l="l"/>
              <a:pathLst>
                <a:path h="1955230" w="5393461">
                  <a:moveTo>
                    <a:pt x="0" y="0"/>
                  </a:moveTo>
                  <a:lnTo>
                    <a:pt x="5393461" y="0"/>
                  </a:lnTo>
                  <a:lnTo>
                    <a:pt x="5393461" y="1955230"/>
                  </a:lnTo>
                  <a:lnTo>
                    <a:pt x="0" y="1955230"/>
                  </a:lnTo>
                  <a:close/>
                </a:path>
              </a:pathLst>
            </a:custGeom>
            <a:solidFill>
              <a:srgbClr val="6B66C5">
                <a:alpha val="29804"/>
              </a:srgbClr>
            </a:solidFill>
          </p:spPr>
        </p:sp>
        <p:sp>
          <p:nvSpPr>
            <p:cNvPr name="TextBox 4" id="4"/>
            <p:cNvSpPr txBox="true"/>
            <p:nvPr/>
          </p:nvSpPr>
          <p:spPr>
            <a:xfrm>
              <a:off x="0" y="-47625"/>
              <a:ext cx="5393461" cy="200285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957598">
            <a:off x="9437724" y="5267833"/>
            <a:ext cx="12395742" cy="5825999"/>
          </a:xfrm>
          <a:custGeom>
            <a:avLst/>
            <a:gdLst/>
            <a:ahLst/>
            <a:cxnLst/>
            <a:rect r="r" b="b" t="t" l="l"/>
            <a:pathLst>
              <a:path h="5825999" w="12395742">
                <a:moveTo>
                  <a:pt x="12395742" y="0"/>
                </a:moveTo>
                <a:lnTo>
                  <a:pt x="0" y="0"/>
                </a:lnTo>
                <a:lnTo>
                  <a:pt x="0" y="5825999"/>
                </a:lnTo>
                <a:lnTo>
                  <a:pt x="12395742" y="5825999"/>
                </a:lnTo>
                <a:lnTo>
                  <a:pt x="1239574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true" rot="-5400000">
            <a:off x="-4405369" y="-518503"/>
            <a:ext cx="10091917" cy="10091917"/>
          </a:xfrm>
          <a:custGeom>
            <a:avLst/>
            <a:gdLst/>
            <a:ahLst/>
            <a:cxnLst/>
            <a:rect r="r" b="b" t="t" l="l"/>
            <a:pathLst>
              <a:path h="10091917" w="10091917">
                <a:moveTo>
                  <a:pt x="10091916" y="10091916"/>
                </a:moveTo>
                <a:lnTo>
                  <a:pt x="0" y="10091916"/>
                </a:lnTo>
                <a:lnTo>
                  <a:pt x="0" y="0"/>
                </a:lnTo>
                <a:lnTo>
                  <a:pt x="10091916" y="0"/>
                </a:lnTo>
                <a:lnTo>
                  <a:pt x="10091916" y="100919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54012">
            <a:off x="768483" y="7872710"/>
            <a:ext cx="6776309" cy="4828580"/>
          </a:xfrm>
          <a:custGeom>
            <a:avLst/>
            <a:gdLst/>
            <a:ahLst/>
            <a:cxnLst/>
            <a:rect r="r" b="b" t="t" l="l"/>
            <a:pathLst>
              <a:path h="4828580" w="6776309">
                <a:moveTo>
                  <a:pt x="0" y="0"/>
                </a:moveTo>
                <a:lnTo>
                  <a:pt x="6776310" y="0"/>
                </a:lnTo>
                <a:lnTo>
                  <a:pt x="6776310" y="4828580"/>
                </a:lnTo>
                <a:lnTo>
                  <a:pt x="0" y="4828580"/>
                </a:lnTo>
                <a:lnTo>
                  <a:pt x="0" y="0"/>
                </a:lnTo>
                <a:close/>
              </a:path>
            </a:pathLst>
          </a:custGeom>
          <a:blipFill>
            <a:blip r:embed="rId6">
              <a:alphaModFix amt="40000"/>
              <a:extLst>
                <a:ext uri="{96DAC541-7B7A-43D3-8B79-37D633B846F1}">
                  <asvg:svgBlip xmlns:asvg="http://schemas.microsoft.com/office/drawing/2016/SVG/main" r:embed="rId7"/>
                </a:ext>
              </a:extLst>
            </a:blip>
            <a:stretch>
              <a:fillRect l="0" t="-40337" r="0" b="0"/>
            </a:stretch>
          </a:blipFill>
        </p:spPr>
      </p:sp>
      <p:sp>
        <p:nvSpPr>
          <p:cNvPr name="Freeform 8" id="8"/>
          <p:cNvSpPr/>
          <p:nvPr/>
        </p:nvSpPr>
        <p:spPr>
          <a:xfrm flipH="false" flipV="false" rot="0">
            <a:off x="1561818" y="1365648"/>
            <a:ext cx="5189641" cy="8020050"/>
          </a:xfrm>
          <a:custGeom>
            <a:avLst/>
            <a:gdLst/>
            <a:ahLst/>
            <a:cxnLst/>
            <a:rect r="r" b="b" t="t" l="l"/>
            <a:pathLst>
              <a:path h="8020050" w="5189641">
                <a:moveTo>
                  <a:pt x="0" y="0"/>
                </a:moveTo>
                <a:lnTo>
                  <a:pt x="5189640" y="0"/>
                </a:lnTo>
                <a:lnTo>
                  <a:pt x="5189640" y="8020050"/>
                </a:lnTo>
                <a:lnTo>
                  <a:pt x="0" y="8020050"/>
                </a:lnTo>
                <a:lnTo>
                  <a:pt x="0" y="0"/>
                </a:lnTo>
                <a:close/>
              </a:path>
            </a:pathLst>
          </a:custGeom>
          <a:blipFill>
            <a:blip r:embed="rId8"/>
            <a:stretch>
              <a:fillRect l="0" t="0" r="0" b="0"/>
            </a:stretch>
          </a:blipFill>
        </p:spPr>
      </p:sp>
      <p:sp>
        <p:nvSpPr>
          <p:cNvPr name="Freeform 9" id="9"/>
          <p:cNvSpPr/>
          <p:nvPr/>
        </p:nvSpPr>
        <p:spPr>
          <a:xfrm flipH="false" flipV="false" rot="-5400000">
            <a:off x="640589" y="3670376"/>
            <a:ext cx="654365" cy="654365"/>
          </a:xfrm>
          <a:custGeom>
            <a:avLst/>
            <a:gdLst/>
            <a:ahLst/>
            <a:cxnLst/>
            <a:rect r="r" b="b" t="t" l="l"/>
            <a:pathLst>
              <a:path h="654365" w="654365">
                <a:moveTo>
                  <a:pt x="0" y="0"/>
                </a:moveTo>
                <a:lnTo>
                  <a:pt x="654365" y="0"/>
                </a:lnTo>
                <a:lnTo>
                  <a:pt x="654365" y="654366"/>
                </a:lnTo>
                <a:lnTo>
                  <a:pt x="0" y="6543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7425355" y="2471965"/>
            <a:ext cx="9983614" cy="3432658"/>
          </a:xfrm>
          <a:prstGeom prst="rect">
            <a:avLst/>
          </a:prstGeom>
        </p:spPr>
        <p:txBody>
          <a:bodyPr anchor="t" rtlCol="false" tIns="0" lIns="0" bIns="0" rIns="0">
            <a:spAutoFit/>
          </a:bodyPr>
          <a:lstStyle/>
          <a:p>
            <a:pPr algn="ctr">
              <a:lnSpc>
                <a:spcPts val="12911"/>
              </a:lnSpc>
            </a:pPr>
            <a:r>
              <a:rPr lang="en-US" sz="14346" spc="143">
                <a:solidFill>
                  <a:srgbClr val="FFFFFF"/>
                </a:solidFill>
                <a:latin typeface="Bebas Neue Cyrillic"/>
              </a:rPr>
              <a:t>Thank You</a:t>
            </a:r>
          </a:p>
          <a:p>
            <a:pPr algn="ctr">
              <a:lnSpc>
                <a:spcPts val="12911"/>
              </a:lnSpc>
            </a:pPr>
            <a:r>
              <a:rPr lang="en-US" sz="14346" spc="143">
                <a:solidFill>
                  <a:srgbClr val="FFFFFF"/>
                </a:solidFill>
                <a:latin typeface="Bebas Neue Cyrillic"/>
              </a:rPr>
              <a:t>for Listening!</a:t>
            </a:r>
          </a:p>
        </p:txBody>
      </p:sp>
      <p:sp>
        <p:nvSpPr>
          <p:cNvPr name="Freeform 11" id="11"/>
          <p:cNvSpPr/>
          <p:nvPr/>
        </p:nvSpPr>
        <p:spPr>
          <a:xfrm flipH="false" flipV="false" rot="0">
            <a:off x="6751458" y="691752"/>
            <a:ext cx="673897" cy="673897"/>
          </a:xfrm>
          <a:custGeom>
            <a:avLst/>
            <a:gdLst/>
            <a:ahLst/>
            <a:cxnLst/>
            <a:rect r="r" b="b" t="t" l="l"/>
            <a:pathLst>
              <a:path h="673897" w="673897">
                <a:moveTo>
                  <a:pt x="0" y="0"/>
                </a:moveTo>
                <a:lnTo>
                  <a:pt x="673897" y="0"/>
                </a:lnTo>
                <a:lnTo>
                  <a:pt x="673897" y="673896"/>
                </a:lnTo>
                <a:lnTo>
                  <a:pt x="0" y="67389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4C48B2"/>
        </a:solidFill>
      </p:bgPr>
    </p:bg>
    <p:spTree>
      <p:nvGrpSpPr>
        <p:cNvPr id="1" name=""/>
        <p:cNvGrpSpPr/>
        <p:nvPr/>
      </p:nvGrpSpPr>
      <p:grpSpPr>
        <a:xfrm>
          <a:off x="0" y="0"/>
          <a:ext cx="0" cy="0"/>
          <a:chOff x="0" y="0"/>
          <a:chExt cx="0" cy="0"/>
        </a:xfrm>
      </p:grpSpPr>
      <p:grpSp>
        <p:nvGrpSpPr>
          <p:cNvPr name="Group 2" id="2"/>
          <p:cNvGrpSpPr/>
          <p:nvPr/>
        </p:nvGrpSpPr>
        <p:grpSpPr>
          <a:xfrm rot="-486778">
            <a:off x="-1095149" y="867946"/>
            <a:ext cx="20478299" cy="7423765"/>
            <a:chOff x="0" y="0"/>
            <a:chExt cx="5393461" cy="1955230"/>
          </a:xfrm>
        </p:grpSpPr>
        <p:sp>
          <p:nvSpPr>
            <p:cNvPr name="Freeform 3" id="3"/>
            <p:cNvSpPr/>
            <p:nvPr/>
          </p:nvSpPr>
          <p:spPr>
            <a:xfrm flipH="false" flipV="false" rot="0">
              <a:off x="0" y="0"/>
              <a:ext cx="5393461" cy="1955230"/>
            </a:xfrm>
            <a:custGeom>
              <a:avLst/>
              <a:gdLst/>
              <a:ahLst/>
              <a:cxnLst/>
              <a:rect r="r" b="b" t="t" l="l"/>
              <a:pathLst>
                <a:path h="1955230" w="5393461">
                  <a:moveTo>
                    <a:pt x="0" y="0"/>
                  </a:moveTo>
                  <a:lnTo>
                    <a:pt x="5393461" y="0"/>
                  </a:lnTo>
                  <a:lnTo>
                    <a:pt x="5393461" y="1955230"/>
                  </a:lnTo>
                  <a:lnTo>
                    <a:pt x="0" y="1955230"/>
                  </a:lnTo>
                  <a:close/>
                </a:path>
              </a:pathLst>
            </a:custGeom>
            <a:solidFill>
              <a:srgbClr val="6B66C5">
                <a:alpha val="29804"/>
              </a:srgbClr>
            </a:solidFill>
          </p:spPr>
        </p:sp>
        <p:sp>
          <p:nvSpPr>
            <p:cNvPr name="TextBox 4" id="4"/>
            <p:cNvSpPr txBox="true"/>
            <p:nvPr/>
          </p:nvSpPr>
          <p:spPr>
            <a:xfrm>
              <a:off x="0" y="-47625"/>
              <a:ext cx="5393461" cy="200285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5400000">
            <a:off x="8930853" y="-493183"/>
            <a:ext cx="13258862" cy="7126638"/>
          </a:xfrm>
          <a:custGeom>
            <a:avLst/>
            <a:gdLst/>
            <a:ahLst/>
            <a:cxnLst/>
            <a:rect r="r" b="b" t="t" l="l"/>
            <a:pathLst>
              <a:path h="7126638" w="13258862">
                <a:moveTo>
                  <a:pt x="13258861" y="0"/>
                </a:moveTo>
                <a:lnTo>
                  <a:pt x="0" y="0"/>
                </a:lnTo>
                <a:lnTo>
                  <a:pt x="0" y="7126638"/>
                </a:lnTo>
                <a:lnTo>
                  <a:pt x="13258861" y="7126638"/>
                </a:lnTo>
                <a:lnTo>
                  <a:pt x="1325886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6604935" y="3205066"/>
            <a:ext cx="654365" cy="654365"/>
          </a:xfrm>
          <a:custGeom>
            <a:avLst/>
            <a:gdLst/>
            <a:ahLst/>
            <a:cxnLst/>
            <a:rect r="r" b="b" t="t" l="l"/>
            <a:pathLst>
              <a:path h="654365" w="654365">
                <a:moveTo>
                  <a:pt x="0" y="0"/>
                </a:moveTo>
                <a:lnTo>
                  <a:pt x="654365" y="0"/>
                </a:lnTo>
                <a:lnTo>
                  <a:pt x="654365" y="654365"/>
                </a:lnTo>
                <a:lnTo>
                  <a:pt x="0" y="654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886387" y="698904"/>
            <a:ext cx="673897" cy="673897"/>
          </a:xfrm>
          <a:custGeom>
            <a:avLst/>
            <a:gdLst/>
            <a:ahLst/>
            <a:cxnLst/>
            <a:rect r="r" b="b" t="t" l="l"/>
            <a:pathLst>
              <a:path h="673897" w="673897">
                <a:moveTo>
                  <a:pt x="0" y="0"/>
                </a:moveTo>
                <a:lnTo>
                  <a:pt x="673896" y="0"/>
                </a:lnTo>
                <a:lnTo>
                  <a:pt x="673896" y="673896"/>
                </a:lnTo>
                <a:lnTo>
                  <a:pt x="0" y="67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482567" y="1639500"/>
            <a:ext cx="11438840" cy="1181104"/>
          </a:xfrm>
          <a:prstGeom prst="rect">
            <a:avLst/>
          </a:prstGeom>
        </p:spPr>
        <p:txBody>
          <a:bodyPr anchor="t" rtlCol="false" tIns="0" lIns="0" bIns="0" rIns="0">
            <a:spAutoFit/>
          </a:bodyPr>
          <a:lstStyle/>
          <a:p>
            <a:pPr algn="l">
              <a:lnSpc>
                <a:spcPts val="8550"/>
              </a:lnSpc>
            </a:pPr>
            <a:r>
              <a:rPr lang="en-US" sz="9500" spc="95">
                <a:solidFill>
                  <a:srgbClr val="FFB500"/>
                </a:solidFill>
                <a:latin typeface="Bebas Neue Cyrillic"/>
              </a:rPr>
              <a:t>Introduction</a:t>
            </a:r>
          </a:p>
        </p:txBody>
      </p:sp>
      <p:sp>
        <p:nvSpPr>
          <p:cNvPr name="TextBox 9" id="9"/>
          <p:cNvSpPr txBox="true"/>
          <p:nvPr/>
        </p:nvSpPr>
        <p:spPr>
          <a:xfrm rot="0">
            <a:off x="1482567" y="3332054"/>
            <a:ext cx="13211877" cy="2466974"/>
          </a:xfrm>
          <a:prstGeom prst="rect">
            <a:avLst/>
          </a:prstGeom>
        </p:spPr>
        <p:txBody>
          <a:bodyPr anchor="t" rtlCol="false" tIns="0" lIns="0" bIns="0" rIns="0">
            <a:spAutoFit/>
          </a:bodyPr>
          <a:lstStyle/>
          <a:p>
            <a:pPr algn="l" marL="647711" indent="-323856" lvl="1">
              <a:lnSpc>
                <a:spcPts val="3900"/>
              </a:lnSpc>
              <a:buFont typeface="Arial"/>
              <a:buChar char="•"/>
            </a:pPr>
            <a:r>
              <a:rPr lang="en-US" sz="3000" spc="90">
                <a:solidFill>
                  <a:srgbClr val="FFFFFF"/>
                </a:solidFill>
                <a:latin typeface="Montserrat"/>
              </a:rPr>
              <a:t>Problem Statement: </a:t>
            </a:r>
          </a:p>
          <a:p>
            <a:pPr algn="l" marL="1295423" indent="-431808" lvl="2">
              <a:lnSpc>
                <a:spcPts val="3900"/>
              </a:lnSpc>
              <a:buFont typeface="Arial"/>
              <a:buChar char="⚬"/>
            </a:pPr>
            <a:r>
              <a:rPr lang="en-US" sz="3000" spc="90">
                <a:solidFill>
                  <a:srgbClr val="FFFFFF"/>
                </a:solidFill>
                <a:latin typeface="Montserrat"/>
              </a:rPr>
              <a:t>The complexity and volatility of stock prices make accurate prediction challenging. </a:t>
            </a:r>
          </a:p>
          <a:p>
            <a:pPr algn="l" marL="1295423" indent="-431808" lvl="2">
              <a:lnSpc>
                <a:spcPts val="3900"/>
              </a:lnSpc>
              <a:buFont typeface="Arial"/>
              <a:buChar char="⚬"/>
            </a:pPr>
            <a:r>
              <a:rPr lang="en-US" sz="3000" spc="90">
                <a:solidFill>
                  <a:srgbClr val="FFFFFF"/>
                </a:solidFill>
                <a:latin typeface="Montserrat"/>
              </a:rPr>
              <a:t>Objective: To predict Microsoft stock prices using various time series and machine learning models.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4C48B2"/>
        </a:solidFill>
      </p:bgPr>
    </p:bg>
    <p:spTree>
      <p:nvGrpSpPr>
        <p:cNvPr id="1" name=""/>
        <p:cNvGrpSpPr/>
        <p:nvPr/>
      </p:nvGrpSpPr>
      <p:grpSpPr>
        <a:xfrm>
          <a:off x="0" y="0"/>
          <a:ext cx="0" cy="0"/>
          <a:chOff x="0" y="0"/>
          <a:chExt cx="0" cy="0"/>
        </a:xfrm>
      </p:grpSpPr>
      <p:grpSp>
        <p:nvGrpSpPr>
          <p:cNvPr name="Group 2" id="2"/>
          <p:cNvGrpSpPr/>
          <p:nvPr/>
        </p:nvGrpSpPr>
        <p:grpSpPr>
          <a:xfrm rot="-486778">
            <a:off x="-1095149" y="867946"/>
            <a:ext cx="20478299" cy="7423765"/>
            <a:chOff x="0" y="0"/>
            <a:chExt cx="5393461" cy="1955230"/>
          </a:xfrm>
        </p:grpSpPr>
        <p:sp>
          <p:nvSpPr>
            <p:cNvPr name="Freeform 3" id="3"/>
            <p:cNvSpPr/>
            <p:nvPr/>
          </p:nvSpPr>
          <p:spPr>
            <a:xfrm flipH="false" flipV="false" rot="0">
              <a:off x="0" y="0"/>
              <a:ext cx="5393461" cy="1955230"/>
            </a:xfrm>
            <a:custGeom>
              <a:avLst/>
              <a:gdLst/>
              <a:ahLst/>
              <a:cxnLst/>
              <a:rect r="r" b="b" t="t" l="l"/>
              <a:pathLst>
                <a:path h="1955230" w="5393461">
                  <a:moveTo>
                    <a:pt x="0" y="0"/>
                  </a:moveTo>
                  <a:lnTo>
                    <a:pt x="5393461" y="0"/>
                  </a:lnTo>
                  <a:lnTo>
                    <a:pt x="5393461" y="1955230"/>
                  </a:lnTo>
                  <a:lnTo>
                    <a:pt x="0" y="1955230"/>
                  </a:lnTo>
                  <a:close/>
                </a:path>
              </a:pathLst>
            </a:custGeom>
            <a:solidFill>
              <a:srgbClr val="6B66C5">
                <a:alpha val="29804"/>
              </a:srgbClr>
            </a:solidFill>
          </p:spPr>
        </p:sp>
        <p:sp>
          <p:nvSpPr>
            <p:cNvPr name="TextBox 4" id="4"/>
            <p:cNvSpPr txBox="true"/>
            <p:nvPr/>
          </p:nvSpPr>
          <p:spPr>
            <a:xfrm>
              <a:off x="0" y="-47625"/>
              <a:ext cx="5393461" cy="200285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5400000">
            <a:off x="8930853" y="-493183"/>
            <a:ext cx="13258862" cy="7126638"/>
          </a:xfrm>
          <a:custGeom>
            <a:avLst/>
            <a:gdLst/>
            <a:ahLst/>
            <a:cxnLst/>
            <a:rect r="r" b="b" t="t" l="l"/>
            <a:pathLst>
              <a:path h="7126638" w="13258862">
                <a:moveTo>
                  <a:pt x="13258861" y="0"/>
                </a:moveTo>
                <a:lnTo>
                  <a:pt x="0" y="0"/>
                </a:lnTo>
                <a:lnTo>
                  <a:pt x="0" y="7126638"/>
                </a:lnTo>
                <a:lnTo>
                  <a:pt x="13258861" y="7126638"/>
                </a:lnTo>
                <a:lnTo>
                  <a:pt x="1325886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6604935" y="3205066"/>
            <a:ext cx="654365" cy="654365"/>
          </a:xfrm>
          <a:custGeom>
            <a:avLst/>
            <a:gdLst/>
            <a:ahLst/>
            <a:cxnLst/>
            <a:rect r="r" b="b" t="t" l="l"/>
            <a:pathLst>
              <a:path h="654365" w="654365">
                <a:moveTo>
                  <a:pt x="0" y="0"/>
                </a:moveTo>
                <a:lnTo>
                  <a:pt x="654365" y="0"/>
                </a:lnTo>
                <a:lnTo>
                  <a:pt x="654365" y="654365"/>
                </a:lnTo>
                <a:lnTo>
                  <a:pt x="0" y="654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886387" y="698904"/>
            <a:ext cx="673897" cy="673897"/>
          </a:xfrm>
          <a:custGeom>
            <a:avLst/>
            <a:gdLst/>
            <a:ahLst/>
            <a:cxnLst/>
            <a:rect r="r" b="b" t="t" l="l"/>
            <a:pathLst>
              <a:path h="673897" w="673897">
                <a:moveTo>
                  <a:pt x="0" y="0"/>
                </a:moveTo>
                <a:lnTo>
                  <a:pt x="673896" y="0"/>
                </a:lnTo>
                <a:lnTo>
                  <a:pt x="673896" y="673896"/>
                </a:lnTo>
                <a:lnTo>
                  <a:pt x="0" y="67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028700" y="6161483"/>
            <a:ext cx="7977728" cy="3096817"/>
          </a:xfrm>
          <a:custGeom>
            <a:avLst/>
            <a:gdLst/>
            <a:ahLst/>
            <a:cxnLst/>
            <a:rect r="r" b="b" t="t" l="l"/>
            <a:pathLst>
              <a:path h="3096817" w="7977728">
                <a:moveTo>
                  <a:pt x="0" y="0"/>
                </a:moveTo>
                <a:lnTo>
                  <a:pt x="7977728" y="0"/>
                </a:lnTo>
                <a:lnTo>
                  <a:pt x="7977728" y="3096817"/>
                </a:lnTo>
                <a:lnTo>
                  <a:pt x="0" y="3096817"/>
                </a:lnTo>
                <a:lnTo>
                  <a:pt x="0" y="0"/>
                </a:lnTo>
                <a:close/>
              </a:path>
            </a:pathLst>
          </a:custGeom>
          <a:blipFill>
            <a:blip r:embed="rId8"/>
            <a:stretch>
              <a:fillRect l="-5689" t="0" r="-7433" b="0"/>
            </a:stretch>
          </a:blipFill>
        </p:spPr>
      </p:sp>
      <p:sp>
        <p:nvSpPr>
          <p:cNvPr name="Freeform 9" id="9"/>
          <p:cNvSpPr/>
          <p:nvPr/>
        </p:nvSpPr>
        <p:spPr>
          <a:xfrm flipH="false" flipV="false" rot="0">
            <a:off x="9460296" y="5211981"/>
            <a:ext cx="8514197" cy="4477777"/>
          </a:xfrm>
          <a:custGeom>
            <a:avLst/>
            <a:gdLst/>
            <a:ahLst/>
            <a:cxnLst/>
            <a:rect r="r" b="b" t="t" l="l"/>
            <a:pathLst>
              <a:path h="4477777" w="8514197">
                <a:moveTo>
                  <a:pt x="0" y="0"/>
                </a:moveTo>
                <a:lnTo>
                  <a:pt x="8514196" y="0"/>
                </a:lnTo>
                <a:lnTo>
                  <a:pt x="8514196" y="4477777"/>
                </a:lnTo>
                <a:lnTo>
                  <a:pt x="0" y="4477777"/>
                </a:lnTo>
                <a:lnTo>
                  <a:pt x="0" y="0"/>
                </a:lnTo>
                <a:close/>
              </a:path>
            </a:pathLst>
          </a:custGeom>
          <a:blipFill>
            <a:blip r:embed="rId9"/>
            <a:stretch>
              <a:fillRect l="0" t="0" r="0" b="0"/>
            </a:stretch>
          </a:blipFill>
        </p:spPr>
      </p:sp>
      <p:sp>
        <p:nvSpPr>
          <p:cNvPr name="TextBox 10" id="10"/>
          <p:cNvSpPr txBox="true"/>
          <p:nvPr/>
        </p:nvSpPr>
        <p:spPr>
          <a:xfrm rot="0">
            <a:off x="1482567" y="1639500"/>
            <a:ext cx="11438840" cy="1181104"/>
          </a:xfrm>
          <a:prstGeom prst="rect">
            <a:avLst/>
          </a:prstGeom>
        </p:spPr>
        <p:txBody>
          <a:bodyPr anchor="t" rtlCol="false" tIns="0" lIns="0" bIns="0" rIns="0">
            <a:spAutoFit/>
          </a:bodyPr>
          <a:lstStyle/>
          <a:p>
            <a:pPr algn="l">
              <a:lnSpc>
                <a:spcPts val="8550"/>
              </a:lnSpc>
            </a:pPr>
            <a:r>
              <a:rPr lang="en-US" sz="9500" spc="95">
                <a:solidFill>
                  <a:srgbClr val="FFB500"/>
                </a:solidFill>
                <a:latin typeface="Bebas Neue Cyrillic"/>
              </a:rPr>
              <a:t>Dataset </a:t>
            </a:r>
          </a:p>
        </p:txBody>
      </p:sp>
      <p:sp>
        <p:nvSpPr>
          <p:cNvPr name="TextBox 11" id="11"/>
          <p:cNvSpPr txBox="true"/>
          <p:nvPr/>
        </p:nvSpPr>
        <p:spPr>
          <a:xfrm rot="0">
            <a:off x="1482567" y="2859306"/>
            <a:ext cx="13211877" cy="1971674"/>
          </a:xfrm>
          <a:prstGeom prst="rect">
            <a:avLst/>
          </a:prstGeom>
        </p:spPr>
        <p:txBody>
          <a:bodyPr anchor="t" rtlCol="false" tIns="0" lIns="0" bIns="0" rIns="0">
            <a:spAutoFit/>
          </a:bodyPr>
          <a:lstStyle/>
          <a:p>
            <a:pPr algn="l" marL="647711" indent="-323856" lvl="1">
              <a:lnSpc>
                <a:spcPts val="3900"/>
              </a:lnSpc>
              <a:buFont typeface="Arial"/>
              <a:buChar char="•"/>
            </a:pPr>
            <a:r>
              <a:rPr lang="en-US" sz="3000" spc="90">
                <a:solidFill>
                  <a:srgbClr val="FFFFFF"/>
                </a:solidFill>
                <a:latin typeface="Montserrat"/>
              </a:rPr>
              <a:t>Historical Microsoft stock prices from January 2019 to January 2024.</a:t>
            </a:r>
          </a:p>
          <a:p>
            <a:pPr algn="l" marL="647711" indent="-323856" lvl="1">
              <a:lnSpc>
                <a:spcPts val="3900"/>
              </a:lnSpc>
              <a:buFont typeface="Arial"/>
              <a:buChar char="•"/>
            </a:pPr>
            <a:r>
              <a:rPr lang="en-US" sz="3000" spc="90">
                <a:solidFill>
                  <a:srgbClr val="FFFFFF"/>
                </a:solidFill>
                <a:latin typeface="Montserrat"/>
              </a:rPr>
              <a:t>Attributes: Open, High, Low, Close, Adjusted Close, Volume.</a:t>
            </a:r>
          </a:p>
          <a:p>
            <a:pPr algn="l" marL="647711" indent="-323856" lvl="1">
              <a:lnSpc>
                <a:spcPts val="3900"/>
              </a:lnSpc>
              <a:buFont typeface="Arial"/>
              <a:buChar char="•"/>
            </a:pPr>
            <a:r>
              <a:rPr lang="en-US" sz="3000" spc="90">
                <a:solidFill>
                  <a:srgbClr val="FFFFFF"/>
                </a:solidFill>
                <a:latin typeface="Montserrat"/>
              </a:rPr>
              <a:t>Data Source: Obtained using yahoo finance library.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4C48B2"/>
        </a:solidFill>
      </p:bgPr>
    </p:bg>
    <p:spTree>
      <p:nvGrpSpPr>
        <p:cNvPr id="1" name=""/>
        <p:cNvGrpSpPr/>
        <p:nvPr/>
      </p:nvGrpSpPr>
      <p:grpSpPr>
        <a:xfrm>
          <a:off x="0" y="0"/>
          <a:ext cx="0" cy="0"/>
          <a:chOff x="0" y="0"/>
          <a:chExt cx="0" cy="0"/>
        </a:xfrm>
      </p:grpSpPr>
      <p:grpSp>
        <p:nvGrpSpPr>
          <p:cNvPr name="Group 2" id="2"/>
          <p:cNvGrpSpPr/>
          <p:nvPr/>
        </p:nvGrpSpPr>
        <p:grpSpPr>
          <a:xfrm rot="-486778">
            <a:off x="-1095149" y="867946"/>
            <a:ext cx="20478299" cy="7423765"/>
            <a:chOff x="0" y="0"/>
            <a:chExt cx="5393461" cy="1955230"/>
          </a:xfrm>
        </p:grpSpPr>
        <p:sp>
          <p:nvSpPr>
            <p:cNvPr name="Freeform 3" id="3"/>
            <p:cNvSpPr/>
            <p:nvPr/>
          </p:nvSpPr>
          <p:spPr>
            <a:xfrm flipH="false" flipV="false" rot="0">
              <a:off x="0" y="0"/>
              <a:ext cx="5393461" cy="1955230"/>
            </a:xfrm>
            <a:custGeom>
              <a:avLst/>
              <a:gdLst/>
              <a:ahLst/>
              <a:cxnLst/>
              <a:rect r="r" b="b" t="t" l="l"/>
              <a:pathLst>
                <a:path h="1955230" w="5393461">
                  <a:moveTo>
                    <a:pt x="0" y="0"/>
                  </a:moveTo>
                  <a:lnTo>
                    <a:pt x="5393461" y="0"/>
                  </a:lnTo>
                  <a:lnTo>
                    <a:pt x="5393461" y="1955230"/>
                  </a:lnTo>
                  <a:lnTo>
                    <a:pt x="0" y="1955230"/>
                  </a:lnTo>
                  <a:close/>
                </a:path>
              </a:pathLst>
            </a:custGeom>
            <a:solidFill>
              <a:srgbClr val="6B66C5">
                <a:alpha val="29804"/>
              </a:srgbClr>
            </a:solidFill>
          </p:spPr>
        </p:sp>
        <p:sp>
          <p:nvSpPr>
            <p:cNvPr name="TextBox 4" id="4"/>
            <p:cNvSpPr txBox="true"/>
            <p:nvPr/>
          </p:nvSpPr>
          <p:spPr>
            <a:xfrm>
              <a:off x="0" y="-47625"/>
              <a:ext cx="5393461" cy="200285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5400000">
            <a:off x="8930853" y="-493183"/>
            <a:ext cx="13258862" cy="7126638"/>
          </a:xfrm>
          <a:custGeom>
            <a:avLst/>
            <a:gdLst/>
            <a:ahLst/>
            <a:cxnLst/>
            <a:rect r="r" b="b" t="t" l="l"/>
            <a:pathLst>
              <a:path h="7126638" w="13258862">
                <a:moveTo>
                  <a:pt x="13258861" y="0"/>
                </a:moveTo>
                <a:lnTo>
                  <a:pt x="0" y="0"/>
                </a:lnTo>
                <a:lnTo>
                  <a:pt x="0" y="7126638"/>
                </a:lnTo>
                <a:lnTo>
                  <a:pt x="13258861" y="7126638"/>
                </a:lnTo>
                <a:lnTo>
                  <a:pt x="1325886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6604935" y="3205066"/>
            <a:ext cx="654365" cy="654365"/>
          </a:xfrm>
          <a:custGeom>
            <a:avLst/>
            <a:gdLst/>
            <a:ahLst/>
            <a:cxnLst/>
            <a:rect r="r" b="b" t="t" l="l"/>
            <a:pathLst>
              <a:path h="654365" w="654365">
                <a:moveTo>
                  <a:pt x="0" y="0"/>
                </a:moveTo>
                <a:lnTo>
                  <a:pt x="654365" y="0"/>
                </a:lnTo>
                <a:lnTo>
                  <a:pt x="654365" y="654365"/>
                </a:lnTo>
                <a:lnTo>
                  <a:pt x="0" y="654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886387" y="698904"/>
            <a:ext cx="673897" cy="673897"/>
          </a:xfrm>
          <a:custGeom>
            <a:avLst/>
            <a:gdLst/>
            <a:ahLst/>
            <a:cxnLst/>
            <a:rect r="r" b="b" t="t" l="l"/>
            <a:pathLst>
              <a:path h="673897" w="673897">
                <a:moveTo>
                  <a:pt x="0" y="0"/>
                </a:moveTo>
                <a:lnTo>
                  <a:pt x="673896" y="0"/>
                </a:lnTo>
                <a:lnTo>
                  <a:pt x="673896" y="673896"/>
                </a:lnTo>
                <a:lnTo>
                  <a:pt x="0" y="67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8190332" y="4138562"/>
            <a:ext cx="9181475" cy="5119738"/>
          </a:xfrm>
          <a:custGeom>
            <a:avLst/>
            <a:gdLst/>
            <a:ahLst/>
            <a:cxnLst/>
            <a:rect r="r" b="b" t="t" l="l"/>
            <a:pathLst>
              <a:path h="5119738" w="9181475">
                <a:moveTo>
                  <a:pt x="0" y="0"/>
                </a:moveTo>
                <a:lnTo>
                  <a:pt x="9181475" y="0"/>
                </a:lnTo>
                <a:lnTo>
                  <a:pt x="9181475" y="5119738"/>
                </a:lnTo>
                <a:lnTo>
                  <a:pt x="0" y="5119738"/>
                </a:lnTo>
                <a:lnTo>
                  <a:pt x="0" y="0"/>
                </a:lnTo>
                <a:close/>
              </a:path>
            </a:pathLst>
          </a:custGeom>
          <a:blipFill>
            <a:blip r:embed="rId8"/>
            <a:stretch>
              <a:fillRect l="-5118" t="0" r="-8815" b="0"/>
            </a:stretch>
          </a:blipFill>
        </p:spPr>
      </p:sp>
      <p:sp>
        <p:nvSpPr>
          <p:cNvPr name="TextBox 9" id="9"/>
          <p:cNvSpPr txBox="true"/>
          <p:nvPr/>
        </p:nvSpPr>
        <p:spPr>
          <a:xfrm rot="0">
            <a:off x="1482567" y="1639500"/>
            <a:ext cx="11438840" cy="1181104"/>
          </a:xfrm>
          <a:prstGeom prst="rect">
            <a:avLst/>
          </a:prstGeom>
        </p:spPr>
        <p:txBody>
          <a:bodyPr anchor="t" rtlCol="false" tIns="0" lIns="0" bIns="0" rIns="0">
            <a:spAutoFit/>
          </a:bodyPr>
          <a:lstStyle/>
          <a:p>
            <a:pPr algn="l">
              <a:lnSpc>
                <a:spcPts val="8550"/>
              </a:lnSpc>
            </a:pPr>
            <a:r>
              <a:rPr lang="en-US" sz="9500" spc="95">
                <a:solidFill>
                  <a:srgbClr val="FFB500"/>
                </a:solidFill>
                <a:latin typeface="Bebas Neue Cyrillic"/>
              </a:rPr>
              <a:t>Exploratory Data Analysis</a:t>
            </a:r>
          </a:p>
        </p:txBody>
      </p:sp>
      <p:sp>
        <p:nvSpPr>
          <p:cNvPr name="TextBox 10" id="10"/>
          <p:cNvSpPr txBox="true"/>
          <p:nvPr/>
        </p:nvSpPr>
        <p:spPr>
          <a:xfrm rot="0">
            <a:off x="1482567" y="2947891"/>
            <a:ext cx="9904797" cy="485774"/>
          </a:xfrm>
          <a:prstGeom prst="rect">
            <a:avLst/>
          </a:prstGeom>
        </p:spPr>
        <p:txBody>
          <a:bodyPr anchor="t" rtlCol="false" tIns="0" lIns="0" bIns="0" rIns="0">
            <a:spAutoFit/>
          </a:bodyPr>
          <a:lstStyle/>
          <a:p>
            <a:pPr algn="l">
              <a:lnSpc>
                <a:spcPts val="3900"/>
              </a:lnSpc>
            </a:pPr>
            <a:r>
              <a:rPr lang="en-US" sz="3000" spc="90">
                <a:solidFill>
                  <a:srgbClr val="FFFFFF"/>
                </a:solidFill>
                <a:latin typeface="Montserrat Bold"/>
              </a:rPr>
              <a:t>Graph 1: Distribution of Microsoft Stock Prices</a:t>
            </a:r>
          </a:p>
        </p:txBody>
      </p:sp>
      <p:sp>
        <p:nvSpPr>
          <p:cNvPr name="TextBox 11" id="11"/>
          <p:cNvSpPr txBox="true"/>
          <p:nvPr/>
        </p:nvSpPr>
        <p:spPr>
          <a:xfrm rot="0">
            <a:off x="922020" y="4360754"/>
            <a:ext cx="7161632" cy="3616514"/>
          </a:xfrm>
          <a:prstGeom prst="rect">
            <a:avLst/>
          </a:prstGeom>
        </p:spPr>
        <p:txBody>
          <a:bodyPr anchor="t" rtlCol="false" tIns="0" lIns="0" bIns="0" rIns="0">
            <a:spAutoFit/>
          </a:bodyPr>
          <a:lstStyle/>
          <a:p>
            <a:pPr algn="l" marL="677734" indent="-338867" lvl="1">
              <a:lnSpc>
                <a:spcPts val="4080"/>
              </a:lnSpc>
              <a:buFont typeface="Arial"/>
              <a:buChar char="•"/>
            </a:pPr>
            <a:r>
              <a:rPr lang="en-US" sz="3139" spc="94">
                <a:solidFill>
                  <a:srgbClr val="FFFFFF"/>
                </a:solidFill>
                <a:latin typeface="Montserrat"/>
              </a:rPr>
              <a:t>Histogram showing the distribution of the closing prices.</a:t>
            </a:r>
          </a:p>
          <a:p>
            <a:pPr algn="l" marL="677734" indent="-338867" lvl="1">
              <a:lnSpc>
                <a:spcPts val="4080"/>
              </a:lnSpc>
              <a:buFont typeface="Arial"/>
              <a:buChar char="•"/>
            </a:pPr>
            <a:r>
              <a:rPr lang="en-US" sz="3139" spc="94">
                <a:solidFill>
                  <a:srgbClr val="FFFFFF"/>
                </a:solidFill>
                <a:latin typeface="Montserrat"/>
              </a:rPr>
              <a:t>Insights: The stock prices are mostly concentrated between certain price ranges with some outliers.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4C48B2"/>
        </a:solidFill>
      </p:bgPr>
    </p:bg>
    <p:spTree>
      <p:nvGrpSpPr>
        <p:cNvPr id="1" name=""/>
        <p:cNvGrpSpPr/>
        <p:nvPr/>
      </p:nvGrpSpPr>
      <p:grpSpPr>
        <a:xfrm>
          <a:off x="0" y="0"/>
          <a:ext cx="0" cy="0"/>
          <a:chOff x="0" y="0"/>
          <a:chExt cx="0" cy="0"/>
        </a:xfrm>
      </p:grpSpPr>
      <p:grpSp>
        <p:nvGrpSpPr>
          <p:cNvPr name="Group 2" id="2"/>
          <p:cNvGrpSpPr/>
          <p:nvPr/>
        </p:nvGrpSpPr>
        <p:grpSpPr>
          <a:xfrm rot="-486778">
            <a:off x="-1095149" y="867946"/>
            <a:ext cx="20478299" cy="7423765"/>
            <a:chOff x="0" y="0"/>
            <a:chExt cx="5393461" cy="1955230"/>
          </a:xfrm>
        </p:grpSpPr>
        <p:sp>
          <p:nvSpPr>
            <p:cNvPr name="Freeform 3" id="3"/>
            <p:cNvSpPr/>
            <p:nvPr/>
          </p:nvSpPr>
          <p:spPr>
            <a:xfrm flipH="false" flipV="false" rot="0">
              <a:off x="0" y="0"/>
              <a:ext cx="5393461" cy="1955230"/>
            </a:xfrm>
            <a:custGeom>
              <a:avLst/>
              <a:gdLst/>
              <a:ahLst/>
              <a:cxnLst/>
              <a:rect r="r" b="b" t="t" l="l"/>
              <a:pathLst>
                <a:path h="1955230" w="5393461">
                  <a:moveTo>
                    <a:pt x="0" y="0"/>
                  </a:moveTo>
                  <a:lnTo>
                    <a:pt x="5393461" y="0"/>
                  </a:lnTo>
                  <a:lnTo>
                    <a:pt x="5393461" y="1955230"/>
                  </a:lnTo>
                  <a:lnTo>
                    <a:pt x="0" y="1955230"/>
                  </a:lnTo>
                  <a:close/>
                </a:path>
              </a:pathLst>
            </a:custGeom>
            <a:solidFill>
              <a:srgbClr val="6B66C5">
                <a:alpha val="29804"/>
              </a:srgbClr>
            </a:solidFill>
          </p:spPr>
        </p:sp>
        <p:sp>
          <p:nvSpPr>
            <p:cNvPr name="TextBox 4" id="4"/>
            <p:cNvSpPr txBox="true"/>
            <p:nvPr/>
          </p:nvSpPr>
          <p:spPr>
            <a:xfrm>
              <a:off x="0" y="-47625"/>
              <a:ext cx="5393461" cy="200285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5400000">
            <a:off x="8930853" y="-493183"/>
            <a:ext cx="13258862" cy="7126638"/>
          </a:xfrm>
          <a:custGeom>
            <a:avLst/>
            <a:gdLst/>
            <a:ahLst/>
            <a:cxnLst/>
            <a:rect r="r" b="b" t="t" l="l"/>
            <a:pathLst>
              <a:path h="7126638" w="13258862">
                <a:moveTo>
                  <a:pt x="13258861" y="0"/>
                </a:moveTo>
                <a:lnTo>
                  <a:pt x="0" y="0"/>
                </a:lnTo>
                <a:lnTo>
                  <a:pt x="0" y="7126638"/>
                </a:lnTo>
                <a:lnTo>
                  <a:pt x="13258861" y="7126638"/>
                </a:lnTo>
                <a:lnTo>
                  <a:pt x="1325886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6604935" y="3205066"/>
            <a:ext cx="654365" cy="654365"/>
          </a:xfrm>
          <a:custGeom>
            <a:avLst/>
            <a:gdLst/>
            <a:ahLst/>
            <a:cxnLst/>
            <a:rect r="r" b="b" t="t" l="l"/>
            <a:pathLst>
              <a:path h="654365" w="654365">
                <a:moveTo>
                  <a:pt x="0" y="0"/>
                </a:moveTo>
                <a:lnTo>
                  <a:pt x="654365" y="0"/>
                </a:lnTo>
                <a:lnTo>
                  <a:pt x="654365" y="654365"/>
                </a:lnTo>
                <a:lnTo>
                  <a:pt x="0" y="654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886387" y="698904"/>
            <a:ext cx="673897" cy="673897"/>
          </a:xfrm>
          <a:custGeom>
            <a:avLst/>
            <a:gdLst/>
            <a:ahLst/>
            <a:cxnLst/>
            <a:rect r="r" b="b" t="t" l="l"/>
            <a:pathLst>
              <a:path h="673897" w="673897">
                <a:moveTo>
                  <a:pt x="0" y="0"/>
                </a:moveTo>
                <a:lnTo>
                  <a:pt x="673896" y="0"/>
                </a:lnTo>
                <a:lnTo>
                  <a:pt x="673896" y="673896"/>
                </a:lnTo>
                <a:lnTo>
                  <a:pt x="0" y="67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8312447" y="4389329"/>
            <a:ext cx="9217922" cy="4829099"/>
          </a:xfrm>
          <a:custGeom>
            <a:avLst/>
            <a:gdLst/>
            <a:ahLst/>
            <a:cxnLst/>
            <a:rect r="r" b="b" t="t" l="l"/>
            <a:pathLst>
              <a:path h="4829099" w="9217922">
                <a:moveTo>
                  <a:pt x="0" y="0"/>
                </a:moveTo>
                <a:lnTo>
                  <a:pt x="9217921" y="0"/>
                </a:lnTo>
                <a:lnTo>
                  <a:pt x="9217921" y="4829099"/>
                </a:lnTo>
                <a:lnTo>
                  <a:pt x="0" y="4829099"/>
                </a:lnTo>
                <a:lnTo>
                  <a:pt x="0" y="0"/>
                </a:lnTo>
                <a:close/>
              </a:path>
            </a:pathLst>
          </a:custGeom>
          <a:blipFill>
            <a:blip r:embed="rId8"/>
            <a:stretch>
              <a:fillRect l="0" t="0" r="-1688" b="0"/>
            </a:stretch>
          </a:blipFill>
        </p:spPr>
      </p:sp>
      <p:sp>
        <p:nvSpPr>
          <p:cNvPr name="TextBox 9" id="9"/>
          <p:cNvSpPr txBox="true"/>
          <p:nvPr/>
        </p:nvSpPr>
        <p:spPr>
          <a:xfrm rot="0">
            <a:off x="1482567" y="1639500"/>
            <a:ext cx="11438840" cy="1181104"/>
          </a:xfrm>
          <a:prstGeom prst="rect">
            <a:avLst/>
          </a:prstGeom>
        </p:spPr>
        <p:txBody>
          <a:bodyPr anchor="t" rtlCol="false" tIns="0" lIns="0" bIns="0" rIns="0">
            <a:spAutoFit/>
          </a:bodyPr>
          <a:lstStyle/>
          <a:p>
            <a:pPr algn="l">
              <a:lnSpc>
                <a:spcPts val="8550"/>
              </a:lnSpc>
            </a:pPr>
            <a:r>
              <a:rPr lang="en-US" sz="9500" spc="95">
                <a:solidFill>
                  <a:srgbClr val="FFB500"/>
                </a:solidFill>
                <a:latin typeface="Bebas Neue Cyrillic"/>
              </a:rPr>
              <a:t>Exploratory Data Analysis</a:t>
            </a:r>
          </a:p>
        </p:txBody>
      </p:sp>
      <p:sp>
        <p:nvSpPr>
          <p:cNvPr name="TextBox 10" id="10"/>
          <p:cNvSpPr txBox="true"/>
          <p:nvPr/>
        </p:nvSpPr>
        <p:spPr>
          <a:xfrm rot="0">
            <a:off x="1482567" y="2947891"/>
            <a:ext cx="9904797" cy="485774"/>
          </a:xfrm>
          <a:prstGeom prst="rect">
            <a:avLst/>
          </a:prstGeom>
        </p:spPr>
        <p:txBody>
          <a:bodyPr anchor="t" rtlCol="false" tIns="0" lIns="0" bIns="0" rIns="0">
            <a:spAutoFit/>
          </a:bodyPr>
          <a:lstStyle/>
          <a:p>
            <a:pPr algn="l">
              <a:lnSpc>
                <a:spcPts val="3900"/>
              </a:lnSpc>
            </a:pPr>
            <a:r>
              <a:rPr lang="en-US" sz="3000" spc="90">
                <a:solidFill>
                  <a:srgbClr val="FFFFFF"/>
                </a:solidFill>
                <a:latin typeface="Montserrat Bold"/>
              </a:rPr>
              <a:t>Graph 2: Microsoft Stock Price Over Time</a:t>
            </a:r>
          </a:p>
        </p:txBody>
      </p:sp>
      <p:sp>
        <p:nvSpPr>
          <p:cNvPr name="TextBox 11" id="11"/>
          <p:cNvSpPr txBox="true"/>
          <p:nvPr/>
        </p:nvSpPr>
        <p:spPr>
          <a:xfrm rot="0">
            <a:off x="922020" y="4360754"/>
            <a:ext cx="7161632" cy="3616514"/>
          </a:xfrm>
          <a:prstGeom prst="rect">
            <a:avLst/>
          </a:prstGeom>
        </p:spPr>
        <p:txBody>
          <a:bodyPr anchor="t" rtlCol="false" tIns="0" lIns="0" bIns="0" rIns="0">
            <a:spAutoFit/>
          </a:bodyPr>
          <a:lstStyle/>
          <a:p>
            <a:pPr algn="l" marL="677734" indent="-338867" lvl="1">
              <a:lnSpc>
                <a:spcPts val="4080"/>
              </a:lnSpc>
              <a:buFont typeface="Arial"/>
              <a:buChar char="•"/>
            </a:pPr>
            <a:r>
              <a:rPr lang="en-US" sz="3139" spc="94">
                <a:solidFill>
                  <a:srgbClr val="FFFFFF"/>
                </a:solidFill>
                <a:latin typeface="Montserrat"/>
              </a:rPr>
              <a:t>Line chart showing the closing prices over the entire dataset period.</a:t>
            </a:r>
          </a:p>
          <a:p>
            <a:pPr algn="l" marL="677734" indent="-338867" lvl="1">
              <a:lnSpc>
                <a:spcPts val="4080"/>
              </a:lnSpc>
              <a:buFont typeface="Arial"/>
              <a:buChar char="•"/>
            </a:pPr>
            <a:r>
              <a:rPr lang="en-US" sz="3139" spc="94">
                <a:solidFill>
                  <a:srgbClr val="FFFFFF"/>
                </a:solidFill>
                <a:latin typeface="Montserrat"/>
              </a:rPr>
              <a:t>Insights: There are noticeable trends and fluctuations, indicating periods of growth and decline.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4C48B2"/>
        </a:solidFill>
      </p:bgPr>
    </p:bg>
    <p:spTree>
      <p:nvGrpSpPr>
        <p:cNvPr id="1" name=""/>
        <p:cNvGrpSpPr/>
        <p:nvPr/>
      </p:nvGrpSpPr>
      <p:grpSpPr>
        <a:xfrm>
          <a:off x="0" y="0"/>
          <a:ext cx="0" cy="0"/>
          <a:chOff x="0" y="0"/>
          <a:chExt cx="0" cy="0"/>
        </a:xfrm>
      </p:grpSpPr>
      <p:grpSp>
        <p:nvGrpSpPr>
          <p:cNvPr name="Group 2" id="2"/>
          <p:cNvGrpSpPr/>
          <p:nvPr/>
        </p:nvGrpSpPr>
        <p:grpSpPr>
          <a:xfrm rot="-486778">
            <a:off x="-1095149" y="867946"/>
            <a:ext cx="20478299" cy="7423765"/>
            <a:chOff x="0" y="0"/>
            <a:chExt cx="5393461" cy="1955230"/>
          </a:xfrm>
        </p:grpSpPr>
        <p:sp>
          <p:nvSpPr>
            <p:cNvPr name="Freeform 3" id="3"/>
            <p:cNvSpPr/>
            <p:nvPr/>
          </p:nvSpPr>
          <p:spPr>
            <a:xfrm flipH="false" flipV="false" rot="0">
              <a:off x="0" y="0"/>
              <a:ext cx="5393461" cy="1955230"/>
            </a:xfrm>
            <a:custGeom>
              <a:avLst/>
              <a:gdLst/>
              <a:ahLst/>
              <a:cxnLst/>
              <a:rect r="r" b="b" t="t" l="l"/>
              <a:pathLst>
                <a:path h="1955230" w="5393461">
                  <a:moveTo>
                    <a:pt x="0" y="0"/>
                  </a:moveTo>
                  <a:lnTo>
                    <a:pt x="5393461" y="0"/>
                  </a:lnTo>
                  <a:lnTo>
                    <a:pt x="5393461" y="1955230"/>
                  </a:lnTo>
                  <a:lnTo>
                    <a:pt x="0" y="1955230"/>
                  </a:lnTo>
                  <a:close/>
                </a:path>
              </a:pathLst>
            </a:custGeom>
            <a:solidFill>
              <a:srgbClr val="6B66C5">
                <a:alpha val="29804"/>
              </a:srgbClr>
            </a:solidFill>
          </p:spPr>
        </p:sp>
        <p:sp>
          <p:nvSpPr>
            <p:cNvPr name="TextBox 4" id="4"/>
            <p:cNvSpPr txBox="true"/>
            <p:nvPr/>
          </p:nvSpPr>
          <p:spPr>
            <a:xfrm>
              <a:off x="0" y="-47625"/>
              <a:ext cx="5393461" cy="200285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5400000">
            <a:off x="8930853" y="-493183"/>
            <a:ext cx="13258862" cy="7126638"/>
          </a:xfrm>
          <a:custGeom>
            <a:avLst/>
            <a:gdLst/>
            <a:ahLst/>
            <a:cxnLst/>
            <a:rect r="r" b="b" t="t" l="l"/>
            <a:pathLst>
              <a:path h="7126638" w="13258862">
                <a:moveTo>
                  <a:pt x="13258861" y="0"/>
                </a:moveTo>
                <a:lnTo>
                  <a:pt x="0" y="0"/>
                </a:lnTo>
                <a:lnTo>
                  <a:pt x="0" y="7126638"/>
                </a:lnTo>
                <a:lnTo>
                  <a:pt x="13258861" y="7126638"/>
                </a:lnTo>
                <a:lnTo>
                  <a:pt x="1325886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6604935" y="3205066"/>
            <a:ext cx="654365" cy="654365"/>
          </a:xfrm>
          <a:custGeom>
            <a:avLst/>
            <a:gdLst/>
            <a:ahLst/>
            <a:cxnLst/>
            <a:rect r="r" b="b" t="t" l="l"/>
            <a:pathLst>
              <a:path h="654365" w="654365">
                <a:moveTo>
                  <a:pt x="0" y="0"/>
                </a:moveTo>
                <a:lnTo>
                  <a:pt x="654365" y="0"/>
                </a:lnTo>
                <a:lnTo>
                  <a:pt x="654365" y="654365"/>
                </a:lnTo>
                <a:lnTo>
                  <a:pt x="0" y="654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886387" y="698904"/>
            <a:ext cx="673897" cy="673897"/>
          </a:xfrm>
          <a:custGeom>
            <a:avLst/>
            <a:gdLst/>
            <a:ahLst/>
            <a:cxnLst/>
            <a:rect r="r" b="b" t="t" l="l"/>
            <a:pathLst>
              <a:path h="673897" w="673897">
                <a:moveTo>
                  <a:pt x="0" y="0"/>
                </a:moveTo>
                <a:lnTo>
                  <a:pt x="673896" y="0"/>
                </a:lnTo>
                <a:lnTo>
                  <a:pt x="673896" y="673896"/>
                </a:lnTo>
                <a:lnTo>
                  <a:pt x="0" y="67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8177938" y="4240431"/>
            <a:ext cx="9081362" cy="4994041"/>
          </a:xfrm>
          <a:custGeom>
            <a:avLst/>
            <a:gdLst/>
            <a:ahLst/>
            <a:cxnLst/>
            <a:rect r="r" b="b" t="t" l="l"/>
            <a:pathLst>
              <a:path h="4994041" w="9081362">
                <a:moveTo>
                  <a:pt x="0" y="0"/>
                </a:moveTo>
                <a:lnTo>
                  <a:pt x="9081362" y="0"/>
                </a:lnTo>
                <a:lnTo>
                  <a:pt x="9081362" y="4994041"/>
                </a:lnTo>
                <a:lnTo>
                  <a:pt x="0" y="4994041"/>
                </a:lnTo>
                <a:lnTo>
                  <a:pt x="0" y="0"/>
                </a:lnTo>
                <a:close/>
              </a:path>
            </a:pathLst>
          </a:custGeom>
          <a:blipFill>
            <a:blip r:embed="rId8"/>
            <a:stretch>
              <a:fillRect l="0" t="0" r="-8986" b="0"/>
            </a:stretch>
          </a:blipFill>
        </p:spPr>
      </p:sp>
      <p:sp>
        <p:nvSpPr>
          <p:cNvPr name="TextBox 9" id="9"/>
          <p:cNvSpPr txBox="true"/>
          <p:nvPr/>
        </p:nvSpPr>
        <p:spPr>
          <a:xfrm rot="0">
            <a:off x="1482567" y="1639500"/>
            <a:ext cx="11438840" cy="1181104"/>
          </a:xfrm>
          <a:prstGeom prst="rect">
            <a:avLst/>
          </a:prstGeom>
        </p:spPr>
        <p:txBody>
          <a:bodyPr anchor="t" rtlCol="false" tIns="0" lIns="0" bIns="0" rIns="0">
            <a:spAutoFit/>
          </a:bodyPr>
          <a:lstStyle/>
          <a:p>
            <a:pPr algn="l">
              <a:lnSpc>
                <a:spcPts val="8550"/>
              </a:lnSpc>
            </a:pPr>
            <a:r>
              <a:rPr lang="en-US" sz="9500" spc="95">
                <a:solidFill>
                  <a:srgbClr val="FFB500"/>
                </a:solidFill>
                <a:latin typeface="Bebas Neue Cyrillic"/>
              </a:rPr>
              <a:t>Exploratory Data Analysis</a:t>
            </a:r>
          </a:p>
        </p:txBody>
      </p:sp>
      <p:sp>
        <p:nvSpPr>
          <p:cNvPr name="TextBox 10" id="10"/>
          <p:cNvSpPr txBox="true"/>
          <p:nvPr/>
        </p:nvSpPr>
        <p:spPr>
          <a:xfrm rot="0">
            <a:off x="1482567" y="2947891"/>
            <a:ext cx="9904797" cy="485774"/>
          </a:xfrm>
          <a:prstGeom prst="rect">
            <a:avLst/>
          </a:prstGeom>
        </p:spPr>
        <p:txBody>
          <a:bodyPr anchor="t" rtlCol="false" tIns="0" lIns="0" bIns="0" rIns="0">
            <a:spAutoFit/>
          </a:bodyPr>
          <a:lstStyle/>
          <a:p>
            <a:pPr algn="l">
              <a:lnSpc>
                <a:spcPts val="3900"/>
              </a:lnSpc>
            </a:pPr>
            <a:r>
              <a:rPr lang="en-US" sz="3000" spc="90">
                <a:solidFill>
                  <a:srgbClr val="FFFFFF"/>
                </a:solidFill>
                <a:latin typeface="Montserrat Bold"/>
              </a:rPr>
              <a:t>Graph 3: Trading Volume Over Time</a:t>
            </a:r>
          </a:p>
        </p:txBody>
      </p:sp>
      <p:sp>
        <p:nvSpPr>
          <p:cNvPr name="TextBox 11" id="11"/>
          <p:cNvSpPr txBox="true"/>
          <p:nvPr/>
        </p:nvSpPr>
        <p:spPr>
          <a:xfrm rot="0">
            <a:off x="922020" y="4360754"/>
            <a:ext cx="7161632" cy="3616514"/>
          </a:xfrm>
          <a:prstGeom prst="rect">
            <a:avLst/>
          </a:prstGeom>
        </p:spPr>
        <p:txBody>
          <a:bodyPr anchor="t" rtlCol="false" tIns="0" lIns="0" bIns="0" rIns="0">
            <a:spAutoFit/>
          </a:bodyPr>
          <a:lstStyle/>
          <a:p>
            <a:pPr algn="l" marL="677734" indent="-338867" lvl="1">
              <a:lnSpc>
                <a:spcPts val="4080"/>
              </a:lnSpc>
              <a:buFont typeface="Arial"/>
              <a:buChar char="•"/>
            </a:pPr>
            <a:r>
              <a:rPr lang="en-US" sz="3139" spc="94">
                <a:solidFill>
                  <a:srgbClr val="FFFFFF"/>
                </a:solidFill>
                <a:latin typeface="Montserrat"/>
              </a:rPr>
              <a:t>Line chart showing the volume of stocks traded over time.</a:t>
            </a:r>
          </a:p>
          <a:p>
            <a:pPr algn="l" marL="677734" indent="-338867" lvl="1">
              <a:lnSpc>
                <a:spcPts val="4080"/>
              </a:lnSpc>
              <a:buFont typeface="Arial"/>
              <a:buChar char="•"/>
            </a:pPr>
            <a:r>
              <a:rPr lang="en-US" sz="3139" spc="94">
                <a:solidFill>
                  <a:srgbClr val="FFFFFF"/>
                </a:solidFill>
                <a:latin typeface="Montserrat"/>
              </a:rPr>
              <a:t>Insights: Volume spikes correspond with significant price changes, indicating market activity.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4C48B2"/>
        </a:solidFill>
      </p:bgPr>
    </p:bg>
    <p:spTree>
      <p:nvGrpSpPr>
        <p:cNvPr id="1" name=""/>
        <p:cNvGrpSpPr/>
        <p:nvPr/>
      </p:nvGrpSpPr>
      <p:grpSpPr>
        <a:xfrm>
          <a:off x="0" y="0"/>
          <a:ext cx="0" cy="0"/>
          <a:chOff x="0" y="0"/>
          <a:chExt cx="0" cy="0"/>
        </a:xfrm>
      </p:grpSpPr>
      <p:grpSp>
        <p:nvGrpSpPr>
          <p:cNvPr name="Group 2" id="2"/>
          <p:cNvGrpSpPr/>
          <p:nvPr/>
        </p:nvGrpSpPr>
        <p:grpSpPr>
          <a:xfrm rot="-486778">
            <a:off x="-1095149" y="867946"/>
            <a:ext cx="20478299" cy="7423765"/>
            <a:chOff x="0" y="0"/>
            <a:chExt cx="5393461" cy="1955230"/>
          </a:xfrm>
        </p:grpSpPr>
        <p:sp>
          <p:nvSpPr>
            <p:cNvPr name="Freeform 3" id="3"/>
            <p:cNvSpPr/>
            <p:nvPr/>
          </p:nvSpPr>
          <p:spPr>
            <a:xfrm flipH="false" flipV="false" rot="0">
              <a:off x="0" y="0"/>
              <a:ext cx="5393461" cy="1955230"/>
            </a:xfrm>
            <a:custGeom>
              <a:avLst/>
              <a:gdLst/>
              <a:ahLst/>
              <a:cxnLst/>
              <a:rect r="r" b="b" t="t" l="l"/>
              <a:pathLst>
                <a:path h="1955230" w="5393461">
                  <a:moveTo>
                    <a:pt x="0" y="0"/>
                  </a:moveTo>
                  <a:lnTo>
                    <a:pt x="5393461" y="0"/>
                  </a:lnTo>
                  <a:lnTo>
                    <a:pt x="5393461" y="1955230"/>
                  </a:lnTo>
                  <a:lnTo>
                    <a:pt x="0" y="1955230"/>
                  </a:lnTo>
                  <a:close/>
                </a:path>
              </a:pathLst>
            </a:custGeom>
            <a:solidFill>
              <a:srgbClr val="6B66C5">
                <a:alpha val="29804"/>
              </a:srgbClr>
            </a:solidFill>
          </p:spPr>
        </p:sp>
        <p:sp>
          <p:nvSpPr>
            <p:cNvPr name="TextBox 4" id="4"/>
            <p:cNvSpPr txBox="true"/>
            <p:nvPr/>
          </p:nvSpPr>
          <p:spPr>
            <a:xfrm>
              <a:off x="0" y="-47625"/>
              <a:ext cx="5393461" cy="200285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5400000">
            <a:off x="8930853" y="-493183"/>
            <a:ext cx="13258862" cy="7126638"/>
          </a:xfrm>
          <a:custGeom>
            <a:avLst/>
            <a:gdLst/>
            <a:ahLst/>
            <a:cxnLst/>
            <a:rect r="r" b="b" t="t" l="l"/>
            <a:pathLst>
              <a:path h="7126638" w="13258862">
                <a:moveTo>
                  <a:pt x="13258861" y="0"/>
                </a:moveTo>
                <a:lnTo>
                  <a:pt x="0" y="0"/>
                </a:lnTo>
                <a:lnTo>
                  <a:pt x="0" y="7126638"/>
                </a:lnTo>
                <a:lnTo>
                  <a:pt x="13258861" y="7126638"/>
                </a:lnTo>
                <a:lnTo>
                  <a:pt x="1325886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6604935" y="3205066"/>
            <a:ext cx="654365" cy="654365"/>
          </a:xfrm>
          <a:custGeom>
            <a:avLst/>
            <a:gdLst/>
            <a:ahLst/>
            <a:cxnLst/>
            <a:rect r="r" b="b" t="t" l="l"/>
            <a:pathLst>
              <a:path h="654365" w="654365">
                <a:moveTo>
                  <a:pt x="0" y="0"/>
                </a:moveTo>
                <a:lnTo>
                  <a:pt x="654365" y="0"/>
                </a:lnTo>
                <a:lnTo>
                  <a:pt x="654365" y="654365"/>
                </a:lnTo>
                <a:lnTo>
                  <a:pt x="0" y="654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886387" y="698904"/>
            <a:ext cx="673897" cy="673897"/>
          </a:xfrm>
          <a:custGeom>
            <a:avLst/>
            <a:gdLst/>
            <a:ahLst/>
            <a:cxnLst/>
            <a:rect r="r" b="b" t="t" l="l"/>
            <a:pathLst>
              <a:path h="673897" w="673897">
                <a:moveTo>
                  <a:pt x="0" y="0"/>
                </a:moveTo>
                <a:lnTo>
                  <a:pt x="673896" y="0"/>
                </a:lnTo>
                <a:lnTo>
                  <a:pt x="673896" y="673896"/>
                </a:lnTo>
                <a:lnTo>
                  <a:pt x="0" y="67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0201446" y="2976466"/>
            <a:ext cx="7057854" cy="6293896"/>
          </a:xfrm>
          <a:custGeom>
            <a:avLst/>
            <a:gdLst/>
            <a:ahLst/>
            <a:cxnLst/>
            <a:rect r="r" b="b" t="t" l="l"/>
            <a:pathLst>
              <a:path h="6293896" w="7057854">
                <a:moveTo>
                  <a:pt x="0" y="0"/>
                </a:moveTo>
                <a:lnTo>
                  <a:pt x="7057854" y="0"/>
                </a:lnTo>
                <a:lnTo>
                  <a:pt x="7057854" y="6293897"/>
                </a:lnTo>
                <a:lnTo>
                  <a:pt x="0" y="6293897"/>
                </a:lnTo>
                <a:lnTo>
                  <a:pt x="0" y="0"/>
                </a:lnTo>
                <a:close/>
              </a:path>
            </a:pathLst>
          </a:custGeom>
          <a:blipFill>
            <a:blip r:embed="rId8"/>
            <a:stretch>
              <a:fillRect l="-647" t="-759" r="0" b="-2662"/>
            </a:stretch>
          </a:blipFill>
        </p:spPr>
      </p:sp>
      <p:sp>
        <p:nvSpPr>
          <p:cNvPr name="TextBox 9" id="9"/>
          <p:cNvSpPr txBox="true"/>
          <p:nvPr/>
        </p:nvSpPr>
        <p:spPr>
          <a:xfrm rot="0">
            <a:off x="1482567" y="1639500"/>
            <a:ext cx="11438840" cy="1181104"/>
          </a:xfrm>
          <a:prstGeom prst="rect">
            <a:avLst/>
          </a:prstGeom>
        </p:spPr>
        <p:txBody>
          <a:bodyPr anchor="t" rtlCol="false" tIns="0" lIns="0" bIns="0" rIns="0">
            <a:spAutoFit/>
          </a:bodyPr>
          <a:lstStyle/>
          <a:p>
            <a:pPr algn="l">
              <a:lnSpc>
                <a:spcPts val="8550"/>
              </a:lnSpc>
            </a:pPr>
            <a:r>
              <a:rPr lang="en-US" sz="9500" spc="95">
                <a:solidFill>
                  <a:srgbClr val="FFB500"/>
                </a:solidFill>
                <a:latin typeface="Bebas Neue Cyrillic"/>
              </a:rPr>
              <a:t>Exploratory Data Analysis</a:t>
            </a:r>
          </a:p>
        </p:txBody>
      </p:sp>
      <p:sp>
        <p:nvSpPr>
          <p:cNvPr name="TextBox 10" id="10"/>
          <p:cNvSpPr txBox="true"/>
          <p:nvPr/>
        </p:nvSpPr>
        <p:spPr>
          <a:xfrm rot="0">
            <a:off x="1482567" y="2947891"/>
            <a:ext cx="9904797" cy="485774"/>
          </a:xfrm>
          <a:prstGeom prst="rect">
            <a:avLst/>
          </a:prstGeom>
        </p:spPr>
        <p:txBody>
          <a:bodyPr anchor="t" rtlCol="false" tIns="0" lIns="0" bIns="0" rIns="0">
            <a:spAutoFit/>
          </a:bodyPr>
          <a:lstStyle/>
          <a:p>
            <a:pPr algn="l">
              <a:lnSpc>
                <a:spcPts val="3900"/>
              </a:lnSpc>
            </a:pPr>
            <a:r>
              <a:rPr lang="en-US" sz="3000" spc="90">
                <a:solidFill>
                  <a:srgbClr val="FFFFFF"/>
                </a:solidFill>
                <a:latin typeface="Montserrat Bold"/>
              </a:rPr>
              <a:t>Correlation Matrix Heatmap</a:t>
            </a:r>
          </a:p>
        </p:txBody>
      </p:sp>
      <p:sp>
        <p:nvSpPr>
          <p:cNvPr name="TextBox 11" id="11"/>
          <p:cNvSpPr txBox="true"/>
          <p:nvPr/>
        </p:nvSpPr>
        <p:spPr>
          <a:xfrm rot="0">
            <a:off x="922020" y="4101625"/>
            <a:ext cx="8594192" cy="4134772"/>
          </a:xfrm>
          <a:prstGeom prst="rect">
            <a:avLst/>
          </a:prstGeom>
        </p:spPr>
        <p:txBody>
          <a:bodyPr anchor="t" rtlCol="false" tIns="0" lIns="0" bIns="0" rIns="0">
            <a:spAutoFit/>
          </a:bodyPr>
          <a:lstStyle/>
          <a:p>
            <a:pPr algn="l" marL="677734" indent="-338867" lvl="1">
              <a:lnSpc>
                <a:spcPts val="4080"/>
              </a:lnSpc>
              <a:buFont typeface="Arial"/>
              <a:buChar char="•"/>
            </a:pPr>
            <a:r>
              <a:rPr lang="en-US" sz="3139" spc="94">
                <a:solidFill>
                  <a:srgbClr val="FFFFFF"/>
                </a:solidFill>
                <a:latin typeface="Montserrat"/>
              </a:rPr>
              <a:t>Very High Correlation Among Price Variables: Open, High, Low, Close, and Adjusted Close prices.</a:t>
            </a:r>
          </a:p>
          <a:p>
            <a:pPr algn="l">
              <a:lnSpc>
                <a:spcPts val="4080"/>
              </a:lnSpc>
            </a:pPr>
          </a:p>
          <a:p>
            <a:pPr algn="l" marL="677734" indent="-338867" lvl="1">
              <a:lnSpc>
                <a:spcPts val="4080"/>
              </a:lnSpc>
              <a:buFont typeface="Arial"/>
              <a:buChar char="•"/>
            </a:pPr>
            <a:r>
              <a:rPr lang="en-US" sz="3139" spc="94">
                <a:solidFill>
                  <a:srgbClr val="FFFFFF"/>
                </a:solidFill>
                <a:latin typeface="Montserrat"/>
              </a:rPr>
              <a:t>The strong correlations among price variables suggest that models using one price variable could potentially predict others.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4C48B2"/>
        </a:solidFill>
      </p:bgPr>
    </p:bg>
    <p:spTree>
      <p:nvGrpSpPr>
        <p:cNvPr id="1" name=""/>
        <p:cNvGrpSpPr/>
        <p:nvPr/>
      </p:nvGrpSpPr>
      <p:grpSpPr>
        <a:xfrm>
          <a:off x="0" y="0"/>
          <a:ext cx="0" cy="0"/>
          <a:chOff x="0" y="0"/>
          <a:chExt cx="0" cy="0"/>
        </a:xfrm>
      </p:grpSpPr>
      <p:grpSp>
        <p:nvGrpSpPr>
          <p:cNvPr name="Group 2" id="2"/>
          <p:cNvGrpSpPr/>
          <p:nvPr/>
        </p:nvGrpSpPr>
        <p:grpSpPr>
          <a:xfrm rot="-486778">
            <a:off x="-1095149" y="867946"/>
            <a:ext cx="20478299" cy="7423765"/>
            <a:chOff x="0" y="0"/>
            <a:chExt cx="5393461" cy="1955230"/>
          </a:xfrm>
        </p:grpSpPr>
        <p:sp>
          <p:nvSpPr>
            <p:cNvPr name="Freeform 3" id="3"/>
            <p:cNvSpPr/>
            <p:nvPr/>
          </p:nvSpPr>
          <p:spPr>
            <a:xfrm flipH="false" flipV="false" rot="0">
              <a:off x="0" y="0"/>
              <a:ext cx="5393461" cy="1955230"/>
            </a:xfrm>
            <a:custGeom>
              <a:avLst/>
              <a:gdLst/>
              <a:ahLst/>
              <a:cxnLst/>
              <a:rect r="r" b="b" t="t" l="l"/>
              <a:pathLst>
                <a:path h="1955230" w="5393461">
                  <a:moveTo>
                    <a:pt x="0" y="0"/>
                  </a:moveTo>
                  <a:lnTo>
                    <a:pt x="5393461" y="0"/>
                  </a:lnTo>
                  <a:lnTo>
                    <a:pt x="5393461" y="1955230"/>
                  </a:lnTo>
                  <a:lnTo>
                    <a:pt x="0" y="1955230"/>
                  </a:lnTo>
                  <a:close/>
                </a:path>
              </a:pathLst>
            </a:custGeom>
            <a:solidFill>
              <a:srgbClr val="6B66C5">
                <a:alpha val="29804"/>
              </a:srgbClr>
            </a:solidFill>
          </p:spPr>
        </p:sp>
        <p:sp>
          <p:nvSpPr>
            <p:cNvPr name="TextBox 4" id="4"/>
            <p:cNvSpPr txBox="true"/>
            <p:nvPr/>
          </p:nvSpPr>
          <p:spPr>
            <a:xfrm>
              <a:off x="0" y="-47625"/>
              <a:ext cx="5393461" cy="200285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5400000">
            <a:off x="8930853" y="-493183"/>
            <a:ext cx="13258862" cy="7126638"/>
          </a:xfrm>
          <a:custGeom>
            <a:avLst/>
            <a:gdLst/>
            <a:ahLst/>
            <a:cxnLst/>
            <a:rect r="r" b="b" t="t" l="l"/>
            <a:pathLst>
              <a:path h="7126638" w="13258862">
                <a:moveTo>
                  <a:pt x="13258861" y="0"/>
                </a:moveTo>
                <a:lnTo>
                  <a:pt x="0" y="0"/>
                </a:lnTo>
                <a:lnTo>
                  <a:pt x="0" y="7126638"/>
                </a:lnTo>
                <a:lnTo>
                  <a:pt x="13258861" y="7126638"/>
                </a:lnTo>
                <a:lnTo>
                  <a:pt x="1325886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6604935" y="3205066"/>
            <a:ext cx="654365" cy="654365"/>
          </a:xfrm>
          <a:custGeom>
            <a:avLst/>
            <a:gdLst/>
            <a:ahLst/>
            <a:cxnLst/>
            <a:rect r="r" b="b" t="t" l="l"/>
            <a:pathLst>
              <a:path h="654365" w="654365">
                <a:moveTo>
                  <a:pt x="0" y="0"/>
                </a:moveTo>
                <a:lnTo>
                  <a:pt x="654365" y="0"/>
                </a:lnTo>
                <a:lnTo>
                  <a:pt x="654365" y="654365"/>
                </a:lnTo>
                <a:lnTo>
                  <a:pt x="0" y="654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886387" y="698904"/>
            <a:ext cx="673897" cy="673897"/>
          </a:xfrm>
          <a:custGeom>
            <a:avLst/>
            <a:gdLst/>
            <a:ahLst/>
            <a:cxnLst/>
            <a:rect r="r" b="b" t="t" l="l"/>
            <a:pathLst>
              <a:path h="673897" w="673897">
                <a:moveTo>
                  <a:pt x="0" y="0"/>
                </a:moveTo>
                <a:lnTo>
                  <a:pt x="673896" y="0"/>
                </a:lnTo>
                <a:lnTo>
                  <a:pt x="673896" y="673896"/>
                </a:lnTo>
                <a:lnTo>
                  <a:pt x="0" y="67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482567" y="1639500"/>
            <a:ext cx="11438840" cy="1181104"/>
          </a:xfrm>
          <a:prstGeom prst="rect">
            <a:avLst/>
          </a:prstGeom>
        </p:spPr>
        <p:txBody>
          <a:bodyPr anchor="t" rtlCol="false" tIns="0" lIns="0" bIns="0" rIns="0">
            <a:spAutoFit/>
          </a:bodyPr>
          <a:lstStyle/>
          <a:p>
            <a:pPr algn="l">
              <a:lnSpc>
                <a:spcPts val="8550"/>
              </a:lnSpc>
            </a:pPr>
            <a:r>
              <a:rPr lang="en-US" sz="9500" spc="95">
                <a:solidFill>
                  <a:srgbClr val="FFB500"/>
                </a:solidFill>
                <a:latin typeface="Bebas Neue Cyrillic"/>
              </a:rPr>
              <a:t>Methodology</a:t>
            </a:r>
          </a:p>
        </p:txBody>
      </p:sp>
      <p:sp>
        <p:nvSpPr>
          <p:cNvPr name="TextBox 9" id="9"/>
          <p:cNvSpPr txBox="true"/>
          <p:nvPr/>
        </p:nvSpPr>
        <p:spPr>
          <a:xfrm rot="0">
            <a:off x="1482567" y="2719291"/>
            <a:ext cx="9904797" cy="485774"/>
          </a:xfrm>
          <a:prstGeom prst="rect">
            <a:avLst/>
          </a:prstGeom>
        </p:spPr>
        <p:txBody>
          <a:bodyPr anchor="t" rtlCol="false" tIns="0" lIns="0" bIns="0" rIns="0">
            <a:spAutoFit/>
          </a:bodyPr>
          <a:lstStyle/>
          <a:p>
            <a:pPr algn="l">
              <a:lnSpc>
                <a:spcPts val="3900"/>
              </a:lnSpc>
            </a:pPr>
            <a:r>
              <a:rPr lang="en-US" sz="3000" spc="90">
                <a:solidFill>
                  <a:srgbClr val="FFFFFF"/>
                </a:solidFill>
                <a:latin typeface="Montserrat Bold"/>
              </a:rPr>
              <a:t>Model Implementation:</a:t>
            </a:r>
          </a:p>
        </p:txBody>
      </p:sp>
      <p:sp>
        <p:nvSpPr>
          <p:cNvPr name="TextBox 10" id="10"/>
          <p:cNvSpPr txBox="true"/>
          <p:nvPr/>
        </p:nvSpPr>
        <p:spPr>
          <a:xfrm rot="0">
            <a:off x="1482567" y="3573785"/>
            <a:ext cx="12919208" cy="6125782"/>
          </a:xfrm>
          <a:prstGeom prst="rect">
            <a:avLst/>
          </a:prstGeom>
        </p:spPr>
        <p:txBody>
          <a:bodyPr anchor="t" rtlCol="false" tIns="0" lIns="0" bIns="0" rIns="0">
            <a:spAutoFit/>
          </a:bodyPr>
          <a:lstStyle/>
          <a:p>
            <a:pPr algn="l" marL="535939" indent="-267970" lvl="1">
              <a:lnSpc>
                <a:spcPts val="3227"/>
              </a:lnSpc>
              <a:buFont typeface="Arial"/>
              <a:buChar char="•"/>
            </a:pPr>
            <a:r>
              <a:rPr lang="en-US" sz="2482" spc="74">
                <a:solidFill>
                  <a:srgbClr val="FFFFFF"/>
                </a:solidFill>
                <a:latin typeface="Montserrat Bold"/>
              </a:rPr>
              <a:t>ARIMA and SARIMA Models:</a:t>
            </a:r>
          </a:p>
          <a:p>
            <a:pPr algn="l" marL="1071879" indent="-357293" lvl="2">
              <a:lnSpc>
                <a:spcPts val="3227"/>
              </a:lnSpc>
              <a:buFont typeface="Arial"/>
              <a:buChar char="⚬"/>
            </a:pPr>
            <a:r>
              <a:rPr lang="en-US" sz="2482" spc="74">
                <a:solidFill>
                  <a:srgbClr val="FFFFFF"/>
                </a:solidFill>
                <a:latin typeface="Montserrat"/>
              </a:rPr>
              <a:t>ARIMA: Captures linear dependencies.</a:t>
            </a:r>
          </a:p>
          <a:p>
            <a:pPr algn="l" marL="1071879" indent="-357293" lvl="2">
              <a:lnSpc>
                <a:spcPts val="3227"/>
              </a:lnSpc>
              <a:buFont typeface="Arial"/>
              <a:buChar char="⚬"/>
            </a:pPr>
            <a:r>
              <a:rPr lang="en-US" sz="2482" spc="74">
                <a:solidFill>
                  <a:srgbClr val="FFFFFF"/>
                </a:solidFill>
                <a:latin typeface="Montserrat"/>
              </a:rPr>
              <a:t>ARIMAX: Incorporates external variables.</a:t>
            </a:r>
          </a:p>
          <a:p>
            <a:pPr algn="l" marL="1071879" indent="-357293" lvl="2">
              <a:lnSpc>
                <a:spcPts val="3227"/>
              </a:lnSpc>
              <a:buFont typeface="Arial"/>
              <a:buChar char="⚬"/>
            </a:pPr>
            <a:r>
              <a:rPr lang="en-US" sz="2482" spc="74">
                <a:solidFill>
                  <a:srgbClr val="FFFFFF"/>
                </a:solidFill>
                <a:latin typeface="Montserrat"/>
              </a:rPr>
              <a:t>SARIMA: Accounts for seasonality.</a:t>
            </a:r>
          </a:p>
          <a:p>
            <a:pPr algn="l" marL="1071879" indent="-357293" lvl="2">
              <a:lnSpc>
                <a:spcPts val="3227"/>
              </a:lnSpc>
              <a:buFont typeface="Arial"/>
              <a:buChar char="⚬"/>
            </a:pPr>
            <a:r>
              <a:rPr lang="en-US" sz="2482" spc="74">
                <a:solidFill>
                  <a:srgbClr val="FFFFFF"/>
                </a:solidFill>
                <a:latin typeface="Montserrat"/>
              </a:rPr>
              <a:t>SARIMAX: Seasonal model with exogenous variables.</a:t>
            </a:r>
          </a:p>
          <a:p>
            <a:pPr algn="l">
              <a:lnSpc>
                <a:spcPts val="3227"/>
              </a:lnSpc>
            </a:pPr>
          </a:p>
          <a:p>
            <a:pPr algn="l" marL="535939" indent="-267970" lvl="1">
              <a:lnSpc>
                <a:spcPts val="3227"/>
              </a:lnSpc>
              <a:buFont typeface="Arial"/>
              <a:buChar char="•"/>
            </a:pPr>
            <a:r>
              <a:rPr lang="en-US" sz="2482" spc="74">
                <a:solidFill>
                  <a:srgbClr val="FFFFFF"/>
                </a:solidFill>
                <a:latin typeface="Montserrat Bold"/>
              </a:rPr>
              <a:t>VAR and VARMAX Models:</a:t>
            </a:r>
          </a:p>
          <a:p>
            <a:pPr algn="l" marL="1071879" indent="-357293" lvl="2">
              <a:lnSpc>
                <a:spcPts val="3227"/>
              </a:lnSpc>
              <a:buFont typeface="Arial"/>
              <a:buChar char="⚬"/>
            </a:pPr>
            <a:r>
              <a:rPr lang="en-US" sz="2482" spc="74">
                <a:solidFill>
                  <a:srgbClr val="FFFFFF"/>
                </a:solidFill>
                <a:latin typeface="Montserrat"/>
              </a:rPr>
              <a:t>VAR: Multivariate time series.</a:t>
            </a:r>
          </a:p>
          <a:p>
            <a:pPr algn="l" marL="1071879" indent="-357293" lvl="2">
              <a:lnSpc>
                <a:spcPts val="3227"/>
              </a:lnSpc>
              <a:buFont typeface="Arial"/>
              <a:buChar char="⚬"/>
            </a:pPr>
            <a:r>
              <a:rPr lang="en-US" sz="2482" spc="74">
                <a:solidFill>
                  <a:srgbClr val="FFFFFF"/>
                </a:solidFill>
                <a:latin typeface="Montserrat"/>
              </a:rPr>
              <a:t>VARMAX: Includes moving average components and external variables.</a:t>
            </a:r>
          </a:p>
          <a:p>
            <a:pPr algn="l">
              <a:lnSpc>
                <a:spcPts val="3227"/>
              </a:lnSpc>
            </a:pPr>
          </a:p>
          <a:p>
            <a:pPr algn="l" marL="535939" indent="-267970" lvl="1">
              <a:lnSpc>
                <a:spcPts val="3227"/>
              </a:lnSpc>
              <a:buFont typeface="Arial"/>
              <a:buChar char="•"/>
            </a:pPr>
            <a:r>
              <a:rPr lang="en-US" sz="2482" spc="74">
                <a:solidFill>
                  <a:srgbClr val="FFFFFF"/>
                </a:solidFill>
                <a:latin typeface="Montserrat Bold"/>
              </a:rPr>
              <a:t>Deep Learning Models:</a:t>
            </a:r>
          </a:p>
          <a:p>
            <a:pPr algn="l" marL="535939" indent="-267970" lvl="1">
              <a:lnSpc>
                <a:spcPts val="3227"/>
              </a:lnSpc>
              <a:buFont typeface="Arial"/>
              <a:buChar char="•"/>
            </a:pPr>
            <a:r>
              <a:rPr lang="en-US" sz="2482" spc="74">
                <a:solidFill>
                  <a:srgbClr val="FFFFFF"/>
                </a:solidFill>
                <a:latin typeface="Montserrat"/>
              </a:rPr>
              <a:t>LSTM: Long Short-Term Memory model.</a:t>
            </a:r>
          </a:p>
          <a:p>
            <a:pPr algn="l" marL="535939" indent="-267970" lvl="1">
              <a:lnSpc>
                <a:spcPts val="3227"/>
              </a:lnSpc>
              <a:buFont typeface="Arial"/>
              <a:buChar char="•"/>
            </a:pPr>
            <a:r>
              <a:rPr lang="en-US" sz="2482" spc="74">
                <a:solidFill>
                  <a:srgbClr val="FFFFFF"/>
                </a:solidFill>
                <a:latin typeface="Montserrat"/>
              </a:rPr>
              <a:t>GRU: Gated Recurrent Unit model.</a:t>
            </a:r>
          </a:p>
          <a:p>
            <a:pPr algn="l" marL="535939" indent="-267970" lvl="1">
              <a:lnSpc>
                <a:spcPts val="3227"/>
              </a:lnSpc>
              <a:buFont typeface="Arial"/>
              <a:buChar char="•"/>
            </a:pPr>
            <a:r>
              <a:rPr lang="en-US" sz="2482" spc="74">
                <a:solidFill>
                  <a:srgbClr val="FFFFFF"/>
                </a:solidFill>
                <a:latin typeface="Montserrat"/>
              </a:rPr>
              <a:t>CNN: Convolutional Neural Network adapted for time series.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4C48B2"/>
        </a:solidFill>
      </p:bgPr>
    </p:bg>
    <p:spTree>
      <p:nvGrpSpPr>
        <p:cNvPr id="1" name=""/>
        <p:cNvGrpSpPr/>
        <p:nvPr/>
      </p:nvGrpSpPr>
      <p:grpSpPr>
        <a:xfrm>
          <a:off x="0" y="0"/>
          <a:ext cx="0" cy="0"/>
          <a:chOff x="0" y="0"/>
          <a:chExt cx="0" cy="0"/>
        </a:xfrm>
      </p:grpSpPr>
      <p:grpSp>
        <p:nvGrpSpPr>
          <p:cNvPr name="Group 2" id="2"/>
          <p:cNvGrpSpPr/>
          <p:nvPr/>
        </p:nvGrpSpPr>
        <p:grpSpPr>
          <a:xfrm rot="-486778">
            <a:off x="-1095149" y="867946"/>
            <a:ext cx="20478299" cy="7423765"/>
            <a:chOff x="0" y="0"/>
            <a:chExt cx="5393461" cy="1955230"/>
          </a:xfrm>
        </p:grpSpPr>
        <p:sp>
          <p:nvSpPr>
            <p:cNvPr name="Freeform 3" id="3"/>
            <p:cNvSpPr/>
            <p:nvPr/>
          </p:nvSpPr>
          <p:spPr>
            <a:xfrm flipH="false" flipV="false" rot="0">
              <a:off x="0" y="0"/>
              <a:ext cx="5393461" cy="1955230"/>
            </a:xfrm>
            <a:custGeom>
              <a:avLst/>
              <a:gdLst/>
              <a:ahLst/>
              <a:cxnLst/>
              <a:rect r="r" b="b" t="t" l="l"/>
              <a:pathLst>
                <a:path h="1955230" w="5393461">
                  <a:moveTo>
                    <a:pt x="0" y="0"/>
                  </a:moveTo>
                  <a:lnTo>
                    <a:pt x="5393461" y="0"/>
                  </a:lnTo>
                  <a:lnTo>
                    <a:pt x="5393461" y="1955230"/>
                  </a:lnTo>
                  <a:lnTo>
                    <a:pt x="0" y="1955230"/>
                  </a:lnTo>
                  <a:close/>
                </a:path>
              </a:pathLst>
            </a:custGeom>
            <a:solidFill>
              <a:srgbClr val="6B66C5">
                <a:alpha val="29804"/>
              </a:srgbClr>
            </a:solidFill>
          </p:spPr>
        </p:sp>
        <p:sp>
          <p:nvSpPr>
            <p:cNvPr name="TextBox 4" id="4"/>
            <p:cNvSpPr txBox="true"/>
            <p:nvPr/>
          </p:nvSpPr>
          <p:spPr>
            <a:xfrm>
              <a:off x="0" y="-47625"/>
              <a:ext cx="5393461" cy="200285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5400000">
            <a:off x="8930853" y="-493183"/>
            <a:ext cx="13258862" cy="7126638"/>
          </a:xfrm>
          <a:custGeom>
            <a:avLst/>
            <a:gdLst/>
            <a:ahLst/>
            <a:cxnLst/>
            <a:rect r="r" b="b" t="t" l="l"/>
            <a:pathLst>
              <a:path h="7126638" w="13258862">
                <a:moveTo>
                  <a:pt x="13258861" y="0"/>
                </a:moveTo>
                <a:lnTo>
                  <a:pt x="0" y="0"/>
                </a:lnTo>
                <a:lnTo>
                  <a:pt x="0" y="7126638"/>
                </a:lnTo>
                <a:lnTo>
                  <a:pt x="13258861" y="7126638"/>
                </a:lnTo>
                <a:lnTo>
                  <a:pt x="1325886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6604935" y="3205066"/>
            <a:ext cx="654365" cy="654365"/>
          </a:xfrm>
          <a:custGeom>
            <a:avLst/>
            <a:gdLst/>
            <a:ahLst/>
            <a:cxnLst/>
            <a:rect r="r" b="b" t="t" l="l"/>
            <a:pathLst>
              <a:path h="654365" w="654365">
                <a:moveTo>
                  <a:pt x="0" y="0"/>
                </a:moveTo>
                <a:lnTo>
                  <a:pt x="654365" y="0"/>
                </a:lnTo>
                <a:lnTo>
                  <a:pt x="654365" y="654365"/>
                </a:lnTo>
                <a:lnTo>
                  <a:pt x="0" y="654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886387" y="698904"/>
            <a:ext cx="673897" cy="673897"/>
          </a:xfrm>
          <a:custGeom>
            <a:avLst/>
            <a:gdLst/>
            <a:ahLst/>
            <a:cxnLst/>
            <a:rect r="r" b="b" t="t" l="l"/>
            <a:pathLst>
              <a:path h="673897" w="673897">
                <a:moveTo>
                  <a:pt x="0" y="0"/>
                </a:moveTo>
                <a:lnTo>
                  <a:pt x="673896" y="0"/>
                </a:lnTo>
                <a:lnTo>
                  <a:pt x="673896" y="673896"/>
                </a:lnTo>
                <a:lnTo>
                  <a:pt x="0" y="67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482567" y="1639500"/>
            <a:ext cx="14532560" cy="1181104"/>
          </a:xfrm>
          <a:prstGeom prst="rect">
            <a:avLst/>
          </a:prstGeom>
        </p:spPr>
        <p:txBody>
          <a:bodyPr anchor="t" rtlCol="false" tIns="0" lIns="0" bIns="0" rIns="0">
            <a:spAutoFit/>
          </a:bodyPr>
          <a:lstStyle/>
          <a:p>
            <a:pPr algn="l">
              <a:lnSpc>
                <a:spcPts val="8550"/>
              </a:lnSpc>
            </a:pPr>
            <a:r>
              <a:rPr lang="en-US" sz="9500" spc="95">
                <a:solidFill>
                  <a:srgbClr val="FFB500"/>
                </a:solidFill>
                <a:latin typeface="Bebas Neue Cyrillic"/>
              </a:rPr>
              <a:t>Model Training and Evaluation</a:t>
            </a:r>
          </a:p>
        </p:txBody>
      </p:sp>
      <p:sp>
        <p:nvSpPr>
          <p:cNvPr name="TextBox 9" id="9"/>
          <p:cNvSpPr txBox="true"/>
          <p:nvPr/>
        </p:nvSpPr>
        <p:spPr>
          <a:xfrm rot="0">
            <a:off x="1482567" y="2878357"/>
            <a:ext cx="9904797" cy="981074"/>
          </a:xfrm>
          <a:prstGeom prst="rect">
            <a:avLst/>
          </a:prstGeom>
        </p:spPr>
        <p:txBody>
          <a:bodyPr anchor="t" rtlCol="false" tIns="0" lIns="0" bIns="0" rIns="0">
            <a:spAutoFit/>
          </a:bodyPr>
          <a:lstStyle/>
          <a:p>
            <a:pPr algn="l">
              <a:lnSpc>
                <a:spcPts val="3900"/>
              </a:lnSpc>
            </a:pPr>
            <a:r>
              <a:rPr lang="en-US" sz="3000" spc="90">
                <a:solidFill>
                  <a:srgbClr val="FFFFFF"/>
                </a:solidFill>
                <a:latin typeface="Montserrat Bold"/>
              </a:rPr>
              <a:t>Training: 80% of data used for training, 20% for testing.</a:t>
            </a:r>
          </a:p>
        </p:txBody>
      </p:sp>
      <p:sp>
        <p:nvSpPr>
          <p:cNvPr name="TextBox 10" id="10"/>
          <p:cNvSpPr txBox="true"/>
          <p:nvPr/>
        </p:nvSpPr>
        <p:spPr>
          <a:xfrm rot="0">
            <a:off x="1482567" y="5209401"/>
            <a:ext cx="12919208" cy="2854549"/>
          </a:xfrm>
          <a:prstGeom prst="rect">
            <a:avLst/>
          </a:prstGeom>
        </p:spPr>
        <p:txBody>
          <a:bodyPr anchor="t" rtlCol="false" tIns="0" lIns="0" bIns="0" rIns="0">
            <a:spAutoFit/>
          </a:bodyPr>
          <a:lstStyle/>
          <a:p>
            <a:pPr algn="l" marL="535939" indent="-267970" lvl="1">
              <a:lnSpc>
                <a:spcPts val="3227"/>
              </a:lnSpc>
              <a:buFont typeface="Arial"/>
              <a:buChar char="•"/>
            </a:pPr>
            <a:r>
              <a:rPr lang="en-US" sz="2482" spc="74">
                <a:solidFill>
                  <a:srgbClr val="FFFFFF"/>
                </a:solidFill>
                <a:latin typeface="Montserrat Bold"/>
              </a:rPr>
              <a:t>Evaluation Metric: </a:t>
            </a:r>
            <a:r>
              <a:rPr lang="en-US" sz="2482" spc="74">
                <a:solidFill>
                  <a:srgbClr val="FFFFFF"/>
                </a:solidFill>
                <a:latin typeface="Montserrat"/>
              </a:rPr>
              <a:t>Root Mean Squared Error (RMSE).</a:t>
            </a:r>
          </a:p>
          <a:p>
            <a:pPr algn="l">
              <a:lnSpc>
                <a:spcPts val="3227"/>
              </a:lnSpc>
            </a:pPr>
          </a:p>
          <a:p>
            <a:pPr algn="l">
              <a:lnSpc>
                <a:spcPts val="3227"/>
              </a:lnSpc>
            </a:pPr>
            <a:r>
              <a:rPr lang="en-US" sz="2482" spc="74">
                <a:solidFill>
                  <a:srgbClr val="FFFFFF"/>
                </a:solidFill>
                <a:latin typeface="Montserrat"/>
              </a:rPr>
              <a:t>For stock price prediction, the primary metric of interest is usually the RMSE (Root Mean Squared Error). RMSE measures the average magnitude of the errors between predicted and actual values and is particularly useful in regression problems where we are concerned with how close our predictions are to the actual stock prices.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DAGG--PUG9o</dc:identifier>
  <dcterms:modified xsi:type="dcterms:W3CDTF">2011-08-01T06:04:30Z</dcterms:modified>
  <cp:revision>1</cp:revision>
  <dc:title>Purple Gradient 3D Bold Modern Investing Tips Presentation</dc:title>
</cp:coreProperties>
</file>