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5" r:id="rId4"/>
    <p:sldId id="264" r:id="rId5"/>
    <p:sldId id="266" r:id="rId6"/>
    <p:sldId id="261"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p:restoredTop sz="94626"/>
  </p:normalViewPr>
  <p:slideViewPr>
    <p:cSldViewPr snapToGrid="0">
      <p:cViewPr varScale="1">
        <p:scale>
          <a:sx n="100" d="100"/>
          <a:sy n="100"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F05FE-2449-AD40-AAD7-BD0C58E68E1E}" type="datetimeFigureOut">
              <a:rPr lang="es-ES" smtClean="0"/>
              <a:t>13/10/23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B99D7-71F0-884D-B598-1B510C33D383}" type="slidenum">
              <a:rPr lang="es-ES" smtClean="0"/>
              <a:t>‹Nº›</a:t>
            </a:fld>
            <a:endParaRPr lang="es-ES"/>
          </a:p>
        </p:txBody>
      </p:sp>
    </p:spTree>
    <p:extLst>
      <p:ext uri="{BB962C8B-B14F-4D97-AF65-F5344CB8AC3E}">
        <p14:creationId xmlns:p14="http://schemas.microsoft.com/office/powerpoint/2010/main" val="2809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6</a:t>
            </a:fld>
            <a:endParaRPr lang="es-ES"/>
          </a:p>
        </p:txBody>
      </p:sp>
    </p:spTree>
    <p:extLst>
      <p:ext uri="{BB962C8B-B14F-4D97-AF65-F5344CB8AC3E}">
        <p14:creationId xmlns:p14="http://schemas.microsoft.com/office/powerpoint/2010/main" val="318330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7</a:t>
            </a:fld>
            <a:endParaRPr lang="es-ES"/>
          </a:p>
        </p:txBody>
      </p:sp>
    </p:spTree>
    <p:extLst>
      <p:ext uri="{BB962C8B-B14F-4D97-AF65-F5344CB8AC3E}">
        <p14:creationId xmlns:p14="http://schemas.microsoft.com/office/powerpoint/2010/main" val="360387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C1AD6-8992-C554-9F70-A5FBC5354C6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FB8F529-8578-4B6E-B937-BC7C1255C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A39E10E-8B99-0202-D67B-223AB62438FE}"/>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828BF2C8-0224-5432-E08D-F89B2986A1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FEDF93-F5D9-A5AF-48A4-E81979F2A0E9}"/>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127904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3B389-DF40-57B9-4488-5B5D03C7DA3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3390B7-DCEB-03BA-6406-6E6F5DD580E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53ACE7-8119-4413-492A-EF4D9557C5B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CDEEC556-4431-8152-445A-BC5F9E678E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631EEE-F567-C3C1-9E09-9D84080D67C1}"/>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1309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0FAE87-DB17-0801-700C-BD4E2EDB1F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E8E9BA4-8AD3-3A7B-D4DC-6598366E8E7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CAE1D7-341D-C4D8-9E15-E8A3D3AD882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3AB77247-0FEA-1465-7D94-5477B13790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D8835B-5786-4C80-33D0-2D625B0EA759}"/>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826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90ED8-78DA-C1F5-55DD-225E332B0B6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5897537-A358-6ED0-1593-BBC24B116A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893A82-9E8E-3393-E447-E184042CEC26}"/>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380E9DF0-2D6F-3ADB-871B-10184E5BE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B3B1E3-E3F4-51A0-8357-5FDC0FCC4BB4}"/>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95644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8D1A4-1CD8-2E8B-ADD8-14F04B28BC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D094C4-D983-0353-3C96-56A28A584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46492E-C9E7-DAEA-A380-43FC8E4D3C51}"/>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99ED7988-BA05-12BB-361B-5F19438D6AB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D884C4-30F9-0E69-DD77-F7BBC9237971}"/>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8616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F8B71-1D9A-88D8-DED2-914DBC9F04A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4FBC00-C9E9-3D5B-27D5-5CC5A6606E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B22A8A7-E231-8AD4-C13D-DED26ECBEF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7A29E1B-AF78-3DFF-9246-AE406FA112AB}"/>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2D69FC4F-C3E5-EA25-0F0A-35F845FE2E9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8A6C0E-FEF3-8AC9-4E97-78F2A4D19C53}"/>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97446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741E5-C26A-43CD-DA15-3D8C861163D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0B0FD4-0D39-99F7-3B6C-31C92576F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E8F4DF-98D8-D0F7-539C-5F52FD84030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7CE48-9132-17C4-DEBD-E7C0518E9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9394D9-3D1E-A6A4-EAB4-32F81258E4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3D350A1-942B-272F-2627-4C463775587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8" name="Marcador de pie de página 7">
            <a:extLst>
              <a:ext uri="{FF2B5EF4-FFF2-40B4-BE49-F238E27FC236}">
                <a16:creationId xmlns:a16="http://schemas.microsoft.com/office/drawing/2014/main" id="{8A94D5D9-09B5-4C2F-B64E-DE2806431D1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D97D2E3-58A7-8072-A259-D51060DFDB1E}"/>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73544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07E55-2225-2283-B0B4-85245F81A0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C124D09-31B0-2441-9315-A81EF19106E6}"/>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4" name="Marcador de pie de página 3">
            <a:extLst>
              <a:ext uri="{FF2B5EF4-FFF2-40B4-BE49-F238E27FC236}">
                <a16:creationId xmlns:a16="http://schemas.microsoft.com/office/drawing/2014/main" id="{4F132B59-2CD1-85D5-423D-7AE5CAF5778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62CE337-8CF3-31A8-08E4-4EDBBB3FBF18}"/>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73155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A04E5B-12DF-64A1-2E96-3D08F04397E5}"/>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3" name="Marcador de pie de página 2">
            <a:extLst>
              <a:ext uri="{FF2B5EF4-FFF2-40B4-BE49-F238E27FC236}">
                <a16:creationId xmlns:a16="http://schemas.microsoft.com/office/drawing/2014/main" id="{0D18C768-1386-1B01-A31E-C17F066D2B3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375551-52DE-D6D0-08F5-5F5E451DE874}"/>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02966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1FE57-70F4-9586-B673-9E3BA9E7A7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DF1DD7-EB2C-D3E5-CE75-33BB5BB0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CE8B8C-404B-1859-F25C-F796373D4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37E7D3-A6EF-E9EB-6225-AEFAE666142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5DD98CC3-DAC2-A7B7-CDB7-496E63D311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6CE191-C90A-B2D8-3C8A-D1AF28DEB485}"/>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19016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B1D2A-7F45-9C0B-75A7-0AF5915FA5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8169AE0-A68D-219C-E037-961B6F296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E3DA089-8BAC-AA4A-9673-C24E9708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18DCB0-0D6E-49CC-0E25-73C5EB446773}"/>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6B26AC1D-CD29-9F2D-E9AB-75B910941B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5A51788-CB1B-F26A-05B0-A23EF5ABC8C0}"/>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28637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EE51FF-F407-4506-BBD6-7E90E7B6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E73BF4-3E5A-9F61-F5CF-7BE2E218F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45A554-3D34-CCAC-5A3B-1E5B9EEA8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4F084677-CE0B-B89D-C4E3-D306C8959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EE3ED7-2906-5AC7-8078-2F20AD82A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1F232-8BEF-2447-9027-797016B843A3}" type="slidenum">
              <a:rPr lang="es-ES" smtClean="0"/>
              <a:t>‹Nº›</a:t>
            </a:fld>
            <a:endParaRPr lang="es-ES"/>
          </a:p>
        </p:txBody>
      </p:sp>
    </p:spTree>
    <p:extLst>
      <p:ext uri="{BB962C8B-B14F-4D97-AF65-F5344CB8AC3E}">
        <p14:creationId xmlns:p14="http://schemas.microsoft.com/office/powerpoint/2010/main" val="401424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li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Why don't we listen to music from the countries that grow our coffee?">
            <a:extLst>
              <a:ext uri="{FF2B5EF4-FFF2-40B4-BE49-F238E27FC236}">
                <a16:creationId xmlns:a16="http://schemas.microsoft.com/office/drawing/2014/main" id="{AC9B5342-8A23-B8FB-4007-FFC4F45597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94" b="137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3" name="Rectangle 20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s-ES" sz="4400" b="1"/>
              <a:t>SONG RECOMMENDER </a:t>
            </a:r>
          </a:p>
        </p:txBody>
      </p:sp>
      <p:sp>
        <p:nvSpPr>
          <p:cNvPr id="2075" name="Rectangle 20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7" name="Rectangle 20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5268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How did it all start?</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4121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40F99797-02A4-BC3C-44D3-B518B43B410B}"/>
              </a:ext>
            </a:extLst>
          </p:cNvPr>
          <p:cNvSpPr/>
          <p:nvPr/>
        </p:nvSpPr>
        <p:spPr>
          <a:xfrm>
            <a:off x="481029" y="4394200"/>
            <a:ext cx="3977640" cy="2794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81029" y="2792133"/>
            <a:ext cx="5327733" cy="3204134"/>
          </a:xfrm>
        </p:spPr>
        <p:txBody>
          <a:bodyPr anchor="b">
            <a:noAutofit/>
          </a:bodyPr>
          <a:lstStyle/>
          <a:p>
            <a:pPr algn="l"/>
            <a:r>
              <a:rPr lang="en-GB" sz="1600" dirty="0"/>
              <a:t>One day we received an intriguing request that would lead us to create a song recommendation system. </a:t>
            </a:r>
            <a:br>
              <a:rPr lang="en-GB" sz="1600" dirty="0"/>
            </a:br>
            <a:br>
              <a:rPr lang="en-GB" sz="1600" dirty="0"/>
            </a:br>
            <a:r>
              <a:rPr lang="en-GB" sz="1600" dirty="0"/>
              <a:t>It all started one afternoon when we were sitting in our favourite coffee shop, sipping a cup of coffee and engrossed in our laptops, coding and working on several labs, when we noticed the music surrounding u.</a:t>
            </a:r>
            <a:br>
              <a:rPr lang="en-GB" sz="1600" dirty="0"/>
            </a:br>
            <a:br>
              <a:rPr lang="en-GB" sz="1600" dirty="0"/>
            </a:br>
            <a:r>
              <a:rPr lang="en-GB" sz="1600" dirty="0"/>
              <a:t>Then the barista saw us coding and asked if we could help him to create a song recommender that can distinguish between 'hot' and 'not hot' songs.</a:t>
            </a:r>
            <a:br>
              <a:rPr lang="en-GB" sz="1600" dirty="0"/>
            </a:br>
            <a:br>
              <a:rPr lang="en-GB" sz="1600" dirty="0"/>
            </a:br>
            <a:r>
              <a:rPr lang="en-GB" sz="1600" dirty="0"/>
              <a:t>He told us that for him "hot" songs were not just those topping the charts but those that resonated with people on a deeply emotional level. So, we couldn't resist the opportunity to work on a project that combined our love for tech and passion for music.</a:t>
            </a:r>
            <a:br>
              <a:rPr lang="en-GB" sz="1600" dirty="0"/>
            </a:br>
            <a:br>
              <a:rPr lang="en-GB" sz="1600" dirty="0"/>
            </a:br>
            <a:r>
              <a:rPr lang="en-GB" sz="1600" dirty="0"/>
              <a:t>We began our request by collecting data, analysing audio features, and delving into user preferences and this is how we built a recommendation system.</a:t>
            </a:r>
            <a:endParaRPr lang="en-GB" sz="1600" b="1" dirty="0"/>
          </a:p>
        </p:txBody>
      </p:sp>
    </p:spTree>
    <p:extLst>
      <p:ext uri="{BB962C8B-B14F-4D97-AF65-F5344CB8AC3E}">
        <p14:creationId xmlns:p14="http://schemas.microsoft.com/office/powerpoint/2010/main" val="29064794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redondeado 4">
            <a:extLst>
              <a:ext uri="{FF2B5EF4-FFF2-40B4-BE49-F238E27FC236}">
                <a16:creationId xmlns:a16="http://schemas.microsoft.com/office/drawing/2014/main" id="{8936E119-4C1B-F171-58AD-8C689C2676F9}"/>
              </a:ext>
            </a:extLst>
          </p:cNvPr>
          <p:cNvSpPr/>
          <p:nvPr/>
        </p:nvSpPr>
        <p:spPr>
          <a:xfrm>
            <a:off x="6893661" y="4755832"/>
            <a:ext cx="2205201"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Song clusters</a:t>
            </a:r>
          </a:p>
        </p:txBody>
      </p:sp>
      <p:grpSp>
        <p:nvGrpSpPr>
          <p:cNvPr id="27" name="Grupo 26">
            <a:extLst>
              <a:ext uri="{FF2B5EF4-FFF2-40B4-BE49-F238E27FC236}">
                <a16:creationId xmlns:a16="http://schemas.microsoft.com/office/drawing/2014/main" id="{88E4EDA5-962F-88F8-A318-0F6E2DF5590A}"/>
              </a:ext>
            </a:extLst>
          </p:cNvPr>
          <p:cNvGrpSpPr/>
          <p:nvPr/>
        </p:nvGrpSpPr>
        <p:grpSpPr>
          <a:xfrm>
            <a:off x="5527451" y="1366023"/>
            <a:ext cx="4937624" cy="2145217"/>
            <a:chOff x="5688090" y="-2655583"/>
            <a:chExt cx="4937624" cy="2145217"/>
          </a:xfrm>
        </p:grpSpPr>
        <p:sp>
          <p:nvSpPr>
            <p:cNvPr id="15" name="CuadroTexto 14">
              <a:extLst>
                <a:ext uri="{FF2B5EF4-FFF2-40B4-BE49-F238E27FC236}">
                  <a16:creationId xmlns:a16="http://schemas.microsoft.com/office/drawing/2014/main" id="{9F2903AD-2E26-CD85-10DE-29A1DDB1F431}"/>
                </a:ext>
              </a:extLst>
            </p:cNvPr>
            <p:cNvSpPr txBox="1"/>
            <p:nvPr/>
          </p:nvSpPr>
          <p:spPr>
            <a:xfrm>
              <a:off x="7194819" y="-2655583"/>
              <a:ext cx="1665136" cy="369332"/>
            </a:xfrm>
            <a:prstGeom prst="rect">
              <a:avLst/>
            </a:prstGeom>
            <a:noFill/>
          </p:spPr>
          <p:txBody>
            <a:bodyPr wrap="none" rtlCol="0">
              <a:spAutoFit/>
            </a:bodyPr>
            <a:lstStyle/>
            <a:p>
              <a:r>
                <a:rPr lang="en-GB" b="1" dirty="0"/>
                <a:t>Data collection</a:t>
              </a:r>
            </a:p>
          </p:txBody>
        </p:sp>
        <p:grpSp>
          <p:nvGrpSpPr>
            <p:cNvPr id="24" name="Grupo 23">
              <a:extLst>
                <a:ext uri="{FF2B5EF4-FFF2-40B4-BE49-F238E27FC236}">
                  <a16:creationId xmlns:a16="http://schemas.microsoft.com/office/drawing/2014/main" id="{59809030-EF29-F0A1-2145-51B4DA0409D5}"/>
                </a:ext>
              </a:extLst>
            </p:cNvPr>
            <p:cNvGrpSpPr/>
            <p:nvPr/>
          </p:nvGrpSpPr>
          <p:grpSpPr>
            <a:xfrm>
              <a:off x="5688090" y="-1993128"/>
              <a:ext cx="4937624" cy="1482762"/>
              <a:chOff x="1918087" y="-1993128"/>
              <a:chExt cx="4937624" cy="1482762"/>
            </a:xfrm>
          </p:grpSpPr>
          <p:sp>
            <p:nvSpPr>
              <p:cNvPr id="3" name="Rectángulo redondeado 2">
                <a:extLst>
                  <a:ext uri="{FF2B5EF4-FFF2-40B4-BE49-F238E27FC236}">
                    <a16:creationId xmlns:a16="http://schemas.microsoft.com/office/drawing/2014/main" id="{FE1DB5F8-2D31-E3EF-46EA-468C8F58DE77}"/>
                  </a:ext>
                </a:extLst>
              </p:cNvPr>
              <p:cNvSpPr/>
              <p:nvPr/>
            </p:nvSpPr>
            <p:spPr>
              <a:xfrm>
                <a:off x="3582577" y="-1228162"/>
                <a:ext cx="1534332" cy="717796"/>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Web scrapping</a:t>
                </a:r>
              </a:p>
              <a:p>
                <a:pPr algn="ctr"/>
                <a:endParaRPr lang="es-ES" sz="1600" dirty="0">
                  <a:solidFill>
                    <a:sysClr val="windowText" lastClr="000000"/>
                  </a:solidFill>
                </a:endParaRPr>
              </a:p>
              <a:p>
                <a:pPr algn="ctr"/>
                <a:r>
                  <a:rPr lang="es-ES" sz="1600" dirty="0">
                    <a:solidFill>
                      <a:sysClr val="windowText" lastClr="000000"/>
                    </a:solidFill>
                  </a:rPr>
                  <a:t>API</a:t>
                </a:r>
              </a:p>
            </p:txBody>
          </p:sp>
          <p:sp>
            <p:nvSpPr>
              <p:cNvPr id="4" name="Rectángulo redondeado 3">
                <a:extLst>
                  <a:ext uri="{FF2B5EF4-FFF2-40B4-BE49-F238E27FC236}">
                    <a16:creationId xmlns:a16="http://schemas.microsoft.com/office/drawing/2014/main" id="{13E79588-858B-25C4-C708-A996E0FEE968}"/>
                  </a:ext>
                </a:extLst>
              </p:cNvPr>
              <p:cNvSpPr/>
              <p:nvPr/>
            </p:nvSpPr>
            <p:spPr>
              <a:xfrm>
                <a:off x="4692501" y="-1986783"/>
                <a:ext cx="2163210"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Audio Features</a:t>
                </a:r>
              </a:p>
            </p:txBody>
          </p:sp>
          <p:sp>
            <p:nvSpPr>
              <p:cNvPr id="14" name="Rectángulo redondeado 13">
                <a:extLst>
                  <a:ext uri="{FF2B5EF4-FFF2-40B4-BE49-F238E27FC236}">
                    <a16:creationId xmlns:a16="http://schemas.microsoft.com/office/drawing/2014/main" id="{3585A8C8-38DC-126E-47F4-9E83049A1E78}"/>
                  </a:ext>
                </a:extLst>
              </p:cNvPr>
              <p:cNvSpPr/>
              <p:nvPr/>
            </p:nvSpPr>
            <p:spPr>
              <a:xfrm>
                <a:off x="1918087" y="-1993128"/>
                <a:ext cx="2163210" cy="717796"/>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“Hot” and “Not Hot” songs</a:t>
                </a:r>
              </a:p>
            </p:txBody>
          </p:sp>
        </p:grpSp>
      </p:grpSp>
      <p:sp>
        <p:nvSpPr>
          <p:cNvPr id="35" name="Rectángulo 34">
            <a:extLst>
              <a:ext uri="{FF2B5EF4-FFF2-40B4-BE49-F238E27FC236}">
                <a16:creationId xmlns:a16="http://schemas.microsoft.com/office/drawing/2014/main" id="{9C315CFC-BE9F-1285-2520-72187E058DF2}"/>
              </a:ext>
            </a:extLst>
          </p:cNvPr>
          <p:cNvSpPr/>
          <p:nvPr/>
        </p:nvSpPr>
        <p:spPr>
          <a:xfrm>
            <a:off x="5160936" y="1122363"/>
            <a:ext cx="5703376" cy="265922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5F717287-9FF6-327E-2E74-09CA35E8493C}"/>
              </a:ext>
            </a:extLst>
          </p:cNvPr>
          <p:cNvSpPr txBox="1"/>
          <p:nvPr/>
        </p:nvSpPr>
        <p:spPr>
          <a:xfrm>
            <a:off x="7384270" y="4195876"/>
            <a:ext cx="1149674" cy="369332"/>
          </a:xfrm>
          <a:prstGeom prst="rect">
            <a:avLst/>
          </a:prstGeom>
          <a:noFill/>
        </p:spPr>
        <p:txBody>
          <a:bodyPr wrap="none" rtlCol="0">
            <a:spAutoFit/>
          </a:bodyPr>
          <a:lstStyle/>
          <a:p>
            <a:r>
              <a:rPr lang="en-GB" b="1" dirty="0"/>
              <a:t>Modelling</a:t>
            </a:r>
          </a:p>
        </p:txBody>
      </p:sp>
      <p:sp>
        <p:nvSpPr>
          <p:cNvPr id="37" name="Rectángulo 36">
            <a:extLst>
              <a:ext uri="{FF2B5EF4-FFF2-40B4-BE49-F238E27FC236}">
                <a16:creationId xmlns:a16="http://schemas.microsoft.com/office/drawing/2014/main" id="{11D96F93-052F-E398-2AD8-073971359808}"/>
              </a:ext>
            </a:extLst>
          </p:cNvPr>
          <p:cNvSpPr/>
          <p:nvPr/>
        </p:nvSpPr>
        <p:spPr>
          <a:xfrm>
            <a:off x="6416297" y="4089750"/>
            <a:ext cx="3340303" cy="184610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Flecha abajo 37">
            <a:extLst>
              <a:ext uri="{FF2B5EF4-FFF2-40B4-BE49-F238E27FC236}">
                <a16:creationId xmlns:a16="http://schemas.microsoft.com/office/drawing/2014/main" id="{7CB0682E-F4B5-1AC4-7D3E-41EF528190A1}"/>
              </a:ext>
            </a:extLst>
          </p:cNvPr>
          <p:cNvSpPr/>
          <p:nvPr/>
        </p:nvSpPr>
        <p:spPr>
          <a:xfrm flipH="1">
            <a:off x="7866748" y="3541635"/>
            <a:ext cx="197751" cy="49152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54781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upo 33">
            <a:extLst>
              <a:ext uri="{FF2B5EF4-FFF2-40B4-BE49-F238E27FC236}">
                <a16:creationId xmlns:a16="http://schemas.microsoft.com/office/drawing/2014/main" id="{B7B629FA-2A9C-8529-EDA4-F4B1F82A1B8C}"/>
              </a:ext>
            </a:extLst>
          </p:cNvPr>
          <p:cNvGrpSpPr/>
          <p:nvPr/>
        </p:nvGrpSpPr>
        <p:grpSpPr>
          <a:xfrm>
            <a:off x="4979322" y="2227755"/>
            <a:ext cx="6327985" cy="3469981"/>
            <a:chOff x="2178363" y="4463943"/>
            <a:chExt cx="6327985" cy="3469981"/>
          </a:xfrm>
        </p:grpSpPr>
        <p:grpSp>
          <p:nvGrpSpPr>
            <p:cNvPr id="23" name="Grupo 22">
              <a:extLst>
                <a:ext uri="{FF2B5EF4-FFF2-40B4-BE49-F238E27FC236}">
                  <a16:creationId xmlns:a16="http://schemas.microsoft.com/office/drawing/2014/main" id="{05A7C74F-5918-E101-FC90-7EF84BB72256}"/>
                </a:ext>
              </a:extLst>
            </p:cNvPr>
            <p:cNvGrpSpPr/>
            <p:nvPr/>
          </p:nvGrpSpPr>
          <p:grpSpPr>
            <a:xfrm>
              <a:off x="2178363" y="4463943"/>
              <a:ext cx="6327985" cy="3469981"/>
              <a:chOff x="711971" y="4089775"/>
              <a:chExt cx="6327985" cy="3469981"/>
            </a:xfrm>
          </p:grpSpPr>
          <p:sp>
            <p:nvSpPr>
              <p:cNvPr id="8" name="Pentágono 7">
                <a:extLst>
                  <a:ext uri="{FF2B5EF4-FFF2-40B4-BE49-F238E27FC236}">
                    <a16:creationId xmlns:a16="http://schemas.microsoft.com/office/drawing/2014/main" id="{AC6CC4DB-73C6-97DE-D272-DFE879F95842}"/>
                  </a:ext>
                </a:extLst>
              </p:cNvPr>
              <p:cNvSpPr/>
              <p:nvPr/>
            </p:nvSpPr>
            <p:spPr>
              <a:xfrm>
                <a:off x="711971" y="4089775"/>
                <a:ext cx="1787457" cy="856651"/>
              </a:xfrm>
              <a:prstGeom prst="homePlat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User</a:t>
                </a:r>
                <a:r>
                  <a:rPr lang="en-GB" dirty="0"/>
                  <a:t> </a:t>
                </a:r>
                <a:r>
                  <a:rPr lang="en-GB" dirty="0">
                    <a:solidFill>
                      <a:sysClr val="windowText" lastClr="000000"/>
                    </a:solidFill>
                  </a:rPr>
                  <a:t>input song</a:t>
                </a:r>
              </a:p>
            </p:txBody>
          </p:sp>
          <p:sp>
            <p:nvSpPr>
              <p:cNvPr id="10" name="Cheurón 9">
                <a:extLst>
                  <a:ext uri="{FF2B5EF4-FFF2-40B4-BE49-F238E27FC236}">
                    <a16:creationId xmlns:a16="http://schemas.microsoft.com/office/drawing/2014/main" id="{E82D31AA-6F7C-FD50-CC7E-FDC882587C68}"/>
                  </a:ext>
                </a:extLst>
              </p:cNvPr>
              <p:cNvSpPr/>
              <p:nvPr/>
            </p:nvSpPr>
            <p:spPr>
              <a:xfrm>
                <a:off x="2414569" y="4097759"/>
                <a:ext cx="1919133"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Is it a “Hot” song?</a:t>
                </a:r>
              </a:p>
            </p:txBody>
          </p:sp>
          <p:sp>
            <p:nvSpPr>
              <p:cNvPr id="11" name="Cheurón 10">
                <a:extLst>
                  <a:ext uri="{FF2B5EF4-FFF2-40B4-BE49-F238E27FC236}">
                    <a16:creationId xmlns:a16="http://schemas.microsoft.com/office/drawing/2014/main" id="{62F416DF-2671-30C7-3EFA-D8B96A69E7E5}"/>
                  </a:ext>
                </a:extLst>
              </p:cNvPr>
              <p:cNvSpPr/>
              <p:nvPr/>
            </p:nvSpPr>
            <p:spPr>
              <a:xfrm>
                <a:off x="1631114" y="6703105"/>
                <a:ext cx="2341084"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Find all audio features of the song</a:t>
                </a:r>
              </a:p>
            </p:txBody>
          </p:sp>
          <p:sp>
            <p:nvSpPr>
              <p:cNvPr id="12" name="Rectángulo redondeado 11">
                <a:extLst>
                  <a:ext uri="{FF2B5EF4-FFF2-40B4-BE49-F238E27FC236}">
                    <a16:creationId xmlns:a16="http://schemas.microsoft.com/office/drawing/2014/main" id="{D2C185D7-ECF1-BDCB-56DF-3D002195E8FC}"/>
                  </a:ext>
                </a:extLst>
              </p:cNvPr>
              <p:cNvSpPr/>
              <p:nvPr/>
            </p:nvSpPr>
            <p:spPr>
              <a:xfrm>
                <a:off x="4846560" y="4973823"/>
                <a:ext cx="2014400"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“Hot” song</a:t>
                </a:r>
              </a:p>
            </p:txBody>
          </p:sp>
          <p:sp>
            <p:nvSpPr>
              <p:cNvPr id="13" name="Rectángulo redondeado 12">
                <a:extLst>
                  <a:ext uri="{FF2B5EF4-FFF2-40B4-BE49-F238E27FC236}">
                    <a16:creationId xmlns:a16="http://schemas.microsoft.com/office/drawing/2014/main" id="{99871148-4C86-AD1D-DB50-1357CFD59738}"/>
                  </a:ext>
                </a:extLst>
              </p:cNvPr>
              <p:cNvSpPr/>
              <p:nvPr/>
            </p:nvSpPr>
            <p:spPr>
              <a:xfrm>
                <a:off x="4399154" y="6641357"/>
                <a:ext cx="2640802"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song from the same cluster</a:t>
                </a:r>
              </a:p>
            </p:txBody>
          </p:sp>
          <p:cxnSp>
            <p:nvCxnSpPr>
              <p:cNvPr id="17" name="Conector recto de flecha 16">
                <a:extLst>
                  <a:ext uri="{FF2B5EF4-FFF2-40B4-BE49-F238E27FC236}">
                    <a16:creationId xmlns:a16="http://schemas.microsoft.com/office/drawing/2014/main" id="{8ABBE75B-ADA3-CC3E-8236-610BF23F79FC}"/>
                  </a:ext>
                </a:extLst>
              </p:cNvPr>
              <p:cNvCxnSpPr>
                <a:cxnSpLocks/>
              </p:cNvCxnSpPr>
              <p:nvPr/>
            </p:nvCxnSpPr>
            <p:spPr>
              <a:xfrm>
                <a:off x="3112716" y="5179561"/>
                <a:ext cx="1740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0F556DA9-F2F1-151C-DB7A-B91079640000}"/>
                  </a:ext>
                </a:extLst>
              </p:cNvPr>
              <p:cNvCxnSpPr>
                <a:cxnSpLocks/>
              </p:cNvCxnSpPr>
              <p:nvPr/>
            </p:nvCxnSpPr>
            <p:spPr>
              <a:xfrm>
                <a:off x="3129338" y="5173938"/>
                <a:ext cx="20976" cy="150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F4BCD5D-8A2F-CF75-9082-91E7CD44A5A3}"/>
                  </a:ext>
                </a:extLst>
              </p:cNvPr>
              <p:cNvSpPr txBox="1"/>
              <p:nvPr/>
            </p:nvSpPr>
            <p:spPr>
              <a:xfrm>
                <a:off x="4077023" y="4880292"/>
                <a:ext cx="493212" cy="369332"/>
              </a:xfrm>
              <a:prstGeom prst="rect">
                <a:avLst/>
              </a:prstGeom>
              <a:noFill/>
            </p:spPr>
            <p:txBody>
              <a:bodyPr wrap="none" rtlCol="0">
                <a:spAutoFit/>
              </a:bodyPr>
              <a:lstStyle/>
              <a:p>
                <a:r>
                  <a:rPr lang="es-ES" b="1" dirty="0"/>
                  <a:t>Yes</a:t>
                </a:r>
              </a:p>
            </p:txBody>
          </p:sp>
          <p:sp>
            <p:nvSpPr>
              <p:cNvPr id="22" name="CuadroTexto 21">
                <a:extLst>
                  <a:ext uri="{FF2B5EF4-FFF2-40B4-BE49-F238E27FC236}">
                    <a16:creationId xmlns:a16="http://schemas.microsoft.com/office/drawing/2014/main" id="{54B04E08-BB97-3282-C46A-A8E3868A27AC}"/>
                  </a:ext>
                </a:extLst>
              </p:cNvPr>
              <p:cNvSpPr txBox="1"/>
              <p:nvPr/>
            </p:nvSpPr>
            <p:spPr>
              <a:xfrm>
                <a:off x="2694611" y="5675592"/>
                <a:ext cx="460382" cy="369332"/>
              </a:xfrm>
              <a:prstGeom prst="rect">
                <a:avLst/>
              </a:prstGeom>
              <a:noFill/>
            </p:spPr>
            <p:txBody>
              <a:bodyPr wrap="none" rtlCol="0">
                <a:spAutoFit/>
              </a:bodyPr>
              <a:lstStyle/>
              <a:p>
                <a:r>
                  <a:rPr lang="es-ES" b="1" dirty="0"/>
                  <a:t>No</a:t>
                </a:r>
              </a:p>
            </p:txBody>
          </p:sp>
        </p:grpSp>
        <p:cxnSp>
          <p:nvCxnSpPr>
            <p:cNvPr id="30" name="Conector recto de flecha 29">
              <a:extLst>
                <a:ext uri="{FF2B5EF4-FFF2-40B4-BE49-F238E27FC236}">
                  <a16:creationId xmlns:a16="http://schemas.microsoft.com/office/drawing/2014/main" id="{DEE32439-76C2-F2DB-37D8-3EC89D1B4F83}"/>
                </a:ext>
              </a:extLst>
            </p:cNvPr>
            <p:cNvCxnSpPr>
              <a:cxnSpLocks/>
              <a:stCxn id="11" idx="3"/>
            </p:cNvCxnSpPr>
            <p:nvPr/>
          </p:nvCxnSpPr>
          <p:spPr>
            <a:xfrm flipV="1">
              <a:off x="5438590" y="7505330"/>
              <a:ext cx="361504" cy="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CuadroTexto 8">
            <a:extLst>
              <a:ext uri="{FF2B5EF4-FFF2-40B4-BE49-F238E27FC236}">
                <a16:creationId xmlns:a16="http://schemas.microsoft.com/office/drawing/2014/main" id="{38F997E1-700D-E57A-89C0-3E651BEB65A5}"/>
              </a:ext>
            </a:extLst>
          </p:cNvPr>
          <p:cNvSpPr txBox="1"/>
          <p:nvPr/>
        </p:nvSpPr>
        <p:spPr>
          <a:xfrm>
            <a:off x="6872121" y="1495111"/>
            <a:ext cx="2050048" cy="369332"/>
          </a:xfrm>
          <a:prstGeom prst="rect">
            <a:avLst/>
          </a:prstGeom>
          <a:noFill/>
        </p:spPr>
        <p:txBody>
          <a:bodyPr wrap="none" rtlCol="0">
            <a:spAutoFit/>
          </a:bodyPr>
          <a:lstStyle/>
          <a:p>
            <a:r>
              <a:rPr lang="en-GB" b="1" dirty="0"/>
              <a:t>Song recommender</a:t>
            </a:r>
          </a:p>
        </p:txBody>
      </p:sp>
      <p:sp>
        <p:nvSpPr>
          <p:cNvPr id="16" name="Rectángulo 15">
            <a:extLst>
              <a:ext uri="{FF2B5EF4-FFF2-40B4-BE49-F238E27FC236}">
                <a16:creationId xmlns:a16="http://schemas.microsoft.com/office/drawing/2014/main" id="{5299D49A-BAA0-5CCE-93DA-44E827184E86}"/>
              </a:ext>
            </a:extLst>
          </p:cNvPr>
          <p:cNvSpPr/>
          <p:nvPr/>
        </p:nvSpPr>
        <p:spPr>
          <a:xfrm>
            <a:off x="4488601" y="1122363"/>
            <a:ext cx="7242790" cy="47998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1537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Una captura de pantalla de un celular&#10;&#10;Descripción generada automáticamente">
            <a:extLst>
              <a:ext uri="{FF2B5EF4-FFF2-40B4-BE49-F238E27FC236}">
                <a16:creationId xmlns:a16="http://schemas.microsoft.com/office/drawing/2014/main" id="{948B6993-99F0-65F2-FEDD-276F46DE0849}"/>
              </a:ext>
            </a:extLst>
          </p:cNvPr>
          <p:cNvPicPr>
            <a:picLocks noChangeAspect="1"/>
          </p:cNvPicPr>
          <p:nvPr/>
        </p:nvPicPr>
        <p:blipFill rotWithShape="1">
          <a:blip r:embed="rId3"/>
          <a:srcRect t="9568" r="9089" b="18509"/>
          <a:stretch/>
        </p:blipFill>
        <p:spPr>
          <a:xfrm>
            <a:off x="3523488" y="10"/>
            <a:ext cx="8668512" cy="6857990"/>
          </a:xfrm>
          <a:prstGeom prst="rect">
            <a:avLst/>
          </a:prstGeom>
        </p:spPr>
      </p:pic>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Song recommender </a:t>
            </a:r>
            <a:r>
              <a:rPr lang="en-GB" sz="4800" b="1" dirty="0">
                <a:solidFill>
                  <a:schemeClr val="accent2"/>
                </a:solidFill>
                <a:hlinkClick r:id="rId4">
                  <a:extLst>
                    <a:ext uri="{A12FA001-AC4F-418D-AE19-62706E023703}">
                      <ahyp:hlinkClr xmlns:ahyp="http://schemas.microsoft.com/office/drawing/2018/hyperlinkcolor" val="tx"/>
                    </a:ext>
                  </a:extLst>
                </a:hlinkClick>
              </a:rPr>
              <a:t>demo</a:t>
            </a:r>
            <a:endParaRPr lang="en-GB" sz="4800" b="1" dirty="0">
              <a:solidFill>
                <a:schemeClr val="accent2"/>
              </a:solidFill>
            </a:endParaRPr>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4052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79F296EF-AAA7-170E-9E79-25A82DF9BA2A}"/>
              </a:ext>
            </a:extLst>
          </p:cNvPr>
          <p:cNvSpPr txBox="1">
            <a:spLocks/>
          </p:cNvSpPr>
          <p:nvPr/>
        </p:nvSpPr>
        <p:spPr>
          <a:xfrm>
            <a:off x="-571500" y="3908425"/>
            <a:ext cx="9359900" cy="2535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800" b="1" dirty="0">
                <a:latin typeface="+mj-lt"/>
                <a:ea typeface="+mj-ea"/>
                <a:cs typeface="+mj-cs"/>
              </a:rPr>
              <a:t>Thank you for your attention!</a:t>
            </a:r>
          </a:p>
          <a:p>
            <a:pPr marL="0" indent="0" algn="ctr">
              <a:buFont typeface="Arial" panose="020B0604020202020204" pitchFamily="34" charset="0"/>
              <a:buNone/>
            </a:pPr>
            <a:endParaRPr lang="es-ES" sz="4800" b="1" dirty="0">
              <a:latin typeface="+mj-lt"/>
              <a:ea typeface="+mj-ea"/>
              <a:cs typeface="+mj-cs"/>
            </a:endParaRPr>
          </a:p>
        </p:txBody>
      </p:sp>
      <p:sp>
        <p:nvSpPr>
          <p:cNvPr id="3" name="Marcador de contenido 2">
            <a:extLst>
              <a:ext uri="{FF2B5EF4-FFF2-40B4-BE49-F238E27FC236}">
                <a16:creationId xmlns:a16="http://schemas.microsoft.com/office/drawing/2014/main" id="{3C653822-AB85-5320-0284-D41AE06A09BB}"/>
              </a:ext>
            </a:extLst>
          </p:cNvPr>
          <p:cNvSpPr txBox="1">
            <a:spLocks/>
          </p:cNvSpPr>
          <p:nvPr/>
        </p:nvSpPr>
        <p:spPr>
          <a:xfrm>
            <a:off x="5872249" y="4508974"/>
            <a:ext cx="5926051" cy="2141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endParaRPr lang="es-ES" sz="2400" b="1" dirty="0">
              <a:latin typeface="+mj-lt"/>
              <a:ea typeface="+mj-ea"/>
              <a:cs typeface="+mj-cs"/>
            </a:endParaRPr>
          </a:p>
          <a:p>
            <a:pPr marL="0" indent="0" algn="r">
              <a:buFont typeface="Arial" panose="020B0604020202020204" pitchFamily="34" charset="0"/>
              <a:buNone/>
            </a:pPr>
            <a:r>
              <a:rPr lang="es-ES" sz="2400" b="1" dirty="0">
                <a:latin typeface="+mj-lt"/>
                <a:ea typeface="+mj-ea"/>
                <a:cs typeface="+mj-cs"/>
              </a:rPr>
              <a:t>Sergio Andrés Burgos Zuleta,</a:t>
            </a:r>
          </a:p>
          <a:p>
            <a:pPr marL="0" indent="0" algn="r">
              <a:buFont typeface="Arial" panose="020B0604020202020204" pitchFamily="34" charset="0"/>
              <a:buNone/>
            </a:pPr>
            <a:r>
              <a:rPr lang="es-ES" sz="2400" b="1" dirty="0" err="1">
                <a:latin typeface="+mj-lt"/>
                <a:ea typeface="+mj-ea"/>
                <a:cs typeface="+mj-cs"/>
              </a:rPr>
              <a:t>Amra</a:t>
            </a:r>
            <a:r>
              <a:rPr lang="es-ES" sz="2400" b="1" dirty="0">
                <a:latin typeface="+mj-lt"/>
                <a:ea typeface="+mj-ea"/>
                <a:cs typeface="+mj-cs"/>
              </a:rPr>
              <a:t> </a:t>
            </a:r>
            <a:r>
              <a:rPr lang="es-ES" sz="2400" b="1" dirty="0" err="1">
                <a:latin typeface="+mj-lt"/>
                <a:ea typeface="+mj-ea"/>
                <a:cs typeface="+mj-cs"/>
              </a:rPr>
              <a:t>Fetic</a:t>
            </a:r>
            <a:r>
              <a:rPr lang="es-ES" sz="2400" b="1" dirty="0">
                <a:latin typeface="+mj-lt"/>
                <a:ea typeface="+mj-ea"/>
                <a:cs typeface="+mj-cs"/>
              </a:rPr>
              <a:t>,</a:t>
            </a:r>
          </a:p>
          <a:p>
            <a:pPr marL="0" indent="0" algn="r">
              <a:buFont typeface="Arial" panose="020B0604020202020204" pitchFamily="34" charset="0"/>
              <a:buNone/>
            </a:pPr>
            <a:r>
              <a:rPr lang="es-ES" sz="2400" b="1" dirty="0">
                <a:latin typeface="+mj-lt"/>
                <a:ea typeface="+mj-ea"/>
                <a:cs typeface="+mj-cs"/>
              </a:rPr>
              <a:t>Marina Llompart</a:t>
            </a:r>
            <a:endParaRPr lang="es-ES" sz="4800" b="1" dirty="0">
              <a:latin typeface="+mj-lt"/>
              <a:ea typeface="+mj-ea"/>
              <a:cs typeface="+mj-cs"/>
            </a:endParaRPr>
          </a:p>
        </p:txBody>
      </p:sp>
    </p:spTree>
    <p:extLst>
      <p:ext uri="{BB962C8B-B14F-4D97-AF65-F5344CB8AC3E}">
        <p14:creationId xmlns:p14="http://schemas.microsoft.com/office/powerpoint/2010/main" val="3770023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267</Words>
  <Application>Microsoft Macintosh PowerPoint</Application>
  <PresentationFormat>Panorámica</PresentationFormat>
  <Paragraphs>29</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SONG RECOMMENDER </vt:lpstr>
      <vt:lpstr>How did it all start?</vt:lpstr>
      <vt:lpstr>One day we received an intriguing request that would lead us to create a song recommendation system.   It all started one afternoon when we were sitting in our favourite coffee shop, sipping a cup of coffee and engrossed in our laptops, coding and working on several labs, when we noticed the music surrounding u.  Then the barista saw us coding and asked if we could help him to create a song recommender that can distinguish between 'hot' and 'not hot' songs.  He told us that for him "hot" songs were not just those topping the charts but those that resonated with people on a deeply emotional level. So, we couldn't resist the opportunity to work on a project that combined our love for tech and passion for music.  We began our request by collecting data, analysing audio features, and delving into user preferences and this is how we built a recommendation system.</vt:lpstr>
      <vt:lpstr>Steps of the process</vt:lpstr>
      <vt:lpstr>Steps of the process</vt:lpstr>
      <vt:lpstr>Song recommender demo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RECOMMENDER </dc:title>
  <dc:creator>Marina Llompart</dc:creator>
  <cp:lastModifiedBy>Marina Llompart</cp:lastModifiedBy>
  <cp:revision>10</cp:revision>
  <dcterms:created xsi:type="dcterms:W3CDTF">2023-10-12T17:07:59Z</dcterms:created>
  <dcterms:modified xsi:type="dcterms:W3CDTF">2023-10-13T09:01:59Z</dcterms:modified>
</cp:coreProperties>
</file>