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68" r:id="rId4"/>
    <p:sldId id="266" r:id="rId5"/>
    <p:sldId id="259" r:id="rId6"/>
    <p:sldId id="260" r:id="rId7"/>
    <p:sldId id="261" r:id="rId8"/>
    <p:sldId id="262" r:id="rId9"/>
    <p:sldId id="263" r:id="rId10"/>
    <p:sldId id="264" r:id="rId11"/>
    <p:sldId id="270"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e6643aa3f621a2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D7DE"/>
    <a:srgbClr val="DBD8DF"/>
    <a:srgbClr val="E1DFE4"/>
    <a:srgbClr val="373D44"/>
    <a:srgbClr val="2F353D"/>
    <a:srgbClr val="373B43"/>
    <a:srgbClr val="313740"/>
    <a:srgbClr val="58848F"/>
    <a:srgbClr val="D5E5E2"/>
    <a:srgbClr val="608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3" autoAdjust="0"/>
    <p:restoredTop sz="86387" autoAdjust="0"/>
  </p:normalViewPr>
  <p:slideViewPr>
    <p:cSldViewPr snapToGrid="0">
      <p:cViewPr varScale="1">
        <p:scale>
          <a:sx n="103" d="100"/>
          <a:sy n="103" d="100"/>
        </p:scale>
        <p:origin x="138" y="-648"/>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5T21:28:29.065" idx="1">
    <p:pos x="7734" y="-61"/>
    <p:text/>
    <p:extLst>
      <p:ext uri="{C676402C-5697-4E1C-873F-D02D1690AC5C}">
        <p15:threadingInfo xmlns:p15="http://schemas.microsoft.com/office/powerpoint/2012/main" timeZoneBias="-120"/>
      </p:ext>
    </p:extLst>
  </p:cm>
  <p:cm authorId="1" dt="2023-10-05T21:28:33.099" idx="2">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5C996-5D08-4973-9175-4144C7DF1971}"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C29C3-A386-4A7F-8A58-31588ECA10C4}" type="slidenum">
              <a:rPr lang="en-US" smtClean="0"/>
              <a:t>‹#›</a:t>
            </a:fld>
            <a:endParaRPr lang="en-US" dirty="0"/>
          </a:p>
        </p:txBody>
      </p:sp>
    </p:spTree>
    <p:extLst>
      <p:ext uri="{BB962C8B-B14F-4D97-AF65-F5344CB8AC3E}">
        <p14:creationId xmlns:p14="http://schemas.microsoft.com/office/powerpoint/2010/main" val="243971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2C29C3-A386-4A7F-8A58-31588ECA10C4}" type="slidenum">
              <a:rPr lang="en-US" smtClean="0"/>
              <a:t>5</a:t>
            </a:fld>
            <a:endParaRPr lang="en-US" dirty="0"/>
          </a:p>
        </p:txBody>
      </p:sp>
    </p:spTree>
    <p:extLst>
      <p:ext uri="{BB962C8B-B14F-4D97-AF65-F5344CB8AC3E}">
        <p14:creationId xmlns:p14="http://schemas.microsoft.com/office/powerpoint/2010/main" val="34482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the </a:t>
            </a:r>
            <a:r>
              <a:rPr lang="en-US" sz="1200" b="0" i="0" kern="1200" dirty="0" err="1" smtClean="0">
                <a:solidFill>
                  <a:schemeClr val="tx1"/>
                </a:solidFill>
                <a:effectLst/>
                <a:latin typeface="+mn-lt"/>
                <a:ea typeface="+mn-ea"/>
                <a:cs typeface="+mn-cs"/>
              </a:rPr>
              <a:t>ship_mode</a:t>
            </a:r>
            <a:r>
              <a:rPr lang="en-US" sz="1200" b="0" i="0" kern="1200" dirty="0" smtClean="0">
                <a:solidFill>
                  <a:schemeClr val="tx1"/>
                </a:solidFill>
                <a:effectLst/>
                <a:latin typeface="+mn-lt"/>
                <a:ea typeface="+mn-ea"/>
                <a:cs typeface="+mn-cs"/>
              </a:rPr>
              <a:t> 'First </a:t>
            </a:r>
            <a:r>
              <a:rPr lang="en-US" sz="1200" b="0" i="0" kern="1200" dirty="0" err="1" smtClean="0">
                <a:solidFill>
                  <a:schemeClr val="tx1"/>
                </a:solidFill>
                <a:effectLst/>
                <a:latin typeface="+mn-lt"/>
                <a:ea typeface="+mn-ea"/>
                <a:cs typeface="+mn-cs"/>
              </a:rPr>
              <a:t>Class'sale</a:t>
            </a:r>
            <a:r>
              <a:rPr lang="en-US" sz="1200" b="0" i="0" kern="1200" dirty="0" smtClean="0">
                <a:solidFill>
                  <a:schemeClr val="tx1"/>
                </a:solidFill>
                <a:effectLst/>
                <a:latin typeface="+mn-lt"/>
                <a:ea typeface="+mn-ea"/>
                <a:cs typeface="+mn-cs"/>
              </a:rPr>
              <a:t> values vary widely, with a high standard deviation. </a:t>
            </a:r>
          </a:p>
          <a:p>
            <a:r>
              <a:rPr lang="en-US" sz="1200" b="0" i="0" kern="1200" dirty="0" smtClean="0">
                <a:solidFill>
                  <a:schemeClr val="tx1"/>
                </a:solidFill>
                <a:effectLst/>
                <a:latin typeface="+mn-lt"/>
                <a:ea typeface="+mn-ea"/>
                <a:cs typeface="+mn-cs"/>
              </a:rPr>
              <a:t>'Same Day' - shipping is similar to 'First Class', the sales values show variability. </a:t>
            </a:r>
          </a:p>
          <a:p>
            <a:r>
              <a:rPr lang="en-US" sz="1200" b="0" i="0" kern="1200" dirty="0" smtClean="0">
                <a:solidFill>
                  <a:schemeClr val="tx1"/>
                </a:solidFill>
                <a:effectLst/>
                <a:latin typeface="+mn-lt"/>
                <a:ea typeface="+mn-ea"/>
                <a:cs typeface="+mn-cs"/>
              </a:rPr>
              <a:t>'Second Class'- sales values also have variability.</a:t>
            </a:r>
          </a:p>
          <a:p>
            <a:r>
              <a:rPr lang="en-US" sz="1200" b="0" i="0" kern="1200" dirty="0" smtClean="0">
                <a:solidFill>
                  <a:schemeClr val="tx1"/>
                </a:solidFill>
                <a:effectLst/>
                <a:latin typeface="+mn-lt"/>
                <a:ea typeface="+mn-ea"/>
                <a:cs typeface="+mn-cs"/>
              </a:rPr>
              <a:t> 'Standard Class' - This shipping mode has the highest count of data </a:t>
            </a:r>
            <a:r>
              <a:rPr lang="en-US" sz="1200" b="0" i="0" kern="1200" dirty="0" err="1" smtClean="0">
                <a:solidFill>
                  <a:schemeClr val="tx1"/>
                </a:solidFill>
                <a:effectLst/>
                <a:latin typeface="+mn-lt"/>
                <a:ea typeface="+mn-ea"/>
                <a:cs typeface="+mn-cs"/>
              </a:rPr>
              <a:t>points,sales</a:t>
            </a:r>
            <a:r>
              <a:rPr lang="en-US" sz="1200" b="0" i="0" kern="1200" dirty="0" smtClean="0">
                <a:solidFill>
                  <a:schemeClr val="tx1"/>
                </a:solidFill>
                <a:effectLst/>
                <a:latin typeface="+mn-lt"/>
                <a:ea typeface="+mn-ea"/>
                <a:cs typeface="+mn-cs"/>
              </a:rPr>
              <a:t> values have a wide range, as indicated by the standard deviation</a:t>
            </a:r>
            <a:endParaRPr lang="en-US" dirty="0"/>
          </a:p>
        </p:txBody>
      </p:sp>
      <p:sp>
        <p:nvSpPr>
          <p:cNvPr id="4" name="Slide Number Placeholder 3"/>
          <p:cNvSpPr>
            <a:spLocks noGrp="1"/>
          </p:cNvSpPr>
          <p:nvPr>
            <p:ph type="sldNum" sz="quarter" idx="10"/>
          </p:nvPr>
        </p:nvSpPr>
        <p:spPr/>
        <p:txBody>
          <a:bodyPr/>
          <a:lstStyle/>
          <a:p>
            <a:fld id="{C12C29C3-A386-4A7F-8A58-31588ECA10C4}" type="slidenum">
              <a:rPr lang="en-US" smtClean="0"/>
              <a:t>7</a:t>
            </a:fld>
            <a:endParaRPr lang="en-US" dirty="0"/>
          </a:p>
        </p:txBody>
      </p:sp>
    </p:spTree>
    <p:extLst>
      <p:ext uri="{BB962C8B-B14F-4D97-AF65-F5344CB8AC3E}">
        <p14:creationId xmlns:p14="http://schemas.microsoft.com/office/powerpoint/2010/main" val="427114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p-value associated with the F-statistic is 0.5558. This p-value is compared to a significance level (commonly 0.05) to determine whether the observed differences are statistically significant.</a:t>
            </a:r>
          </a:p>
          <a:p>
            <a:r>
              <a:rPr lang="en-US" dirty="0" smtClean="0"/>
              <a:t>A higher p-value (in this case, greater than 0.05) suggests that you do not have enough evidence to reject the null hypothesis. The null hypothesis typically states that there are no significant differences between the group means.</a:t>
            </a:r>
          </a:p>
          <a:p>
            <a:r>
              <a:rPr lang="en-US" dirty="0" smtClean="0"/>
              <a:t>Interpretation:</a:t>
            </a:r>
          </a:p>
          <a:p>
            <a:endParaRPr lang="en-US" dirty="0" smtClean="0"/>
          </a:p>
          <a:p>
            <a:r>
              <a:rPr lang="en-US" dirty="0" smtClean="0"/>
              <a:t>With an F-statistic of 0.59 and a p-value of 0.5558, you may not have enough evidence to reject the null hypothesis. This suggests that, based on the provided sales data, there may not be statistically significant differences in average sales values between the three segments.</a:t>
            </a:r>
            <a:endParaRPr lang="en-US" dirty="0"/>
          </a:p>
        </p:txBody>
      </p:sp>
      <p:sp>
        <p:nvSpPr>
          <p:cNvPr id="4" name="Slide Number Placeholder 3"/>
          <p:cNvSpPr>
            <a:spLocks noGrp="1"/>
          </p:cNvSpPr>
          <p:nvPr>
            <p:ph type="sldNum" sz="quarter" idx="10"/>
          </p:nvPr>
        </p:nvSpPr>
        <p:spPr/>
        <p:txBody>
          <a:bodyPr/>
          <a:lstStyle/>
          <a:p>
            <a:fld id="{C12C29C3-A386-4A7F-8A58-31588ECA10C4}" type="slidenum">
              <a:rPr lang="en-US" smtClean="0"/>
              <a:t>10</a:t>
            </a:fld>
            <a:endParaRPr lang="en-US" dirty="0"/>
          </a:p>
        </p:txBody>
      </p:sp>
    </p:spTree>
    <p:extLst>
      <p:ext uri="{BB962C8B-B14F-4D97-AF65-F5344CB8AC3E}">
        <p14:creationId xmlns:p14="http://schemas.microsoft.com/office/powerpoint/2010/main" val="28693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statistically, there is not enough evidence to conclude that there are significant differences in mean sales values among the regions</a:t>
            </a:r>
            <a:endParaRPr lang="en-US" dirty="0"/>
          </a:p>
        </p:txBody>
      </p:sp>
      <p:sp>
        <p:nvSpPr>
          <p:cNvPr id="4" name="Slide Number Placeholder 3"/>
          <p:cNvSpPr>
            <a:spLocks noGrp="1"/>
          </p:cNvSpPr>
          <p:nvPr>
            <p:ph type="sldNum" sz="quarter" idx="10"/>
          </p:nvPr>
        </p:nvSpPr>
        <p:spPr/>
        <p:txBody>
          <a:bodyPr/>
          <a:lstStyle/>
          <a:p>
            <a:fld id="{C12C29C3-A386-4A7F-8A58-31588ECA10C4}" type="slidenum">
              <a:rPr lang="en-US" smtClean="0"/>
              <a:t>11</a:t>
            </a:fld>
            <a:endParaRPr lang="en-US" dirty="0"/>
          </a:p>
        </p:txBody>
      </p:sp>
    </p:spTree>
    <p:extLst>
      <p:ext uri="{BB962C8B-B14F-4D97-AF65-F5344CB8AC3E}">
        <p14:creationId xmlns:p14="http://schemas.microsoft.com/office/powerpoint/2010/main" val="74826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summary, a Mean Squared Error of 670942.0782053045 indicates the average squared difference between observed and predicted sales values. </a:t>
            </a:r>
            <a:endParaRPr lang="en-US" dirty="0"/>
          </a:p>
        </p:txBody>
      </p:sp>
      <p:sp>
        <p:nvSpPr>
          <p:cNvPr id="4" name="Slide Number Placeholder 3"/>
          <p:cNvSpPr>
            <a:spLocks noGrp="1"/>
          </p:cNvSpPr>
          <p:nvPr>
            <p:ph type="sldNum" sz="quarter" idx="10"/>
          </p:nvPr>
        </p:nvSpPr>
        <p:spPr/>
        <p:txBody>
          <a:bodyPr/>
          <a:lstStyle/>
          <a:p>
            <a:fld id="{C12C29C3-A386-4A7F-8A58-31588ECA10C4}" type="slidenum">
              <a:rPr lang="en-US" smtClean="0"/>
              <a:t>12</a:t>
            </a:fld>
            <a:endParaRPr lang="en-US" dirty="0"/>
          </a:p>
        </p:txBody>
      </p:sp>
    </p:spTree>
    <p:extLst>
      <p:ext uri="{BB962C8B-B14F-4D97-AF65-F5344CB8AC3E}">
        <p14:creationId xmlns:p14="http://schemas.microsoft.com/office/powerpoint/2010/main" val="334503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364229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68653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242428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345808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338780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25343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95094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254602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416594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3669649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ED221-A2CA-4061-A078-D62C1B2757A5}"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99E6F6-366D-4D79-9852-E4F43FE05A07}" type="slidenum">
              <a:rPr lang="en-US" smtClean="0"/>
              <a:t>‹#›</a:t>
            </a:fld>
            <a:endParaRPr lang="en-US" dirty="0"/>
          </a:p>
        </p:txBody>
      </p:sp>
    </p:spTree>
    <p:extLst>
      <p:ext uri="{BB962C8B-B14F-4D97-AF65-F5344CB8AC3E}">
        <p14:creationId xmlns:p14="http://schemas.microsoft.com/office/powerpoint/2010/main" val="2303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ED221-A2CA-4061-A078-D62C1B2757A5}" type="datetimeFigureOut">
              <a:rPr lang="en-US" smtClean="0"/>
              <a:t>10/6/2023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9E6F6-366D-4D79-9852-E4F43FE05A07}" type="slidenum">
              <a:rPr lang="en-US" smtClean="0"/>
              <a:t>‹#›</a:t>
            </a:fld>
            <a:endParaRPr lang="en-US" dirty="0"/>
          </a:p>
        </p:txBody>
      </p:sp>
    </p:spTree>
    <p:extLst>
      <p:ext uri="{BB962C8B-B14F-4D97-AF65-F5344CB8AC3E}">
        <p14:creationId xmlns:p14="http://schemas.microsoft.com/office/powerpoint/2010/main" val="318554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712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ctrTitle"/>
          </p:nvPr>
        </p:nvSpPr>
        <p:spPr>
          <a:xfrm>
            <a:off x="1524000" y="1173486"/>
            <a:ext cx="9144000" cy="2387600"/>
          </a:xfrm>
          <a:effectLst>
            <a:glow rad="304800">
              <a:schemeClr val="accent1">
                <a:lumMod val="40000"/>
                <a:lumOff val="60000"/>
                <a:alpha val="65000"/>
              </a:schemeClr>
            </a:glow>
          </a:effectLst>
          <a:scene3d>
            <a:camera prst="orthographicFront"/>
            <a:lightRig rig="freezing" dir="t"/>
          </a:scene3d>
          <a:sp3d>
            <a:bevelT/>
            <a:bevelB w="139700" h="139700" prst="divot"/>
          </a:sp3d>
        </p:spPr>
        <p:txBody>
          <a:bodyPr/>
          <a:lstStyle/>
          <a:p>
            <a:r>
              <a:rPr lang="en-US" dirty="0">
                <a:solidFill>
                  <a:srgbClr val="E1EDF7">
                    <a:alpha val="66000"/>
                  </a:srgbClr>
                </a:solidFill>
                <a:effectLst>
                  <a:outerShdw blurRad="38100" dist="38100" dir="2700000" algn="tl">
                    <a:srgbClr val="000000">
                      <a:alpha val="43137"/>
                    </a:srgbClr>
                  </a:outerShdw>
                </a:effectLst>
                <a:latin typeface="Forte" panose="03060902040502070203" pitchFamily="66" charset="0"/>
              </a:rPr>
              <a:t>SuperStore</a:t>
            </a:r>
          </a:p>
        </p:txBody>
      </p:sp>
      <p:sp>
        <p:nvSpPr>
          <p:cNvPr id="3" name="Subtitle 2"/>
          <p:cNvSpPr>
            <a:spLocks noGrp="1"/>
          </p:cNvSpPr>
          <p:nvPr>
            <p:ph type="subTitle" idx="1"/>
          </p:nvPr>
        </p:nvSpPr>
        <p:spPr/>
        <p:txBody>
          <a:bodyPr>
            <a:scene3d>
              <a:camera prst="orthographicFront"/>
              <a:lightRig rig="threePt" dir="t"/>
            </a:scene3d>
            <a:sp3d contourW="12700">
              <a:contourClr>
                <a:schemeClr val="tx1"/>
              </a:contourClr>
            </a:sp3d>
          </a:bodyPr>
          <a:lstStyle/>
          <a:p>
            <a:r>
              <a:rPr lang="en-US" dirty="0" smtClean="0">
                <a:solidFill>
                  <a:srgbClr val="A6B0B9"/>
                </a:solidFill>
                <a:effectLst>
                  <a:glow rad="127000">
                    <a:schemeClr val="accent1">
                      <a:lumMod val="20000"/>
                      <a:lumOff val="80000"/>
                      <a:alpha val="28000"/>
                    </a:schemeClr>
                  </a:glow>
                  <a:outerShdw blurRad="38100" dist="38100" dir="2700000" algn="tl">
                    <a:srgbClr val="000000">
                      <a:alpha val="43137"/>
                    </a:srgbClr>
                  </a:outerShdw>
                </a:effectLst>
                <a:latin typeface="Forte" panose="03060902040502070203" pitchFamily="66" charset="0"/>
              </a:rPr>
              <a:t>MiD BOOTCAMP PROJECT</a:t>
            </a:r>
            <a:endParaRPr lang="en-US" dirty="0">
              <a:solidFill>
                <a:srgbClr val="A6B0B9"/>
              </a:solidFill>
              <a:effectLst>
                <a:glow rad="127000">
                  <a:schemeClr val="accent1">
                    <a:lumMod val="20000"/>
                    <a:lumOff val="80000"/>
                    <a:alpha val="28000"/>
                  </a:schemeClr>
                </a:glow>
                <a:outerShdw blurRad="38100" dist="38100" dir="2700000" algn="tl">
                  <a:srgbClr val="000000">
                    <a:alpha val="43137"/>
                  </a:srgbClr>
                </a:outerShdw>
              </a:effectLst>
              <a:latin typeface="Forte" panose="03060902040502070203" pitchFamily="66" charset="0"/>
            </a:endParaRPr>
          </a:p>
        </p:txBody>
      </p:sp>
      <p:sp>
        <p:nvSpPr>
          <p:cNvPr id="5" name="Rectangle 4"/>
          <p:cNvSpPr/>
          <p:nvPr/>
        </p:nvSpPr>
        <p:spPr>
          <a:xfrm rot="20077312">
            <a:off x="5051129" y="578124"/>
            <a:ext cx="1225311" cy="618588"/>
          </a:xfrm>
          <a:prstGeom prst="rect">
            <a:avLst/>
          </a:prstGeom>
          <a:solidFill>
            <a:srgbClr val="E3DEE5"/>
          </a:solidFill>
          <a:ln>
            <a:solidFill>
              <a:srgbClr val="E1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21"/>
                </a:solidFill>
                <a:latin typeface="Lucida Handwriting" panose="03010101010101010101" pitchFamily="66" charset="0"/>
              </a:rPr>
              <a:t>Amra Fetić</a:t>
            </a:r>
            <a:endParaRPr lang="en-US" sz="1600" dirty="0">
              <a:solidFill>
                <a:srgbClr val="FF0021"/>
              </a:solidFill>
              <a:latin typeface="Lucida Handwriting" panose="03010101010101010101" pitchFamily="66" charset="0"/>
            </a:endParaRPr>
          </a:p>
        </p:txBody>
      </p:sp>
      <p:sp>
        <p:nvSpPr>
          <p:cNvPr id="6" name="Rectangle 5"/>
          <p:cNvSpPr/>
          <p:nvPr/>
        </p:nvSpPr>
        <p:spPr>
          <a:xfrm rot="19610392">
            <a:off x="4834899" y="862439"/>
            <a:ext cx="366172" cy="831476"/>
          </a:xfrm>
          <a:prstGeom prst="rect">
            <a:avLst/>
          </a:prstGeom>
          <a:solidFill>
            <a:srgbClr val="E4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rot="3399735">
            <a:off x="4539978" y="1116286"/>
            <a:ext cx="897117" cy="276999"/>
          </a:xfrm>
          <a:prstGeom prst="rect">
            <a:avLst/>
          </a:prstGeom>
          <a:noFill/>
        </p:spPr>
        <p:txBody>
          <a:bodyPr wrap="square" rtlCol="0">
            <a:spAutoFit/>
          </a:bodyPr>
          <a:lstStyle/>
          <a:p>
            <a:pPr algn="ctr"/>
            <a:r>
              <a:rPr lang="en-US" sz="1200" spc="-150" dirty="0" smtClean="0">
                <a:solidFill>
                  <a:srgbClr val="FD011C"/>
                </a:solidFill>
                <a:latin typeface="Lucida Handwriting" panose="03010101010101010101" pitchFamily="66" charset="0"/>
              </a:rPr>
              <a:t>CREATED</a:t>
            </a:r>
            <a:endParaRPr lang="en-US" sz="1100" spc="-150" dirty="0">
              <a:solidFill>
                <a:srgbClr val="FD011C"/>
              </a:solidFill>
              <a:latin typeface="Lucida Handwriting" panose="03010101010101010101" pitchFamily="66" charset="0"/>
            </a:endParaRPr>
          </a:p>
        </p:txBody>
      </p:sp>
    </p:spTree>
    <p:extLst>
      <p:ext uri="{BB962C8B-B14F-4D97-AF65-F5344CB8AC3E}">
        <p14:creationId xmlns:p14="http://schemas.microsoft.com/office/powerpoint/2010/main" val="3633492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lum contrast="-10000"/>
          </a:blip>
          <a:stretch>
            <a:fillRect/>
          </a:stretch>
        </p:blipFill>
        <p:spPr>
          <a:xfrm>
            <a:off x="-86062" y="-96819"/>
            <a:ext cx="12364123" cy="6954819"/>
          </a:xfrm>
          <a:prstGeom prst="rect">
            <a:avLst/>
          </a:prstGeom>
          <a:effectLst>
            <a:outerShdw blurRad="317500" dist="50800" dir="5400000" algn="ctr" rotWithShape="0">
              <a:srgbClr val="000000">
                <a:alpha val="76000"/>
              </a:srgbClr>
            </a:outerShdw>
            <a:softEdge rad="88900"/>
          </a:effectLst>
        </p:spPr>
      </p:pic>
      <p:pic>
        <p:nvPicPr>
          <p:cNvPr id="2" name="Picture 1"/>
          <p:cNvPicPr>
            <a:picLocks noChangeAspect="1"/>
          </p:cNvPicPr>
          <p:nvPr/>
        </p:nvPicPr>
        <p:blipFill>
          <a:blip r:embed="rId4"/>
          <a:stretch>
            <a:fillRect/>
          </a:stretch>
        </p:blipFill>
        <p:spPr>
          <a:xfrm>
            <a:off x="406319" y="3097316"/>
            <a:ext cx="5338917" cy="2755717"/>
          </a:xfrm>
          <a:prstGeom prst="rect">
            <a:avLst/>
          </a:prstGeom>
        </p:spPr>
      </p:pic>
      <p:pic>
        <p:nvPicPr>
          <p:cNvPr id="3" name="Picture 2"/>
          <p:cNvPicPr>
            <a:picLocks noChangeAspect="1"/>
          </p:cNvPicPr>
          <p:nvPr/>
        </p:nvPicPr>
        <p:blipFill>
          <a:blip r:embed="rId5"/>
          <a:stretch>
            <a:fillRect/>
          </a:stretch>
        </p:blipFill>
        <p:spPr>
          <a:xfrm>
            <a:off x="3179919" y="1141034"/>
            <a:ext cx="6058746" cy="1590897"/>
          </a:xfrm>
          <a:prstGeom prst="rect">
            <a:avLst/>
          </a:prstGeom>
        </p:spPr>
      </p:pic>
      <p:sp>
        <p:nvSpPr>
          <p:cNvPr id="5" name="Rectangle 4"/>
          <p:cNvSpPr/>
          <p:nvPr/>
        </p:nvSpPr>
        <p:spPr>
          <a:xfrm>
            <a:off x="512022" y="236594"/>
            <a:ext cx="6096000" cy="646331"/>
          </a:xfrm>
          <a:prstGeom prst="rect">
            <a:avLst/>
          </a:prstGeom>
        </p:spPr>
        <p:txBody>
          <a:bodyPr>
            <a:spAutoFit/>
          </a:bodyPr>
          <a:lstStyle/>
          <a:p>
            <a:pPr algn="ctr"/>
            <a:r>
              <a:rPr lang="en-US" dirty="0">
                <a:solidFill>
                  <a:schemeClr val="accent4">
                    <a:lumMod val="60000"/>
                    <a:lumOff val="40000"/>
                  </a:schemeClr>
                </a:solidFill>
                <a:latin typeface="Bookman Old Style" panose="02050604050505020204" pitchFamily="18" charset="0"/>
              </a:rPr>
              <a:t>Is there a correlation between the segment of customers and the amount of sales?</a:t>
            </a:r>
          </a:p>
        </p:txBody>
      </p:sp>
      <p:pic>
        <p:nvPicPr>
          <p:cNvPr id="6" name="Picture 5"/>
          <p:cNvPicPr>
            <a:picLocks noChangeAspect="1"/>
          </p:cNvPicPr>
          <p:nvPr/>
        </p:nvPicPr>
        <p:blipFill>
          <a:blip r:embed="rId6"/>
          <a:stretch>
            <a:fillRect/>
          </a:stretch>
        </p:blipFill>
        <p:spPr>
          <a:xfrm>
            <a:off x="6209292" y="3097616"/>
            <a:ext cx="5386840" cy="2755417"/>
          </a:xfrm>
          <a:prstGeom prst="rect">
            <a:avLst/>
          </a:prstGeom>
        </p:spPr>
      </p:pic>
      <p:sp>
        <p:nvSpPr>
          <p:cNvPr id="8" name="Rectangle 7"/>
          <p:cNvSpPr/>
          <p:nvPr/>
        </p:nvSpPr>
        <p:spPr>
          <a:xfrm>
            <a:off x="2697236" y="5978563"/>
            <a:ext cx="6096000" cy="646331"/>
          </a:xfrm>
          <a:prstGeom prst="rect">
            <a:avLst/>
          </a:prstGeom>
        </p:spPr>
        <p:txBody>
          <a:bodyPr>
            <a:spAutoFit/>
          </a:bodyPr>
          <a:lstStyle/>
          <a:p>
            <a:pPr algn="ctr"/>
            <a:r>
              <a:rPr lang="en-US" dirty="0" smtClean="0">
                <a:solidFill>
                  <a:schemeClr val="accent4">
                    <a:lumMod val="75000"/>
                  </a:schemeClr>
                </a:solidFill>
                <a:latin typeface="Bookman Old Style" panose="02050604050505020204" pitchFamily="18" charset="0"/>
              </a:rPr>
              <a:t>ANOVA </a:t>
            </a:r>
            <a:r>
              <a:rPr lang="en-US" dirty="0">
                <a:solidFill>
                  <a:schemeClr val="accent4">
                    <a:lumMod val="75000"/>
                  </a:schemeClr>
                </a:solidFill>
                <a:latin typeface="Bookman Old Style" panose="02050604050505020204" pitchFamily="18" charset="0"/>
              </a:rPr>
              <a:t>F-statistic: </a:t>
            </a:r>
            <a:r>
              <a:rPr lang="en-US" dirty="0" smtClean="0">
                <a:solidFill>
                  <a:schemeClr val="accent4">
                    <a:lumMod val="75000"/>
                  </a:schemeClr>
                </a:solidFill>
                <a:latin typeface="Bookman Old Style" panose="02050604050505020204" pitchFamily="18" charset="0"/>
              </a:rPr>
              <a:t>0.59</a:t>
            </a:r>
            <a:endParaRPr lang="en-US" dirty="0">
              <a:solidFill>
                <a:schemeClr val="accent4">
                  <a:lumMod val="75000"/>
                </a:schemeClr>
              </a:solidFill>
              <a:latin typeface="Bookman Old Style" panose="02050604050505020204" pitchFamily="18" charset="0"/>
            </a:endParaRPr>
          </a:p>
          <a:p>
            <a:pPr algn="ctr"/>
            <a:r>
              <a:rPr lang="en-US" dirty="0" smtClean="0">
                <a:solidFill>
                  <a:schemeClr val="accent4">
                    <a:lumMod val="75000"/>
                  </a:schemeClr>
                </a:solidFill>
                <a:latin typeface="Bookman Old Style" panose="02050604050505020204" pitchFamily="18" charset="0"/>
              </a:rPr>
              <a:t>P-value</a:t>
            </a:r>
            <a:r>
              <a:rPr lang="en-US" dirty="0">
                <a:solidFill>
                  <a:schemeClr val="accent4">
                    <a:lumMod val="75000"/>
                  </a:schemeClr>
                </a:solidFill>
                <a:latin typeface="Bookman Old Style" panose="02050604050505020204" pitchFamily="18" charset="0"/>
              </a:rPr>
              <a:t>: </a:t>
            </a:r>
            <a:r>
              <a:rPr lang="en-US" dirty="0" smtClean="0">
                <a:solidFill>
                  <a:schemeClr val="accent4">
                    <a:lumMod val="75000"/>
                  </a:schemeClr>
                </a:solidFill>
                <a:latin typeface="Bookman Old Style" panose="02050604050505020204" pitchFamily="18" charset="0"/>
              </a:rPr>
              <a:t>0.5558</a:t>
            </a:r>
            <a:endParaRPr lang="en-US" dirty="0">
              <a:solidFill>
                <a:schemeClr val="accent4">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89566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contrast="-10000"/>
          </a:blip>
          <a:stretch>
            <a:fillRect/>
          </a:stretch>
        </p:blipFill>
        <p:spPr>
          <a:xfrm>
            <a:off x="-172123" y="-48410"/>
            <a:ext cx="12364123" cy="6954819"/>
          </a:xfrm>
          <a:prstGeom prst="rect">
            <a:avLst/>
          </a:prstGeom>
          <a:effectLst>
            <a:outerShdw blurRad="317500" dist="50800" dir="5400000" algn="ctr" rotWithShape="0">
              <a:srgbClr val="000000">
                <a:alpha val="76000"/>
              </a:srgbClr>
            </a:outerShdw>
            <a:softEdge rad="88900"/>
          </a:effectLst>
        </p:spPr>
      </p:pic>
      <p:sp>
        <p:nvSpPr>
          <p:cNvPr id="3" name="Rectangle 2"/>
          <p:cNvSpPr/>
          <p:nvPr/>
        </p:nvSpPr>
        <p:spPr>
          <a:xfrm>
            <a:off x="520860" y="547433"/>
            <a:ext cx="6956386" cy="369332"/>
          </a:xfrm>
          <a:prstGeom prst="rect">
            <a:avLst/>
          </a:prstGeom>
        </p:spPr>
        <p:txBody>
          <a:bodyPr wrap="square">
            <a:spAutoFit/>
          </a:bodyPr>
          <a:lstStyle/>
          <a:p>
            <a:r>
              <a:rPr lang="en-US" dirty="0">
                <a:solidFill>
                  <a:schemeClr val="accent4">
                    <a:lumMod val="60000"/>
                    <a:lumOff val="40000"/>
                  </a:schemeClr>
                </a:solidFill>
                <a:latin typeface="Bookman Old Style" panose="02050604050505020204" pitchFamily="18" charset="0"/>
              </a:rPr>
              <a:t>How do sales vary across different regions or countries?</a:t>
            </a:r>
          </a:p>
        </p:txBody>
      </p:sp>
      <p:pic>
        <p:nvPicPr>
          <p:cNvPr id="4" name="Picture 3"/>
          <p:cNvPicPr>
            <a:picLocks noChangeAspect="1"/>
          </p:cNvPicPr>
          <p:nvPr/>
        </p:nvPicPr>
        <p:blipFill>
          <a:blip r:embed="rId4"/>
          <a:stretch>
            <a:fillRect/>
          </a:stretch>
        </p:blipFill>
        <p:spPr>
          <a:xfrm>
            <a:off x="329915" y="1305759"/>
            <a:ext cx="5896798" cy="2057687"/>
          </a:xfrm>
          <a:prstGeom prst="rect">
            <a:avLst/>
          </a:prstGeom>
        </p:spPr>
      </p:pic>
      <p:pic>
        <p:nvPicPr>
          <p:cNvPr id="5" name="Picture 4"/>
          <p:cNvPicPr>
            <a:picLocks noChangeAspect="1"/>
          </p:cNvPicPr>
          <p:nvPr/>
        </p:nvPicPr>
        <p:blipFill>
          <a:blip r:embed="rId5"/>
          <a:stretch>
            <a:fillRect/>
          </a:stretch>
        </p:blipFill>
        <p:spPr>
          <a:xfrm>
            <a:off x="6412375" y="3227058"/>
            <a:ext cx="5351362" cy="3376254"/>
          </a:xfrm>
          <a:prstGeom prst="rect">
            <a:avLst/>
          </a:prstGeom>
        </p:spPr>
      </p:pic>
      <p:sp>
        <p:nvSpPr>
          <p:cNvPr id="8" name="Rectangle 7"/>
          <p:cNvSpPr/>
          <p:nvPr/>
        </p:nvSpPr>
        <p:spPr>
          <a:xfrm>
            <a:off x="951053" y="4592020"/>
            <a:ext cx="4778415" cy="646331"/>
          </a:xfrm>
          <a:prstGeom prst="rect">
            <a:avLst/>
          </a:prstGeom>
        </p:spPr>
        <p:txBody>
          <a:bodyPr wrap="square">
            <a:spAutoFit/>
          </a:bodyPr>
          <a:lstStyle/>
          <a:p>
            <a:pPr algn="ctr"/>
            <a:r>
              <a:rPr lang="en-US" dirty="0">
                <a:solidFill>
                  <a:schemeClr val="accent4">
                    <a:lumMod val="60000"/>
                    <a:lumOff val="40000"/>
                  </a:schemeClr>
                </a:solidFill>
                <a:effectLst>
                  <a:outerShdw blurRad="38100" dist="38100" dir="2700000" algn="tl">
                    <a:srgbClr val="000000">
                      <a:alpha val="43137"/>
                    </a:srgbClr>
                  </a:outerShdw>
                </a:effectLst>
                <a:latin typeface="Bookman Old Style" panose="02050604050505020204" pitchFamily="18" charset="0"/>
              </a:rPr>
              <a:t>ANOVA F-statistic: 0.90</a:t>
            </a:r>
          </a:p>
          <a:p>
            <a:pPr algn="ctr"/>
            <a:r>
              <a:rPr lang="en-US" dirty="0">
                <a:solidFill>
                  <a:schemeClr val="accent4">
                    <a:lumMod val="60000"/>
                    <a:lumOff val="40000"/>
                  </a:schemeClr>
                </a:solidFill>
                <a:effectLst>
                  <a:outerShdw blurRad="38100" dist="38100" dir="2700000" algn="tl">
                    <a:srgbClr val="000000">
                      <a:alpha val="43137"/>
                    </a:srgbClr>
                  </a:outerShdw>
                </a:effectLst>
                <a:latin typeface="Bookman Old Style" panose="02050604050505020204" pitchFamily="18" charset="0"/>
              </a:rPr>
              <a:t>P-value: 0.4416</a:t>
            </a:r>
          </a:p>
        </p:txBody>
      </p:sp>
      <p:sp>
        <p:nvSpPr>
          <p:cNvPr id="9" name="Rectangle 8"/>
          <p:cNvSpPr/>
          <p:nvPr/>
        </p:nvSpPr>
        <p:spPr>
          <a:xfrm>
            <a:off x="7395866" y="1887246"/>
            <a:ext cx="3118162" cy="369332"/>
          </a:xfrm>
          <a:prstGeom prst="rect">
            <a:avLst/>
          </a:prstGeom>
        </p:spPr>
        <p:txBody>
          <a:bodyPr wrap="none">
            <a:spAutoFit/>
          </a:bodyPr>
          <a:lstStyle/>
          <a:p>
            <a:pPr algn="ctr"/>
            <a:r>
              <a:rPr lang="en-US" dirty="0" smtClean="0">
                <a:solidFill>
                  <a:schemeClr val="accent4">
                    <a:lumMod val="60000"/>
                    <a:lumOff val="40000"/>
                  </a:schemeClr>
                </a:solidFill>
                <a:latin typeface="Bookman Old Style" panose="02050604050505020204" pitchFamily="18" charset="0"/>
              </a:rPr>
              <a:t>Reject </a:t>
            </a:r>
            <a:r>
              <a:rPr lang="en-US" dirty="0">
                <a:solidFill>
                  <a:schemeClr val="accent4">
                    <a:lumMod val="60000"/>
                    <a:lumOff val="40000"/>
                  </a:schemeClr>
                </a:solidFill>
                <a:latin typeface="Bookman Old Style" panose="02050604050505020204" pitchFamily="18" charset="0"/>
              </a:rPr>
              <a:t>the null hypothesis</a:t>
            </a:r>
          </a:p>
        </p:txBody>
      </p:sp>
    </p:spTree>
    <p:extLst>
      <p:ext uri="{BB962C8B-B14F-4D97-AF65-F5344CB8AC3E}">
        <p14:creationId xmlns:p14="http://schemas.microsoft.com/office/powerpoint/2010/main" val="270698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lum contrast="-10000"/>
          </a:blip>
          <a:stretch>
            <a:fillRect/>
          </a:stretch>
        </p:blipFill>
        <p:spPr>
          <a:xfrm>
            <a:off x="0" y="-43036"/>
            <a:ext cx="12364123" cy="6954819"/>
          </a:xfrm>
          <a:prstGeom prst="rect">
            <a:avLst/>
          </a:prstGeom>
          <a:effectLst>
            <a:outerShdw blurRad="317500" dist="50800" dir="5400000" algn="ctr" rotWithShape="0">
              <a:srgbClr val="000000">
                <a:alpha val="55000"/>
              </a:srgbClr>
            </a:outerShdw>
            <a:softEdge rad="88900"/>
          </a:effectLst>
        </p:spPr>
      </p:pic>
      <p:graphicFrame>
        <p:nvGraphicFramePr>
          <p:cNvPr id="5" name="Table 4"/>
          <p:cNvGraphicFramePr>
            <a:graphicFrameLocks noGrp="1"/>
          </p:cNvGraphicFramePr>
          <p:nvPr>
            <p:extLst>
              <p:ext uri="{D42A27DB-BD31-4B8C-83A1-F6EECF244321}">
                <p14:modId xmlns:p14="http://schemas.microsoft.com/office/powerpoint/2010/main" val="3554132121"/>
              </p:ext>
            </p:extLst>
          </p:nvPr>
        </p:nvGraphicFramePr>
        <p:xfrm>
          <a:off x="458840" y="2776143"/>
          <a:ext cx="4454862" cy="1828800"/>
        </p:xfrm>
        <a:graphic>
          <a:graphicData uri="http://schemas.openxmlformats.org/drawingml/2006/table">
            <a:tbl>
              <a:tblPr firstRow="1" bandRow="1">
                <a:effectLst>
                  <a:outerShdw blurRad="50800" dist="50800" dir="5400000" algn="ctr" rotWithShape="0">
                    <a:schemeClr val="bg2">
                      <a:alpha val="56000"/>
                    </a:schemeClr>
                  </a:outerShdw>
                </a:effectLst>
                <a:tableStyleId>{5C22544A-7EE6-4342-B048-85BDC9FD1C3A}</a:tableStyleId>
              </a:tblPr>
              <a:tblGrid>
                <a:gridCol w="2227431"/>
                <a:gridCol w="2227431"/>
              </a:tblGrid>
              <a:tr h="0">
                <a:tc>
                  <a:txBody>
                    <a:bodyPr/>
                    <a:lstStyle/>
                    <a:p>
                      <a:pPr algn="ctr"/>
                      <a:r>
                        <a:rPr lang="de-DE" b="0" dirty="0" smtClean="0">
                          <a:solidFill>
                            <a:schemeClr val="accent4">
                              <a:lumMod val="75000"/>
                            </a:schemeClr>
                          </a:solidFill>
                          <a:latin typeface="Bookman Old Style" panose="02050604050505020204" pitchFamily="18" charset="0"/>
                        </a:rPr>
                        <a:t>Region</a:t>
                      </a:r>
                      <a:endParaRPr lang="en-US" b="0" dirty="0">
                        <a:solidFill>
                          <a:schemeClr val="accent4">
                            <a:lumMod val="75000"/>
                          </a:schemeClr>
                        </a:solidFill>
                        <a:latin typeface="Bookman Old Style" panose="02050604050505020204" pitchFamily="18" charset="0"/>
                      </a:endParaRPr>
                    </a:p>
                  </a:txBody>
                  <a:tcPr>
                    <a:solidFill>
                      <a:srgbClr val="373B43">
                        <a:alpha val="58000"/>
                      </a:srgbClr>
                    </a:solidFill>
                  </a:tcPr>
                </a:tc>
                <a:tc>
                  <a:txBody>
                    <a:bodyPr/>
                    <a:lstStyle/>
                    <a:p>
                      <a:pPr algn="ctr"/>
                      <a:r>
                        <a:rPr lang="de-DE" b="0" dirty="0" smtClean="0">
                          <a:solidFill>
                            <a:schemeClr val="accent4">
                              <a:lumMod val="75000"/>
                            </a:schemeClr>
                          </a:solidFill>
                          <a:latin typeface="Bookman Old Style" panose="02050604050505020204" pitchFamily="18" charset="0"/>
                        </a:rPr>
                        <a:t>Predicted</a:t>
                      </a:r>
                      <a:r>
                        <a:rPr lang="de-DE" b="0" baseline="0" dirty="0" smtClean="0">
                          <a:solidFill>
                            <a:schemeClr val="accent4">
                              <a:lumMod val="75000"/>
                            </a:schemeClr>
                          </a:solidFill>
                          <a:latin typeface="Bookman Old Style" panose="02050604050505020204" pitchFamily="18" charset="0"/>
                        </a:rPr>
                        <a:t> Sales</a:t>
                      </a:r>
                    </a:p>
                  </a:txBody>
                  <a:tcPr>
                    <a:solidFill>
                      <a:srgbClr val="373B43">
                        <a:alpha val="58000"/>
                      </a:srgbClr>
                    </a:solidFill>
                  </a:tcPr>
                </a:tc>
              </a:tr>
              <a:tr h="312529">
                <a:tc>
                  <a:txBody>
                    <a:bodyPr/>
                    <a:lstStyle/>
                    <a:p>
                      <a:r>
                        <a:rPr lang="de-DE" dirty="0" smtClean="0">
                          <a:solidFill>
                            <a:schemeClr val="accent4">
                              <a:lumMod val="60000"/>
                              <a:lumOff val="40000"/>
                            </a:schemeClr>
                          </a:solidFill>
                          <a:latin typeface="Bookman Old Style" panose="02050604050505020204" pitchFamily="18" charset="0"/>
                        </a:rPr>
                        <a:t>Central</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c>
                  <a:txBody>
                    <a:bodyPr/>
                    <a:lstStyle/>
                    <a:p>
                      <a:pPr algn="r"/>
                      <a:r>
                        <a:rPr lang="de-DE" dirty="0" smtClean="0">
                          <a:solidFill>
                            <a:schemeClr val="accent4">
                              <a:lumMod val="60000"/>
                              <a:lumOff val="40000"/>
                            </a:schemeClr>
                          </a:solidFill>
                          <a:latin typeface="Bookman Old Style" panose="02050604050505020204" pitchFamily="18" charset="0"/>
                        </a:rPr>
                        <a:t>206.03</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r>
              <a:tr h="312529">
                <a:tc>
                  <a:txBody>
                    <a:bodyPr/>
                    <a:lstStyle/>
                    <a:p>
                      <a:r>
                        <a:rPr lang="de-DE" dirty="0" smtClean="0">
                          <a:solidFill>
                            <a:schemeClr val="accent4">
                              <a:lumMod val="60000"/>
                              <a:lumOff val="40000"/>
                            </a:schemeClr>
                          </a:solidFill>
                          <a:latin typeface="Bookman Old Style" panose="02050604050505020204" pitchFamily="18" charset="0"/>
                        </a:rPr>
                        <a:t>East</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c>
                  <a:txBody>
                    <a:bodyPr/>
                    <a:lstStyle/>
                    <a:p>
                      <a:pPr algn="r"/>
                      <a:r>
                        <a:rPr lang="de-DE" dirty="0" smtClean="0">
                          <a:solidFill>
                            <a:schemeClr val="accent4">
                              <a:lumMod val="60000"/>
                              <a:lumOff val="40000"/>
                            </a:schemeClr>
                          </a:solidFill>
                          <a:latin typeface="Bookman Old Style" panose="02050604050505020204" pitchFamily="18" charset="0"/>
                        </a:rPr>
                        <a:t>234.58</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r>
              <a:tr h="312529">
                <a:tc>
                  <a:txBody>
                    <a:bodyPr/>
                    <a:lstStyle/>
                    <a:p>
                      <a:r>
                        <a:rPr lang="de-DE" dirty="0" smtClean="0">
                          <a:solidFill>
                            <a:schemeClr val="accent4">
                              <a:lumMod val="60000"/>
                              <a:lumOff val="40000"/>
                            </a:schemeClr>
                          </a:solidFill>
                          <a:latin typeface="Bookman Old Style" panose="02050604050505020204" pitchFamily="18" charset="0"/>
                        </a:rPr>
                        <a:t>South</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c>
                  <a:txBody>
                    <a:bodyPr/>
                    <a:lstStyle/>
                    <a:p>
                      <a:pPr algn="r"/>
                      <a:r>
                        <a:rPr lang="de-DE" dirty="0" smtClean="0">
                          <a:solidFill>
                            <a:schemeClr val="accent4">
                              <a:lumMod val="60000"/>
                              <a:lumOff val="40000"/>
                            </a:schemeClr>
                          </a:solidFill>
                          <a:latin typeface="Bookman Old Style" panose="02050604050505020204" pitchFamily="18" charset="0"/>
                        </a:rPr>
                        <a:t>213.53</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r>
              <a:tr h="312529">
                <a:tc>
                  <a:txBody>
                    <a:bodyPr/>
                    <a:lstStyle/>
                    <a:p>
                      <a:r>
                        <a:rPr lang="de-DE" dirty="0" smtClean="0">
                          <a:solidFill>
                            <a:schemeClr val="accent4">
                              <a:lumMod val="60000"/>
                              <a:lumOff val="40000"/>
                            </a:schemeClr>
                          </a:solidFill>
                          <a:latin typeface="Bookman Old Style" panose="02050604050505020204" pitchFamily="18" charset="0"/>
                        </a:rPr>
                        <a:t>West</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c>
                  <a:txBody>
                    <a:bodyPr/>
                    <a:lstStyle/>
                    <a:p>
                      <a:pPr algn="r"/>
                      <a:r>
                        <a:rPr lang="de-DE" dirty="0" smtClean="0">
                          <a:solidFill>
                            <a:schemeClr val="accent4">
                              <a:lumMod val="60000"/>
                              <a:lumOff val="40000"/>
                            </a:schemeClr>
                          </a:solidFill>
                          <a:latin typeface="Bookman Old Style" panose="02050604050505020204" pitchFamily="18" charset="0"/>
                        </a:rPr>
                        <a:t>223.61</a:t>
                      </a:r>
                      <a:endParaRPr lang="en-US" dirty="0">
                        <a:solidFill>
                          <a:schemeClr val="accent4">
                            <a:lumMod val="60000"/>
                            <a:lumOff val="40000"/>
                          </a:schemeClr>
                        </a:solidFill>
                        <a:latin typeface="Bookman Old Style" panose="02050604050505020204" pitchFamily="18" charset="0"/>
                      </a:endParaRPr>
                    </a:p>
                  </a:txBody>
                  <a:tcPr>
                    <a:solidFill>
                      <a:srgbClr val="373B43">
                        <a:alpha val="58000"/>
                      </a:srgbClr>
                    </a:solidFill>
                  </a:tcPr>
                </a:tc>
              </a:tr>
            </a:tbl>
          </a:graphicData>
        </a:graphic>
      </p:graphicFrame>
      <p:pic>
        <p:nvPicPr>
          <p:cNvPr id="6" name="Picture 5"/>
          <p:cNvPicPr>
            <a:picLocks noChangeAspect="1"/>
          </p:cNvPicPr>
          <p:nvPr/>
        </p:nvPicPr>
        <p:blipFill>
          <a:blip r:embed="rId4"/>
          <a:stretch>
            <a:fillRect/>
          </a:stretch>
        </p:blipFill>
        <p:spPr>
          <a:xfrm>
            <a:off x="5462189" y="1005160"/>
            <a:ext cx="6087325" cy="4858428"/>
          </a:xfrm>
          <a:prstGeom prst="rect">
            <a:avLst/>
          </a:prstGeom>
          <a:effectLst>
            <a:glow rad="228600">
              <a:schemeClr val="bg1">
                <a:lumMod val="50000"/>
                <a:alpha val="40000"/>
              </a:schemeClr>
            </a:glow>
          </a:effectLst>
        </p:spPr>
      </p:pic>
      <p:sp>
        <p:nvSpPr>
          <p:cNvPr id="8" name="Rectangle 7"/>
          <p:cNvSpPr/>
          <p:nvPr/>
        </p:nvSpPr>
        <p:spPr>
          <a:xfrm>
            <a:off x="365241" y="635828"/>
            <a:ext cx="4939173" cy="369332"/>
          </a:xfrm>
          <a:prstGeom prst="rect">
            <a:avLst/>
          </a:prstGeom>
        </p:spPr>
        <p:txBody>
          <a:bodyPr wrap="none">
            <a:spAutoFit/>
          </a:bodyPr>
          <a:lstStyle/>
          <a:p>
            <a:r>
              <a:rPr lang="en-US" dirty="0" smtClean="0">
                <a:solidFill>
                  <a:schemeClr val="accent4">
                    <a:lumMod val="75000"/>
                  </a:schemeClr>
                </a:solidFill>
                <a:latin typeface="Bookman Old Style" panose="02050604050505020204" pitchFamily="18" charset="0"/>
              </a:rPr>
              <a:t>Predictive </a:t>
            </a:r>
            <a:r>
              <a:rPr lang="en-US" dirty="0">
                <a:solidFill>
                  <a:schemeClr val="accent4">
                    <a:lumMod val="75000"/>
                  </a:schemeClr>
                </a:solidFill>
                <a:latin typeface="Bookman Old Style" panose="02050604050505020204" pitchFamily="18" charset="0"/>
              </a:rPr>
              <a:t>analysis to forecast future sales</a:t>
            </a:r>
          </a:p>
        </p:txBody>
      </p:sp>
      <p:sp>
        <p:nvSpPr>
          <p:cNvPr id="9" name="Rectangle 8"/>
          <p:cNvSpPr/>
          <p:nvPr/>
        </p:nvSpPr>
        <p:spPr>
          <a:xfrm>
            <a:off x="301065" y="5296433"/>
            <a:ext cx="5003349" cy="369332"/>
          </a:xfrm>
          <a:prstGeom prst="rect">
            <a:avLst/>
          </a:prstGeom>
        </p:spPr>
        <p:txBody>
          <a:bodyPr wrap="square">
            <a:spAutoFit/>
          </a:bodyPr>
          <a:lstStyle/>
          <a:p>
            <a:r>
              <a:rPr lang="en-US" dirty="0">
                <a:solidFill>
                  <a:schemeClr val="accent4">
                    <a:lumMod val="60000"/>
                    <a:lumOff val="40000"/>
                  </a:schemeClr>
                </a:solidFill>
                <a:latin typeface="Bookman Old Style" panose="02050604050505020204" pitchFamily="18" charset="0"/>
              </a:rPr>
              <a:t>Mean Squared Error: 670942.0782053045</a:t>
            </a:r>
          </a:p>
        </p:txBody>
      </p:sp>
    </p:spTree>
    <p:extLst>
      <p:ext uri="{BB962C8B-B14F-4D97-AF65-F5344CB8AC3E}">
        <p14:creationId xmlns:p14="http://schemas.microsoft.com/office/powerpoint/2010/main" val="326317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5112"/>
            <a:ext cx="12192000" cy="6712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rot="19878914">
            <a:off x="5054530" y="756381"/>
            <a:ext cx="1215603" cy="611495"/>
          </a:xfrm>
          <a:prstGeom prst="rect">
            <a:avLst/>
          </a:prstGeom>
          <a:solidFill>
            <a:srgbClr val="E1DFE4"/>
          </a:solidFill>
          <a:ln>
            <a:solidFill>
              <a:srgbClr val="DAD7D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rot="3075918">
            <a:off x="4627085" y="1145079"/>
            <a:ext cx="836041" cy="509766"/>
          </a:xfrm>
          <a:prstGeom prst="rect">
            <a:avLst/>
          </a:prstGeom>
          <a:solidFill>
            <a:srgbClr val="DBD8DF"/>
          </a:solidFill>
          <a:ln>
            <a:solidFill>
              <a:srgbClr val="DAD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539266" y="2936838"/>
            <a:ext cx="4593515" cy="1938992"/>
          </a:xfrm>
          <a:prstGeom prst="rect">
            <a:avLst/>
          </a:prstGeom>
          <a:noFill/>
        </p:spPr>
        <p:txBody>
          <a:bodyPr wrap="square" rtlCol="0">
            <a:spAutoFit/>
          </a:bodyPr>
          <a:lstStyle/>
          <a:p>
            <a:pPr algn="ctr"/>
            <a:r>
              <a:rPr lang="de-DE" sz="6000" spc="300" dirty="0" smtClean="0">
                <a:solidFill>
                  <a:schemeClr val="bg1">
                    <a:lumMod val="85000"/>
                  </a:schemeClr>
                </a:solidFill>
                <a:effectLst>
                  <a:outerShdw blurRad="38100" dist="38100" dir="2700000" algn="tl">
                    <a:srgbClr val="000000">
                      <a:alpha val="43137"/>
                    </a:srgbClr>
                  </a:outerShdw>
                </a:effectLst>
                <a:latin typeface="Forte" panose="03060902040502070203" pitchFamily="66" charset="0"/>
              </a:rPr>
              <a:t>THANK YOU </a:t>
            </a:r>
            <a:endParaRPr lang="en-US" sz="6000" spc="300" dirty="0">
              <a:solidFill>
                <a:schemeClr val="bg1">
                  <a:lumMod val="85000"/>
                </a:schemeClr>
              </a:solidFill>
              <a:effectLst>
                <a:outerShdw blurRad="38100" dist="38100" dir="2700000" algn="tl">
                  <a:srgbClr val="000000">
                    <a:alpha val="43137"/>
                  </a:srgbClr>
                </a:outerShdw>
              </a:effectLst>
              <a:latin typeface="Forte" panose="03060902040502070203" pitchFamily="66" charset="0"/>
            </a:endParaRPr>
          </a:p>
        </p:txBody>
      </p:sp>
    </p:spTree>
    <p:extLst>
      <p:ext uri="{BB962C8B-B14F-4D97-AF65-F5344CB8AC3E}">
        <p14:creationId xmlns:p14="http://schemas.microsoft.com/office/powerpoint/2010/main" val="3561343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878662" y="3502331"/>
            <a:ext cx="3700631" cy="369332"/>
          </a:xfrm>
          <a:prstGeom prst="rect">
            <a:avLst/>
          </a:prstGeom>
          <a:noFill/>
        </p:spPr>
        <p:txBody>
          <a:bodyPr wrap="square" rtlCol="0">
            <a:spAutoFit/>
          </a:bodyPr>
          <a:lstStyle/>
          <a:p>
            <a:pPr algn="ctr"/>
            <a:r>
              <a:rPr lang="de-DE" dirty="0" smtClean="0">
                <a:solidFill>
                  <a:schemeClr val="accent4">
                    <a:lumMod val="40000"/>
                    <a:lumOff val="60000"/>
                  </a:schemeClr>
                </a:solidFill>
                <a:latin typeface="Castellar" panose="020A0402060406010301" pitchFamily="18" charset="0"/>
              </a:rPr>
              <a:t>BONUS SALES PREDICTION</a:t>
            </a:r>
            <a:endParaRPr lang="en-US" dirty="0">
              <a:solidFill>
                <a:schemeClr val="accent4">
                  <a:lumMod val="40000"/>
                  <a:lumOff val="60000"/>
                </a:schemeClr>
              </a:solidFill>
              <a:latin typeface="Castellar" panose="020A0402060406010301" pitchFamily="18" charset="0"/>
            </a:endParaRPr>
          </a:p>
        </p:txBody>
      </p:sp>
      <p:pic>
        <p:nvPicPr>
          <p:cNvPr id="2" name="Picture 1"/>
          <p:cNvPicPr>
            <a:picLocks noChangeAspect="1"/>
          </p:cNvPicPr>
          <p:nvPr/>
        </p:nvPicPr>
        <p:blipFill>
          <a:blip r:embed="rId2">
            <a:lum contrast="-10000"/>
          </a:blip>
          <a:stretch>
            <a:fillRect/>
          </a:stretch>
        </p:blipFill>
        <p:spPr>
          <a:xfrm>
            <a:off x="-96819" y="-74586"/>
            <a:ext cx="12397702" cy="7153834"/>
          </a:xfrm>
          <a:prstGeom prst="rect">
            <a:avLst/>
          </a:prstGeom>
          <a:effectLst>
            <a:outerShdw blurRad="317500" dist="50800" dir="5400000" algn="ctr" rotWithShape="0">
              <a:srgbClr val="000000">
                <a:alpha val="76000"/>
              </a:srgbClr>
            </a:outerShdw>
            <a:softEdge rad="88900"/>
          </a:effectLst>
        </p:spPr>
      </p:pic>
      <p:sp>
        <p:nvSpPr>
          <p:cNvPr id="5" name="TextBox 4"/>
          <p:cNvSpPr txBox="1"/>
          <p:nvPr/>
        </p:nvSpPr>
        <p:spPr>
          <a:xfrm>
            <a:off x="897165" y="606274"/>
            <a:ext cx="2640563" cy="461665"/>
          </a:xfrm>
          <a:prstGeom prst="rect">
            <a:avLst/>
          </a:prstGeom>
          <a:noFill/>
        </p:spPr>
        <p:txBody>
          <a:bodyPr wrap="square" rtlCol="0">
            <a:spAutoFit/>
          </a:bodyPr>
          <a:lstStyle/>
          <a:p>
            <a:pPr algn="ctr"/>
            <a:r>
              <a:rPr lang="de-DE" sz="2400" dirty="0" smtClean="0">
                <a:solidFill>
                  <a:schemeClr val="accent4">
                    <a:lumMod val="40000"/>
                    <a:lumOff val="60000"/>
                  </a:schemeClr>
                </a:solidFill>
                <a:latin typeface="Castellar" panose="020A0402060406010301" pitchFamily="18" charset="0"/>
              </a:rPr>
              <a:t>AGENDA</a:t>
            </a:r>
            <a:endParaRPr lang="en-US" dirty="0">
              <a:solidFill>
                <a:schemeClr val="accent4">
                  <a:lumMod val="40000"/>
                  <a:lumOff val="60000"/>
                </a:schemeClr>
              </a:solidFill>
              <a:latin typeface="Castellar" panose="020A0402060406010301" pitchFamily="18" charset="0"/>
            </a:endParaRPr>
          </a:p>
        </p:txBody>
      </p:sp>
      <p:sp>
        <p:nvSpPr>
          <p:cNvPr id="6" name="TextBox 5"/>
          <p:cNvSpPr txBox="1"/>
          <p:nvPr/>
        </p:nvSpPr>
        <p:spPr>
          <a:xfrm>
            <a:off x="1026442" y="1390288"/>
            <a:ext cx="4121020"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40000"/>
                    <a:lumOff val="60000"/>
                  </a:schemeClr>
                </a:solidFill>
                <a:latin typeface="Bookman Old Style" panose="02050604050505020204" pitchFamily="18" charset="0"/>
              </a:rPr>
              <a:t>What is the overall sales trend over time? </a:t>
            </a:r>
          </a:p>
        </p:txBody>
      </p:sp>
      <p:sp>
        <p:nvSpPr>
          <p:cNvPr id="8" name="TextBox 7"/>
          <p:cNvSpPr txBox="1"/>
          <p:nvPr/>
        </p:nvSpPr>
        <p:spPr>
          <a:xfrm>
            <a:off x="1026442" y="3366968"/>
            <a:ext cx="412102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40000"/>
                    <a:lumOff val="60000"/>
                  </a:schemeClr>
                </a:solidFill>
                <a:latin typeface="Bookman Old Style" panose="02050604050505020204" pitchFamily="18" charset="0"/>
              </a:rPr>
              <a:t>Is there a correlation between the segment of customers and the amount of sales? </a:t>
            </a:r>
          </a:p>
        </p:txBody>
      </p:sp>
      <p:sp>
        <p:nvSpPr>
          <p:cNvPr id="7" name="TextBox 6"/>
          <p:cNvSpPr txBox="1"/>
          <p:nvPr/>
        </p:nvSpPr>
        <p:spPr>
          <a:xfrm>
            <a:off x="1026442" y="2292661"/>
            <a:ext cx="3833327"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40000"/>
                    <a:lumOff val="60000"/>
                  </a:schemeClr>
                </a:solidFill>
                <a:latin typeface="Bookman Old Style" panose="02050604050505020204" pitchFamily="18" charset="0"/>
              </a:rPr>
              <a:t>Which shipping mode is most commonly used, and does it correlate with higher sales? </a:t>
            </a:r>
          </a:p>
        </p:txBody>
      </p:sp>
      <p:pic>
        <p:nvPicPr>
          <p:cNvPr id="3" name="Picture 2"/>
          <p:cNvPicPr>
            <a:picLocks noChangeAspect="1"/>
          </p:cNvPicPr>
          <p:nvPr/>
        </p:nvPicPr>
        <p:blipFill>
          <a:blip r:embed="rId3"/>
          <a:stretch>
            <a:fillRect/>
          </a:stretch>
        </p:blipFill>
        <p:spPr>
          <a:xfrm>
            <a:off x="108883" y="-1398623"/>
            <a:ext cx="12192000" cy="3623832"/>
          </a:xfrm>
          <a:prstGeom prst="rect">
            <a:avLst/>
          </a:prstGeom>
        </p:spPr>
      </p:pic>
      <p:sp>
        <p:nvSpPr>
          <p:cNvPr id="9" name="TextBox 8"/>
          <p:cNvSpPr txBox="1"/>
          <p:nvPr/>
        </p:nvSpPr>
        <p:spPr>
          <a:xfrm>
            <a:off x="1215760" y="4518812"/>
            <a:ext cx="4152306" cy="65809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40000"/>
                    <a:lumOff val="60000"/>
                  </a:schemeClr>
                </a:solidFill>
                <a:latin typeface="Bookman Old Style" panose="02050604050505020204" pitchFamily="18" charset="0"/>
              </a:rPr>
              <a:t>What are the top-selling products and categories? </a:t>
            </a:r>
          </a:p>
        </p:txBody>
      </p:sp>
      <p:sp>
        <p:nvSpPr>
          <p:cNvPr id="10" name="TextBox 9"/>
          <p:cNvSpPr txBox="1"/>
          <p:nvPr/>
        </p:nvSpPr>
        <p:spPr>
          <a:xfrm>
            <a:off x="1215760" y="5308813"/>
            <a:ext cx="4512906"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chemeClr val="accent4">
                    <a:lumMod val="40000"/>
                    <a:lumOff val="60000"/>
                  </a:schemeClr>
                </a:solidFill>
                <a:latin typeface="Bookman Old Style" panose="02050604050505020204" pitchFamily="18" charset="0"/>
              </a:rPr>
              <a:t>How </a:t>
            </a:r>
            <a:r>
              <a:rPr lang="en-US" dirty="0">
                <a:solidFill>
                  <a:schemeClr val="accent4">
                    <a:lumMod val="40000"/>
                    <a:lumOff val="60000"/>
                  </a:schemeClr>
                </a:solidFill>
                <a:latin typeface="Bookman Old Style" panose="02050604050505020204" pitchFamily="18" charset="0"/>
              </a:rPr>
              <a:t>do sales vary across different regions or countries?</a:t>
            </a:r>
          </a:p>
        </p:txBody>
      </p:sp>
      <p:pic>
        <p:nvPicPr>
          <p:cNvPr id="4" name="Picture 3"/>
          <p:cNvPicPr>
            <a:picLocks noChangeAspect="1"/>
          </p:cNvPicPr>
          <p:nvPr/>
        </p:nvPicPr>
        <p:blipFill rotWithShape="1">
          <a:blip r:embed="rId4"/>
          <a:srcRect t="1530"/>
          <a:stretch/>
        </p:blipFill>
        <p:spPr>
          <a:xfrm>
            <a:off x="6032" y="3602572"/>
            <a:ext cx="12192000" cy="3333614"/>
          </a:xfrm>
          <a:prstGeom prst="rect">
            <a:avLst/>
          </a:prstGeom>
        </p:spPr>
      </p:pic>
      <p:sp>
        <p:nvSpPr>
          <p:cNvPr id="12" name="TextBox 11"/>
          <p:cNvSpPr txBox="1"/>
          <p:nvPr/>
        </p:nvSpPr>
        <p:spPr>
          <a:xfrm>
            <a:off x="7325959" y="3082879"/>
            <a:ext cx="3775934" cy="369332"/>
          </a:xfrm>
          <a:prstGeom prst="rect">
            <a:avLst/>
          </a:prstGeom>
          <a:noFill/>
        </p:spPr>
        <p:txBody>
          <a:bodyPr wrap="square" rtlCol="0">
            <a:spAutoFit/>
          </a:bodyPr>
          <a:lstStyle/>
          <a:p>
            <a:pPr algn="ctr"/>
            <a:r>
              <a:rPr lang="de-DE" dirty="0" smtClean="0">
                <a:solidFill>
                  <a:schemeClr val="accent4">
                    <a:lumMod val="40000"/>
                    <a:lumOff val="60000"/>
                  </a:schemeClr>
                </a:solidFill>
                <a:latin typeface="Castellar" panose="020A0402060406010301" pitchFamily="18" charset="0"/>
              </a:rPr>
              <a:t>BONUS SALES PREDICTION</a:t>
            </a:r>
            <a:endParaRPr lang="en-US" dirty="0">
              <a:solidFill>
                <a:schemeClr val="accent4">
                  <a:lumMod val="40000"/>
                  <a:lumOff val="60000"/>
                </a:schemeClr>
              </a:solidFill>
              <a:latin typeface="Castellar" panose="020A0402060406010301" pitchFamily="18" charset="0"/>
            </a:endParaRPr>
          </a:p>
        </p:txBody>
      </p:sp>
    </p:spTree>
    <p:extLst>
      <p:ext uri="{BB962C8B-B14F-4D97-AF65-F5344CB8AC3E}">
        <p14:creationId xmlns:p14="http://schemas.microsoft.com/office/powerpoint/2010/main" val="35231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8.33333E-7 2.96296E-6 L -8.33333E-7 0.47662 " pathEditMode="relative" rAng="0" ptsTypes="AA">
                                      <p:cBhvr>
                                        <p:cTn id="6" dur="2000" fill="hold"/>
                                        <p:tgtEl>
                                          <p:spTgt spid="4"/>
                                        </p:tgtEl>
                                        <p:attrNameLst>
                                          <p:attrName>ppt_x</p:attrName>
                                          <p:attrName>ppt_y</p:attrName>
                                        </p:attrNameLst>
                                      </p:cBhvr>
                                      <p:rCtr x="0" y="23819"/>
                                    </p:animMotion>
                                  </p:childTnLst>
                                </p:cTn>
                              </p:par>
                              <p:par>
                                <p:cTn id="7" presetID="42" presetClass="path" presetSubtype="0" accel="50000" decel="50000" fill="hold" nodeType="withEffect">
                                  <p:stCondLst>
                                    <p:cond delay="0"/>
                                  </p:stCondLst>
                                  <p:childTnLst>
                                    <p:animMotion origin="layout" path="M -4.375E-6 4.81481E-6 L -0.00065 -0.51297 " pathEditMode="relative" rAng="0" ptsTypes="AA">
                                      <p:cBhvr>
                                        <p:cTn id="8" dur="2000" fill="hold"/>
                                        <p:tgtEl>
                                          <p:spTgt spid="3"/>
                                        </p:tgtEl>
                                        <p:attrNameLst>
                                          <p:attrName>ppt_x</p:attrName>
                                          <p:attrName>ppt_y</p:attrName>
                                        </p:attrNameLst>
                                      </p:cBhvr>
                                      <p:rCtr x="-39" y="-25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lum contrast="-10000"/>
          </a:blip>
          <a:stretch>
            <a:fillRect/>
          </a:stretch>
        </p:blipFill>
        <p:spPr>
          <a:xfrm>
            <a:off x="-78890" y="-96820"/>
            <a:ext cx="12364123" cy="6954819"/>
          </a:xfrm>
          <a:prstGeom prst="rect">
            <a:avLst/>
          </a:prstGeom>
          <a:effectLst>
            <a:outerShdw blurRad="317500" dist="50800" dir="5400000" algn="ctr" rotWithShape="0">
              <a:srgbClr val="000000">
                <a:alpha val="76000"/>
              </a:srgbClr>
            </a:outerShdw>
            <a:softEdge rad="88900"/>
          </a:effectLst>
        </p:spPr>
      </p:pic>
      <p:pic>
        <p:nvPicPr>
          <p:cNvPr id="5" name="Content Placeholder 3"/>
          <p:cNvPicPr>
            <a:picLocks noChangeAspect="1"/>
          </p:cNvPicPr>
          <p:nvPr/>
        </p:nvPicPr>
        <p:blipFill>
          <a:blip r:embed="rId3"/>
          <a:stretch>
            <a:fillRect/>
          </a:stretch>
        </p:blipFill>
        <p:spPr>
          <a:xfrm>
            <a:off x="124561" y="3380588"/>
            <a:ext cx="5721674" cy="3058347"/>
          </a:xfrm>
          <a:prstGeom prst="rect">
            <a:avLst/>
          </a:prstGeom>
          <a:effectLst>
            <a:innerShdw blurRad="63500" dist="50800" dir="8100000">
              <a:prstClr val="black">
                <a:alpha val="50000"/>
              </a:prstClr>
            </a:innerShdw>
            <a:softEdge rad="31750"/>
          </a:effectLst>
        </p:spPr>
      </p:pic>
      <p:sp>
        <p:nvSpPr>
          <p:cNvPr id="6" name="Rectangle 5"/>
          <p:cNvSpPr/>
          <p:nvPr/>
        </p:nvSpPr>
        <p:spPr>
          <a:xfrm>
            <a:off x="473112" y="365125"/>
            <a:ext cx="5362365" cy="400110"/>
          </a:xfrm>
          <a:prstGeom prst="rect">
            <a:avLst/>
          </a:prstGeom>
        </p:spPr>
        <p:txBody>
          <a:bodyPr wrap="none">
            <a:spAutoFit/>
          </a:bodyPr>
          <a:lstStyle/>
          <a:p>
            <a:r>
              <a:rPr lang="en-US" sz="2000" dirty="0">
                <a:solidFill>
                  <a:schemeClr val="accent4">
                    <a:lumMod val="40000"/>
                    <a:lumOff val="60000"/>
                  </a:schemeClr>
                </a:solidFill>
                <a:latin typeface="Bookman Old Style" panose="02050604050505020204" pitchFamily="18" charset="0"/>
              </a:rPr>
              <a:t>What is the overall sales trend over time?</a:t>
            </a:r>
          </a:p>
        </p:txBody>
      </p:sp>
      <p:sp>
        <p:nvSpPr>
          <p:cNvPr id="7" name="TextBox 6"/>
          <p:cNvSpPr txBox="1"/>
          <p:nvPr/>
        </p:nvSpPr>
        <p:spPr>
          <a:xfrm>
            <a:off x="473112" y="1040190"/>
            <a:ext cx="5271472" cy="923330"/>
          </a:xfrm>
          <a:prstGeom prst="rect">
            <a:avLst/>
          </a:prstGeom>
          <a:noFill/>
        </p:spPr>
        <p:txBody>
          <a:bodyPr wrap="square" rtlCol="0">
            <a:spAutoFit/>
          </a:bodyPr>
          <a:lstStyle/>
          <a:p>
            <a:pPr marL="285750" indent="-285750">
              <a:buFont typeface="Arial" panose="020B0604020202020204" pitchFamily="34" charset="0"/>
              <a:buChar char="•"/>
            </a:pPr>
            <a:r>
              <a:rPr lang="de-DE" dirty="0" smtClean="0">
                <a:solidFill>
                  <a:schemeClr val="accent4">
                    <a:lumMod val="40000"/>
                    <a:lumOff val="60000"/>
                  </a:schemeClr>
                </a:solidFill>
                <a:latin typeface="Bookman Old Style" panose="02050604050505020204" pitchFamily="18" charset="0"/>
              </a:rPr>
              <a:t>Daily ,</a:t>
            </a:r>
          </a:p>
          <a:p>
            <a:pPr marL="285750" indent="-285750">
              <a:buFont typeface="Arial" panose="020B0604020202020204" pitchFamily="34" charset="0"/>
              <a:buChar char="•"/>
            </a:pPr>
            <a:r>
              <a:rPr lang="de-DE" dirty="0" smtClean="0">
                <a:solidFill>
                  <a:schemeClr val="accent4">
                    <a:lumMod val="40000"/>
                    <a:lumOff val="60000"/>
                  </a:schemeClr>
                </a:solidFill>
                <a:latin typeface="Bookman Old Style" panose="02050604050505020204" pitchFamily="18" charset="0"/>
              </a:rPr>
              <a:t>Monthly or</a:t>
            </a:r>
          </a:p>
          <a:p>
            <a:pPr marL="285750" indent="-285750">
              <a:buFont typeface="Arial" panose="020B0604020202020204" pitchFamily="34" charset="0"/>
              <a:buChar char="•"/>
            </a:pPr>
            <a:r>
              <a:rPr lang="de-DE" dirty="0" smtClean="0">
                <a:solidFill>
                  <a:schemeClr val="accent4">
                    <a:lumMod val="40000"/>
                    <a:lumOff val="60000"/>
                  </a:schemeClr>
                </a:solidFill>
                <a:latin typeface="Bookman Old Style" panose="02050604050505020204" pitchFamily="18" charset="0"/>
              </a:rPr>
              <a:t>Yearly?</a:t>
            </a:r>
            <a:endParaRPr lang="en-US" dirty="0">
              <a:solidFill>
                <a:schemeClr val="accent4">
                  <a:lumMod val="40000"/>
                  <a:lumOff val="60000"/>
                </a:schemeClr>
              </a:solidFill>
              <a:latin typeface="Bookman Old Style" panose="02050604050505020204" pitchFamily="18" charset="0"/>
            </a:endParaRPr>
          </a:p>
        </p:txBody>
      </p:sp>
      <p:pic>
        <p:nvPicPr>
          <p:cNvPr id="8" name="Picture 7"/>
          <p:cNvPicPr>
            <a:picLocks noChangeAspect="1"/>
          </p:cNvPicPr>
          <p:nvPr/>
        </p:nvPicPr>
        <p:blipFill>
          <a:blip r:embed="rId4"/>
          <a:stretch>
            <a:fillRect/>
          </a:stretch>
        </p:blipFill>
        <p:spPr>
          <a:xfrm>
            <a:off x="6333365" y="182874"/>
            <a:ext cx="5721674" cy="3058347"/>
          </a:xfrm>
          <a:prstGeom prst="rect">
            <a:avLst/>
          </a:prstGeom>
          <a:effectLst>
            <a:innerShdw blurRad="114300">
              <a:prstClr val="black"/>
            </a:innerShdw>
            <a:softEdge rad="31750"/>
          </a:effectLst>
        </p:spPr>
      </p:pic>
      <p:pic>
        <p:nvPicPr>
          <p:cNvPr id="9" name="Picture 8"/>
          <p:cNvPicPr>
            <a:picLocks noChangeAspect="1"/>
          </p:cNvPicPr>
          <p:nvPr/>
        </p:nvPicPr>
        <p:blipFill>
          <a:blip r:embed="rId5"/>
          <a:stretch>
            <a:fillRect/>
          </a:stretch>
        </p:blipFill>
        <p:spPr>
          <a:xfrm>
            <a:off x="6333365" y="3380588"/>
            <a:ext cx="5721674" cy="3058347"/>
          </a:xfrm>
          <a:prstGeom prst="rect">
            <a:avLst/>
          </a:prstGeom>
          <a:effectLst>
            <a:innerShdw blurRad="63500" dist="50800" dir="8100000">
              <a:prstClr val="black">
                <a:alpha val="46000"/>
              </a:prstClr>
            </a:innerShdw>
            <a:softEdge rad="31750"/>
          </a:effectLst>
        </p:spPr>
      </p:pic>
    </p:spTree>
    <p:extLst>
      <p:ext uri="{BB962C8B-B14F-4D97-AF65-F5344CB8AC3E}">
        <p14:creationId xmlns:p14="http://schemas.microsoft.com/office/powerpoint/2010/main" val="406109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lum contrast="-10000"/>
          </a:blip>
          <a:stretch>
            <a:fillRect/>
          </a:stretch>
        </p:blipFill>
        <p:spPr>
          <a:xfrm>
            <a:off x="-78890" y="-96820"/>
            <a:ext cx="12364123" cy="6954819"/>
          </a:xfrm>
          <a:prstGeom prst="rect">
            <a:avLst/>
          </a:prstGeom>
          <a:effectLst>
            <a:outerShdw blurRad="317500" dist="50800" dir="5400000" algn="ctr" rotWithShape="0">
              <a:srgbClr val="000000">
                <a:alpha val="76000"/>
              </a:srgbClr>
            </a:outerShdw>
            <a:softEdge rad="31750"/>
          </a:effectLst>
        </p:spPr>
      </p:pic>
      <p:pic>
        <p:nvPicPr>
          <p:cNvPr id="6" name="Content Placeholder 5"/>
          <p:cNvPicPr>
            <a:picLocks noGrp="1" noChangeAspect="1"/>
          </p:cNvPicPr>
          <p:nvPr>
            <p:ph idx="1"/>
          </p:nvPr>
        </p:nvPicPr>
        <p:blipFill>
          <a:blip r:embed="rId3"/>
          <a:stretch>
            <a:fillRect/>
          </a:stretch>
        </p:blipFill>
        <p:spPr>
          <a:xfrm>
            <a:off x="2178812" y="765776"/>
            <a:ext cx="7440449" cy="1243435"/>
          </a:xfrm>
          <a:prstGeom prst="rect">
            <a:avLst/>
          </a:prstGeom>
          <a:effectLst>
            <a:softEdge rad="31750"/>
          </a:effectLst>
        </p:spPr>
      </p:pic>
      <p:pic>
        <p:nvPicPr>
          <p:cNvPr id="7" name="Picture 6"/>
          <p:cNvPicPr>
            <a:picLocks noChangeAspect="1"/>
          </p:cNvPicPr>
          <p:nvPr/>
        </p:nvPicPr>
        <p:blipFill>
          <a:blip r:embed="rId4"/>
          <a:stretch>
            <a:fillRect/>
          </a:stretch>
        </p:blipFill>
        <p:spPr>
          <a:xfrm>
            <a:off x="2178812" y="2174526"/>
            <a:ext cx="7440449" cy="1206063"/>
          </a:xfrm>
          <a:prstGeom prst="rect">
            <a:avLst/>
          </a:prstGeom>
          <a:effectLst>
            <a:softEdge rad="31750"/>
          </a:effectLst>
        </p:spPr>
      </p:pic>
      <p:pic>
        <p:nvPicPr>
          <p:cNvPr id="8" name="Picture 7"/>
          <p:cNvPicPr>
            <a:picLocks noChangeAspect="1"/>
          </p:cNvPicPr>
          <p:nvPr/>
        </p:nvPicPr>
        <p:blipFill>
          <a:blip r:embed="rId5"/>
          <a:stretch>
            <a:fillRect/>
          </a:stretch>
        </p:blipFill>
        <p:spPr>
          <a:xfrm>
            <a:off x="2154414" y="3545904"/>
            <a:ext cx="7464847" cy="1230052"/>
          </a:xfrm>
          <a:prstGeom prst="rect">
            <a:avLst/>
          </a:prstGeom>
          <a:effectLst>
            <a:softEdge rad="31750"/>
          </a:effectLst>
        </p:spPr>
      </p:pic>
      <p:pic>
        <p:nvPicPr>
          <p:cNvPr id="9" name="Picture 8"/>
          <p:cNvPicPr>
            <a:picLocks noChangeAspect="1"/>
          </p:cNvPicPr>
          <p:nvPr/>
        </p:nvPicPr>
        <p:blipFill>
          <a:blip r:embed="rId6"/>
          <a:stretch>
            <a:fillRect/>
          </a:stretch>
        </p:blipFill>
        <p:spPr>
          <a:xfrm>
            <a:off x="2154414" y="4895635"/>
            <a:ext cx="7464847" cy="1355323"/>
          </a:xfrm>
          <a:prstGeom prst="rect">
            <a:avLst/>
          </a:prstGeom>
          <a:effectLst>
            <a:softEdge rad="31750"/>
          </a:effectLst>
        </p:spPr>
      </p:pic>
    </p:spTree>
    <p:extLst>
      <p:ext uri="{BB962C8B-B14F-4D97-AF65-F5344CB8AC3E}">
        <p14:creationId xmlns:p14="http://schemas.microsoft.com/office/powerpoint/2010/main" val="7500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lum contrast="-10000"/>
          </a:blip>
          <a:stretch>
            <a:fillRect/>
          </a:stretch>
        </p:blipFill>
        <p:spPr>
          <a:xfrm>
            <a:off x="-89648" y="-96819"/>
            <a:ext cx="12364123" cy="6954819"/>
          </a:xfrm>
          <a:prstGeom prst="rect">
            <a:avLst/>
          </a:prstGeom>
          <a:effectLst>
            <a:outerShdw blurRad="317500" dist="50800" dir="5400000" algn="ctr" rotWithShape="0">
              <a:srgbClr val="000000">
                <a:alpha val="76000"/>
              </a:srgbClr>
            </a:outerShdw>
            <a:softEdge rad="88900"/>
          </a:effectLst>
        </p:spPr>
      </p:pic>
      <p:sp>
        <p:nvSpPr>
          <p:cNvPr id="5" name="Rectangle 4"/>
          <p:cNvSpPr/>
          <p:nvPr/>
        </p:nvSpPr>
        <p:spPr>
          <a:xfrm>
            <a:off x="207981" y="276617"/>
            <a:ext cx="6096000" cy="646331"/>
          </a:xfrm>
          <a:prstGeom prst="rect">
            <a:avLst/>
          </a:prstGeom>
        </p:spPr>
        <p:txBody>
          <a:bodyPr>
            <a:spAutoFit/>
          </a:bodyPr>
          <a:lstStyle/>
          <a:p>
            <a:pPr marL="285750" indent="-285750" algn="just">
              <a:buFont typeface="Arial" panose="020B0604020202020204" pitchFamily="34" charset="0"/>
              <a:buChar char="•"/>
            </a:pPr>
            <a:r>
              <a:rPr lang="en-US" dirty="0">
                <a:solidFill>
                  <a:schemeClr val="accent4">
                    <a:lumMod val="60000"/>
                    <a:lumOff val="40000"/>
                  </a:schemeClr>
                </a:solidFill>
                <a:latin typeface="Bookman Old Style" panose="02050604050505020204" pitchFamily="18" charset="0"/>
              </a:rPr>
              <a:t>Which shipping mode is most commonly used, and does it correlate with higher sales? </a:t>
            </a:r>
          </a:p>
        </p:txBody>
      </p:sp>
      <p:pic>
        <p:nvPicPr>
          <p:cNvPr id="37" name="Picture 36"/>
          <p:cNvPicPr>
            <a:picLocks noChangeAspect="1"/>
          </p:cNvPicPr>
          <p:nvPr/>
        </p:nvPicPr>
        <p:blipFill>
          <a:blip r:embed="rId4"/>
          <a:stretch>
            <a:fillRect/>
          </a:stretch>
        </p:blipFill>
        <p:spPr>
          <a:xfrm>
            <a:off x="561917" y="1981648"/>
            <a:ext cx="5053574" cy="3866405"/>
          </a:xfrm>
          <a:prstGeom prst="rect">
            <a:avLst/>
          </a:prstGeom>
          <a:solidFill>
            <a:schemeClr val="bg1">
              <a:alpha val="44000"/>
            </a:schemeClr>
          </a:solidFill>
          <a:effectLst>
            <a:softEdge rad="63500"/>
          </a:effectLst>
        </p:spPr>
      </p:pic>
      <p:pic>
        <p:nvPicPr>
          <p:cNvPr id="38" name="Picture 37"/>
          <p:cNvPicPr>
            <a:picLocks noChangeAspect="1"/>
          </p:cNvPicPr>
          <p:nvPr/>
        </p:nvPicPr>
        <p:blipFill>
          <a:blip r:embed="rId5"/>
          <a:stretch>
            <a:fillRect/>
          </a:stretch>
        </p:blipFill>
        <p:spPr>
          <a:xfrm>
            <a:off x="6948514" y="3550591"/>
            <a:ext cx="3620005" cy="1762371"/>
          </a:xfrm>
          <a:prstGeom prst="rect">
            <a:avLst/>
          </a:prstGeom>
        </p:spPr>
      </p:pic>
    </p:spTree>
    <p:extLst>
      <p:ext uri="{BB962C8B-B14F-4D97-AF65-F5344CB8AC3E}">
        <p14:creationId xmlns:p14="http://schemas.microsoft.com/office/powerpoint/2010/main" val="17811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contrast="-10000"/>
          </a:blip>
          <a:stretch>
            <a:fillRect/>
          </a:stretch>
        </p:blipFill>
        <p:spPr>
          <a:xfrm>
            <a:off x="-89648" y="-43035"/>
            <a:ext cx="12364123" cy="6954819"/>
          </a:xfrm>
          <a:prstGeom prst="rect">
            <a:avLst/>
          </a:prstGeom>
          <a:effectLst>
            <a:outerShdw blurRad="317500" dist="50800" dir="5400000" algn="ctr" rotWithShape="0">
              <a:srgbClr val="000000">
                <a:alpha val="76000"/>
              </a:srgbClr>
            </a:outerShdw>
            <a:softEdge rad="88900"/>
          </a:effectLst>
        </p:spPr>
      </p:pic>
      <p:pic>
        <p:nvPicPr>
          <p:cNvPr id="3" name="Picture 2"/>
          <p:cNvPicPr>
            <a:picLocks noChangeAspect="1"/>
          </p:cNvPicPr>
          <p:nvPr/>
        </p:nvPicPr>
        <p:blipFill>
          <a:blip r:embed="rId3"/>
          <a:stretch>
            <a:fillRect/>
          </a:stretch>
        </p:blipFill>
        <p:spPr>
          <a:xfrm>
            <a:off x="4917920" y="1971573"/>
            <a:ext cx="7107315" cy="4504531"/>
          </a:xfrm>
          <a:prstGeom prst="rect">
            <a:avLst/>
          </a:prstGeom>
          <a:blipFill>
            <a:blip r:embed="rId4"/>
            <a:tile tx="0" ty="0" sx="100000" sy="100000" flip="none" algn="tl"/>
          </a:blipFill>
          <a:effectLst>
            <a:glow rad="127000">
              <a:schemeClr val="bg1"/>
            </a:glow>
            <a:outerShdw blurRad="50800" dist="50800" dir="5400000" algn="ctr" rotWithShape="0">
              <a:srgbClr val="000000">
                <a:alpha val="65000"/>
              </a:srgbClr>
            </a:outerShdw>
          </a:effectLst>
        </p:spPr>
      </p:pic>
      <p:graphicFrame>
        <p:nvGraphicFramePr>
          <p:cNvPr id="5" name="Table 4"/>
          <p:cNvGraphicFramePr>
            <a:graphicFrameLocks noGrp="1"/>
          </p:cNvGraphicFramePr>
          <p:nvPr>
            <p:extLst>
              <p:ext uri="{D42A27DB-BD31-4B8C-83A1-F6EECF244321}">
                <p14:modId xmlns:p14="http://schemas.microsoft.com/office/powerpoint/2010/main" val="2645844985"/>
              </p:ext>
            </p:extLst>
          </p:nvPr>
        </p:nvGraphicFramePr>
        <p:xfrm>
          <a:off x="450866" y="3434374"/>
          <a:ext cx="3926541" cy="1972952"/>
        </p:xfrm>
        <a:graphic>
          <a:graphicData uri="http://schemas.openxmlformats.org/drawingml/2006/table">
            <a:tbl>
              <a:tblPr/>
              <a:tblGrid>
                <a:gridCol w="1914861"/>
                <a:gridCol w="2011680"/>
              </a:tblGrid>
              <a:tr h="509526">
                <a:tc>
                  <a:txBody>
                    <a:bodyPr/>
                    <a:lstStyle/>
                    <a:p>
                      <a:pPr algn="ctr"/>
                      <a:r>
                        <a:rPr lang="de-DE" dirty="0" smtClean="0">
                          <a:solidFill>
                            <a:schemeClr val="accent4">
                              <a:lumMod val="60000"/>
                              <a:lumOff val="40000"/>
                            </a:schemeClr>
                          </a:solidFill>
                          <a:latin typeface="Bookman Old Style" panose="02050604050505020204" pitchFamily="18" charset="0"/>
                        </a:rPr>
                        <a:t>Ship</a:t>
                      </a:r>
                      <a:r>
                        <a:rPr lang="de-DE" baseline="0" dirty="0" smtClean="0">
                          <a:solidFill>
                            <a:schemeClr val="accent4">
                              <a:lumMod val="60000"/>
                              <a:lumOff val="40000"/>
                            </a:schemeClr>
                          </a:solidFill>
                          <a:latin typeface="Bookman Old Style" panose="02050604050505020204" pitchFamily="18" charset="0"/>
                        </a:rPr>
                        <a:t> mode</a:t>
                      </a:r>
                      <a:endParaRPr lang="en-US" dirty="0">
                        <a:solidFill>
                          <a:schemeClr val="accent4">
                            <a:lumMod val="60000"/>
                            <a:lumOff val="40000"/>
                          </a:schemeClr>
                        </a:solidFill>
                        <a:latin typeface="Bookman Old Style" panose="020506040505050202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de-DE" dirty="0" smtClean="0">
                          <a:solidFill>
                            <a:schemeClr val="accent4">
                              <a:lumMod val="60000"/>
                              <a:lumOff val="40000"/>
                            </a:schemeClr>
                          </a:solidFill>
                          <a:latin typeface="Bookman Old Style" panose="02050604050505020204" pitchFamily="18" charset="0"/>
                        </a:rPr>
                        <a:t>Average</a:t>
                      </a:r>
                      <a:r>
                        <a:rPr lang="de-DE" dirty="0" smtClean="0">
                          <a:latin typeface="Bookman Old Style" panose="02050604050505020204" pitchFamily="18" charset="0"/>
                        </a:rPr>
                        <a:t> </a:t>
                      </a:r>
                      <a:r>
                        <a:rPr lang="de-DE" dirty="0" smtClean="0">
                          <a:solidFill>
                            <a:schemeClr val="accent4">
                              <a:lumMod val="60000"/>
                              <a:lumOff val="40000"/>
                            </a:schemeClr>
                          </a:solidFill>
                          <a:latin typeface="Bookman Old Style" panose="02050604050505020204" pitchFamily="18" charset="0"/>
                        </a:rPr>
                        <a:t>sales</a:t>
                      </a:r>
                    </a:p>
                    <a:p>
                      <a:pPr algn="ctr"/>
                      <a:r>
                        <a:rPr lang="de-DE" dirty="0" smtClean="0">
                          <a:solidFill>
                            <a:schemeClr val="accent4">
                              <a:lumMod val="60000"/>
                              <a:lumOff val="40000"/>
                            </a:schemeClr>
                          </a:solidFill>
                          <a:latin typeface="Bookman Old Style" panose="02050604050505020204" pitchFamily="18" charset="0"/>
                        </a:rPr>
                        <a:t>(mean)</a:t>
                      </a:r>
                      <a:endParaRPr lang="en-US" dirty="0">
                        <a:solidFill>
                          <a:schemeClr val="accent4">
                            <a:lumMod val="60000"/>
                            <a:lumOff val="40000"/>
                          </a:schemeClr>
                        </a:solidFill>
                        <a:latin typeface="Bookman Old Style" panose="02050604050505020204" pitchFamily="18"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332872">
                <a:tc>
                  <a:txBody>
                    <a:bodyPr/>
                    <a:lstStyle/>
                    <a:p>
                      <a:r>
                        <a:rPr lang="de-DE" dirty="0" smtClean="0">
                          <a:solidFill>
                            <a:schemeClr val="accent4">
                              <a:lumMod val="60000"/>
                              <a:lumOff val="40000"/>
                            </a:schemeClr>
                          </a:solidFill>
                          <a:latin typeface="Bookman Old Style" panose="02050604050505020204" pitchFamily="18" charset="0"/>
                        </a:rPr>
                        <a:t>First Class</a:t>
                      </a:r>
                    </a:p>
                    <a:p>
                      <a:r>
                        <a:rPr lang="de-DE" dirty="0" smtClean="0">
                          <a:solidFill>
                            <a:schemeClr val="accent4">
                              <a:lumMod val="60000"/>
                              <a:lumOff val="40000"/>
                            </a:schemeClr>
                          </a:solidFill>
                          <a:latin typeface="Bookman Old Style" panose="02050604050505020204" pitchFamily="18" charset="0"/>
                        </a:rPr>
                        <a:t>Same Day</a:t>
                      </a:r>
                    </a:p>
                    <a:p>
                      <a:r>
                        <a:rPr lang="de-DE" sz="1800" dirty="0" smtClean="0">
                          <a:solidFill>
                            <a:schemeClr val="accent4">
                              <a:lumMod val="60000"/>
                              <a:lumOff val="40000"/>
                            </a:schemeClr>
                          </a:solidFill>
                          <a:latin typeface="Bookman Old Style" panose="02050604050505020204" pitchFamily="18" charset="0"/>
                        </a:rPr>
                        <a:t>Second Class</a:t>
                      </a:r>
                    </a:p>
                    <a:p>
                      <a:r>
                        <a:rPr lang="de-DE" sz="1600" dirty="0" smtClean="0">
                          <a:solidFill>
                            <a:schemeClr val="accent4">
                              <a:lumMod val="60000"/>
                              <a:lumOff val="40000"/>
                            </a:schemeClr>
                          </a:solidFill>
                          <a:latin typeface="Bookman Old Style" panose="02050604050505020204" pitchFamily="18" charset="0"/>
                        </a:rPr>
                        <a:t>Standard Class</a:t>
                      </a:r>
                      <a:endParaRPr lang="en-US" sz="1600" dirty="0">
                        <a:solidFill>
                          <a:schemeClr val="accent4">
                            <a:lumMod val="60000"/>
                            <a:lumOff val="40000"/>
                          </a:schemeClr>
                        </a:solidFill>
                        <a:latin typeface="Bookman Old Style" panose="020506040505050202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de-DE" dirty="0" smtClean="0">
                          <a:solidFill>
                            <a:schemeClr val="accent4">
                              <a:lumMod val="60000"/>
                              <a:lumOff val="40000"/>
                            </a:schemeClr>
                          </a:solidFill>
                          <a:latin typeface="Bookman Old Style" panose="02050604050505020204" pitchFamily="18" charset="0"/>
                        </a:rPr>
                        <a:t>230.228</a:t>
                      </a:r>
                    </a:p>
                    <a:p>
                      <a:pPr algn="r"/>
                      <a:r>
                        <a:rPr lang="de-DE" dirty="0" smtClean="0">
                          <a:solidFill>
                            <a:schemeClr val="accent4">
                              <a:lumMod val="60000"/>
                              <a:lumOff val="40000"/>
                            </a:schemeClr>
                          </a:solidFill>
                          <a:latin typeface="Bookman Old Style" panose="02050604050505020204" pitchFamily="18" charset="0"/>
                        </a:rPr>
                        <a:t>232.749</a:t>
                      </a:r>
                    </a:p>
                    <a:p>
                      <a:pPr algn="r"/>
                      <a:r>
                        <a:rPr lang="de-DE" dirty="0" smtClean="0">
                          <a:solidFill>
                            <a:schemeClr val="accent4">
                              <a:lumMod val="60000"/>
                              <a:lumOff val="40000"/>
                            </a:schemeClr>
                          </a:solidFill>
                          <a:latin typeface="Bookman Old Style" panose="02050604050505020204" pitchFamily="18" charset="0"/>
                        </a:rPr>
                        <a:t>236.547</a:t>
                      </a:r>
                    </a:p>
                    <a:p>
                      <a:pPr algn="r"/>
                      <a:r>
                        <a:rPr lang="de-DE" dirty="0" smtClean="0">
                          <a:solidFill>
                            <a:schemeClr val="accent4">
                              <a:lumMod val="60000"/>
                              <a:lumOff val="40000"/>
                            </a:schemeClr>
                          </a:solidFill>
                          <a:latin typeface="Bookman Old Style" panose="02050604050505020204" pitchFamily="18" charset="0"/>
                        </a:rPr>
                        <a:t>228.84</a:t>
                      </a:r>
                      <a:endParaRPr lang="en-US" dirty="0">
                        <a:solidFill>
                          <a:schemeClr val="accent4">
                            <a:lumMod val="60000"/>
                            <a:lumOff val="40000"/>
                          </a:schemeClr>
                        </a:solidFill>
                        <a:latin typeface="Bookman Old Style" panose="02050604050505020204"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7" name="TextBox 6"/>
          <p:cNvSpPr txBox="1"/>
          <p:nvPr/>
        </p:nvSpPr>
        <p:spPr>
          <a:xfrm>
            <a:off x="719806" y="602428"/>
            <a:ext cx="3657601" cy="400110"/>
          </a:xfrm>
          <a:prstGeom prst="rect">
            <a:avLst/>
          </a:prstGeom>
          <a:noFill/>
        </p:spPr>
        <p:txBody>
          <a:bodyPr wrap="square" rtlCol="0">
            <a:spAutoFit/>
          </a:bodyPr>
          <a:lstStyle/>
          <a:p>
            <a:pPr algn="ctr"/>
            <a:r>
              <a:rPr lang="de-DE" sz="2000" dirty="0" smtClean="0">
                <a:solidFill>
                  <a:schemeClr val="accent4">
                    <a:lumMod val="60000"/>
                    <a:lumOff val="40000"/>
                  </a:schemeClr>
                </a:solidFill>
                <a:latin typeface="Bookman Old Style" panose="02050604050505020204" pitchFamily="18" charset="0"/>
              </a:rPr>
              <a:t>What about Average Sales ?</a:t>
            </a:r>
            <a:endParaRPr lang="en-US" sz="2000" dirty="0">
              <a:solidFill>
                <a:schemeClr val="accent4">
                  <a:lumMod val="60000"/>
                  <a:lumOff val="40000"/>
                </a:schemeClr>
              </a:solidFill>
              <a:latin typeface="Bookman Old Style" panose="02050604050505020204" pitchFamily="18" charset="0"/>
            </a:endParaRPr>
          </a:p>
        </p:txBody>
      </p:sp>
    </p:spTree>
    <p:extLst>
      <p:ext uri="{BB962C8B-B14F-4D97-AF65-F5344CB8AC3E}">
        <p14:creationId xmlns:p14="http://schemas.microsoft.com/office/powerpoint/2010/main" val="124068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lum contrast="-10000"/>
          </a:blip>
          <a:stretch>
            <a:fillRect/>
          </a:stretch>
        </p:blipFill>
        <p:spPr>
          <a:xfrm>
            <a:off x="-89650" y="-96819"/>
            <a:ext cx="12364123" cy="6954819"/>
          </a:xfrm>
          <a:prstGeom prst="rect">
            <a:avLst/>
          </a:prstGeom>
          <a:effectLst>
            <a:outerShdw blurRad="317500" dist="50800" dir="5400000" algn="ctr" rotWithShape="0">
              <a:srgbClr val="000000">
                <a:alpha val="76000"/>
              </a:srgbClr>
            </a:outerShdw>
            <a:softEdge rad="88900"/>
          </a:effectLst>
        </p:spPr>
      </p:pic>
      <p:pic>
        <p:nvPicPr>
          <p:cNvPr id="2" name="Picture 1"/>
          <p:cNvPicPr>
            <a:picLocks noChangeAspect="1"/>
          </p:cNvPicPr>
          <p:nvPr/>
        </p:nvPicPr>
        <p:blipFill>
          <a:blip r:embed="rId4"/>
          <a:stretch>
            <a:fillRect/>
          </a:stretch>
        </p:blipFill>
        <p:spPr>
          <a:xfrm>
            <a:off x="2097214" y="1338276"/>
            <a:ext cx="7990397" cy="2317096"/>
          </a:xfrm>
          <a:prstGeom prst="rect">
            <a:avLst/>
          </a:prstGeom>
        </p:spPr>
      </p:pic>
      <p:sp>
        <p:nvSpPr>
          <p:cNvPr id="4" name="Rectangle 3"/>
          <p:cNvSpPr/>
          <p:nvPr/>
        </p:nvSpPr>
        <p:spPr>
          <a:xfrm>
            <a:off x="2689454" y="4560426"/>
            <a:ext cx="6805914" cy="369332"/>
          </a:xfrm>
          <a:prstGeom prst="rect">
            <a:avLst/>
          </a:prstGeom>
        </p:spPr>
        <p:txBody>
          <a:bodyPr wrap="square">
            <a:spAutoFit/>
          </a:bodyPr>
          <a:lstStyle/>
          <a:p>
            <a:pPr algn="ctr"/>
            <a:r>
              <a:rPr lang="en-US" dirty="0">
                <a:solidFill>
                  <a:schemeClr val="accent4">
                    <a:lumMod val="60000"/>
                    <a:lumOff val="40000"/>
                  </a:schemeClr>
                </a:solidFill>
                <a:effectLst>
                  <a:outerShdw blurRad="38100" dist="38100" dir="2700000" algn="tl">
                    <a:srgbClr val="000000">
                      <a:alpha val="43137"/>
                    </a:srgbClr>
                  </a:outerShdw>
                </a:effectLst>
                <a:latin typeface="Bookman Old Style" panose="02050604050505020204" pitchFamily="18" charset="0"/>
              </a:rPr>
              <a:t>T-test: t-statistic = -0.13, p-value = 0.8929</a:t>
            </a:r>
          </a:p>
        </p:txBody>
      </p:sp>
    </p:spTree>
    <p:extLst>
      <p:ext uri="{BB962C8B-B14F-4D97-AF65-F5344CB8AC3E}">
        <p14:creationId xmlns:p14="http://schemas.microsoft.com/office/powerpoint/2010/main" val="3572816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contrast="-10000"/>
          </a:blip>
          <a:stretch>
            <a:fillRect/>
          </a:stretch>
        </p:blipFill>
        <p:spPr>
          <a:xfrm>
            <a:off x="-96000" y="0"/>
            <a:ext cx="12364123" cy="6954819"/>
          </a:xfrm>
          <a:prstGeom prst="rect">
            <a:avLst/>
          </a:prstGeom>
          <a:effectLst>
            <a:outerShdw blurRad="317500" dist="50800" dir="5400000" algn="ctr" rotWithShape="0">
              <a:srgbClr val="000000">
                <a:alpha val="76000"/>
              </a:srgbClr>
            </a:outerShdw>
            <a:softEdge rad="88900"/>
          </a:effectLst>
        </p:spPr>
      </p:pic>
      <p:pic>
        <p:nvPicPr>
          <p:cNvPr id="2" name="Picture 1"/>
          <p:cNvPicPr>
            <a:picLocks noChangeAspect="1"/>
          </p:cNvPicPr>
          <p:nvPr/>
        </p:nvPicPr>
        <p:blipFill>
          <a:blip r:embed="rId3"/>
          <a:stretch>
            <a:fillRect/>
          </a:stretch>
        </p:blipFill>
        <p:spPr>
          <a:xfrm>
            <a:off x="4064874" y="207732"/>
            <a:ext cx="5086138" cy="3101685"/>
          </a:xfrm>
          <a:prstGeom prst="rect">
            <a:avLst/>
          </a:prstGeom>
        </p:spPr>
      </p:pic>
      <p:pic>
        <p:nvPicPr>
          <p:cNvPr id="3" name="Picture 2"/>
          <p:cNvPicPr>
            <a:picLocks noChangeAspect="1"/>
          </p:cNvPicPr>
          <p:nvPr/>
        </p:nvPicPr>
        <p:blipFill>
          <a:blip r:embed="rId4"/>
          <a:stretch>
            <a:fillRect/>
          </a:stretch>
        </p:blipFill>
        <p:spPr>
          <a:xfrm>
            <a:off x="128669" y="3448339"/>
            <a:ext cx="9022343" cy="3217554"/>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7725" r="43372"/>
          <a:stretch/>
        </p:blipFill>
        <p:spPr>
          <a:xfrm>
            <a:off x="9285874" y="298649"/>
            <a:ext cx="2385049" cy="2085210"/>
          </a:xfrm>
          <a:prstGeom prst="ellipse">
            <a:avLst/>
          </a:prstGeom>
          <a:ln>
            <a:noFill/>
          </a:ln>
          <a:effectLst>
            <a:softEdge rad="112500"/>
          </a:effectLst>
        </p:spPr>
      </p:pic>
      <p:pic>
        <p:nvPicPr>
          <p:cNvPr id="1026" name="Picture 2" descr="https://media.mybinding.com/media/catalog/category/binding--binding-machines--comb-binding-electri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5874" y="2595042"/>
            <a:ext cx="2381250" cy="14287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ttps://m.media-amazon.com/images/I/51yKNQ+o36L._AC_UL320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68778" y="4413200"/>
            <a:ext cx="1815443" cy="128783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28669" y="490376"/>
            <a:ext cx="3801343" cy="646331"/>
          </a:xfrm>
          <a:prstGeom prst="rect">
            <a:avLst/>
          </a:prstGeom>
        </p:spPr>
        <p:txBody>
          <a:bodyPr wrap="square">
            <a:spAutoFit/>
          </a:bodyPr>
          <a:lstStyle/>
          <a:p>
            <a:pPr algn="ctr"/>
            <a:r>
              <a:rPr lang="en-US" dirty="0">
                <a:solidFill>
                  <a:schemeClr val="accent4">
                    <a:lumMod val="60000"/>
                    <a:lumOff val="40000"/>
                  </a:schemeClr>
                </a:solidFill>
                <a:latin typeface="Bookman Old Style" panose="02050604050505020204" pitchFamily="18" charset="0"/>
              </a:rPr>
              <a:t>What are the top-selling products and categories?</a:t>
            </a:r>
          </a:p>
        </p:txBody>
      </p:sp>
    </p:spTree>
    <p:extLst>
      <p:ext uri="{BB962C8B-B14F-4D97-AF65-F5344CB8AC3E}">
        <p14:creationId xmlns:p14="http://schemas.microsoft.com/office/powerpoint/2010/main" val="193554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contrast="-10000"/>
          </a:blip>
          <a:stretch>
            <a:fillRect/>
          </a:stretch>
        </p:blipFill>
        <p:spPr>
          <a:xfrm>
            <a:off x="-78891" y="-96819"/>
            <a:ext cx="12364123" cy="6954819"/>
          </a:xfrm>
          <a:prstGeom prst="rect">
            <a:avLst/>
          </a:prstGeom>
          <a:effectLst>
            <a:outerShdw blurRad="317500" dist="50800" dir="5400000" algn="ctr" rotWithShape="0">
              <a:srgbClr val="000000">
                <a:alpha val="76000"/>
              </a:srgbClr>
            </a:outerShdw>
            <a:softEdge rad="88900"/>
          </a:effectLst>
        </p:spPr>
      </p:pic>
      <p:pic>
        <p:nvPicPr>
          <p:cNvPr id="3" name="Picture 2"/>
          <p:cNvPicPr>
            <a:picLocks noChangeAspect="1"/>
          </p:cNvPicPr>
          <p:nvPr/>
        </p:nvPicPr>
        <p:blipFill>
          <a:blip r:embed="rId3"/>
          <a:stretch>
            <a:fillRect/>
          </a:stretch>
        </p:blipFill>
        <p:spPr>
          <a:xfrm>
            <a:off x="4769444" y="1305807"/>
            <a:ext cx="7329103" cy="4149566"/>
          </a:xfrm>
          <a:prstGeom prst="rect">
            <a:avLst/>
          </a:prstGeom>
          <a:effectLst>
            <a:outerShdw blurRad="50800" dist="50800" dir="5400000" algn="ctr" rotWithShape="0">
              <a:schemeClr val="bg2">
                <a:alpha val="52000"/>
              </a:schemeClr>
            </a:outerShdw>
          </a:effectLst>
        </p:spPr>
      </p:pic>
      <p:graphicFrame>
        <p:nvGraphicFramePr>
          <p:cNvPr id="13" name="Table 12"/>
          <p:cNvGraphicFramePr>
            <a:graphicFrameLocks noGrp="1"/>
          </p:cNvGraphicFramePr>
          <p:nvPr>
            <p:extLst>
              <p:ext uri="{D42A27DB-BD31-4B8C-83A1-F6EECF244321}">
                <p14:modId xmlns:p14="http://schemas.microsoft.com/office/powerpoint/2010/main" val="1280680182"/>
              </p:ext>
            </p:extLst>
          </p:nvPr>
        </p:nvGraphicFramePr>
        <p:xfrm>
          <a:off x="279699" y="2377839"/>
          <a:ext cx="4303060" cy="1463040"/>
        </p:xfrm>
        <a:graphic>
          <a:graphicData uri="http://schemas.openxmlformats.org/drawingml/2006/table">
            <a:tbl>
              <a:tblPr firstRow="1" bandRow="1">
                <a:solidFill>
                  <a:schemeClr val="accent4">
                    <a:lumMod val="60000"/>
                    <a:lumOff val="40000"/>
                  </a:schemeClr>
                </a:solidFill>
                <a:effectLst>
                  <a:outerShdw blurRad="50800" dist="50800" dir="5400000" algn="ctr" rotWithShape="0">
                    <a:srgbClr val="2F353D"/>
                  </a:outerShdw>
                </a:effectLst>
                <a:tableStyleId>{5C22544A-7EE6-4342-B048-85BDC9FD1C3A}</a:tableStyleId>
              </a:tblPr>
              <a:tblGrid>
                <a:gridCol w="2151530"/>
                <a:gridCol w="2151530"/>
              </a:tblGrid>
              <a:tr h="330898">
                <a:tc>
                  <a:txBody>
                    <a:bodyPr/>
                    <a:lstStyle/>
                    <a:p>
                      <a:pPr algn="ctr"/>
                      <a:r>
                        <a:rPr lang="de-DE" b="0" dirty="0" smtClean="0">
                          <a:solidFill>
                            <a:schemeClr val="accent4">
                              <a:lumMod val="50000"/>
                            </a:schemeClr>
                          </a:solidFill>
                          <a:latin typeface="Bookman Old Style" panose="02050604050505020204" pitchFamily="18" charset="0"/>
                        </a:rPr>
                        <a:t>Category</a:t>
                      </a:r>
                      <a:endParaRPr lang="en-US" b="0" dirty="0">
                        <a:solidFill>
                          <a:schemeClr val="accent4">
                            <a:lumMod val="50000"/>
                          </a:schemeClr>
                        </a:solidFill>
                        <a:latin typeface="Bookman Old Style" panose="02050604050505020204" pitchFamily="18" charset="0"/>
                      </a:endParaRPr>
                    </a:p>
                  </a:txBody>
                  <a:tcPr>
                    <a:solidFill>
                      <a:srgbClr val="373D44"/>
                    </a:solidFill>
                  </a:tcPr>
                </a:tc>
                <a:tc>
                  <a:txBody>
                    <a:bodyPr/>
                    <a:lstStyle/>
                    <a:p>
                      <a:pPr algn="ctr"/>
                      <a:r>
                        <a:rPr lang="de-DE" b="0" dirty="0" smtClean="0">
                          <a:solidFill>
                            <a:schemeClr val="accent4">
                              <a:lumMod val="50000"/>
                            </a:schemeClr>
                          </a:solidFill>
                          <a:latin typeface="Bookman Old Style" panose="02050604050505020204" pitchFamily="18" charset="0"/>
                        </a:rPr>
                        <a:t>Sales</a:t>
                      </a:r>
                      <a:endParaRPr lang="en-US" b="0" dirty="0">
                        <a:solidFill>
                          <a:schemeClr val="accent4">
                            <a:lumMod val="50000"/>
                          </a:schemeClr>
                        </a:solidFill>
                        <a:latin typeface="Bookman Old Style" panose="02050604050505020204" pitchFamily="18" charset="0"/>
                      </a:endParaRPr>
                    </a:p>
                  </a:txBody>
                  <a:tcPr>
                    <a:solidFill>
                      <a:srgbClr val="373D44"/>
                    </a:solidFill>
                  </a:tcPr>
                </a:tc>
              </a:tr>
              <a:tr h="330898">
                <a:tc>
                  <a:txBody>
                    <a:bodyPr/>
                    <a:lstStyle/>
                    <a:p>
                      <a:r>
                        <a:rPr lang="de-DE" dirty="0" smtClean="0">
                          <a:solidFill>
                            <a:schemeClr val="accent4">
                              <a:lumMod val="60000"/>
                              <a:lumOff val="40000"/>
                            </a:schemeClr>
                          </a:solidFill>
                          <a:latin typeface="Bookman Old Style" panose="02050604050505020204" pitchFamily="18" charset="0"/>
                        </a:rPr>
                        <a:t>Technology</a:t>
                      </a:r>
                      <a:endParaRPr lang="en-US" dirty="0">
                        <a:solidFill>
                          <a:schemeClr val="accent4">
                            <a:lumMod val="60000"/>
                            <a:lumOff val="40000"/>
                          </a:schemeClr>
                        </a:solidFill>
                        <a:latin typeface="Bookman Old Style" panose="02050604050505020204" pitchFamily="18" charset="0"/>
                      </a:endParaRPr>
                    </a:p>
                  </a:txBody>
                  <a:tcPr>
                    <a:solidFill>
                      <a:srgbClr val="373D44"/>
                    </a:solidFill>
                  </a:tcPr>
                </a:tc>
                <a:tc>
                  <a:txBody>
                    <a:bodyPr/>
                    <a:lstStyle/>
                    <a:p>
                      <a:pPr algn="r"/>
                      <a:r>
                        <a:rPr lang="de-DE" dirty="0" smtClean="0">
                          <a:solidFill>
                            <a:schemeClr val="accent4">
                              <a:lumMod val="60000"/>
                              <a:lumOff val="40000"/>
                            </a:schemeClr>
                          </a:solidFill>
                          <a:latin typeface="Bookman Old Style" panose="02050604050505020204" pitchFamily="18" charset="0"/>
                        </a:rPr>
                        <a:t>827455.8730</a:t>
                      </a:r>
                      <a:endParaRPr lang="en-US" dirty="0">
                        <a:solidFill>
                          <a:schemeClr val="accent4">
                            <a:lumMod val="60000"/>
                            <a:lumOff val="40000"/>
                          </a:schemeClr>
                        </a:solidFill>
                        <a:latin typeface="Bookman Old Style" panose="02050604050505020204" pitchFamily="18" charset="0"/>
                      </a:endParaRPr>
                    </a:p>
                  </a:txBody>
                  <a:tcPr>
                    <a:solidFill>
                      <a:srgbClr val="373D44"/>
                    </a:solidFill>
                  </a:tcPr>
                </a:tc>
              </a:tr>
              <a:tr h="330898">
                <a:tc>
                  <a:txBody>
                    <a:bodyPr/>
                    <a:lstStyle/>
                    <a:p>
                      <a:r>
                        <a:rPr lang="de-DE" dirty="0" smtClean="0">
                          <a:solidFill>
                            <a:schemeClr val="accent4">
                              <a:lumMod val="60000"/>
                              <a:lumOff val="40000"/>
                            </a:schemeClr>
                          </a:solidFill>
                          <a:latin typeface="Bookman Old Style" panose="02050604050505020204" pitchFamily="18" charset="0"/>
                        </a:rPr>
                        <a:t>Furniture</a:t>
                      </a:r>
                      <a:endParaRPr lang="en-US" dirty="0">
                        <a:solidFill>
                          <a:schemeClr val="accent4">
                            <a:lumMod val="60000"/>
                            <a:lumOff val="40000"/>
                          </a:schemeClr>
                        </a:solidFill>
                        <a:latin typeface="Bookman Old Style" panose="02050604050505020204" pitchFamily="18" charset="0"/>
                      </a:endParaRPr>
                    </a:p>
                  </a:txBody>
                  <a:tcPr>
                    <a:solidFill>
                      <a:srgbClr val="373D44"/>
                    </a:solidFill>
                  </a:tcPr>
                </a:tc>
                <a:tc>
                  <a:txBody>
                    <a:bodyPr/>
                    <a:lstStyle/>
                    <a:p>
                      <a:pPr algn="r"/>
                      <a:r>
                        <a:rPr lang="de-DE" dirty="0" smtClean="0">
                          <a:solidFill>
                            <a:schemeClr val="accent4">
                              <a:lumMod val="60000"/>
                              <a:lumOff val="40000"/>
                            </a:schemeClr>
                          </a:solidFill>
                          <a:latin typeface="Bookman Old Style" panose="02050604050505020204" pitchFamily="18" charset="0"/>
                        </a:rPr>
                        <a:t>728658.5757</a:t>
                      </a:r>
                      <a:endParaRPr lang="en-US" dirty="0">
                        <a:solidFill>
                          <a:schemeClr val="accent4">
                            <a:lumMod val="60000"/>
                            <a:lumOff val="40000"/>
                          </a:schemeClr>
                        </a:solidFill>
                        <a:latin typeface="Bookman Old Style" panose="02050604050505020204" pitchFamily="18" charset="0"/>
                      </a:endParaRPr>
                    </a:p>
                  </a:txBody>
                  <a:tcPr>
                    <a:solidFill>
                      <a:srgbClr val="373D44"/>
                    </a:solidFill>
                  </a:tcPr>
                </a:tc>
              </a:tr>
              <a:tr h="330898">
                <a:tc>
                  <a:txBody>
                    <a:bodyPr/>
                    <a:lstStyle/>
                    <a:p>
                      <a:r>
                        <a:rPr lang="de-DE" dirty="0" smtClean="0">
                          <a:solidFill>
                            <a:schemeClr val="accent4">
                              <a:lumMod val="60000"/>
                              <a:lumOff val="40000"/>
                            </a:schemeClr>
                          </a:solidFill>
                          <a:latin typeface="Bookman Old Style" panose="02050604050505020204" pitchFamily="18" charset="0"/>
                        </a:rPr>
                        <a:t>Office Supplies</a:t>
                      </a:r>
                      <a:endParaRPr lang="en-US" dirty="0">
                        <a:solidFill>
                          <a:schemeClr val="accent4">
                            <a:lumMod val="60000"/>
                            <a:lumOff val="40000"/>
                          </a:schemeClr>
                        </a:solidFill>
                        <a:latin typeface="Bookman Old Style" panose="02050604050505020204" pitchFamily="18" charset="0"/>
                      </a:endParaRPr>
                    </a:p>
                  </a:txBody>
                  <a:tcPr>
                    <a:solidFill>
                      <a:srgbClr val="373D44"/>
                    </a:solidFill>
                  </a:tcPr>
                </a:tc>
                <a:tc>
                  <a:txBody>
                    <a:bodyPr/>
                    <a:lstStyle/>
                    <a:p>
                      <a:pPr algn="r"/>
                      <a:r>
                        <a:rPr lang="de-DE" dirty="0" smtClean="0">
                          <a:solidFill>
                            <a:schemeClr val="accent4">
                              <a:lumMod val="60000"/>
                              <a:lumOff val="40000"/>
                            </a:schemeClr>
                          </a:solidFill>
                          <a:latin typeface="Bookman Old Style" panose="02050604050505020204" pitchFamily="18" charset="0"/>
                        </a:rPr>
                        <a:t>705422.3340</a:t>
                      </a:r>
                      <a:endParaRPr lang="en-US" dirty="0">
                        <a:solidFill>
                          <a:schemeClr val="accent4">
                            <a:lumMod val="60000"/>
                            <a:lumOff val="40000"/>
                          </a:schemeClr>
                        </a:solidFill>
                        <a:latin typeface="Bookman Old Style" panose="02050604050505020204" pitchFamily="18" charset="0"/>
                      </a:endParaRPr>
                    </a:p>
                  </a:txBody>
                  <a:tcPr>
                    <a:solidFill>
                      <a:srgbClr val="373D44"/>
                    </a:solidFill>
                  </a:tcPr>
                </a:tc>
              </a:tr>
            </a:tbl>
          </a:graphicData>
        </a:graphic>
      </p:graphicFrame>
      <p:sp>
        <p:nvSpPr>
          <p:cNvPr id="14" name="Rectangle 13"/>
          <p:cNvSpPr/>
          <p:nvPr/>
        </p:nvSpPr>
        <p:spPr>
          <a:xfrm>
            <a:off x="347828" y="684014"/>
            <a:ext cx="6666157" cy="369332"/>
          </a:xfrm>
          <a:prstGeom prst="rect">
            <a:avLst/>
          </a:prstGeom>
        </p:spPr>
        <p:txBody>
          <a:bodyPr wrap="square">
            <a:spAutoFit/>
          </a:bodyPr>
          <a:lstStyle/>
          <a:p>
            <a:pPr algn="ctr"/>
            <a:r>
              <a:rPr lang="en-US" dirty="0">
                <a:solidFill>
                  <a:schemeClr val="accent4">
                    <a:lumMod val="60000"/>
                    <a:lumOff val="40000"/>
                  </a:schemeClr>
                </a:solidFill>
                <a:latin typeface="Bookman Old Style" panose="02050604050505020204" pitchFamily="18" charset="0"/>
              </a:rPr>
              <a:t>What are the top-selling products and categories?</a:t>
            </a:r>
          </a:p>
        </p:txBody>
      </p:sp>
    </p:spTree>
    <p:extLst>
      <p:ext uri="{BB962C8B-B14F-4D97-AF65-F5344CB8AC3E}">
        <p14:creationId xmlns:p14="http://schemas.microsoft.com/office/powerpoint/2010/main" val="108673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473</Words>
  <Application>Microsoft Office PowerPoint</Application>
  <PresentationFormat>Widescreen</PresentationFormat>
  <Paragraphs>76</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Calibri Light</vt:lpstr>
      <vt:lpstr>Castellar</vt:lpstr>
      <vt:lpstr>Forte</vt:lpstr>
      <vt:lpstr>Lucida Handwriting</vt:lpstr>
      <vt:lpstr>Office Theme</vt:lpstr>
      <vt:lpstr>SuperStore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NZXT Europe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dc:title>
  <dc:creator>Microsoft account</dc:creator>
  <cp:lastModifiedBy>Microsoft account</cp:lastModifiedBy>
  <cp:revision>70</cp:revision>
  <dcterms:created xsi:type="dcterms:W3CDTF">2023-10-04T19:02:59Z</dcterms:created>
  <dcterms:modified xsi:type="dcterms:W3CDTF">2023-10-06T06:02:56Z</dcterms:modified>
</cp:coreProperties>
</file>