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2" r:id="rId7"/>
    <p:sldId id="272" r:id="rId8"/>
    <p:sldId id="270" r:id="rId9"/>
    <p:sldId id="271" r:id="rId10"/>
    <p:sldId id="273" r:id="rId11"/>
    <p:sldId id="275" r:id="rId12"/>
    <p:sldId id="274" r:id="rId13"/>
    <p:sldId id="276" r:id="rId14"/>
    <p:sldId id="264" r:id="rId15"/>
    <p:sldId id="268" r:id="rId16"/>
    <p:sldId id="277" r:id="rId17"/>
    <p:sldId id="278" r:id="rId18"/>
    <p:sldId id="280" r:id="rId19"/>
    <p:sldId id="279" r:id="rId20"/>
    <p:sldId id="281" r:id="rId21"/>
    <p:sldId id="282" r:id="rId22"/>
    <p:sldId id="269"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Playfair Display"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5A856936-0242-3C0A-2A9A-9CAD352627C1}"/>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592D7A30-6EE2-770C-6A69-94BBB2313B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9E12781A-575B-11AC-C5C6-03CEF570A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529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B9803750-2E63-1C9E-1682-A68E85CA49F8}"/>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0ECEDB1C-5D87-A268-2EC1-80E99E1C0B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E9E385AE-1CAE-2038-56FA-0CB9751459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98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8CB0113A-67CE-1096-7956-FC2DEA702174}"/>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D7295A0D-5623-FC7B-7F8B-EBA95FB753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146C04B1-7258-C6E2-AF69-D4C9F186D7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6534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F2D5E022-1370-0702-FD28-5B80E7CB96BB}"/>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C06AD535-8BCA-907E-7E99-026BC77125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63401C32-359D-36BC-D2EB-2124D8B8E2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62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EE28D4A7-958A-C238-D558-5E563404BFB3}"/>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A67E6488-9BB8-709C-BC88-F9B4B02627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AB705F56-A176-9DE5-6536-B7EBAE19C2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2663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32939401-40B1-E55A-62F5-F38A48D64454}"/>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ADFCABBD-69B3-27F8-BDFF-B4E42DF70B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0E2EEC81-DD44-54C1-ADF9-F8EE04DC08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5933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B3DB55A1-E7E4-4F88-78A3-075A82D23FB8}"/>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6EC52FF7-4308-459C-1415-4A85C14596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D09EED1E-23F8-CFBF-10B5-FF7E1685C6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7484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F74C4F86-10C5-07D0-C367-E9D0D61F5630}"/>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BF31CBF6-3E03-933E-EEC7-4865168F20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9F4F4FA2-9DAE-FF5D-7B1A-A83FF2BA35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8818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D1B56C2B-3896-8DDD-664D-9ED0415095BA}"/>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5FB23EAF-12D2-B0D1-5C06-1D98B7656B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EA9998F7-D09A-6560-DD38-FC3842A5F9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576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E8CE21AF-5CAD-1531-D9B2-2F8F82EAD16A}"/>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E4D1603C-0654-A748-9DF7-F60B0D577F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72E5C7E0-7DAA-1989-A882-709833E6DC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274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7c7dfafe4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AD238C89-D1D3-14D9-E0C8-8E18CF906DE6}"/>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5A8A5EAB-6387-CE56-0A5A-E70A83C04E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FA9CF8EF-CE4D-DC53-2E4B-D4C2F2EB33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9011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C65D71D0-2901-9035-250E-513696A01EDA}"/>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B81E7E0F-C0C9-6426-3A89-86FD69CC9C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4FD6CD8B-6E22-5700-9AE6-EC76DD4E9E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98279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a:extLst>
            <a:ext uri="{FF2B5EF4-FFF2-40B4-BE49-F238E27FC236}">
              <a16:creationId xmlns:a16="http://schemas.microsoft.com/office/drawing/2014/main" id="{61D4E978-32B1-21D0-DDC4-763A87791F26}"/>
            </a:ext>
          </a:extLst>
        </p:cNvPr>
        <p:cNvGrpSpPr/>
        <p:nvPr/>
      </p:nvGrpSpPr>
      <p:grpSpPr>
        <a:xfrm>
          <a:off x="0" y="0"/>
          <a:ext cx="0" cy="0"/>
          <a:chOff x="0" y="0"/>
          <a:chExt cx="0" cy="0"/>
        </a:xfrm>
      </p:grpSpPr>
      <p:sp>
        <p:nvSpPr>
          <p:cNvPr id="56" name="Google Shape;56;p:notes">
            <a:extLst>
              <a:ext uri="{FF2B5EF4-FFF2-40B4-BE49-F238E27FC236}">
                <a16:creationId xmlns:a16="http://schemas.microsoft.com/office/drawing/2014/main" id="{48C23101-429C-915E-3B0C-89831BE0EC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a:extLst>
              <a:ext uri="{FF2B5EF4-FFF2-40B4-BE49-F238E27FC236}">
                <a16:creationId xmlns:a16="http://schemas.microsoft.com/office/drawing/2014/main" id="{AD0346F2-3384-79F7-AB6E-E3FFA1773D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88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0C9C6EE4-1CE0-9F72-CF81-E9880F188B9A}"/>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03EC337C-7FDA-0152-17DE-F29600D898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DA5334EB-0D4F-009E-184E-DAE16326BC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316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F38FD0AA-E067-4277-2957-DD8840968330}"/>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237C5C23-19D3-2047-6353-7DB7FB51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B08CB487-06BC-5335-0919-CAFB22DF06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551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8A9C8D11-78FB-A86E-CD3F-3ECC8BE37C31}"/>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A0BF3E4F-CD79-5C5A-BF53-8BCD0BD4F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969D7B06-050A-F87D-724A-E941B038E0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81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E4667405-A9BF-708F-BDFB-786031A48AE8}"/>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5F370EAE-60FA-A71A-B74D-65D925BEB0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6725D4FB-FCE3-D936-6553-EB22D8270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032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BFC5422E-069E-F59D-A2B7-5C72B7456CFD}"/>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F7A03486-F316-AB1E-8955-26700559BA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4D0B6E30-D17E-C6AD-CE65-17F5F0C849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64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93B71467-0ECF-0331-5C66-B4B295A6C1BE}"/>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82C28056-E296-F49C-1B24-3AF3DAA38A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39C25227-73FD-A6BC-2E02-B3631E3CD5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412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a:extLst>
            <a:ext uri="{FF2B5EF4-FFF2-40B4-BE49-F238E27FC236}">
              <a16:creationId xmlns:a16="http://schemas.microsoft.com/office/drawing/2014/main" id="{ED4E6B3F-0625-3C47-0280-F4B5C613FE58}"/>
            </a:ext>
          </a:extLst>
        </p:cNvPr>
        <p:cNvGrpSpPr/>
        <p:nvPr/>
      </p:nvGrpSpPr>
      <p:grpSpPr>
        <a:xfrm>
          <a:off x="0" y="0"/>
          <a:ext cx="0" cy="0"/>
          <a:chOff x="0" y="0"/>
          <a:chExt cx="0" cy="0"/>
        </a:xfrm>
      </p:grpSpPr>
      <p:sp>
        <p:nvSpPr>
          <p:cNvPr id="62" name="Google Shape;62;g37c7dfafe42_0_100:notes">
            <a:extLst>
              <a:ext uri="{FF2B5EF4-FFF2-40B4-BE49-F238E27FC236}">
                <a16:creationId xmlns:a16="http://schemas.microsoft.com/office/drawing/2014/main" id="{E97B0826-72FB-79F7-9424-B9B1FD2095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7c7dfafe42_0_100:notes">
            <a:extLst>
              <a:ext uri="{FF2B5EF4-FFF2-40B4-BE49-F238E27FC236}">
                <a16:creationId xmlns:a16="http://schemas.microsoft.com/office/drawing/2014/main" id="{9F03FFFF-763F-3119-BD2C-ECFB774F6D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494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N8N Workflow</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Book Leaf Chatbot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237CDBF4-B047-333E-0E6D-2B9355102DDC}"/>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4CD9C086-FF92-7EFB-6EDF-0473AC6336CE}"/>
              </a:ext>
            </a:extLst>
          </p:cNvPr>
          <p:cNvSpPr txBox="1">
            <a:spLocks noGrp="1"/>
          </p:cNvSpPr>
          <p:nvPr>
            <p:ph type="title"/>
          </p:nvPr>
        </p:nvSpPr>
        <p:spPr>
          <a:xfrm>
            <a:off x="126070" y="123218"/>
            <a:ext cx="760673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Document insertion Flow Explanation</a:t>
            </a:r>
            <a:endParaRPr dirty="0"/>
          </a:p>
        </p:txBody>
      </p:sp>
      <p:sp>
        <p:nvSpPr>
          <p:cNvPr id="3" name="Text Placeholder 2">
            <a:extLst>
              <a:ext uri="{FF2B5EF4-FFF2-40B4-BE49-F238E27FC236}">
                <a16:creationId xmlns:a16="http://schemas.microsoft.com/office/drawing/2014/main" id="{991D5832-C8B7-8DD6-5B43-539EC3877A3D}"/>
              </a:ext>
            </a:extLst>
          </p:cNvPr>
          <p:cNvSpPr>
            <a:spLocks noGrp="1"/>
          </p:cNvSpPr>
          <p:nvPr>
            <p:ph type="body" idx="1"/>
          </p:nvPr>
        </p:nvSpPr>
        <p:spPr>
          <a:xfrm>
            <a:off x="311700" y="900000"/>
            <a:ext cx="8520600" cy="3668875"/>
          </a:xfrm>
        </p:spPr>
        <p:txBody>
          <a:bodyPr>
            <a:normAutofit fontScale="62500" lnSpcReduction="20000"/>
          </a:bodyPr>
          <a:lstStyle/>
          <a:p>
            <a:pPr marL="114300" indent="0">
              <a:buNone/>
            </a:pPr>
            <a:r>
              <a:rPr lang="en-US" b="1" dirty="0"/>
              <a:t>1. Download file (Google Drive)</a:t>
            </a:r>
          </a:p>
          <a:p>
            <a:r>
              <a:rPr lang="en-US" dirty="0"/>
              <a:t>Pulls a .docx file from Google Drive (in your case: writting_challange.docx).</a:t>
            </a:r>
          </a:p>
          <a:p>
            <a:r>
              <a:rPr lang="en-US" dirty="0"/>
              <a:t>This is the </a:t>
            </a:r>
            <a:r>
              <a:rPr lang="en-US" b="1" dirty="0"/>
              <a:t>entry point</a:t>
            </a:r>
            <a:r>
              <a:rPr lang="en-US" dirty="0"/>
              <a:t>: anytime you want to add a new document to your knowledge base, it starts here.</a:t>
            </a:r>
          </a:p>
          <a:p>
            <a:pPr marL="114300" indent="0">
              <a:buNone/>
            </a:pPr>
            <a:br>
              <a:rPr lang="en-US" dirty="0"/>
            </a:br>
            <a:endParaRPr lang="en-US" dirty="0"/>
          </a:p>
          <a:p>
            <a:pPr marL="114300" indent="0">
              <a:buNone/>
            </a:pPr>
            <a:r>
              <a:rPr lang="en-US" b="1" dirty="0"/>
              <a:t>2. Recursive Character Text Splitter</a:t>
            </a:r>
          </a:p>
          <a:p>
            <a:r>
              <a:rPr lang="en-US" dirty="0"/>
              <a:t>Takes the downloaded document text and splits it into </a:t>
            </a:r>
            <a:r>
              <a:rPr lang="en-US" b="1" dirty="0"/>
              <a:t>smaller chunks</a:t>
            </a:r>
            <a:r>
              <a:rPr lang="en-US" dirty="0"/>
              <a:t>.</a:t>
            </a:r>
          </a:p>
          <a:p>
            <a:r>
              <a:rPr lang="en-US" dirty="0"/>
              <a:t>Chunks are necessary because embedding models and vector databases work best on manageable text sizes.</a:t>
            </a:r>
          </a:p>
          <a:p>
            <a:r>
              <a:rPr lang="en-US" dirty="0"/>
              <a:t>This step ensures long documents can be indexed properly.</a:t>
            </a:r>
          </a:p>
          <a:p>
            <a:pPr marL="114300" indent="0">
              <a:buNone/>
            </a:pPr>
            <a:br>
              <a:rPr lang="en-US" dirty="0"/>
            </a:br>
            <a:endParaRPr lang="en-US" dirty="0"/>
          </a:p>
          <a:p>
            <a:pPr marL="114300" indent="0">
              <a:buNone/>
            </a:pPr>
            <a:r>
              <a:rPr lang="en-US" b="1" dirty="0"/>
              <a:t>3. Default Data Loader</a:t>
            </a:r>
          </a:p>
          <a:p>
            <a:r>
              <a:rPr lang="en-US" dirty="0"/>
              <a:t>Formats the text chunks into a structure that the vector store understands.</a:t>
            </a:r>
          </a:p>
          <a:p>
            <a:r>
              <a:rPr lang="en-US" dirty="0"/>
              <a:t>Prepares metadata and document references for storage.</a:t>
            </a:r>
          </a:p>
          <a:p>
            <a:pPr marL="114300" indent="0">
              <a:buNone/>
            </a:pPr>
            <a:endParaRPr lang="en-US" b="1" dirty="0"/>
          </a:p>
          <a:p>
            <a:pPr marL="114300" indent="0">
              <a:buNone/>
            </a:pPr>
            <a:r>
              <a:rPr lang="en-US" b="1" dirty="0"/>
              <a:t>4. Embeddings </a:t>
            </a:r>
            <a:r>
              <a:rPr lang="en-US" b="1" dirty="0" err="1"/>
              <a:t>HuggingFace</a:t>
            </a:r>
            <a:r>
              <a:rPr lang="en-US" b="1" dirty="0"/>
              <a:t> Inference2</a:t>
            </a:r>
          </a:p>
          <a:p>
            <a:r>
              <a:rPr lang="en-US" dirty="0"/>
              <a:t>Converts each text chunk into a </a:t>
            </a:r>
            <a:r>
              <a:rPr lang="en-US" b="1" dirty="0"/>
              <a:t>vector embedding</a:t>
            </a:r>
            <a:r>
              <a:rPr lang="en-US" dirty="0"/>
              <a:t> using Hugging Face.</a:t>
            </a:r>
          </a:p>
          <a:p>
            <a:r>
              <a:rPr lang="en-US" dirty="0"/>
              <a:t>These embeddings capture semantic meaning of the text (so the AI can later retrieve relevant answers based on meaning, not just keywords).</a:t>
            </a:r>
          </a:p>
          <a:p>
            <a:endParaRPr lang="en-US" dirty="0"/>
          </a:p>
        </p:txBody>
      </p:sp>
    </p:spTree>
    <p:extLst>
      <p:ext uri="{BB962C8B-B14F-4D97-AF65-F5344CB8AC3E}">
        <p14:creationId xmlns:p14="http://schemas.microsoft.com/office/powerpoint/2010/main" val="140925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60C6A839-6F0C-19A0-C9F0-D1645D19F20A}"/>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DDF39AB3-8E91-D63B-42D2-13EBE1EBB018}"/>
              </a:ext>
            </a:extLst>
          </p:cNvPr>
          <p:cNvSpPr txBox="1">
            <a:spLocks noGrp="1"/>
          </p:cNvSpPr>
          <p:nvPr>
            <p:ph type="title"/>
          </p:nvPr>
        </p:nvSpPr>
        <p:spPr>
          <a:xfrm>
            <a:off x="126070" y="123218"/>
            <a:ext cx="760673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Document insertion Flow Explanation</a:t>
            </a:r>
            <a:endParaRPr dirty="0"/>
          </a:p>
        </p:txBody>
      </p:sp>
      <p:sp>
        <p:nvSpPr>
          <p:cNvPr id="3" name="Text Placeholder 2">
            <a:extLst>
              <a:ext uri="{FF2B5EF4-FFF2-40B4-BE49-F238E27FC236}">
                <a16:creationId xmlns:a16="http://schemas.microsoft.com/office/drawing/2014/main" id="{9791CCD1-46C7-324C-141C-7A7A226DE223}"/>
              </a:ext>
            </a:extLst>
          </p:cNvPr>
          <p:cNvSpPr>
            <a:spLocks noGrp="1"/>
          </p:cNvSpPr>
          <p:nvPr>
            <p:ph type="body" idx="1"/>
          </p:nvPr>
        </p:nvSpPr>
        <p:spPr>
          <a:xfrm>
            <a:off x="311700" y="900000"/>
            <a:ext cx="8520600" cy="3668875"/>
          </a:xfrm>
        </p:spPr>
        <p:txBody>
          <a:bodyPr>
            <a:normAutofit/>
          </a:bodyPr>
          <a:lstStyle/>
          <a:p>
            <a:r>
              <a:rPr lang="en-US" b="1" dirty="0"/>
              <a:t>5. Supabase Vector Store2</a:t>
            </a:r>
          </a:p>
          <a:p>
            <a:r>
              <a:rPr lang="en-US" dirty="0"/>
              <a:t>Stores both the embeddings and the original document chunks into the </a:t>
            </a:r>
            <a:r>
              <a:rPr lang="en-US" b="1" dirty="0"/>
              <a:t>Supabase database</a:t>
            </a:r>
            <a:r>
              <a:rPr lang="en-US" dirty="0"/>
              <a:t> (documents table).</a:t>
            </a:r>
          </a:p>
          <a:p>
            <a:r>
              <a:rPr lang="en-US" dirty="0"/>
              <a:t>This extends the chatbot’s knowledge base with the new content from the Google Drive file.</a:t>
            </a:r>
          </a:p>
        </p:txBody>
      </p:sp>
    </p:spTree>
    <p:extLst>
      <p:ext uri="{BB962C8B-B14F-4D97-AF65-F5344CB8AC3E}">
        <p14:creationId xmlns:p14="http://schemas.microsoft.com/office/powerpoint/2010/main" val="191349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62C0F1B-D260-0146-D045-7EC9EDDE72C6}"/>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C2644054-8241-1B85-3842-8C76AC38AD09}"/>
              </a:ext>
            </a:extLst>
          </p:cNvPr>
          <p:cNvSpPr txBox="1">
            <a:spLocks noGrp="1"/>
          </p:cNvSpPr>
          <p:nvPr>
            <p:ph type="title"/>
          </p:nvPr>
        </p:nvSpPr>
        <p:spPr>
          <a:xfrm>
            <a:off x="126070" y="123218"/>
            <a:ext cx="617393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Screenshot of Supabase SQL code</a:t>
            </a:r>
            <a:br>
              <a:rPr lang="en-US" dirty="0"/>
            </a:br>
            <a:endParaRPr dirty="0"/>
          </a:p>
        </p:txBody>
      </p:sp>
      <p:sp>
        <p:nvSpPr>
          <p:cNvPr id="3" name="Text Placeholder 2">
            <a:extLst>
              <a:ext uri="{FF2B5EF4-FFF2-40B4-BE49-F238E27FC236}">
                <a16:creationId xmlns:a16="http://schemas.microsoft.com/office/drawing/2014/main" id="{A2AA99B2-97B5-3889-15F2-3C8CE46EE411}"/>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28FE338B-968B-9C41-0F9B-D93BF94F93EF}"/>
              </a:ext>
            </a:extLst>
          </p:cNvPr>
          <p:cNvPicPr>
            <a:picLocks noChangeAspect="1"/>
          </p:cNvPicPr>
          <p:nvPr/>
        </p:nvPicPr>
        <p:blipFill>
          <a:blip r:embed="rId3"/>
          <a:stretch>
            <a:fillRect/>
          </a:stretch>
        </p:blipFill>
        <p:spPr>
          <a:xfrm>
            <a:off x="0" y="755125"/>
            <a:ext cx="5098711" cy="3991025"/>
          </a:xfrm>
          <a:prstGeom prst="rect">
            <a:avLst/>
          </a:prstGeom>
        </p:spPr>
      </p:pic>
      <p:pic>
        <p:nvPicPr>
          <p:cNvPr id="6" name="Picture 5">
            <a:extLst>
              <a:ext uri="{FF2B5EF4-FFF2-40B4-BE49-F238E27FC236}">
                <a16:creationId xmlns:a16="http://schemas.microsoft.com/office/drawing/2014/main" id="{32FFC26C-D67B-6B6E-76C1-BBC71B0A098C}"/>
              </a:ext>
            </a:extLst>
          </p:cNvPr>
          <p:cNvPicPr>
            <a:picLocks noChangeAspect="1"/>
          </p:cNvPicPr>
          <p:nvPr/>
        </p:nvPicPr>
        <p:blipFill>
          <a:blip r:embed="rId4"/>
          <a:stretch>
            <a:fillRect/>
          </a:stretch>
        </p:blipFill>
        <p:spPr>
          <a:xfrm>
            <a:off x="5149111" y="749318"/>
            <a:ext cx="3994889" cy="3991025"/>
          </a:xfrm>
          <a:prstGeom prst="rect">
            <a:avLst/>
          </a:prstGeom>
        </p:spPr>
      </p:pic>
    </p:spTree>
    <p:extLst>
      <p:ext uri="{BB962C8B-B14F-4D97-AF65-F5344CB8AC3E}">
        <p14:creationId xmlns:p14="http://schemas.microsoft.com/office/powerpoint/2010/main" val="1442168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026C8436-0323-A6DC-245E-FC3D0AAE27B0}"/>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49525786-088D-9E4D-D908-5F7E89F3A05C}"/>
              </a:ext>
            </a:extLst>
          </p:cNvPr>
          <p:cNvSpPr txBox="1">
            <a:spLocks noGrp="1"/>
          </p:cNvSpPr>
          <p:nvPr>
            <p:ph type="title"/>
          </p:nvPr>
        </p:nvSpPr>
        <p:spPr>
          <a:xfrm>
            <a:off x="126070" y="123218"/>
            <a:ext cx="7606730" cy="626100"/>
          </a:xfrm>
          <a:prstGeom prst="rect">
            <a:avLst/>
          </a:prstGeom>
        </p:spPr>
        <p:txBody>
          <a:bodyPr spcFirstLastPara="1" wrap="square" lIns="91425" tIns="91425" rIns="91425" bIns="91425" anchor="t" anchorCtr="0">
            <a:normAutofit fontScale="90000"/>
          </a:bodyPr>
          <a:lstStyle/>
          <a:p>
            <a:pPr lvl="0"/>
            <a:r>
              <a:rPr lang="en-US" dirty="0"/>
              <a:t>Supabase SQL code</a:t>
            </a:r>
            <a:endParaRPr dirty="0"/>
          </a:p>
        </p:txBody>
      </p:sp>
      <p:sp>
        <p:nvSpPr>
          <p:cNvPr id="3" name="Text Placeholder 2">
            <a:extLst>
              <a:ext uri="{FF2B5EF4-FFF2-40B4-BE49-F238E27FC236}">
                <a16:creationId xmlns:a16="http://schemas.microsoft.com/office/drawing/2014/main" id="{9B93D2D6-C287-B9BF-DF67-9C10F992150B}"/>
              </a:ext>
            </a:extLst>
          </p:cNvPr>
          <p:cNvSpPr>
            <a:spLocks noGrp="1"/>
          </p:cNvSpPr>
          <p:nvPr>
            <p:ph type="body" idx="1"/>
          </p:nvPr>
        </p:nvSpPr>
        <p:spPr>
          <a:xfrm>
            <a:off x="311700" y="900000"/>
            <a:ext cx="8520600" cy="3668875"/>
          </a:xfrm>
        </p:spPr>
        <p:txBody>
          <a:bodyPr>
            <a:normAutofit/>
          </a:bodyPr>
          <a:lstStyle/>
          <a:p>
            <a:r>
              <a:rPr lang="en-US" dirty="0"/>
              <a:t>This part of the code is necessary for vectorizing and storing documents in Supabase, so that the system can compare their embeddings with the query embeddings and return or generate the most appropriate response.</a:t>
            </a:r>
          </a:p>
        </p:txBody>
      </p:sp>
    </p:spTree>
    <p:extLst>
      <p:ext uri="{BB962C8B-B14F-4D97-AF65-F5344CB8AC3E}">
        <p14:creationId xmlns:p14="http://schemas.microsoft.com/office/powerpoint/2010/main" val="237563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3E8C873B-730F-95EF-0D18-09DC6DD38905}"/>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0EB55C34-39E7-7E54-FF0A-A0CFAA89AFAF}"/>
              </a:ext>
            </a:extLst>
          </p:cNvPr>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Output Screenshots</a:t>
            </a:r>
            <a:endParaRPr dirty="0"/>
          </a:p>
        </p:txBody>
      </p:sp>
      <p:sp>
        <p:nvSpPr>
          <p:cNvPr id="60" name="Google Shape;60;p13">
            <a:extLst>
              <a:ext uri="{FF2B5EF4-FFF2-40B4-BE49-F238E27FC236}">
                <a16:creationId xmlns:a16="http://schemas.microsoft.com/office/drawing/2014/main" id="{DEC00B20-A325-153A-775D-41A641C5E84F}"/>
              </a:ext>
            </a:extLst>
          </p:cNvPr>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Smart Email assistant</a:t>
            </a:r>
            <a:endParaRPr/>
          </a:p>
        </p:txBody>
      </p:sp>
    </p:spTree>
    <p:extLst>
      <p:ext uri="{BB962C8B-B14F-4D97-AF65-F5344CB8AC3E}">
        <p14:creationId xmlns:p14="http://schemas.microsoft.com/office/powerpoint/2010/main" val="3506882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4B9B8015-7FCB-6A89-A684-202C8FA1642D}"/>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FAA66DA3-89C7-6053-73CB-AA1FF75747A1}"/>
              </a:ext>
            </a:extLst>
          </p:cNvPr>
          <p:cNvSpPr txBox="1">
            <a:spLocks noGrp="1"/>
          </p:cNvSpPr>
          <p:nvPr>
            <p:ph type="title"/>
          </p:nvPr>
        </p:nvSpPr>
        <p:spPr>
          <a:xfrm>
            <a:off x="0" y="50668"/>
            <a:ext cx="9467588" cy="8745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Output of more than 80% confidence query </a:t>
            </a:r>
            <a:endParaRPr dirty="0"/>
          </a:p>
        </p:txBody>
      </p:sp>
      <p:pic>
        <p:nvPicPr>
          <p:cNvPr id="6" name="Picture 5">
            <a:extLst>
              <a:ext uri="{FF2B5EF4-FFF2-40B4-BE49-F238E27FC236}">
                <a16:creationId xmlns:a16="http://schemas.microsoft.com/office/drawing/2014/main" id="{DED03D9B-33AA-AD96-AF36-06D32AEEBEB8}"/>
              </a:ext>
            </a:extLst>
          </p:cNvPr>
          <p:cNvPicPr>
            <a:picLocks noChangeAspect="1"/>
          </p:cNvPicPr>
          <p:nvPr/>
        </p:nvPicPr>
        <p:blipFill>
          <a:blip r:embed="rId3"/>
          <a:stretch>
            <a:fillRect/>
          </a:stretch>
        </p:blipFill>
        <p:spPr>
          <a:xfrm>
            <a:off x="0" y="747341"/>
            <a:ext cx="4428000" cy="4239217"/>
          </a:xfrm>
          <a:prstGeom prst="rect">
            <a:avLst/>
          </a:prstGeom>
        </p:spPr>
      </p:pic>
      <p:pic>
        <p:nvPicPr>
          <p:cNvPr id="8" name="Picture 7">
            <a:extLst>
              <a:ext uri="{FF2B5EF4-FFF2-40B4-BE49-F238E27FC236}">
                <a16:creationId xmlns:a16="http://schemas.microsoft.com/office/drawing/2014/main" id="{A3A0256A-85B3-EEE6-493E-E3C492980C96}"/>
              </a:ext>
            </a:extLst>
          </p:cNvPr>
          <p:cNvPicPr>
            <a:picLocks noChangeAspect="1"/>
          </p:cNvPicPr>
          <p:nvPr/>
        </p:nvPicPr>
        <p:blipFill>
          <a:blip r:embed="rId4"/>
          <a:stretch>
            <a:fillRect/>
          </a:stretch>
        </p:blipFill>
        <p:spPr>
          <a:xfrm>
            <a:off x="4309001" y="747341"/>
            <a:ext cx="4834999" cy="4182059"/>
          </a:xfrm>
          <a:prstGeom prst="rect">
            <a:avLst/>
          </a:prstGeom>
        </p:spPr>
      </p:pic>
    </p:spTree>
    <p:extLst>
      <p:ext uri="{BB962C8B-B14F-4D97-AF65-F5344CB8AC3E}">
        <p14:creationId xmlns:p14="http://schemas.microsoft.com/office/powerpoint/2010/main" val="3316305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FC054D25-11FF-7C47-CF17-DDC594BD73D8}"/>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F2872C30-4B7F-D0E9-8D3D-9E939814AE05}"/>
              </a:ext>
            </a:extLst>
          </p:cNvPr>
          <p:cNvSpPr txBox="1">
            <a:spLocks noGrp="1"/>
          </p:cNvSpPr>
          <p:nvPr>
            <p:ph type="title"/>
          </p:nvPr>
        </p:nvSpPr>
        <p:spPr>
          <a:xfrm>
            <a:off x="0" y="50668"/>
            <a:ext cx="9467588" cy="8745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Output of less than 80% confidence query </a:t>
            </a:r>
            <a:endParaRPr dirty="0"/>
          </a:p>
        </p:txBody>
      </p:sp>
      <p:pic>
        <p:nvPicPr>
          <p:cNvPr id="3" name="Picture 2">
            <a:extLst>
              <a:ext uri="{FF2B5EF4-FFF2-40B4-BE49-F238E27FC236}">
                <a16:creationId xmlns:a16="http://schemas.microsoft.com/office/drawing/2014/main" id="{493EF04C-DB8B-94A1-A9F2-FD827E0C7287}"/>
              </a:ext>
            </a:extLst>
          </p:cNvPr>
          <p:cNvPicPr>
            <a:picLocks noChangeAspect="1"/>
          </p:cNvPicPr>
          <p:nvPr/>
        </p:nvPicPr>
        <p:blipFill>
          <a:blip r:embed="rId3"/>
          <a:stretch>
            <a:fillRect/>
          </a:stretch>
        </p:blipFill>
        <p:spPr>
          <a:xfrm>
            <a:off x="332674" y="1347616"/>
            <a:ext cx="5220429" cy="2448267"/>
          </a:xfrm>
          <a:prstGeom prst="rect">
            <a:avLst/>
          </a:prstGeom>
        </p:spPr>
      </p:pic>
      <p:pic>
        <p:nvPicPr>
          <p:cNvPr id="5" name="Picture 4">
            <a:extLst>
              <a:ext uri="{FF2B5EF4-FFF2-40B4-BE49-F238E27FC236}">
                <a16:creationId xmlns:a16="http://schemas.microsoft.com/office/drawing/2014/main" id="{9F01F03F-D080-0DCC-CAC6-0FC113FE914C}"/>
              </a:ext>
            </a:extLst>
          </p:cNvPr>
          <p:cNvPicPr>
            <a:picLocks noChangeAspect="1"/>
          </p:cNvPicPr>
          <p:nvPr/>
        </p:nvPicPr>
        <p:blipFill>
          <a:blip r:embed="rId4"/>
          <a:stretch>
            <a:fillRect/>
          </a:stretch>
        </p:blipFill>
        <p:spPr>
          <a:xfrm>
            <a:off x="6201112" y="1138816"/>
            <a:ext cx="2314575" cy="3778179"/>
          </a:xfrm>
          <a:prstGeom prst="rect">
            <a:avLst/>
          </a:prstGeom>
        </p:spPr>
      </p:pic>
    </p:spTree>
    <p:extLst>
      <p:ext uri="{BB962C8B-B14F-4D97-AF65-F5344CB8AC3E}">
        <p14:creationId xmlns:p14="http://schemas.microsoft.com/office/powerpoint/2010/main" val="2824833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22CA882E-A372-7C3A-8F39-1463955CB653}"/>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598B00C3-E263-2B88-5ACE-EC90FD8B0EE9}"/>
              </a:ext>
            </a:extLst>
          </p:cNvPr>
          <p:cNvSpPr txBox="1">
            <a:spLocks noGrp="1"/>
          </p:cNvSpPr>
          <p:nvPr>
            <p:ph type="title"/>
          </p:nvPr>
        </p:nvSpPr>
        <p:spPr>
          <a:xfrm>
            <a:off x="0" y="50668"/>
            <a:ext cx="9467588" cy="8745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N8N Error trigger flow output</a:t>
            </a:r>
            <a:endParaRPr dirty="0"/>
          </a:p>
        </p:txBody>
      </p:sp>
      <p:pic>
        <p:nvPicPr>
          <p:cNvPr id="4" name="Picture 3">
            <a:extLst>
              <a:ext uri="{FF2B5EF4-FFF2-40B4-BE49-F238E27FC236}">
                <a16:creationId xmlns:a16="http://schemas.microsoft.com/office/drawing/2014/main" id="{FA013E7B-0C3C-D2E5-27A5-EB3BA950CDE5}"/>
              </a:ext>
            </a:extLst>
          </p:cNvPr>
          <p:cNvPicPr>
            <a:picLocks noChangeAspect="1"/>
          </p:cNvPicPr>
          <p:nvPr/>
        </p:nvPicPr>
        <p:blipFill>
          <a:blip r:embed="rId3"/>
          <a:stretch>
            <a:fillRect/>
          </a:stretch>
        </p:blipFill>
        <p:spPr>
          <a:xfrm>
            <a:off x="0" y="1361163"/>
            <a:ext cx="9144000" cy="2421174"/>
          </a:xfrm>
          <a:prstGeom prst="rect">
            <a:avLst/>
          </a:prstGeom>
        </p:spPr>
      </p:pic>
    </p:spTree>
    <p:extLst>
      <p:ext uri="{BB962C8B-B14F-4D97-AF65-F5344CB8AC3E}">
        <p14:creationId xmlns:p14="http://schemas.microsoft.com/office/powerpoint/2010/main" val="3104417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7145D18A-CE39-DA4D-A961-70A85DF044FA}"/>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2C624A91-CAC6-7194-B11D-833846F6A759}"/>
              </a:ext>
            </a:extLst>
          </p:cNvPr>
          <p:cNvSpPr txBox="1">
            <a:spLocks noGrp="1"/>
          </p:cNvSpPr>
          <p:nvPr>
            <p:ph type="title"/>
          </p:nvPr>
        </p:nvSpPr>
        <p:spPr>
          <a:xfrm>
            <a:off x="0" y="50668"/>
            <a:ext cx="9467588" cy="87456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SQL created tables</a:t>
            </a:r>
            <a:endParaRPr dirty="0"/>
          </a:p>
        </p:txBody>
      </p:sp>
      <p:pic>
        <p:nvPicPr>
          <p:cNvPr id="3" name="Picture 2">
            <a:extLst>
              <a:ext uri="{FF2B5EF4-FFF2-40B4-BE49-F238E27FC236}">
                <a16:creationId xmlns:a16="http://schemas.microsoft.com/office/drawing/2014/main" id="{81F941CE-D01A-0C3B-76E3-99C001D404AB}"/>
              </a:ext>
            </a:extLst>
          </p:cNvPr>
          <p:cNvPicPr>
            <a:picLocks noChangeAspect="1"/>
          </p:cNvPicPr>
          <p:nvPr/>
        </p:nvPicPr>
        <p:blipFill>
          <a:blip r:embed="rId3"/>
          <a:stretch>
            <a:fillRect/>
          </a:stretch>
        </p:blipFill>
        <p:spPr>
          <a:xfrm>
            <a:off x="0" y="925228"/>
            <a:ext cx="9144000" cy="3980329"/>
          </a:xfrm>
          <a:prstGeom prst="rect">
            <a:avLst/>
          </a:prstGeom>
        </p:spPr>
      </p:pic>
    </p:spTree>
    <p:extLst>
      <p:ext uri="{BB962C8B-B14F-4D97-AF65-F5344CB8AC3E}">
        <p14:creationId xmlns:p14="http://schemas.microsoft.com/office/powerpoint/2010/main" val="394923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692F0A5C-5D87-ACE9-4331-83F7A0C790EB}"/>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33EA3398-B040-6EC3-69C2-7E24BAF510EA}"/>
              </a:ext>
            </a:extLst>
          </p:cNvPr>
          <p:cNvSpPr txBox="1">
            <a:spLocks noGrp="1"/>
          </p:cNvSpPr>
          <p:nvPr>
            <p:ph type="title"/>
          </p:nvPr>
        </p:nvSpPr>
        <p:spPr>
          <a:xfrm>
            <a:off x="0" y="50668"/>
            <a:ext cx="9467588" cy="87456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SQL created tables mock supa database</a:t>
            </a:r>
            <a:br>
              <a:rPr lang="en-US" dirty="0"/>
            </a:br>
            <a:endParaRPr dirty="0"/>
          </a:p>
        </p:txBody>
      </p:sp>
      <p:pic>
        <p:nvPicPr>
          <p:cNvPr id="6" name="Picture 5">
            <a:extLst>
              <a:ext uri="{FF2B5EF4-FFF2-40B4-BE49-F238E27FC236}">
                <a16:creationId xmlns:a16="http://schemas.microsoft.com/office/drawing/2014/main" id="{5049AE1E-D8C0-B839-9B01-D9083A596638}"/>
              </a:ext>
            </a:extLst>
          </p:cNvPr>
          <p:cNvPicPr>
            <a:picLocks noChangeAspect="1"/>
          </p:cNvPicPr>
          <p:nvPr/>
        </p:nvPicPr>
        <p:blipFill>
          <a:blip r:embed="rId3"/>
          <a:stretch>
            <a:fillRect/>
          </a:stretch>
        </p:blipFill>
        <p:spPr>
          <a:xfrm>
            <a:off x="0" y="1108212"/>
            <a:ext cx="9144000" cy="2808588"/>
          </a:xfrm>
          <a:prstGeom prst="rect">
            <a:avLst/>
          </a:prstGeom>
        </p:spPr>
      </p:pic>
    </p:spTree>
    <p:extLst>
      <p:ext uri="{BB962C8B-B14F-4D97-AF65-F5344CB8AC3E}">
        <p14:creationId xmlns:p14="http://schemas.microsoft.com/office/powerpoint/2010/main" val="3934084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312380" y="1133870"/>
            <a:ext cx="371716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Workflow Overview</a:t>
            </a:r>
            <a:endParaRPr dirty="0"/>
          </a:p>
        </p:txBody>
      </p:sp>
      <p:sp>
        <p:nvSpPr>
          <p:cNvPr id="66" name="Google Shape;66;p14"/>
          <p:cNvSpPr txBox="1">
            <a:spLocks noGrp="1"/>
          </p:cNvSpPr>
          <p:nvPr>
            <p:ph type="body" idx="1"/>
          </p:nvPr>
        </p:nvSpPr>
        <p:spPr>
          <a:xfrm>
            <a:off x="414828" y="2094376"/>
            <a:ext cx="8520600" cy="1721354"/>
          </a:xfrm>
          <a:prstGeom prst="rect">
            <a:avLst/>
          </a:prstGeom>
        </p:spPr>
        <p:txBody>
          <a:bodyPr spcFirstLastPara="1" wrap="square" lIns="91425" tIns="91425" rIns="91425" bIns="91425" anchor="t" anchorCtr="0">
            <a:normAutofit fontScale="92500"/>
          </a:bodyPr>
          <a:lstStyle/>
          <a:p>
            <a:r>
              <a:rPr lang="en-US" dirty="0"/>
              <a:t>This workflow powers an AI assistant that responds to user chat messages. It grounds answers in Book Leaf’s Supabase knowledge base, enforces citations, and appends a confidence score. If confidence is low, it notifies staff and falls back to a human. Alongside this, a separate ingestion pipeline adds new documents from Google Drive into the Supabase database so the AI stays up-to-date.</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4207800E-BB8F-5499-8327-CE0AA94A7936}"/>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C05073B1-D069-F7EE-7CC5-2DDAFD5F78C8}"/>
              </a:ext>
            </a:extLst>
          </p:cNvPr>
          <p:cNvSpPr txBox="1">
            <a:spLocks noGrp="1"/>
          </p:cNvSpPr>
          <p:nvPr>
            <p:ph type="ctrTitle"/>
          </p:nvPr>
        </p:nvSpPr>
        <p:spPr>
          <a:xfrm>
            <a:off x="3096300" y="2056570"/>
            <a:ext cx="2951400" cy="15843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sz="4800" dirty="0"/>
              <a:t>Issues</a:t>
            </a:r>
            <a:br>
              <a:rPr lang="en-GB" sz="4800" dirty="0"/>
            </a:br>
            <a:endParaRPr sz="4800" dirty="0"/>
          </a:p>
        </p:txBody>
      </p:sp>
    </p:spTree>
    <p:extLst>
      <p:ext uri="{BB962C8B-B14F-4D97-AF65-F5344CB8AC3E}">
        <p14:creationId xmlns:p14="http://schemas.microsoft.com/office/powerpoint/2010/main" val="201260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0C860A93-2CC1-A41E-4251-6443E3B16CF1}"/>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BAD5F408-DBF3-FF05-4D32-FCF610B3D86E}"/>
              </a:ext>
            </a:extLst>
          </p:cNvPr>
          <p:cNvSpPr txBox="1">
            <a:spLocks noGrp="1"/>
          </p:cNvSpPr>
          <p:nvPr>
            <p:ph type="title"/>
          </p:nvPr>
        </p:nvSpPr>
        <p:spPr>
          <a:xfrm>
            <a:off x="126070" y="123218"/>
            <a:ext cx="760673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Potential Issues</a:t>
            </a:r>
            <a:endParaRPr dirty="0"/>
          </a:p>
        </p:txBody>
      </p:sp>
      <p:sp>
        <p:nvSpPr>
          <p:cNvPr id="3" name="Text Placeholder 2">
            <a:extLst>
              <a:ext uri="{FF2B5EF4-FFF2-40B4-BE49-F238E27FC236}">
                <a16:creationId xmlns:a16="http://schemas.microsoft.com/office/drawing/2014/main" id="{DB0C9206-CE8C-81E7-8C23-3E7A285120C7}"/>
              </a:ext>
            </a:extLst>
          </p:cNvPr>
          <p:cNvSpPr>
            <a:spLocks noGrp="1"/>
          </p:cNvSpPr>
          <p:nvPr>
            <p:ph type="body" idx="1"/>
          </p:nvPr>
        </p:nvSpPr>
        <p:spPr>
          <a:xfrm>
            <a:off x="311700" y="900000"/>
            <a:ext cx="8520600" cy="3668875"/>
          </a:xfrm>
        </p:spPr>
        <p:txBody>
          <a:bodyPr>
            <a:normAutofit fontScale="92500" lnSpcReduction="20000"/>
          </a:bodyPr>
          <a:lstStyle/>
          <a:p>
            <a:pPr marL="114300" indent="0">
              <a:buNone/>
            </a:pPr>
            <a:r>
              <a:rPr lang="en-US" b="1" dirty="0"/>
              <a:t>1. Mock database integration</a:t>
            </a:r>
            <a:endParaRPr lang="en-US" dirty="0"/>
          </a:p>
          <a:p>
            <a:r>
              <a:rPr lang="en-US" dirty="0"/>
              <a:t>The flow previously crashed due to a corrupt JSON file.</a:t>
            </a:r>
          </a:p>
          <a:p>
            <a:r>
              <a:rPr lang="en-US" dirty="0"/>
              <a:t>I am currently working on diagnosing the root cause and reconnecting this database integration into the workflow.</a:t>
            </a:r>
          </a:p>
          <a:p>
            <a:pPr marL="114300" indent="0">
              <a:buNone/>
            </a:pPr>
            <a:r>
              <a:rPr lang="en-US" b="1" dirty="0"/>
              <a:t>2. Fallback handling</a:t>
            </a:r>
            <a:endParaRPr lang="en-US" dirty="0"/>
          </a:p>
          <a:p>
            <a:r>
              <a:rPr lang="en-US" dirty="0"/>
              <a:t>The current fallback path works, but it could be refined to provide a smoother, more user-friendly experience for customers.</a:t>
            </a:r>
          </a:p>
          <a:p>
            <a:pPr marL="114300" indent="0">
              <a:buNone/>
            </a:pPr>
            <a:r>
              <a:rPr lang="en-US" b="1" dirty="0"/>
              <a:t>3. Multi-channel support</a:t>
            </a:r>
            <a:endParaRPr lang="en-US" dirty="0"/>
          </a:p>
          <a:p>
            <a:r>
              <a:rPr lang="en-US" dirty="0"/>
              <a:t>At the moment, the flow only works through a single chat entry point.</a:t>
            </a:r>
          </a:p>
          <a:p>
            <a:r>
              <a:rPr lang="en-US" dirty="0"/>
              <a:t>Future improvements could include proper integration of multiple channels (e.g., WhatsApp, Gmail, Instagram).</a:t>
            </a:r>
          </a:p>
          <a:p>
            <a:pPr marL="114300" indent="0">
              <a:buNone/>
            </a:pPr>
            <a:r>
              <a:rPr lang="en-US" b="1" dirty="0"/>
              <a:t>4. Rate limiting</a:t>
            </a:r>
            <a:endParaRPr lang="en-US" dirty="0"/>
          </a:p>
          <a:p>
            <a:r>
              <a:rPr lang="en-US" dirty="0"/>
              <a:t>No rate limit logic is currently implemented.</a:t>
            </a:r>
          </a:p>
          <a:p>
            <a:pPr marL="114300" indent="0">
              <a:buNone/>
            </a:pPr>
            <a:endParaRPr lang="en-US" b="1" dirty="0"/>
          </a:p>
        </p:txBody>
      </p:sp>
    </p:spTree>
    <p:extLst>
      <p:ext uri="{BB962C8B-B14F-4D97-AF65-F5344CB8AC3E}">
        <p14:creationId xmlns:p14="http://schemas.microsoft.com/office/powerpoint/2010/main" val="2806299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
          <a:extLst>
            <a:ext uri="{FF2B5EF4-FFF2-40B4-BE49-F238E27FC236}">
              <a16:creationId xmlns:a16="http://schemas.microsoft.com/office/drawing/2014/main" id="{B8407F40-D528-3ED3-7C67-90A22DA5F7D6}"/>
            </a:ext>
          </a:extLst>
        </p:cNvPr>
        <p:cNvGrpSpPr/>
        <p:nvPr/>
      </p:nvGrpSpPr>
      <p:grpSpPr>
        <a:xfrm>
          <a:off x="0" y="0"/>
          <a:ext cx="0" cy="0"/>
          <a:chOff x="0" y="0"/>
          <a:chExt cx="0" cy="0"/>
        </a:xfrm>
      </p:grpSpPr>
      <p:sp>
        <p:nvSpPr>
          <p:cNvPr id="59" name="Google Shape;59;p13">
            <a:extLst>
              <a:ext uri="{FF2B5EF4-FFF2-40B4-BE49-F238E27FC236}">
                <a16:creationId xmlns:a16="http://schemas.microsoft.com/office/drawing/2014/main" id="{74A30E45-B4EB-386E-96F5-AE331677981F}"/>
              </a:ext>
            </a:extLst>
          </p:cNvPr>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Thank You!</a:t>
            </a:r>
            <a:endParaRPr dirty="0"/>
          </a:p>
        </p:txBody>
      </p:sp>
    </p:spTree>
    <p:extLst>
      <p:ext uri="{BB962C8B-B14F-4D97-AF65-F5344CB8AC3E}">
        <p14:creationId xmlns:p14="http://schemas.microsoft.com/office/powerpoint/2010/main" val="391167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1DD65639-552E-39DA-4504-B334EF76AFB6}"/>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5910A85F-32E1-9D3D-7796-BFFDA08A87DF}"/>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Screenshot of Main Workflow</a:t>
            </a:r>
            <a:endParaRPr dirty="0"/>
          </a:p>
        </p:txBody>
      </p:sp>
      <p:sp>
        <p:nvSpPr>
          <p:cNvPr id="3" name="Text Placeholder 2">
            <a:extLst>
              <a:ext uri="{FF2B5EF4-FFF2-40B4-BE49-F238E27FC236}">
                <a16:creationId xmlns:a16="http://schemas.microsoft.com/office/drawing/2014/main" id="{648A010C-9D3E-2F76-43E5-94DA6011FA73}"/>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58DE8278-EB99-116A-10AB-1EBBE01365D2}"/>
              </a:ext>
            </a:extLst>
          </p:cNvPr>
          <p:cNvPicPr>
            <a:picLocks noChangeAspect="1"/>
          </p:cNvPicPr>
          <p:nvPr/>
        </p:nvPicPr>
        <p:blipFill>
          <a:blip r:embed="rId3"/>
          <a:stretch>
            <a:fillRect/>
          </a:stretch>
        </p:blipFill>
        <p:spPr>
          <a:xfrm>
            <a:off x="0" y="871200"/>
            <a:ext cx="9144000" cy="4201096"/>
          </a:xfrm>
          <a:prstGeom prst="rect">
            <a:avLst/>
          </a:prstGeom>
        </p:spPr>
      </p:pic>
    </p:spTree>
    <p:extLst>
      <p:ext uri="{BB962C8B-B14F-4D97-AF65-F5344CB8AC3E}">
        <p14:creationId xmlns:p14="http://schemas.microsoft.com/office/powerpoint/2010/main" val="1827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DBB2FAB1-A1E0-D764-B467-CC02A3670234}"/>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E1FE8E99-B0CB-DCBB-1B43-BBABD2168072}"/>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Flow Explanation</a:t>
            </a:r>
            <a:endParaRPr dirty="0"/>
          </a:p>
        </p:txBody>
      </p:sp>
      <p:sp>
        <p:nvSpPr>
          <p:cNvPr id="3" name="Text Placeholder 2">
            <a:extLst>
              <a:ext uri="{FF2B5EF4-FFF2-40B4-BE49-F238E27FC236}">
                <a16:creationId xmlns:a16="http://schemas.microsoft.com/office/drawing/2014/main" id="{D647220E-160D-8FF4-CBEE-4E83C02983DF}"/>
              </a:ext>
            </a:extLst>
          </p:cNvPr>
          <p:cNvSpPr>
            <a:spLocks noGrp="1"/>
          </p:cNvSpPr>
          <p:nvPr>
            <p:ph type="body" idx="1"/>
          </p:nvPr>
        </p:nvSpPr>
        <p:spPr/>
        <p:txBody>
          <a:bodyPr>
            <a:normAutofit fontScale="85000" lnSpcReduction="20000"/>
          </a:bodyPr>
          <a:lstStyle/>
          <a:p>
            <a:pPr marL="114300" indent="0">
              <a:buNone/>
            </a:pPr>
            <a:r>
              <a:rPr lang="en-US" b="1" dirty="0"/>
              <a:t>1. Chat Trigger</a:t>
            </a:r>
          </a:p>
          <a:p>
            <a:r>
              <a:rPr lang="en-US" dirty="0"/>
              <a:t>Workflow starts when a </a:t>
            </a:r>
            <a:r>
              <a:rPr lang="en-US" b="1" dirty="0"/>
              <a:t>chat message is received</a:t>
            </a:r>
            <a:r>
              <a:rPr lang="en-US" dirty="0"/>
              <a:t>.</a:t>
            </a:r>
          </a:p>
          <a:p>
            <a:r>
              <a:rPr lang="en-US" dirty="0"/>
              <a:t>This is the </a:t>
            </a:r>
            <a:r>
              <a:rPr lang="en-US" b="1" dirty="0"/>
              <a:t>only active trigger</a:t>
            </a:r>
            <a:r>
              <a:rPr lang="en-US" dirty="0"/>
              <a:t> → the chatbot runs only from here.</a:t>
            </a:r>
          </a:p>
          <a:p>
            <a:r>
              <a:rPr lang="en-US" dirty="0"/>
              <a:t>The UI is provided by the N8N itself</a:t>
            </a:r>
            <a:br>
              <a:rPr lang="en-US" dirty="0"/>
            </a:br>
            <a:endParaRPr lang="en-US" dirty="0"/>
          </a:p>
          <a:p>
            <a:pPr marL="114300" indent="0">
              <a:buNone/>
            </a:pPr>
            <a:r>
              <a:rPr lang="en-US" b="1" dirty="0"/>
              <a:t>2. AI Agent</a:t>
            </a:r>
          </a:p>
          <a:p>
            <a:r>
              <a:rPr lang="en-US" dirty="0"/>
              <a:t>Core reasoning engine.</a:t>
            </a:r>
          </a:p>
          <a:p>
            <a:r>
              <a:rPr lang="en-US" dirty="0"/>
              <a:t>Connected to:</a:t>
            </a:r>
          </a:p>
          <a:p>
            <a:pPr lvl="1"/>
            <a:r>
              <a:rPr lang="en-US" b="1" dirty="0" err="1"/>
              <a:t>Groq</a:t>
            </a:r>
            <a:r>
              <a:rPr lang="en-US" b="1" dirty="0"/>
              <a:t> Chat Model (LLaMA-3.1-8B)</a:t>
            </a:r>
            <a:r>
              <a:rPr lang="en-US" dirty="0"/>
              <a:t> → generates language output.</a:t>
            </a:r>
          </a:p>
          <a:p>
            <a:pPr lvl="1"/>
            <a:r>
              <a:rPr lang="en-US" b="1" dirty="0"/>
              <a:t>Supabase Vector Store</a:t>
            </a:r>
            <a:r>
              <a:rPr lang="en-US" dirty="0"/>
              <a:t> → retrieves relevant Book Leaf knowledge.</a:t>
            </a:r>
          </a:p>
          <a:p>
            <a:pPr lvl="1"/>
            <a:r>
              <a:rPr lang="en-US" b="1" dirty="0"/>
              <a:t>Postgres Chat Memory</a:t>
            </a:r>
            <a:r>
              <a:rPr lang="en-US" dirty="0"/>
              <a:t> → keeps conversation history.</a:t>
            </a:r>
          </a:p>
          <a:p>
            <a:r>
              <a:rPr lang="en-US" dirty="0"/>
              <a:t>Has a strict </a:t>
            </a:r>
            <a:r>
              <a:rPr lang="en-US" b="1" dirty="0"/>
              <a:t>system message</a:t>
            </a:r>
            <a:r>
              <a:rPr lang="en-US" dirty="0"/>
              <a:t> that enforces rules:</a:t>
            </a:r>
          </a:p>
          <a:p>
            <a:pPr lvl="1"/>
            <a:r>
              <a:rPr lang="en-US" dirty="0"/>
              <a:t>Always query Supabase first.</a:t>
            </a:r>
          </a:p>
          <a:p>
            <a:pPr lvl="1"/>
            <a:r>
              <a:rPr lang="en-US" dirty="0"/>
              <a:t>Only answer from retrieved knowledge.</a:t>
            </a:r>
          </a:p>
          <a:p>
            <a:pPr lvl="1"/>
            <a:r>
              <a:rPr lang="en-US" dirty="0"/>
              <a:t>Cite sources.</a:t>
            </a:r>
          </a:p>
          <a:p>
            <a:pPr lvl="1"/>
            <a:r>
              <a:rPr lang="en-US" dirty="0"/>
              <a:t>End with [CONFIDENCE: XX].</a:t>
            </a:r>
          </a:p>
        </p:txBody>
      </p:sp>
    </p:spTree>
    <p:extLst>
      <p:ext uri="{BB962C8B-B14F-4D97-AF65-F5344CB8AC3E}">
        <p14:creationId xmlns:p14="http://schemas.microsoft.com/office/powerpoint/2010/main" val="3323183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9A648F86-5208-DA25-3AF0-53C041E33480}"/>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632FD605-F47B-17F8-28A8-9A500877CAE5}"/>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Flow Explanation</a:t>
            </a:r>
            <a:endParaRPr dirty="0"/>
          </a:p>
        </p:txBody>
      </p:sp>
      <p:sp>
        <p:nvSpPr>
          <p:cNvPr id="3" name="Text Placeholder 2">
            <a:extLst>
              <a:ext uri="{FF2B5EF4-FFF2-40B4-BE49-F238E27FC236}">
                <a16:creationId xmlns:a16="http://schemas.microsoft.com/office/drawing/2014/main" id="{7D3CAF1C-F8EC-8FAC-5C39-CC4BF42CDE25}"/>
              </a:ext>
            </a:extLst>
          </p:cNvPr>
          <p:cNvSpPr>
            <a:spLocks noGrp="1"/>
          </p:cNvSpPr>
          <p:nvPr>
            <p:ph type="body" idx="1"/>
          </p:nvPr>
        </p:nvSpPr>
        <p:spPr>
          <a:xfrm>
            <a:off x="311700" y="885600"/>
            <a:ext cx="8520600" cy="3893663"/>
          </a:xfrm>
        </p:spPr>
        <p:txBody>
          <a:bodyPr>
            <a:normAutofit fontScale="92500" lnSpcReduction="10000"/>
          </a:bodyPr>
          <a:lstStyle/>
          <a:p>
            <a:pPr marL="114300" indent="0">
              <a:buNone/>
            </a:pPr>
            <a:r>
              <a:rPr lang="en-US" sz="1200" b="1" dirty="0"/>
              <a:t>3. Function Node</a:t>
            </a:r>
          </a:p>
          <a:p>
            <a:r>
              <a:rPr lang="en-US" sz="1200" dirty="0"/>
              <a:t>Takes the AI Agent’s output and processes it:</a:t>
            </a:r>
          </a:p>
          <a:p>
            <a:pPr lvl="1"/>
            <a:r>
              <a:rPr lang="en-US" sz="1000" dirty="0"/>
              <a:t>Extracts the [CONFIDENCE: XX] score.</a:t>
            </a:r>
          </a:p>
          <a:p>
            <a:pPr lvl="1"/>
            <a:r>
              <a:rPr lang="en-US" sz="1000" dirty="0"/>
              <a:t>Removes the confidence tag from the response.</a:t>
            </a:r>
          </a:p>
          <a:p>
            <a:pPr lvl="1"/>
            <a:r>
              <a:rPr lang="en-US" sz="1000" dirty="0"/>
              <a:t>Adds a flag </a:t>
            </a:r>
            <a:r>
              <a:rPr lang="en-US" sz="1000" dirty="0" err="1"/>
              <a:t>needsHuman</a:t>
            </a:r>
            <a:r>
              <a:rPr lang="en-US" sz="1000" dirty="0"/>
              <a:t> = true if confidence &lt; 80.</a:t>
            </a:r>
          </a:p>
          <a:p>
            <a:r>
              <a:rPr lang="en-US" sz="1200" dirty="0"/>
              <a:t>Output includes:</a:t>
            </a:r>
          </a:p>
          <a:p>
            <a:pPr marL="114300" indent="0">
              <a:buNone/>
            </a:pPr>
            <a:r>
              <a:rPr lang="en-US" sz="1200" dirty="0"/>
              <a:t>{</a:t>
            </a:r>
          </a:p>
          <a:p>
            <a:pPr marL="114300" indent="0">
              <a:buNone/>
            </a:pPr>
            <a:r>
              <a:rPr lang="en-US" sz="1200" dirty="0"/>
              <a:t>  "</a:t>
            </a:r>
            <a:r>
              <a:rPr lang="en-US" sz="1200" dirty="0" err="1"/>
              <a:t>originalResponse</a:t>
            </a:r>
            <a:r>
              <a:rPr lang="en-US" sz="1200" dirty="0"/>
              <a:t>": "...raw...",</a:t>
            </a:r>
          </a:p>
          <a:p>
            <a:pPr marL="114300" indent="0">
              <a:buNone/>
            </a:pPr>
            <a:r>
              <a:rPr lang="en-US" sz="1200" dirty="0"/>
              <a:t>  "</a:t>
            </a:r>
            <a:r>
              <a:rPr lang="en-US" sz="1200" dirty="0" err="1"/>
              <a:t>cleanResponse</a:t>
            </a:r>
            <a:r>
              <a:rPr lang="en-US" sz="1200" dirty="0"/>
              <a:t>": "...user-friendly...",</a:t>
            </a:r>
          </a:p>
          <a:p>
            <a:pPr marL="114300" indent="0">
              <a:buNone/>
            </a:pPr>
            <a:r>
              <a:rPr lang="en-US" sz="1200" dirty="0"/>
              <a:t>  "confidence": 75,</a:t>
            </a:r>
          </a:p>
          <a:p>
            <a:pPr marL="114300" indent="0">
              <a:buNone/>
            </a:pPr>
            <a:r>
              <a:rPr lang="en-US" sz="1200" dirty="0"/>
              <a:t>  "</a:t>
            </a:r>
            <a:r>
              <a:rPr lang="en-US" sz="1200" dirty="0" err="1"/>
              <a:t>needsHuman</a:t>
            </a:r>
            <a:r>
              <a:rPr lang="en-US" sz="1200" dirty="0"/>
              <a:t>": true</a:t>
            </a:r>
          </a:p>
          <a:p>
            <a:pPr marL="114300" indent="0">
              <a:buNone/>
            </a:pPr>
            <a:r>
              <a:rPr lang="en-US" sz="1200" dirty="0"/>
              <a:t>}</a:t>
            </a:r>
          </a:p>
          <a:p>
            <a:pPr marL="114300" indent="0">
              <a:buNone/>
            </a:pPr>
            <a:endParaRPr lang="en-US" sz="1200" b="1" dirty="0"/>
          </a:p>
          <a:p>
            <a:pPr marL="114300" indent="0">
              <a:buNone/>
            </a:pPr>
            <a:r>
              <a:rPr lang="en-US" sz="1200" b="1" dirty="0"/>
              <a:t>4. Decision Branch (If Node)</a:t>
            </a:r>
          </a:p>
          <a:p>
            <a:r>
              <a:rPr lang="en-US" sz="1200" dirty="0"/>
              <a:t>Checks the </a:t>
            </a:r>
            <a:r>
              <a:rPr lang="en-US" sz="1200" dirty="0" err="1"/>
              <a:t>needsHuman</a:t>
            </a:r>
            <a:r>
              <a:rPr lang="en-US" sz="1200" dirty="0"/>
              <a:t> flag.</a:t>
            </a:r>
          </a:p>
          <a:p>
            <a:r>
              <a:rPr lang="en-US" sz="1200" b="1" dirty="0"/>
              <a:t>If confidence &lt; 80 (low confidence):</a:t>
            </a:r>
            <a:endParaRPr lang="en-US" sz="1200" dirty="0"/>
          </a:p>
          <a:p>
            <a:pPr lvl="1"/>
            <a:r>
              <a:rPr lang="en-US" sz="1000" b="1" dirty="0"/>
              <a:t>Send a Gmail alert</a:t>
            </a:r>
            <a:r>
              <a:rPr lang="en-US" sz="1000" dirty="0"/>
              <a:t> → notifies the human team with details (user question, AI attempt, confidence).</a:t>
            </a:r>
          </a:p>
          <a:p>
            <a:pPr lvl="1"/>
            <a:r>
              <a:rPr lang="en-US" sz="1000" b="1" dirty="0"/>
              <a:t>Respond to Chat1</a:t>
            </a:r>
            <a:r>
              <a:rPr lang="en-US" sz="1000" dirty="0"/>
              <a:t> → user is told:</a:t>
            </a:r>
            <a:br>
              <a:rPr lang="en-US" sz="1000" dirty="0"/>
            </a:br>
            <a:r>
              <a:rPr lang="en-US" sz="1000" i="1" dirty="0"/>
              <a:t>“You might get a better answer from a human. Hold on while I connect you…”</a:t>
            </a:r>
            <a:endParaRPr lang="en-US" sz="1000" dirty="0"/>
          </a:p>
          <a:p>
            <a:r>
              <a:rPr lang="en-US" sz="1200" b="1" dirty="0"/>
              <a:t>If confidence ≥ 80 (high confidence):</a:t>
            </a:r>
            <a:endParaRPr lang="en-US" sz="1200" dirty="0"/>
          </a:p>
          <a:p>
            <a:pPr lvl="1"/>
            <a:r>
              <a:rPr lang="en-US" sz="1000" b="1" dirty="0"/>
              <a:t>Respond to Chat</a:t>
            </a:r>
            <a:r>
              <a:rPr lang="en-US" sz="1000" dirty="0"/>
              <a:t> → sends the AI’s clean response back to the user.</a:t>
            </a:r>
            <a:br>
              <a:rPr lang="en-US" sz="1000" dirty="0"/>
            </a:br>
            <a:endParaRPr lang="en-US" sz="1000" dirty="0"/>
          </a:p>
        </p:txBody>
      </p:sp>
    </p:spTree>
    <p:extLst>
      <p:ext uri="{BB962C8B-B14F-4D97-AF65-F5344CB8AC3E}">
        <p14:creationId xmlns:p14="http://schemas.microsoft.com/office/powerpoint/2010/main" val="1083155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990778FC-EF3D-8134-ED00-DAD77EF46B66}"/>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3AA7AFF2-0B8D-A457-A758-2A1FE71E9B70}"/>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Flow Explanation</a:t>
            </a:r>
            <a:endParaRPr dirty="0"/>
          </a:p>
        </p:txBody>
      </p:sp>
      <p:sp>
        <p:nvSpPr>
          <p:cNvPr id="3" name="Text Placeholder 2">
            <a:extLst>
              <a:ext uri="{FF2B5EF4-FFF2-40B4-BE49-F238E27FC236}">
                <a16:creationId xmlns:a16="http://schemas.microsoft.com/office/drawing/2014/main" id="{BAC9EB6C-93CB-1A2E-BC28-AC6E0FAE8371}"/>
              </a:ext>
            </a:extLst>
          </p:cNvPr>
          <p:cNvSpPr>
            <a:spLocks noGrp="1"/>
          </p:cNvSpPr>
          <p:nvPr>
            <p:ph type="body" idx="1"/>
          </p:nvPr>
        </p:nvSpPr>
        <p:spPr/>
        <p:txBody>
          <a:bodyPr>
            <a:normAutofit/>
          </a:bodyPr>
          <a:lstStyle/>
          <a:p>
            <a:endParaRPr lang="en-US" sz="1400" dirty="0"/>
          </a:p>
          <a:p>
            <a:pPr marL="114300" indent="0">
              <a:buNone/>
            </a:pPr>
            <a:r>
              <a:rPr lang="en-US" sz="1400" b="1" dirty="0"/>
              <a:t>5. Document Ingestion Flow (separate path)</a:t>
            </a:r>
          </a:p>
          <a:p>
            <a:r>
              <a:rPr lang="en-US" sz="1400" b="1" dirty="0"/>
              <a:t>Google Drive → Download File</a:t>
            </a:r>
            <a:r>
              <a:rPr lang="en-US" sz="1400" dirty="0"/>
              <a:t> (Word document).</a:t>
            </a:r>
          </a:p>
          <a:p>
            <a:r>
              <a:rPr lang="en-US" sz="1400" b="1" dirty="0"/>
              <a:t>Recursive Character Splitter</a:t>
            </a:r>
            <a:r>
              <a:rPr lang="en-US" sz="1400" dirty="0"/>
              <a:t> → breaks it into chunks.</a:t>
            </a:r>
          </a:p>
          <a:p>
            <a:r>
              <a:rPr lang="en-US" sz="1400" b="1" dirty="0"/>
              <a:t>Hugging Face Embeddings</a:t>
            </a:r>
            <a:r>
              <a:rPr lang="en-US" sz="1400" dirty="0"/>
              <a:t> → converts chunks into vector embeddings.</a:t>
            </a:r>
          </a:p>
          <a:p>
            <a:r>
              <a:rPr lang="en-US" sz="1400" b="1" dirty="0"/>
              <a:t>Supabase Vector Store2</a:t>
            </a:r>
            <a:r>
              <a:rPr lang="en-US" sz="1400" dirty="0"/>
              <a:t> → inserts the vectors into the database.</a:t>
            </a:r>
          </a:p>
          <a:p>
            <a:r>
              <a:rPr lang="en-US" sz="1400" dirty="0"/>
              <a:t>This keeps the chatbot’s knowledge base up-to-date with new documents.</a:t>
            </a:r>
            <a:br>
              <a:rPr lang="en-US" sz="1400" dirty="0"/>
            </a:br>
            <a:br>
              <a:rPr lang="en-US" sz="1400" dirty="0"/>
            </a:br>
            <a:r>
              <a:rPr lang="en-IN" sz="1400" b="1" dirty="0"/>
              <a:t>6. Error Workflow</a:t>
            </a:r>
          </a:p>
          <a:p>
            <a:r>
              <a:rPr lang="en-IN" sz="1400" dirty="0"/>
              <a:t>Workflow settings point to an external </a:t>
            </a:r>
            <a:r>
              <a:rPr lang="en-IN" sz="1400" b="1" dirty="0"/>
              <a:t>Error Logger workflow</a:t>
            </a:r>
            <a:r>
              <a:rPr lang="en-IN" sz="1400" dirty="0"/>
              <a:t>.</a:t>
            </a:r>
          </a:p>
          <a:p>
            <a:r>
              <a:rPr lang="en-IN" sz="1400" dirty="0"/>
              <a:t>If this chatbot workflow crashes (unhandled error), the error logger workflow runs (e.g., logging to Google Sheets).</a:t>
            </a:r>
          </a:p>
          <a:p>
            <a:endParaRPr lang="en-US" sz="1400" dirty="0"/>
          </a:p>
        </p:txBody>
      </p:sp>
    </p:spTree>
    <p:extLst>
      <p:ext uri="{BB962C8B-B14F-4D97-AF65-F5344CB8AC3E}">
        <p14:creationId xmlns:p14="http://schemas.microsoft.com/office/powerpoint/2010/main" val="654693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20798D5A-C7A5-7F47-F359-AA3368C2879D}"/>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06C360AE-D9DD-C1A9-6C79-BB3AF3CC68C2}"/>
              </a:ext>
            </a:extLst>
          </p:cNvPr>
          <p:cNvSpPr txBox="1">
            <a:spLocks noGrp="1"/>
          </p:cNvSpPr>
          <p:nvPr>
            <p:ph type="title"/>
          </p:nvPr>
        </p:nvSpPr>
        <p:spPr>
          <a:xfrm>
            <a:off x="68470" y="78573"/>
            <a:ext cx="960833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Screenshot of Error Handling workflow</a:t>
            </a:r>
            <a:endParaRPr sz="2400" dirty="0"/>
          </a:p>
        </p:txBody>
      </p:sp>
      <p:sp>
        <p:nvSpPr>
          <p:cNvPr id="3" name="Text Placeholder 2">
            <a:extLst>
              <a:ext uri="{FF2B5EF4-FFF2-40B4-BE49-F238E27FC236}">
                <a16:creationId xmlns:a16="http://schemas.microsoft.com/office/drawing/2014/main" id="{29F3713F-7424-C17A-624E-F70DE7E58245}"/>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918DF4E-B77D-916A-C35B-61D6816A4DC2}"/>
              </a:ext>
            </a:extLst>
          </p:cNvPr>
          <p:cNvPicPr>
            <a:picLocks noChangeAspect="1"/>
          </p:cNvPicPr>
          <p:nvPr/>
        </p:nvPicPr>
        <p:blipFill>
          <a:blip r:embed="rId3"/>
          <a:stretch>
            <a:fillRect/>
          </a:stretch>
        </p:blipFill>
        <p:spPr>
          <a:xfrm>
            <a:off x="0" y="574625"/>
            <a:ext cx="9144000" cy="4440963"/>
          </a:xfrm>
          <a:prstGeom prst="rect">
            <a:avLst/>
          </a:prstGeom>
        </p:spPr>
      </p:pic>
    </p:spTree>
    <p:extLst>
      <p:ext uri="{BB962C8B-B14F-4D97-AF65-F5344CB8AC3E}">
        <p14:creationId xmlns:p14="http://schemas.microsoft.com/office/powerpoint/2010/main" val="16995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56F9D133-F8A0-9FCB-FEDB-DCD29A52536F}"/>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9BD63CBD-91EE-4E2C-3EB5-C56F29AADA57}"/>
              </a:ext>
            </a:extLst>
          </p:cNvPr>
          <p:cNvSpPr txBox="1">
            <a:spLocks noGrp="1"/>
          </p:cNvSpPr>
          <p:nvPr>
            <p:ph type="title"/>
          </p:nvPr>
        </p:nvSpPr>
        <p:spPr>
          <a:xfrm>
            <a:off x="126070" y="123218"/>
            <a:ext cx="571784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Error trigger Flow Explanation</a:t>
            </a:r>
            <a:endParaRPr dirty="0"/>
          </a:p>
        </p:txBody>
      </p:sp>
      <p:sp>
        <p:nvSpPr>
          <p:cNvPr id="3" name="Text Placeholder 2">
            <a:extLst>
              <a:ext uri="{FF2B5EF4-FFF2-40B4-BE49-F238E27FC236}">
                <a16:creationId xmlns:a16="http://schemas.microsoft.com/office/drawing/2014/main" id="{B7F38E61-880B-9228-965C-D89DC8E7071B}"/>
              </a:ext>
            </a:extLst>
          </p:cNvPr>
          <p:cNvSpPr>
            <a:spLocks noGrp="1"/>
          </p:cNvSpPr>
          <p:nvPr>
            <p:ph type="body" idx="1"/>
          </p:nvPr>
        </p:nvSpPr>
        <p:spPr/>
        <p:txBody>
          <a:bodyPr>
            <a:normAutofit fontScale="62500" lnSpcReduction="20000"/>
          </a:bodyPr>
          <a:lstStyle/>
          <a:p>
            <a:pPr marL="114300" indent="0">
              <a:buNone/>
            </a:pPr>
            <a:r>
              <a:rPr lang="en-US" b="1" dirty="0"/>
              <a:t>1. Error Trigger</a:t>
            </a:r>
          </a:p>
          <a:p>
            <a:r>
              <a:rPr lang="en-US" dirty="0"/>
              <a:t>This node is the </a:t>
            </a:r>
            <a:r>
              <a:rPr lang="en-US" b="1" dirty="0"/>
              <a:t>starter</a:t>
            </a:r>
            <a:r>
              <a:rPr lang="en-US" dirty="0"/>
              <a:t>.</a:t>
            </a:r>
          </a:p>
          <a:p>
            <a:r>
              <a:rPr lang="en-US" dirty="0"/>
              <a:t>It automatically fires whenever </a:t>
            </a:r>
            <a:r>
              <a:rPr lang="en-US" b="1" dirty="0"/>
              <a:t>any other workflow in your n8n instance</a:t>
            </a:r>
            <a:r>
              <a:rPr lang="en-US" dirty="0"/>
              <a:t> fails during execution.</a:t>
            </a:r>
          </a:p>
          <a:p>
            <a:r>
              <a:rPr lang="en-US" dirty="0"/>
              <a:t>And it is connected to the main workflow by settings-&gt; Error workflow-&gt;Name of your workflow</a:t>
            </a:r>
          </a:p>
          <a:p>
            <a:r>
              <a:rPr lang="en-US" dirty="0"/>
              <a:t>The trigger captures error context:</a:t>
            </a:r>
          </a:p>
          <a:p>
            <a:pPr lvl="1"/>
            <a:r>
              <a:rPr lang="en-US" dirty="0"/>
              <a:t>Which workflow failed.</a:t>
            </a:r>
          </a:p>
          <a:p>
            <a:pPr lvl="1"/>
            <a:r>
              <a:rPr lang="en-US" dirty="0"/>
              <a:t>The execution ID and URL.</a:t>
            </a:r>
          </a:p>
          <a:p>
            <a:pPr lvl="1"/>
            <a:r>
              <a:rPr lang="en-US" dirty="0"/>
              <a:t>The node where the error happened.</a:t>
            </a:r>
          </a:p>
          <a:p>
            <a:pPr lvl="1"/>
            <a:r>
              <a:rPr lang="en-US" dirty="0"/>
              <a:t>The error message itself.</a:t>
            </a:r>
          </a:p>
          <a:p>
            <a:br>
              <a:rPr lang="en-US" dirty="0"/>
            </a:br>
            <a:endParaRPr lang="en-US" dirty="0"/>
          </a:p>
          <a:p>
            <a:pPr marL="114300" indent="0">
              <a:buNone/>
            </a:pPr>
            <a:r>
              <a:rPr lang="en-US" b="1" dirty="0"/>
              <a:t>2. Log to Google Sheets</a:t>
            </a:r>
          </a:p>
          <a:p>
            <a:r>
              <a:rPr lang="en-US" dirty="0"/>
              <a:t>Takes the error information from the trigger.</a:t>
            </a:r>
          </a:p>
          <a:p>
            <a:r>
              <a:rPr lang="en-US" dirty="0"/>
              <a:t>Appends a new row to a Google Sheet (error log).</a:t>
            </a:r>
          </a:p>
          <a:p>
            <a:r>
              <a:rPr lang="en-US" dirty="0"/>
              <a:t>Columns captured:</a:t>
            </a:r>
          </a:p>
          <a:p>
            <a:pPr lvl="1"/>
            <a:r>
              <a:rPr lang="en-US" b="1" dirty="0"/>
              <a:t>Timestamp</a:t>
            </a:r>
            <a:r>
              <a:rPr lang="en-US" dirty="0"/>
              <a:t> → exact time of error ($now).</a:t>
            </a:r>
          </a:p>
          <a:p>
            <a:pPr lvl="1"/>
            <a:r>
              <a:rPr lang="en-US" b="1" dirty="0"/>
              <a:t>Workflow</a:t>
            </a:r>
            <a:r>
              <a:rPr lang="en-US" dirty="0"/>
              <a:t> → the name of the workflow that failed ($workflow).</a:t>
            </a:r>
          </a:p>
          <a:p>
            <a:pPr lvl="1"/>
            <a:r>
              <a:rPr lang="en-US" b="1" dirty="0"/>
              <a:t>URI</a:t>
            </a:r>
            <a:r>
              <a:rPr lang="en-US" dirty="0"/>
              <a:t> → link to the execution in n8n ($json.execution.url).</a:t>
            </a:r>
          </a:p>
          <a:p>
            <a:pPr lvl="1"/>
            <a:r>
              <a:rPr lang="en-US" b="1" dirty="0"/>
              <a:t>Node</a:t>
            </a:r>
            <a:r>
              <a:rPr lang="en-US" dirty="0"/>
              <a:t> → the node object that threw the error.</a:t>
            </a:r>
          </a:p>
          <a:p>
            <a:pPr lvl="1"/>
            <a:r>
              <a:rPr lang="en-US" b="1" dirty="0"/>
              <a:t>Error Message</a:t>
            </a:r>
            <a:r>
              <a:rPr lang="en-US" dirty="0"/>
              <a:t> → the error details.</a:t>
            </a:r>
          </a:p>
        </p:txBody>
      </p:sp>
    </p:spTree>
    <p:extLst>
      <p:ext uri="{BB962C8B-B14F-4D97-AF65-F5344CB8AC3E}">
        <p14:creationId xmlns:p14="http://schemas.microsoft.com/office/powerpoint/2010/main" val="191399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a:extLst>
            <a:ext uri="{FF2B5EF4-FFF2-40B4-BE49-F238E27FC236}">
              <a16:creationId xmlns:a16="http://schemas.microsoft.com/office/drawing/2014/main" id="{89E6D8B1-664E-8FA6-9DBF-CA8385CFF85E}"/>
            </a:ext>
          </a:extLst>
        </p:cNvPr>
        <p:cNvGrpSpPr/>
        <p:nvPr/>
      </p:nvGrpSpPr>
      <p:grpSpPr>
        <a:xfrm>
          <a:off x="0" y="0"/>
          <a:ext cx="0" cy="0"/>
          <a:chOff x="0" y="0"/>
          <a:chExt cx="0" cy="0"/>
        </a:xfrm>
      </p:grpSpPr>
      <p:sp>
        <p:nvSpPr>
          <p:cNvPr id="65" name="Google Shape;65;p14">
            <a:extLst>
              <a:ext uri="{FF2B5EF4-FFF2-40B4-BE49-F238E27FC236}">
                <a16:creationId xmlns:a16="http://schemas.microsoft.com/office/drawing/2014/main" id="{0726F361-6067-E00B-D6F6-984D53813EEC}"/>
              </a:ext>
            </a:extLst>
          </p:cNvPr>
          <p:cNvSpPr txBox="1">
            <a:spLocks noGrp="1"/>
          </p:cNvSpPr>
          <p:nvPr>
            <p:ph type="title"/>
          </p:nvPr>
        </p:nvSpPr>
        <p:spPr>
          <a:xfrm>
            <a:off x="126070" y="123218"/>
            <a:ext cx="960833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Screenshot of Document insertion into database Workflow</a:t>
            </a:r>
            <a:endParaRPr sz="2400" dirty="0"/>
          </a:p>
        </p:txBody>
      </p:sp>
      <p:sp>
        <p:nvSpPr>
          <p:cNvPr id="3" name="Text Placeholder 2">
            <a:extLst>
              <a:ext uri="{FF2B5EF4-FFF2-40B4-BE49-F238E27FC236}">
                <a16:creationId xmlns:a16="http://schemas.microsoft.com/office/drawing/2014/main" id="{A7FBB82C-8E28-269E-5060-CD1680E1DD94}"/>
              </a:ext>
            </a:extLst>
          </p:cNvPr>
          <p:cNvSpPr>
            <a:spLocks noGrp="1"/>
          </p:cNvSpPr>
          <p:nvPr>
            <p:ph type="body" idx="1"/>
          </p:nvPr>
        </p:nvSpPr>
        <p:spPr/>
        <p:txBody>
          <a:bodyPr/>
          <a:lstStyle/>
          <a:p>
            <a:endParaRPr lang="en-IN" dirty="0"/>
          </a:p>
        </p:txBody>
      </p:sp>
      <p:pic>
        <p:nvPicPr>
          <p:cNvPr id="4" name="Picture 3">
            <a:extLst>
              <a:ext uri="{FF2B5EF4-FFF2-40B4-BE49-F238E27FC236}">
                <a16:creationId xmlns:a16="http://schemas.microsoft.com/office/drawing/2014/main" id="{E1FA0A53-0BEA-09BF-FB80-D1A474E3C626}"/>
              </a:ext>
            </a:extLst>
          </p:cNvPr>
          <p:cNvPicPr>
            <a:picLocks noChangeAspect="1"/>
          </p:cNvPicPr>
          <p:nvPr/>
        </p:nvPicPr>
        <p:blipFill>
          <a:blip r:embed="rId3"/>
          <a:stretch>
            <a:fillRect/>
          </a:stretch>
        </p:blipFill>
        <p:spPr>
          <a:xfrm>
            <a:off x="0" y="982134"/>
            <a:ext cx="9144000" cy="4038148"/>
          </a:xfrm>
          <a:prstGeom prst="rect">
            <a:avLst/>
          </a:prstGeom>
        </p:spPr>
      </p:pic>
    </p:spTree>
    <p:extLst>
      <p:ext uri="{BB962C8B-B14F-4D97-AF65-F5344CB8AC3E}">
        <p14:creationId xmlns:p14="http://schemas.microsoft.com/office/powerpoint/2010/main" val="4271454992"/>
      </p:ext>
    </p:extLst>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TotalTime>
  <Words>1033</Words>
  <Application>Microsoft Office PowerPoint</Application>
  <PresentationFormat>On-screen Show (16:9)</PresentationFormat>
  <Paragraphs>118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Playfair Display</vt:lpstr>
      <vt:lpstr>Lato</vt:lpstr>
      <vt:lpstr>Coral</vt:lpstr>
      <vt:lpstr>N8N Workflow</vt:lpstr>
      <vt:lpstr>Workflow Overview</vt:lpstr>
      <vt:lpstr>Screenshot of Main Workflow</vt:lpstr>
      <vt:lpstr>Flow Explanation</vt:lpstr>
      <vt:lpstr>Flow Explanation</vt:lpstr>
      <vt:lpstr>Flow Explanation</vt:lpstr>
      <vt:lpstr>Screenshot of Error Handling workflow</vt:lpstr>
      <vt:lpstr>Error trigger Flow Explanation</vt:lpstr>
      <vt:lpstr>Screenshot of Document insertion into database Workflow</vt:lpstr>
      <vt:lpstr>Document insertion Flow Explanation</vt:lpstr>
      <vt:lpstr>Document insertion Flow Explanation</vt:lpstr>
      <vt:lpstr>Screenshot of Supabase SQL code </vt:lpstr>
      <vt:lpstr>Supabase SQL code</vt:lpstr>
      <vt:lpstr>Output Screenshots</vt:lpstr>
      <vt:lpstr>Output of more than 80% confidence query </vt:lpstr>
      <vt:lpstr>Output of less than 80% confidence query </vt:lpstr>
      <vt:lpstr>N8N Error trigger flow output</vt:lpstr>
      <vt:lpstr>SQL created tables</vt:lpstr>
      <vt:lpstr>SQL created tables mock supa database </vt:lpstr>
      <vt:lpstr>Issues </vt:lpstr>
      <vt:lpstr>Potential Issues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Amra Nadaf</dc:creator>
  <cp:lastModifiedBy>aahilahmed nadaf</cp:lastModifiedBy>
  <cp:revision>7</cp:revision>
  <dcterms:modified xsi:type="dcterms:W3CDTF">2025-09-15T12:25:47Z</dcterms:modified>
</cp:coreProperties>
</file>