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2" r:id="rId7"/>
    <p:sldId id="270" r:id="rId8"/>
    <p:sldId id="263" r:id="rId9"/>
    <p:sldId id="264" r:id="rId10"/>
    <p:sldId id="268" r:id="rId11"/>
    <p:sldId id="269"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Playfair Display"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32939401-40B1-E55A-62F5-F38A48D64454}"/>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ADFCABBD-69B3-27F8-BDFF-B4E42DF70B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0E2EEC81-DD44-54C1-ADF9-F8EE04DC08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933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61D4E978-32B1-21D0-DDC4-763A87791F26}"/>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48C23101-429C-915E-3B0C-89831BE0EC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AD0346F2-3384-79F7-AB6E-E3FFA1773D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88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7c7dfafe4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0C9C6EE4-1CE0-9F72-CF81-E9880F188B9A}"/>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03EC337C-7FDA-0152-17DE-F29600D898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DA5334EB-0D4F-009E-184E-DAE16326BC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316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F38FD0AA-E067-4277-2957-DD8840968330}"/>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237C5C23-19D3-2047-6353-7DB7FB51AF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B08CB487-06BC-5335-0919-CAFB22DF06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551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8A9C8D11-78FB-A86E-CD3F-3ECC8BE37C31}"/>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A0BF3E4F-CD79-5C5A-BF53-8BCD0BD4F1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969D7B06-050A-F87D-724A-E941B038E0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781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E4667405-A9BF-708F-BDFB-786031A48AE8}"/>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5F370EAE-60FA-A71A-B74D-65D925BEB0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6725D4FB-FCE3-D936-6553-EB22D8270C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032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93B71467-0ECF-0331-5C66-B4B295A6C1BE}"/>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82C28056-E296-F49C-1B24-3AF3DAA38A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39C25227-73FD-A6BC-2E02-B3631E3CD5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9412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BC7595C9-F4D8-43F5-0884-812BDDB512B6}"/>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7334EB7D-35B5-5D27-4E31-25C614EF2E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4D591E73-5AEF-D314-A318-48215B8EA7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184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EE28D4A7-958A-C238-D558-5E563404BFB3}"/>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A67E6488-9BB8-709C-BC88-F9B4B02627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AB705F56-A176-9DE5-6536-B7EBAE19C2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663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N8N Workflow</a:t>
            </a:r>
            <a:endParaRPr/>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Book Recommendation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4B9B8015-7FCB-6A89-A684-202C8FA1642D}"/>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FAA66DA3-89C7-6053-73CB-AA1FF75747A1}"/>
              </a:ext>
            </a:extLst>
          </p:cNvPr>
          <p:cNvSpPr txBox="1">
            <a:spLocks noGrp="1"/>
          </p:cNvSpPr>
          <p:nvPr>
            <p:ph type="title"/>
          </p:nvPr>
        </p:nvSpPr>
        <p:spPr>
          <a:xfrm>
            <a:off x="72412" y="115468"/>
            <a:ext cx="6816526" cy="87456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Output Gmail with a recommendation</a:t>
            </a:r>
            <a:endParaRPr dirty="0"/>
          </a:p>
        </p:txBody>
      </p:sp>
      <p:pic>
        <p:nvPicPr>
          <p:cNvPr id="4" name="Picture 3">
            <a:extLst>
              <a:ext uri="{FF2B5EF4-FFF2-40B4-BE49-F238E27FC236}">
                <a16:creationId xmlns:a16="http://schemas.microsoft.com/office/drawing/2014/main" id="{12221E76-37CF-B438-D345-B39DB1202B42}"/>
              </a:ext>
            </a:extLst>
          </p:cNvPr>
          <p:cNvPicPr>
            <a:picLocks noChangeAspect="1"/>
          </p:cNvPicPr>
          <p:nvPr/>
        </p:nvPicPr>
        <p:blipFill>
          <a:blip r:embed="rId3"/>
          <a:stretch>
            <a:fillRect/>
          </a:stretch>
        </p:blipFill>
        <p:spPr>
          <a:xfrm>
            <a:off x="72412" y="687518"/>
            <a:ext cx="8920334" cy="4340513"/>
          </a:xfrm>
          <a:prstGeom prst="rect">
            <a:avLst/>
          </a:prstGeom>
        </p:spPr>
      </p:pic>
    </p:spTree>
    <p:extLst>
      <p:ext uri="{BB962C8B-B14F-4D97-AF65-F5344CB8AC3E}">
        <p14:creationId xmlns:p14="http://schemas.microsoft.com/office/powerpoint/2010/main" val="331630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B8407F40-D528-3ED3-7C67-90A22DA5F7D6}"/>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74A30E45-B4EB-386E-96F5-AE331677981F}"/>
              </a:ext>
            </a:extLst>
          </p:cNvPr>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t>Thank You!</a:t>
            </a:r>
            <a:endParaRPr dirty="0"/>
          </a:p>
        </p:txBody>
      </p:sp>
    </p:spTree>
    <p:extLst>
      <p:ext uri="{BB962C8B-B14F-4D97-AF65-F5344CB8AC3E}">
        <p14:creationId xmlns:p14="http://schemas.microsoft.com/office/powerpoint/2010/main" val="391167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312380" y="1133870"/>
            <a:ext cx="371716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Workflow Overview</a:t>
            </a:r>
            <a:endParaRPr dirty="0"/>
          </a:p>
        </p:txBody>
      </p:sp>
      <p:sp>
        <p:nvSpPr>
          <p:cNvPr id="66" name="Google Shape;66;p14"/>
          <p:cNvSpPr txBox="1">
            <a:spLocks noGrp="1"/>
          </p:cNvSpPr>
          <p:nvPr>
            <p:ph type="body" idx="1"/>
          </p:nvPr>
        </p:nvSpPr>
        <p:spPr>
          <a:xfrm>
            <a:off x="414828" y="2094376"/>
            <a:ext cx="8520600" cy="1721354"/>
          </a:xfrm>
          <a:prstGeom prst="rect">
            <a:avLst/>
          </a:prstGeom>
        </p:spPr>
        <p:txBody>
          <a:bodyPr spcFirstLastPara="1" wrap="square" lIns="91425" tIns="91425" rIns="91425" bIns="91425" anchor="t" anchorCtr="0">
            <a:normAutofit/>
          </a:bodyPr>
          <a:lstStyle/>
          <a:p>
            <a:r>
              <a:rPr lang="en-US" dirty="0"/>
              <a:t>A Book recommendation system that gathers data online from the Open Internet Archive and gives book recommendations via mail if there are any present. It works automatically on time schedule as well as on click.</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1DD65639-552E-39DA-4504-B334EF76AFB6}"/>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5910A85F-32E1-9D3D-7796-BFFDA08A87DF}"/>
              </a:ext>
            </a:extLst>
          </p:cNvPr>
          <p:cNvSpPr txBox="1">
            <a:spLocks noGrp="1"/>
          </p:cNvSpPr>
          <p:nvPr>
            <p:ph type="title"/>
          </p:nvPr>
        </p:nvSpPr>
        <p:spPr>
          <a:xfrm>
            <a:off x="126070" y="123218"/>
            <a:ext cx="571784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Screenshot of Workflow</a:t>
            </a:r>
            <a:endParaRPr dirty="0"/>
          </a:p>
        </p:txBody>
      </p:sp>
      <p:sp>
        <p:nvSpPr>
          <p:cNvPr id="3" name="Text Placeholder 2">
            <a:extLst>
              <a:ext uri="{FF2B5EF4-FFF2-40B4-BE49-F238E27FC236}">
                <a16:creationId xmlns:a16="http://schemas.microsoft.com/office/drawing/2014/main" id="{648A010C-9D3E-2F76-43E5-94DA6011FA73}"/>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9079944F-DA7A-B728-CDFE-AEF2194551B6}"/>
              </a:ext>
            </a:extLst>
          </p:cNvPr>
          <p:cNvPicPr>
            <a:picLocks noChangeAspect="1"/>
          </p:cNvPicPr>
          <p:nvPr/>
        </p:nvPicPr>
        <p:blipFill>
          <a:blip r:embed="rId3"/>
          <a:stretch>
            <a:fillRect/>
          </a:stretch>
        </p:blipFill>
        <p:spPr>
          <a:xfrm>
            <a:off x="126070" y="749318"/>
            <a:ext cx="8770423" cy="4291839"/>
          </a:xfrm>
          <a:prstGeom prst="rect">
            <a:avLst/>
          </a:prstGeom>
        </p:spPr>
      </p:pic>
    </p:spTree>
    <p:extLst>
      <p:ext uri="{BB962C8B-B14F-4D97-AF65-F5344CB8AC3E}">
        <p14:creationId xmlns:p14="http://schemas.microsoft.com/office/powerpoint/2010/main" val="1827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DBB2FAB1-A1E0-D764-B467-CC02A3670234}"/>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E1FE8E99-B0CB-DCBB-1B43-BBABD2168072}"/>
              </a:ext>
            </a:extLst>
          </p:cNvPr>
          <p:cNvSpPr txBox="1">
            <a:spLocks noGrp="1"/>
          </p:cNvSpPr>
          <p:nvPr>
            <p:ph type="title"/>
          </p:nvPr>
        </p:nvSpPr>
        <p:spPr>
          <a:xfrm>
            <a:off x="126070" y="123218"/>
            <a:ext cx="571784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Flow Explanation</a:t>
            </a:r>
            <a:endParaRPr dirty="0"/>
          </a:p>
        </p:txBody>
      </p:sp>
      <p:sp>
        <p:nvSpPr>
          <p:cNvPr id="3" name="Text Placeholder 2">
            <a:extLst>
              <a:ext uri="{FF2B5EF4-FFF2-40B4-BE49-F238E27FC236}">
                <a16:creationId xmlns:a16="http://schemas.microsoft.com/office/drawing/2014/main" id="{D647220E-160D-8FF4-CBEE-4E83C02983DF}"/>
              </a:ext>
            </a:extLst>
          </p:cNvPr>
          <p:cNvSpPr>
            <a:spLocks noGrp="1"/>
          </p:cNvSpPr>
          <p:nvPr>
            <p:ph type="body" idx="1"/>
          </p:nvPr>
        </p:nvSpPr>
        <p:spPr/>
        <p:txBody>
          <a:bodyPr>
            <a:normAutofit fontScale="85000" lnSpcReduction="20000"/>
          </a:bodyPr>
          <a:lstStyle/>
          <a:p>
            <a:pPr marL="114300" indent="0">
              <a:buNone/>
            </a:pPr>
            <a:r>
              <a:rPr lang="en-US" b="1" i="1" dirty="0"/>
              <a:t> 1. Triggers</a:t>
            </a:r>
          </a:p>
          <a:p>
            <a:r>
              <a:rPr lang="en-US" b="1" dirty="0"/>
              <a:t>Manual Trigger ("On clicking 'execute’”)</a:t>
            </a:r>
            <a:endParaRPr lang="en-US" dirty="0"/>
          </a:p>
          <a:p>
            <a:pPr lvl="1"/>
            <a:r>
              <a:rPr lang="en-US" dirty="0"/>
              <a:t> Let’s you test or run the workflow manually.</a:t>
            </a:r>
          </a:p>
          <a:p>
            <a:r>
              <a:rPr lang="en-US" b="1" dirty="0"/>
              <a:t>Cron Trigger (“Every Friday at 11:00 AM”)</a:t>
            </a:r>
            <a:endParaRPr lang="en-US" dirty="0"/>
          </a:p>
          <a:p>
            <a:pPr lvl="1"/>
            <a:r>
              <a:rPr lang="en-US" dirty="0"/>
              <a:t>Automatically runs the workflow weekly at the set time.</a:t>
            </a:r>
          </a:p>
          <a:p>
            <a:r>
              <a:rPr lang="en-US" dirty="0"/>
              <a:t>Both triggers connect to the next step, so you can test or schedule.</a:t>
            </a:r>
          </a:p>
          <a:p>
            <a:pPr marL="114300" indent="0">
              <a:buNone/>
            </a:pPr>
            <a:r>
              <a:rPr lang="en-US" b="1" dirty="0"/>
              <a:t> </a:t>
            </a:r>
            <a:r>
              <a:rPr lang="en-US" b="1" i="1" dirty="0"/>
              <a:t>2. Set Subject</a:t>
            </a:r>
          </a:p>
          <a:p>
            <a:r>
              <a:rPr lang="en-US" b="1" dirty="0"/>
              <a:t>Static subject = </a:t>
            </a:r>
            <a:r>
              <a:rPr lang="en-US" b="1" dirty="0" err="1"/>
              <a:t>juvenile_literature</a:t>
            </a:r>
            <a:endParaRPr lang="en-US" dirty="0"/>
          </a:p>
          <a:p>
            <a:r>
              <a:rPr lang="en-US" dirty="0"/>
              <a:t>This defines which subject/category of books the workflow will query from Open Library.</a:t>
            </a:r>
          </a:p>
          <a:p>
            <a:r>
              <a:rPr lang="en-US" b="1" dirty="0"/>
              <a:t>3. Retrieve Book Count</a:t>
            </a:r>
          </a:p>
          <a:p>
            <a:r>
              <a:rPr lang="en-US" dirty="0"/>
              <a:t>Sends a request to:</a:t>
            </a:r>
          </a:p>
          <a:p>
            <a:r>
              <a:rPr lang="en-US" dirty="0"/>
              <a:t>http://openlibrary.org/subjects/juvenile_literature.json?limit=0</a:t>
            </a:r>
          </a:p>
          <a:p>
            <a:r>
              <a:rPr lang="en-US" dirty="0"/>
              <a:t>Retrieves metadata about the subject.</a:t>
            </a:r>
          </a:p>
          <a:p>
            <a:r>
              <a:rPr lang="en-US" dirty="0"/>
              <a:t>Most importantly → </a:t>
            </a:r>
            <a:r>
              <a:rPr lang="en-US" dirty="0" err="1"/>
              <a:t>work_count</a:t>
            </a:r>
            <a:r>
              <a:rPr lang="en-US" dirty="0"/>
              <a:t> (total number of books in that subject).</a:t>
            </a:r>
          </a:p>
          <a:p>
            <a:endParaRPr lang="en-US" dirty="0"/>
          </a:p>
        </p:txBody>
      </p:sp>
    </p:spTree>
    <p:extLst>
      <p:ext uri="{BB962C8B-B14F-4D97-AF65-F5344CB8AC3E}">
        <p14:creationId xmlns:p14="http://schemas.microsoft.com/office/powerpoint/2010/main" val="3323183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9A648F86-5208-DA25-3AF0-53C041E33480}"/>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632FD605-F47B-17F8-28A8-9A500877CAE5}"/>
              </a:ext>
            </a:extLst>
          </p:cNvPr>
          <p:cNvSpPr txBox="1">
            <a:spLocks noGrp="1"/>
          </p:cNvSpPr>
          <p:nvPr>
            <p:ph type="title"/>
          </p:nvPr>
        </p:nvSpPr>
        <p:spPr>
          <a:xfrm>
            <a:off x="126070" y="123218"/>
            <a:ext cx="571784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Flow Explanation</a:t>
            </a:r>
            <a:endParaRPr dirty="0"/>
          </a:p>
        </p:txBody>
      </p:sp>
      <p:sp>
        <p:nvSpPr>
          <p:cNvPr id="3" name="Text Placeholder 2">
            <a:extLst>
              <a:ext uri="{FF2B5EF4-FFF2-40B4-BE49-F238E27FC236}">
                <a16:creationId xmlns:a16="http://schemas.microsoft.com/office/drawing/2014/main" id="{7D3CAF1C-F8EC-8FAC-5C39-CC4BF42CDE25}"/>
              </a:ext>
            </a:extLst>
          </p:cNvPr>
          <p:cNvSpPr>
            <a:spLocks noGrp="1"/>
          </p:cNvSpPr>
          <p:nvPr>
            <p:ph type="body" idx="1"/>
          </p:nvPr>
        </p:nvSpPr>
        <p:spPr>
          <a:xfrm>
            <a:off x="311700" y="1152474"/>
            <a:ext cx="8520600" cy="3626789"/>
          </a:xfrm>
        </p:spPr>
        <p:txBody>
          <a:bodyPr>
            <a:normAutofit fontScale="77500" lnSpcReduction="20000"/>
          </a:bodyPr>
          <a:lstStyle/>
          <a:p>
            <a:pPr marL="114300" indent="0">
              <a:buNone/>
            </a:pPr>
            <a:r>
              <a:rPr lang="en-US" sz="1600" b="1" i="1" dirty="0"/>
              <a:t> 4. Check Book Count (IF node)</a:t>
            </a:r>
          </a:p>
          <a:p>
            <a:r>
              <a:rPr lang="en-US" sz="1600" dirty="0"/>
              <a:t>Checks if </a:t>
            </a:r>
            <a:r>
              <a:rPr lang="en-US" dirty="0" err="1"/>
              <a:t>work_count</a:t>
            </a:r>
            <a:r>
              <a:rPr lang="en-US" dirty="0"/>
              <a:t> &gt; 0</a:t>
            </a:r>
            <a:r>
              <a:rPr lang="en-US" sz="1600" dirty="0"/>
              <a:t>.</a:t>
            </a:r>
          </a:p>
          <a:p>
            <a:r>
              <a:rPr lang="en-US" sz="1600" b="1" dirty="0"/>
              <a:t>Yes path</a:t>
            </a:r>
            <a:r>
              <a:rPr lang="en-US" sz="1600" dirty="0"/>
              <a:t> → continue with random book selection.</a:t>
            </a:r>
          </a:p>
          <a:p>
            <a:r>
              <a:rPr lang="en-US" sz="1600" b="1" dirty="0"/>
              <a:t>No path</a:t>
            </a:r>
            <a:r>
              <a:rPr lang="en-US" sz="1600" dirty="0"/>
              <a:t> → send a Gmail notification saying </a:t>
            </a:r>
            <a:r>
              <a:rPr lang="en-US" sz="1600" i="1" dirty="0"/>
              <a:t>“No books available for this subject.”</a:t>
            </a:r>
          </a:p>
          <a:p>
            <a:r>
              <a:rPr lang="en-US" i="1" dirty="0"/>
              <a:t>”</a:t>
            </a:r>
            <a:endParaRPr lang="en-US" dirty="0"/>
          </a:p>
          <a:p>
            <a:br>
              <a:rPr lang="en-US" dirty="0"/>
            </a:br>
            <a:endParaRPr lang="en-US" dirty="0"/>
          </a:p>
          <a:p>
            <a:pPr marL="114300" indent="0">
              <a:buNone/>
            </a:pPr>
            <a:r>
              <a:rPr lang="en-US" b="1" i="1" dirty="0"/>
              <a:t> 5. Select Random Book</a:t>
            </a:r>
          </a:p>
          <a:p>
            <a:r>
              <a:rPr lang="en-US" dirty="0"/>
              <a:t>Uses a Function node to:</a:t>
            </a:r>
          </a:p>
          <a:p>
            <a:pPr lvl="1"/>
            <a:r>
              <a:rPr lang="en-US" dirty="0"/>
              <a:t>Generate a random number between 1 and </a:t>
            </a:r>
            <a:r>
              <a:rPr lang="en-US" dirty="0" err="1"/>
              <a:t>work_count</a:t>
            </a:r>
            <a:r>
              <a:rPr lang="en-US" dirty="0"/>
              <a:t>.</a:t>
            </a:r>
          </a:p>
          <a:p>
            <a:pPr lvl="1"/>
            <a:r>
              <a:rPr lang="en-US" dirty="0"/>
              <a:t>Saves it as </a:t>
            </a:r>
            <a:r>
              <a:rPr lang="en-US" dirty="0" err="1"/>
              <a:t>retrieve_book</a:t>
            </a:r>
            <a:r>
              <a:rPr lang="en-US" dirty="0"/>
              <a:t>.</a:t>
            </a:r>
          </a:p>
          <a:p>
            <a:r>
              <a:rPr lang="en-US" dirty="0"/>
              <a:t>This ensures each run picks a </a:t>
            </a:r>
            <a:r>
              <a:rPr lang="en-US" b="1" dirty="0"/>
              <a:t>different random book</a:t>
            </a:r>
            <a:r>
              <a:rPr lang="en-US" dirty="0"/>
              <a:t>.</a:t>
            </a:r>
          </a:p>
          <a:p>
            <a:pPr marL="114300" indent="0">
              <a:buNone/>
            </a:pPr>
            <a:r>
              <a:rPr lang="en-US" sz="1600" b="1" i="1" dirty="0"/>
              <a:t>6. Retrieve Basic Book Info</a:t>
            </a:r>
          </a:p>
          <a:p>
            <a:r>
              <a:rPr lang="en-US" sz="1600" dirty="0"/>
              <a:t>Calls:</a:t>
            </a:r>
          </a:p>
          <a:p>
            <a:r>
              <a:rPr lang="en-US" dirty="0"/>
              <a:t>http://openlibrary.org/subjects/{subject}.json?limit=1&amp;offset={retrieve_book}&amp;detail=true</a:t>
            </a:r>
          </a:p>
          <a:p>
            <a:r>
              <a:rPr lang="en-US" sz="1600" dirty="0"/>
              <a:t>Gets the </a:t>
            </a:r>
            <a:r>
              <a:rPr lang="en-US" sz="1600" b="1" dirty="0"/>
              <a:t>basic info</a:t>
            </a:r>
            <a:r>
              <a:rPr lang="en-US" sz="1600" dirty="0"/>
              <a:t> for that randomly selected book.</a:t>
            </a:r>
          </a:p>
          <a:p>
            <a:r>
              <a:rPr lang="en-US" sz="1600" dirty="0"/>
              <a:t>Includes title, authors, key (book ID).</a:t>
            </a:r>
          </a:p>
          <a:p>
            <a:endParaRPr lang="en-US" sz="1600" dirty="0"/>
          </a:p>
        </p:txBody>
      </p:sp>
    </p:spTree>
    <p:extLst>
      <p:ext uri="{BB962C8B-B14F-4D97-AF65-F5344CB8AC3E}">
        <p14:creationId xmlns:p14="http://schemas.microsoft.com/office/powerpoint/2010/main" val="108315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990778FC-EF3D-8134-ED00-DAD77EF46B66}"/>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3AA7AFF2-0B8D-A457-A758-2A1FE71E9B70}"/>
              </a:ext>
            </a:extLst>
          </p:cNvPr>
          <p:cNvSpPr txBox="1">
            <a:spLocks noGrp="1"/>
          </p:cNvSpPr>
          <p:nvPr>
            <p:ph type="title"/>
          </p:nvPr>
        </p:nvSpPr>
        <p:spPr>
          <a:xfrm>
            <a:off x="126070" y="123218"/>
            <a:ext cx="571784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Flow Explanation</a:t>
            </a:r>
            <a:endParaRPr dirty="0"/>
          </a:p>
        </p:txBody>
      </p:sp>
      <p:sp>
        <p:nvSpPr>
          <p:cNvPr id="3" name="Text Placeholder 2">
            <a:extLst>
              <a:ext uri="{FF2B5EF4-FFF2-40B4-BE49-F238E27FC236}">
                <a16:creationId xmlns:a16="http://schemas.microsoft.com/office/drawing/2014/main" id="{BAC9EB6C-93CB-1A2E-BC28-AC6E0FAE8371}"/>
              </a:ext>
            </a:extLst>
          </p:cNvPr>
          <p:cNvSpPr>
            <a:spLocks noGrp="1"/>
          </p:cNvSpPr>
          <p:nvPr>
            <p:ph type="body" idx="1"/>
          </p:nvPr>
        </p:nvSpPr>
        <p:spPr/>
        <p:txBody>
          <a:bodyPr>
            <a:normAutofit fontScale="92500" lnSpcReduction="20000"/>
          </a:bodyPr>
          <a:lstStyle/>
          <a:p>
            <a:pPr marL="114300" indent="0">
              <a:buNone/>
            </a:pPr>
            <a:r>
              <a:rPr lang="en-US" sz="1400" b="1" i="1" dirty="0"/>
              <a:t>7. Retrieve Detailed Book Info</a:t>
            </a:r>
          </a:p>
          <a:p>
            <a:r>
              <a:rPr lang="en-US" sz="1400" dirty="0"/>
              <a:t>Calls: </a:t>
            </a:r>
            <a:r>
              <a:rPr lang="en-US" sz="1300" dirty="0"/>
              <a:t>http://openlibrary.org/{works[0].key}.json</a:t>
            </a:r>
          </a:p>
          <a:p>
            <a:r>
              <a:rPr lang="en-US" sz="1400" dirty="0"/>
              <a:t>Fetches </a:t>
            </a:r>
            <a:r>
              <a:rPr lang="en-US" sz="1400" b="1" dirty="0"/>
              <a:t>detailed metadata</a:t>
            </a:r>
            <a:r>
              <a:rPr lang="en-US" sz="1400" dirty="0"/>
              <a:t>, including book description.</a:t>
            </a:r>
          </a:p>
          <a:p>
            <a:pPr marL="114300" indent="0">
              <a:buNone/>
            </a:pPr>
            <a:r>
              <a:rPr lang="en-US" sz="1700" b="1" i="1" dirty="0"/>
              <a:t>8. </a:t>
            </a:r>
            <a:r>
              <a:rPr lang="en-US" sz="1500" b="1" i="1" dirty="0"/>
              <a:t>Filtered Book Info (Set node)</a:t>
            </a:r>
          </a:p>
          <a:p>
            <a:r>
              <a:rPr lang="en-US" dirty="0"/>
              <a:t>Extracts and keeps only the useful fields:</a:t>
            </a:r>
          </a:p>
          <a:p>
            <a:pPr lvl="1"/>
            <a:r>
              <a:rPr lang="en-US" dirty="0"/>
              <a:t>authors (array of author objects)</a:t>
            </a:r>
          </a:p>
          <a:p>
            <a:pPr lvl="1"/>
            <a:r>
              <a:rPr lang="en-US" dirty="0"/>
              <a:t>title</a:t>
            </a:r>
          </a:p>
          <a:p>
            <a:pPr lvl="1"/>
            <a:r>
              <a:rPr lang="en-US" dirty="0"/>
              <a:t>description</a:t>
            </a:r>
          </a:p>
          <a:p>
            <a:pPr lvl="1"/>
            <a:r>
              <a:rPr lang="en-US" dirty="0"/>
              <a:t>URL (book’s Open Library page link)</a:t>
            </a:r>
          </a:p>
          <a:p>
            <a:pPr marL="114300" indent="0">
              <a:buNone/>
            </a:pPr>
            <a:r>
              <a:rPr lang="en-US" sz="1500" b="1" i="1" dirty="0"/>
              <a:t>9. Create Author String (Function node)</a:t>
            </a:r>
          </a:p>
          <a:p>
            <a:r>
              <a:rPr lang="en-US" dirty="0"/>
              <a:t>Converts authors array into a </a:t>
            </a:r>
            <a:r>
              <a:rPr lang="en-US" b="1" dirty="0"/>
              <a:t>formatted HTML string</a:t>
            </a:r>
            <a:r>
              <a:rPr lang="en-US" dirty="0"/>
              <a:t>:</a:t>
            </a:r>
          </a:p>
          <a:p>
            <a:pPr lvl="1"/>
            <a:r>
              <a:rPr lang="en-US" dirty="0"/>
              <a:t>Example:</a:t>
            </a:r>
          </a:p>
          <a:p>
            <a:pPr lvl="1"/>
            <a:r>
              <a:rPr lang="en-US" dirty="0"/>
              <a:t>&lt;a </a:t>
            </a:r>
            <a:r>
              <a:rPr lang="en-US" dirty="0" err="1"/>
              <a:t>href</a:t>
            </a:r>
            <a:r>
              <a:rPr lang="en-US" dirty="0"/>
              <a:t>="https://openlibrary.org/authors/OL12345A"&gt;J.K. Rowling&lt;/a&gt;, &lt;a </a:t>
            </a:r>
            <a:r>
              <a:rPr lang="en-US" dirty="0" err="1"/>
              <a:t>href</a:t>
            </a:r>
            <a:r>
              <a:rPr lang="en-US" dirty="0"/>
              <a:t>="..."&gt;Another Author&lt;/a&gt;</a:t>
            </a:r>
          </a:p>
          <a:p>
            <a:r>
              <a:rPr lang="en-US" dirty="0"/>
              <a:t>Joins multiple authors with commas.</a:t>
            </a:r>
          </a:p>
          <a:p>
            <a:endParaRPr lang="en-US" sz="1400" dirty="0"/>
          </a:p>
        </p:txBody>
      </p:sp>
    </p:spTree>
    <p:extLst>
      <p:ext uri="{BB962C8B-B14F-4D97-AF65-F5344CB8AC3E}">
        <p14:creationId xmlns:p14="http://schemas.microsoft.com/office/powerpoint/2010/main" val="65469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56F9D133-F8A0-9FCB-FEDB-DCD29A52536F}"/>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9BD63CBD-91EE-4E2C-3EB5-C56F29AADA57}"/>
              </a:ext>
            </a:extLst>
          </p:cNvPr>
          <p:cNvSpPr txBox="1">
            <a:spLocks noGrp="1"/>
          </p:cNvSpPr>
          <p:nvPr>
            <p:ph type="title"/>
          </p:nvPr>
        </p:nvSpPr>
        <p:spPr>
          <a:xfrm>
            <a:off x="126070" y="123218"/>
            <a:ext cx="571784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Flow Explanation</a:t>
            </a:r>
            <a:endParaRPr dirty="0"/>
          </a:p>
        </p:txBody>
      </p:sp>
      <p:sp>
        <p:nvSpPr>
          <p:cNvPr id="3" name="Text Placeholder 2">
            <a:extLst>
              <a:ext uri="{FF2B5EF4-FFF2-40B4-BE49-F238E27FC236}">
                <a16:creationId xmlns:a16="http://schemas.microsoft.com/office/drawing/2014/main" id="{B7F38E61-880B-9228-965C-D89DC8E7071B}"/>
              </a:ext>
            </a:extLst>
          </p:cNvPr>
          <p:cNvSpPr>
            <a:spLocks noGrp="1"/>
          </p:cNvSpPr>
          <p:nvPr>
            <p:ph type="body" idx="1"/>
          </p:nvPr>
        </p:nvSpPr>
        <p:spPr/>
        <p:txBody>
          <a:bodyPr>
            <a:normAutofit fontScale="77500" lnSpcReduction="20000"/>
          </a:bodyPr>
          <a:lstStyle/>
          <a:p>
            <a:pPr marL="114300" indent="0">
              <a:buNone/>
            </a:pPr>
            <a:r>
              <a:rPr lang="en-IN" sz="1500" b="1" i="1" dirty="0"/>
              <a:t>10. Book Recommendation (Set node)</a:t>
            </a:r>
          </a:p>
          <a:p>
            <a:r>
              <a:rPr lang="en-IN" dirty="0"/>
              <a:t>Creates two variables:</a:t>
            </a:r>
          </a:p>
          <a:p>
            <a:pPr lvl="1"/>
            <a:r>
              <a:rPr lang="en-IN" b="1" dirty="0" err="1"/>
              <a:t>msgSubject</a:t>
            </a:r>
            <a:r>
              <a:rPr lang="en-IN" dirty="0"/>
              <a:t> → "Book Recommendation: [Title]"</a:t>
            </a:r>
          </a:p>
          <a:p>
            <a:pPr lvl="1"/>
            <a:r>
              <a:rPr lang="en-IN" b="1" dirty="0" err="1"/>
              <a:t>msgBody</a:t>
            </a:r>
            <a:r>
              <a:rPr lang="en-IN" dirty="0"/>
              <a:t> → HTML content:</a:t>
            </a:r>
          </a:p>
          <a:p>
            <a:pPr lvl="1"/>
            <a:r>
              <a:rPr lang="en-IN" dirty="0"/>
              <a:t>&lt;H2&gt;&lt;a </a:t>
            </a:r>
            <a:r>
              <a:rPr lang="en-IN" dirty="0" err="1"/>
              <a:t>href</a:t>
            </a:r>
            <a:r>
              <a:rPr lang="en-IN" dirty="0"/>
              <a:t>="</a:t>
            </a:r>
            <a:r>
              <a:rPr lang="en-IN" dirty="0" err="1"/>
              <a:t>book_url</a:t>
            </a:r>
            <a:r>
              <a:rPr lang="en-IN" dirty="0"/>
              <a:t>"&gt;Book Title&lt;/a&gt;&lt;/H2&gt;</a:t>
            </a:r>
          </a:p>
          <a:p>
            <a:pPr lvl="1"/>
            <a:r>
              <a:rPr lang="en-IN" dirty="0"/>
              <a:t>&lt;p&gt;&lt;</a:t>
            </a:r>
            <a:r>
              <a:rPr lang="en-IN" dirty="0" err="1"/>
              <a:t>em</a:t>
            </a:r>
            <a:r>
              <a:rPr lang="en-IN" dirty="0"/>
              <a:t>&gt;By Authors&lt;/</a:t>
            </a:r>
            <a:r>
              <a:rPr lang="en-IN" dirty="0" err="1"/>
              <a:t>em</a:t>
            </a:r>
            <a:r>
              <a:rPr lang="en-IN" dirty="0"/>
              <a:t>&gt;&lt;</a:t>
            </a:r>
            <a:r>
              <a:rPr lang="en-IN" dirty="0" err="1"/>
              <a:t>br</a:t>
            </a:r>
            <a:r>
              <a:rPr lang="en-IN" dirty="0"/>
              <a:t>&gt;</a:t>
            </a:r>
          </a:p>
          <a:p>
            <a:pPr lvl="1"/>
            <a:r>
              <a:rPr lang="en-IN" dirty="0"/>
              <a:t>Book Description&lt;/p&gt;</a:t>
            </a:r>
          </a:p>
          <a:p>
            <a:pPr marL="596900" lvl="1" indent="0">
              <a:buNone/>
            </a:pPr>
            <a:endParaRPr lang="en-IN" dirty="0"/>
          </a:p>
          <a:p>
            <a:pPr marL="114300" indent="0">
              <a:buNone/>
            </a:pPr>
            <a:r>
              <a:rPr lang="en-US" sz="1600" b="1" i="1" dirty="0"/>
              <a:t>11. Gmail (Send Recommendation)</a:t>
            </a:r>
          </a:p>
          <a:p>
            <a:r>
              <a:rPr lang="en-US" dirty="0"/>
              <a:t>Sends an email to nadafamra@gmail.com with:</a:t>
            </a:r>
          </a:p>
          <a:p>
            <a:pPr lvl="1"/>
            <a:r>
              <a:rPr lang="en-US" dirty="0"/>
              <a:t>Subject = </a:t>
            </a:r>
            <a:r>
              <a:rPr lang="en-US" dirty="0" err="1"/>
              <a:t>msgSubject</a:t>
            </a:r>
            <a:endParaRPr lang="en-US" dirty="0"/>
          </a:p>
          <a:p>
            <a:pPr lvl="1"/>
            <a:r>
              <a:rPr lang="en-US" dirty="0"/>
              <a:t>Body = </a:t>
            </a:r>
            <a:r>
              <a:rPr lang="en-US" dirty="0" err="1"/>
              <a:t>msgBody</a:t>
            </a:r>
            <a:endParaRPr lang="en-US" dirty="0"/>
          </a:p>
          <a:p>
            <a:r>
              <a:rPr lang="en-US" dirty="0"/>
              <a:t> The email contains a </a:t>
            </a:r>
            <a:r>
              <a:rPr lang="en-US" b="1" dirty="0"/>
              <a:t>clickable book title link</a:t>
            </a:r>
            <a:r>
              <a:rPr lang="en-US" dirty="0"/>
              <a:t>, formatted authors, and description.</a:t>
            </a:r>
          </a:p>
          <a:p>
            <a:pPr lvl="1"/>
            <a:endParaRPr lang="en-IN" b="1" i="1" dirty="0"/>
          </a:p>
          <a:p>
            <a:pPr marL="114300" indent="0">
              <a:buNone/>
            </a:pPr>
            <a:r>
              <a:rPr lang="en-US" b="1" i="1" dirty="0"/>
              <a:t>12. Gmail (Send Failure Message)</a:t>
            </a:r>
          </a:p>
          <a:p>
            <a:r>
              <a:rPr lang="en-US" dirty="0"/>
              <a:t>If no books were found (from IF node fail path), sends an email:</a:t>
            </a:r>
          </a:p>
          <a:p>
            <a:pPr lvl="1"/>
            <a:r>
              <a:rPr lang="en-US" dirty="0"/>
              <a:t>Subject → "Book not found in </a:t>
            </a:r>
            <a:r>
              <a:rPr lang="en-US" dirty="0" err="1"/>
              <a:t>juvenile_literature</a:t>
            </a:r>
            <a:r>
              <a:rPr lang="en-US" dirty="0"/>
              <a:t>"</a:t>
            </a:r>
          </a:p>
          <a:p>
            <a:pPr lvl="1"/>
            <a:r>
              <a:rPr lang="en-US" dirty="0"/>
              <a:t>Body → Suggests checking Open Library subjects page.</a:t>
            </a:r>
          </a:p>
          <a:p>
            <a:pPr lvl="1"/>
            <a:endParaRPr lang="en-IN" dirty="0"/>
          </a:p>
        </p:txBody>
      </p:sp>
    </p:spTree>
    <p:extLst>
      <p:ext uri="{BB962C8B-B14F-4D97-AF65-F5344CB8AC3E}">
        <p14:creationId xmlns:p14="http://schemas.microsoft.com/office/powerpoint/2010/main" val="1913998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9C04C8E4-9E42-0087-05F6-1AD34C93C51E}"/>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5F5C6D71-0D25-A4BD-7D15-3B14D0DC4A58}"/>
              </a:ext>
            </a:extLst>
          </p:cNvPr>
          <p:cNvSpPr txBox="1">
            <a:spLocks noGrp="1"/>
          </p:cNvSpPr>
          <p:nvPr>
            <p:ph type="title"/>
          </p:nvPr>
        </p:nvSpPr>
        <p:spPr>
          <a:xfrm>
            <a:off x="311700" y="574625"/>
            <a:ext cx="571784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End Result</a:t>
            </a:r>
            <a:endParaRPr dirty="0"/>
          </a:p>
        </p:txBody>
      </p:sp>
      <p:sp>
        <p:nvSpPr>
          <p:cNvPr id="3" name="Text Placeholder 2">
            <a:extLst>
              <a:ext uri="{FF2B5EF4-FFF2-40B4-BE49-F238E27FC236}">
                <a16:creationId xmlns:a16="http://schemas.microsoft.com/office/drawing/2014/main" id="{DB36F4BA-637E-8896-72D9-C48B5BE3CD72}"/>
              </a:ext>
            </a:extLst>
          </p:cNvPr>
          <p:cNvSpPr>
            <a:spLocks noGrp="1"/>
          </p:cNvSpPr>
          <p:nvPr>
            <p:ph type="body" idx="1"/>
          </p:nvPr>
        </p:nvSpPr>
        <p:spPr/>
        <p:txBody>
          <a:bodyPr>
            <a:normAutofit/>
          </a:bodyPr>
          <a:lstStyle/>
          <a:p>
            <a:pPr marL="0" lvl="0" indent="0" eaLnBrk="0" fontAlgn="base" hangingPunct="0">
              <a:lnSpc>
                <a:spcPct val="100000"/>
              </a:lnSpc>
              <a:spcBef>
                <a:spcPct val="0"/>
              </a:spcBef>
              <a:spcAft>
                <a:spcPct val="0"/>
              </a:spcAft>
              <a:buClrTx/>
              <a:buSzTx/>
              <a:buFontTx/>
              <a:buChar char="•"/>
            </a:pPr>
            <a:r>
              <a:rPr lang="en-US" altLang="en-US" dirty="0">
                <a:solidFill>
                  <a:schemeClr val="bg2"/>
                </a:solidFill>
                <a:latin typeface="Arial" panose="020B0604020202020204" pitchFamily="34" charset="0"/>
              </a:rPr>
              <a:t>Every Friday at 11:00 AM (or manually)</a:t>
            </a:r>
          </a:p>
          <a:p>
            <a:pPr marL="0" lvl="0" indent="0" eaLnBrk="0" fontAlgn="base" hangingPunct="0">
              <a:lnSpc>
                <a:spcPct val="100000"/>
              </a:lnSpc>
              <a:spcBef>
                <a:spcPct val="0"/>
              </a:spcBef>
              <a:spcAft>
                <a:spcPct val="0"/>
              </a:spcAft>
              <a:buClrTx/>
              <a:buSzTx/>
              <a:buFontTx/>
              <a:buChar char="•"/>
            </a:pPr>
            <a:r>
              <a:rPr lang="en-US" altLang="en-US" dirty="0">
                <a:solidFill>
                  <a:schemeClr val="bg2"/>
                </a:solidFill>
                <a:latin typeface="Arial" panose="020B0604020202020204" pitchFamily="34" charset="0"/>
              </a:rPr>
              <a:t>A random book from </a:t>
            </a:r>
            <a:r>
              <a:rPr lang="en-US" altLang="en-US" i="1" dirty="0" err="1">
                <a:solidFill>
                  <a:schemeClr val="bg2"/>
                </a:solidFill>
                <a:latin typeface="Arial" panose="020B0604020202020204" pitchFamily="34" charset="0"/>
              </a:rPr>
              <a:t>juvenile_literature</a:t>
            </a:r>
            <a:r>
              <a:rPr lang="en-US" altLang="en-US" dirty="0">
                <a:solidFill>
                  <a:schemeClr val="bg2"/>
                </a:solidFill>
                <a:latin typeface="Arial" panose="020B0604020202020204" pitchFamily="34" charset="0"/>
              </a:rPr>
              <a:t> is fetched.</a:t>
            </a:r>
          </a:p>
          <a:p>
            <a:pPr marL="0" lvl="0" indent="0" eaLnBrk="0" fontAlgn="base" hangingPunct="0">
              <a:lnSpc>
                <a:spcPct val="100000"/>
              </a:lnSpc>
              <a:spcBef>
                <a:spcPct val="0"/>
              </a:spcBef>
              <a:spcAft>
                <a:spcPct val="0"/>
              </a:spcAft>
              <a:buClrTx/>
              <a:buSzTx/>
              <a:buFontTx/>
              <a:buChar char="•"/>
            </a:pPr>
            <a:r>
              <a:rPr lang="en-US" altLang="en-US" dirty="0">
                <a:solidFill>
                  <a:schemeClr val="bg2"/>
                </a:solidFill>
                <a:latin typeface="Arial" panose="020B0604020202020204" pitchFamily="34" charset="0"/>
              </a:rPr>
              <a:t>Its details are formatted into a neat email.</a:t>
            </a:r>
          </a:p>
          <a:p>
            <a:pPr marL="0" lvl="0" indent="0" eaLnBrk="0" fontAlgn="base" hangingPunct="0">
              <a:lnSpc>
                <a:spcPct val="100000"/>
              </a:lnSpc>
              <a:spcBef>
                <a:spcPct val="0"/>
              </a:spcBef>
              <a:spcAft>
                <a:spcPct val="0"/>
              </a:spcAft>
              <a:buClrTx/>
              <a:buSzTx/>
              <a:buFontTx/>
              <a:buChar char="•"/>
            </a:pPr>
            <a:r>
              <a:rPr lang="en-US" altLang="en-US" dirty="0">
                <a:solidFill>
                  <a:schemeClr val="bg2"/>
                </a:solidFill>
                <a:latin typeface="Arial" panose="020B0604020202020204" pitchFamily="34" charset="0"/>
              </a:rPr>
              <a:t>Email is sent to you with book info.</a:t>
            </a:r>
          </a:p>
          <a:p>
            <a:pPr marL="0" lvl="0" indent="0" eaLnBrk="0" fontAlgn="base" hangingPunct="0">
              <a:lnSpc>
                <a:spcPct val="100000"/>
              </a:lnSpc>
              <a:spcBef>
                <a:spcPct val="0"/>
              </a:spcBef>
              <a:spcAft>
                <a:spcPct val="0"/>
              </a:spcAft>
              <a:buClrTx/>
              <a:buSzTx/>
              <a:buFontTx/>
              <a:buChar char="•"/>
            </a:pPr>
            <a:r>
              <a:rPr lang="en-US" altLang="en-US" b="1" dirty="0">
                <a:solidFill>
                  <a:schemeClr val="bg2"/>
                </a:solidFill>
                <a:latin typeface="Arial" panose="020B0604020202020204" pitchFamily="34" charset="0"/>
              </a:rPr>
              <a:t>If no book exists:</a:t>
            </a:r>
            <a:r>
              <a:rPr lang="en-US" altLang="en-US" dirty="0">
                <a:solidFill>
                  <a:schemeClr val="bg2"/>
                </a:solidFill>
                <a:latin typeface="Arial" panose="020B0604020202020204" pitchFamily="34" charset="0"/>
              </a:rPr>
              <a:t> You get a failure notification instead.</a:t>
            </a:r>
          </a:p>
          <a:p>
            <a:pPr marL="114300" indent="0">
              <a:buNone/>
            </a:pPr>
            <a:endParaRPr lang="en-US" dirty="0">
              <a:solidFill>
                <a:schemeClr val="bg2"/>
              </a:solidFill>
            </a:endParaRPr>
          </a:p>
        </p:txBody>
      </p:sp>
    </p:spTree>
    <p:extLst>
      <p:ext uri="{BB962C8B-B14F-4D97-AF65-F5344CB8AC3E}">
        <p14:creationId xmlns:p14="http://schemas.microsoft.com/office/powerpoint/2010/main" val="185676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3E8C873B-730F-95EF-0D18-09DC6DD38905}"/>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0EB55C34-39E7-7E54-FF0A-A0CFAA89AFAF}"/>
              </a:ext>
            </a:extLst>
          </p:cNvPr>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t>Output Screenshots</a:t>
            </a:r>
            <a:endParaRPr dirty="0"/>
          </a:p>
        </p:txBody>
      </p:sp>
      <p:sp>
        <p:nvSpPr>
          <p:cNvPr id="60" name="Google Shape;60;p13">
            <a:extLst>
              <a:ext uri="{FF2B5EF4-FFF2-40B4-BE49-F238E27FC236}">
                <a16:creationId xmlns:a16="http://schemas.microsoft.com/office/drawing/2014/main" id="{DEC00B20-A325-153A-775D-41A641C5E84F}"/>
              </a:ext>
            </a:extLst>
          </p:cNvPr>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Smart Email assistant</a:t>
            </a:r>
            <a:endParaRPr/>
          </a:p>
        </p:txBody>
      </p:sp>
    </p:spTree>
    <p:extLst>
      <p:ext uri="{BB962C8B-B14F-4D97-AF65-F5344CB8AC3E}">
        <p14:creationId xmlns:p14="http://schemas.microsoft.com/office/powerpoint/2010/main" val="3506882798"/>
      </p:ext>
    </p:extLst>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650</Words>
  <Application>Microsoft Office PowerPoint</Application>
  <PresentationFormat>On-screen Show (16:9)</PresentationFormat>
  <Paragraphs>81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Playfair Display</vt:lpstr>
      <vt:lpstr>Lato</vt:lpstr>
      <vt:lpstr>Arial</vt:lpstr>
      <vt:lpstr>Coral</vt:lpstr>
      <vt:lpstr>N8N Workflow</vt:lpstr>
      <vt:lpstr>Workflow Overview</vt:lpstr>
      <vt:lpstr>Screenshot of Workflow</vt:lpstr>
      <vt:lpstr>Flow Explanation</vt:lpstr>
      <vt:lpstr>Flow Explanation</vt:lpstr>
      <vt:lpstr>Flow Explanation</vt:lpstr>
      <vt:lpstr>Flow Explanation</vt:lpstr>
      <vt:lpstr>End Result</vt:lpstr>
      <vt:lpstr>Output Screenshots</vt:lpstr>
      <vt:lpstr>Output Gmail with a 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Amra Nadaf</dc:creator>
  <cp:lastModifiedBy>aahilahmed nadaf</cp:lastModifiedBy>
  <cp:revision>4</cp:revision>
  <dcterms:modified xsi:type="dcterms:W3CDTF">2025-09-08T06:38:42Z</dcterms:modified>
</cp:coreProperties>
</file>