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rcade Gamer" panose="020B0604020202020204" charset="0"/>
      <p:regular r:id="rId10"/>
    </p:embeddedFont>
    <p:embeddedFont>
      <p:font typeface="Brick Sans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Public Sans" panose="020B0604020202020204" charset="0"/>
      <p:regular r:id="rId16"/>
    </p:embeddedFont>
    <p:embeddedFont>
      <p:font typeface="Public Sans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106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0.svg"/><Relationship Id="rId3" Type="http://schemas.openxmlformats.org/officeDocument/2006/relationships/image" Target="../media/image2.svg"/><Relationship Id="rId7" Type="http://schemas.openxmlformats.org/officeDocument/2006/relationships/image" Target="../media/image22.sv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5" Type="http://schemas.openxmlformats.org/officeDocument/2006/relationships/image" Target="../media/image2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6.sv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6.svg"/><Relationship Id="rId5" Type="http://schemas.openxmlformats.org/officeDocument/2006/relationships/image" Target="../media/image10.sv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6.sv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62571" y="2182781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793077">
            <a:off x="1979827" y="-203162"/>
            <a:ext cx="1769402" cy="2463725"/>
          </a:xfrm>
          <a:custGeom>
            <a:avLst/>
            <a:gdLst/>
            <a:ahLst/>
            <a:cxnLst/>
            <a:rect l="l" t="t" r="r" b="b"/>
            <a:pathLst>
              <a:path w="1769402" h="2463725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242232" y="881726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855077">
            <a:off x="14265134" y="-162966"/>
            <a:ext cx="2066999" cy="2383332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3852731" y="307564"/>
            <a:ext cx="9979228" cy="3203942"/>
            <a:chOff x="0" y="0"/>
            <a:chExt cx="908344" cy="2916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08344" cy="291634"/>
            </a:xfrm>
            <a:custGeom>
              <a:avLst/>
              <a:gdLst/>
              <a:ahLst/>
              <a:cxnLst/>
              <a:rect l="l" t="t" r="r" b="b"/>
              <a:pathLst>
                <a:path w="908344" h="291634">
                  <a:moveTo>
                    <a:pt x="705144" y="0"/>
                  </a:moveTo>
                  <a:cubicBezTo>
                    <a:pt x="817368" y="0"/>
                    <a:pt x="908344" y="65284"/>
                    <a:pt x="908344" y="145817"/>
                  </a:cubicBezTo>
                  <a:cubicBezTo>
                    <a:pt x="908344" y="226349"/>
                    <a:pt x="817368" y="291634"/>
                    <a:pt x="705144" y="291634"/>
                  </a:cubicBezTo>
                  <a:lnTo>
                    <a:pt x="203200" y="291634"/>
                  </a:lnTo>
                  <a:cubicBezTo>
                    <a:pt x="90976" y="291634"/>
                    <a:pt x="0" y="226349"/>
                    <a:pt x="0" y="145817"/>
                  </a:cubicBezTo>
                  <a:cubicBezTo>
                    <a:pt x="0" y="65284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908344" cy="3297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9432945" y="5542054"/>
            <a:ext cx="5018594" cy="5403600"/>
          </a:xfrm>
          <a:custGeom>
            <a:avLst/>
            <a:gdLst/>
            <a:ahLst/>
            <a:cxnLst/>
            <a:rect l="l" t="t" r="r" b="b"/>
            <a:pathLst>
              <a:path w="5018594" h="5403600">
                <a:moveTo>
                  <a:pt x="0" y="0"/>
                </a:moveTo>
                <a:lnTo>
                  <a:pt x="5018594" y="0"/>
                </a:lnTo>
                <a:lnTo>
                  <a:pt x="5018594" y="5403600"/>
                </a:lnTo>
                <a:lnTo>
                  <a:pt x="0" y="54036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639554" y="5542054"/>
            <a:ext cx="3814457" cy="5060639"/>
          </a:xfrm>
          <a:custGeom>
            <a:avLst/>
            <a:gdLst/>
            <a:ahLst/>
            <a:cxnLst/>
            <a:rect l="l" t="t" r="r" b="b"/>
            <a:pathLst>
              <a:path w="3814457" h="5060639">
                <a:moveTo>
                  <a:pt x="0" y="0"/>
                </a:moveTo>
                <a:lnTo>
                  <a:pt x="3814457" y="0"/>
                </a:lnTo>
                <a:lnTo>
                  <a:pt x="3814457" y="5060640"/>
                </a:lnTo>
                <a:lnTo>
                  <a:pt x="0" y="50606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5644433" y="5542054"/>
            <a:ext cx="4031635" cy="5229715"/>
          </a:xfrm>
          <a:custGeom>
            <a:avLst/>
            <a:gdLst/>
            <a:ahLst/>
            <a:cxnLst/>
            <a:rect l="l" t="t" r="r" b="b"/>
            <a:pathLst>
              <a:path w="4031635" h="5229715">
                <a:moveTo>
                  <a:pt x="0" y="0"/>
                </a:moveTo>
                <a:lnTo>
                  <a:pt x="4031635" y="0"/>
                </a:lnTo>
                <a:lnTo>
                  <a:pt x="4031635" y="5229715"/>
                </a:lnTo>
                <a:lnTo>
                  <a:pt x="0" y="52297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257881">
            <a:off x="-400893" y="2974914"/>
            <a:ext cx="3549762" cy="3440042"/>
          </a:xfrm>
          <a:custGeom>
            <a:avLst/>
            <a:gdLst/>
            <a:ahLst/>
            <a:cxnLst/>
            <a:rect l="l" t="t" r="r" b="b"/>
            <a:pathLst>
              <a:path w="3549762" h="344004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248570">
            <a:off x="15858283" y="2774300"/>
            <a:ext cx="2885297" cy="4111175"/>
          </a:xfrm>
          <a:custGeom>
            <a:avLst/>
            <a:gdLst/>
            <a:ahLst/>
            <a:cxnLst/>
            <a:rect l="l" t="t" r="r" b="b"/>
            <a:pathLst>
              <a:path w="2885297" h="4111175">
                <a:moveTo>
                  <a:pt x="0" y="0"/>
                </a:moveTo>
                <a:lnTo>
                  <a:pt x="2885297" y="0"/>
                </a:lnTo>
                <a:lnTo>
                  <a:pt x="2885297" y="4111175"/>
                </a:lnTo>
                <a:lnTo>
                  <a:pt x="0" y="411117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2635147" y="5372979"/>
            <a:ext cx="3123355" cy="5205592"/>
          </a:xfrm>
          <a:custGeom>
            <a:avLst/>
            <a:gdLst/>
            <a:ahLst/>
            <a:cxnLst/>
            <a:rect l="l" t="t" r="r" b="b"/>
            <a:pathLst>
              <a:path w="3123355" h="5205592">
                <a:moveTo>
                  <a:pt x="0" y="0"/>
                </a:moveTo>
                <a:lnTo>
                  <a:pt x="3123356" y="0"/>
                </a:lnTo>
                <a:lnTo>
                  <a:pt x="3123356" y="5205592"/>
                </a:lnTo>
                <a:lnTo>
                  <a:pt x="0" y="520559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5500207">
            <a:off x="3412617" y="353163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500207" flipH="1">
            <a:off x="13302578" y="3654686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1402006" y="0"/>
                </a:moveTo>
                <a:lnTo>
                  <a:pt x="0" y="0"/>
                </a:lnTo>
                <a:lnTo>
                  <a:pt x="0" y="1402006"/>
                </a:lnTo>
                <a:lnTo>
                  <a:pt x="1402006" y="1402006"/>
                </a:lnTo>
                <a:lnTo>
                  <a:pt x="1402006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753897" y="377780"/>
            <a:ext cx="8741159" cy="2667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7499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DOCTOR’S </a:t>
            </a:r>
          </a:p>
          <a:p>
            <a:pPr algn="ctr">
              <a:lnSpc>
                <a:spcPts val="10499"/>
              </a:lnSpc>
            </a:pPr>
            <a:r>
              <a:rPr lang="en-US" sz="7499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APPOINTMENT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2223106" y="7107373"/>
            <a:ext cx="5018594" cy="3060445"/>
            <a:chOff x="0" y="0"/>
            <a:chExt cx="1360798" cy="54107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360798" cy="541078"/>
            </a:xfrm>
            <a:custGeom>
              <a:avLst/>
              <a:gdLst/>
              <a:ahLst/>
              <a:cxnLst/>
              <a:rect l="l" t="t" r="r" b="b"/>
              <a:pathLst>
                <a:path w="1360798" h="541078">
                  <a:moveTo>
                    <a:pt x="1157598" y="0"/>
                  </a:moveTo>
                  <a:cubicBezTo>
                    <a:pt x="1269823" y="0"/>
                    <a:pt x="1360798" y="121124"/>
                    <a:pt x="1360798" y="270539"/>
                  </a:cubicBezTo>
                  <a:cubicBezTo>
                    <a:pt x="1360798" y="419954"/>
                    <a:pt x="1269823" y="541078"/>
                    <a:pt x="1157598" y="541078"/>
                  </a:cubicBezTo>
                  <a:lnTo>
                    <a:pt x="203200" y="541078"/>
                  </a:lnTo>
                  <a:cubicBezTo>
                    <a:pt x="90976" y="541078"/>
                    <a:pt x="0" y="419954"/>
                    <a:pt x="0" y="270539"/>
                  </a:cubicBezTo>
                  <a:cubicBezTo>
                    <a:pt x="0" y="121124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8AA2D4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360798" cy="5791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3180685" y="7201971"/>
            <a:ext cx="2950342" cy="450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PRESENTED BY: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842132" y="7825294"/>
            <a:ext cx="3527184" cy="854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71" lvl="1" indent="-269885" algn="l">
              <a:lnSpc>
                <a:spcPts val="3500"/>
              </a:lnSpc>
              <a:buFont typeface="Arial"/>
              <a:buChar char="•"/>
            </a:pPr>
            <a:r>
              <a:rPr lang="en-US" sz="2500" dirty="0">
                <a:solidFill>
                  <a:srgbClr val="222366"/>
                </a:solidFill>
                <a:latin typeface="Arcade Gamer"/>
                <a:ea typeface="Arcade Gamer"/>
                <a:cs typeface="Arcade Gamer"/>
                <a:sym typeface="Arcade Gamer"/>
              </a:rPr>
              <a:t>AMRAH IMTIAZ</a:t>
            </a:r>
          </a:p>
          <a:p>
            <a:pPr marL="269886" lvl="1" algn="l">
              <a:lnSpc>
                <a:spcPts val="3500"/>
              </a:lnSpc>
            </a:pPr>
            <a:r>
              <a:rPr lang="en-US" sz="2500" dirty="0">
                <a:solidFill>
                  <a:srgbClr val="222366"/>
                </a:solidFill>
                <a:latin typeface="Arcade Gamer"/>
                <a:ea typeface="Arcade Gamer"/>
                <a:cs typeface="Arcade Gamer"/>
                <a:sym typeface="Arcade Gamer"/>
              </a:rPr>
              <a:t>sp22BSCS0082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842132" y="8970479"/>
            <a:ext cx="4324564" cy="854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71" lvl="1" indent="-269885" algn="l">
              <a:lnSpc>
                <a:spcPts val="3500"/>
              </a:lnSpc>
              <a:buFont typeface="Arial"/>
              <a:buChar char="•"/>
            </a:pPr>
            <a:r>
              <a:rPr lang="en-US" sz="2500" dirty="0">
                <a:solidFill>
                  <a:srgbClr val="222366"/>
                </a:solidFill>
                <a:latin typeface="Arcade Gamer"/>
                <a:ea typeface="Arcade Gamer"/>
                <a:cs typeface="Arcade Gamer"/>
                <a:sym typeface="Arcade Gamer"/>
              </a:rPr>
              <a:t>MUHAMMAD TAHIR</a:t>
            </a:r>
          </a:p>
          <a:p>
            <a:pPr marL="269886" lvl="1" algn="l">
              <a:lnSpc>
                <a:spcPts val="3500"/>
              </a:lnSpc>
            </a:pPr>
            <a:r>
              <a:rPr lang="en-US" sz="2500" dirty="0">
                <a:solidFill>
                  <a:srgbClr val="222366"/>
                </a:solidFill>
                <a:latin typeface="Arcade Gamer"/>
                <a:ea typeface="Arcade Gamer"/>
                <a:cs typeface="Arcade Gamer"/>
                <a:sym typeface="Arcade Gamer"/>
              </a:rPr>
              <a:t>fa22-bscs-0036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-3598587" y="8744901"/>
            <a:ext cx="8741159" cy="1210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10140" y="2560561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598715" y="-615042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88696" y="364688"/>
            <a:ext cx="17310608" cy="9505931"/>
            <a:chOff x="0" y="0"/>
            <a:chExt cx="774713" cy="4254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4713" cy="425425"/>
            </a:xfrm>
            <a:custGeom>
              <a:avLst/>
              <a:gdLst/>
              <a:ahLst/>
              <a:cxnLst/>
              <a:rect l="l" t="t" r="r" b="b"/>
              <a:pathLst>
                <a:path w="774713" h="425425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2598715" y="3248178"/>
            <a:ext cx="5689285" cy="7379969"/>
          </a:xfrm>
          <a:custGeom>
            <a:avLst/>
            <a:gdLst/>
            <a:ahLst/>
            <a:cxnLst/>
            <a:rect l="l" t="t" r="r" b="b"/>
            <a:pathLst>
              <a:path w="5689285" h="7379969">
                <a:moveTo>
                  <a:pt x="0" y="0"/>
                </a:moveTo>
                <a:lnTo>
                  <a:pt x="5689285" y="0"/>
                </a:lnTo>
                <a:lnTo>
                  <a:pt x="5689285" y="7379968"/>
                </a:lnTo>
                <a:lnTo>
                  <a:pt x="0" y="73799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37149">
            <a:off x="798905" y="39208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248570">
            <a:off x="558321" y="6346755"/>
            <a:ext cx="2532247" cy="3608124"/>
          </a:xfrm>
          <a:custGeom>
            <a:avLst/>
            <a:gdLst/>
            <a:ahLst/>
            <a:cxnLst/>
            <a:rect l="l" t="t" r="r" b="b"/>
            <a:pathLst>
              <a:path w="2532247" h="3608124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228312" y="3092449"/>
            <a:ext cx="11032738" cy="4730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549"/>
              </a:lnSpc>
            </a:pPr>
            <a:r>
              <a:rPr lang="en-US" sz="49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●The doctor's appointment system.</a:t>
            </a:r>
          </a:p>
          <a:p>
            <a:pPr algn="l">
              <a:lnSpc>
                <a:spcPts val="9549"/>
              </a:lnSpc>
            </a:pPr>
            <a:r>
              <a:rPr lang="en-US" sz="49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●This program will use CPU scheduling algorithm to manage doctor's appointment efficiently.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806273" y="1153794"/>
            <a:ext cx="12637084" cy="1144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19"/>
              </a:lnSpc>
            </a:pPr>
            <a:r>
              <a:rPr lang="en-US" sz="63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INTRODUCTION: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-3598587" y="8744901"/>
            <a:ext cx="8741159" cy="1210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721612" y="3409707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859897" y="-671355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700522" y="1153874"/>
            <a:ext cx="5694209" cy="8280195"/>
            <a:chOff x="0" y="0"/>
            <a:chExt cx="812800" cy="118192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5447832" y="4858426"/>
            <a:ext cx="6410088" cy="6901845"/>
          </a:xfrm>
          <a:custGeom>
            <a:avLst/>
            <a:gdLst/>
            <a:ahLst/>
            <a:cxnLst/>
            <a:rect l="l" t="t" r="r" b="b"/>
            <a:pathLst>
              <a:path w="6410088" h="6901845">
                <a:moveTo>
                  <a:pt x="0" y="0"/>
                </a:moveTo>
                <a:lnTo>
                  <a:pt x="6410088" y="0"/>
                </a:lnTo>
                <a:lnTo>
                  <a:pt x="6410088" y="6901845"/>
                </a:lnTo>
                <a:lnTo>
                  <a:pt x="0" y="6901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248570">
            <a:off x="7709921" y="64751"/>
            <a:ext cx="1885910" cy="2687178"/>
          </a:xfrm>
          <a:custGeom>
            <a:avLst/>
            <a:gdLst/>
            <a:ahLst/>
            <a:cxnLst/>
            <a:rect l="l" t="t" r="r" b="b"/>
            <a:pathLst>
              <a:path w="1885910" h="2687178">
                <a:moveTo>
                  <a:pt x="0" y="0"/>
                </a:moveTo>
                <a:lnTo>
                  <a:pt x="1885910" y="0"/>
                </a:lnTo>
                <a:lnTo>
                  <a:pt x="1885910" y="2687178"/>
                </a:lnTo>
                <a:lnTo>
                  <a:pt x="0" y="26871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783407" y="1442593"/>
            <a:ext cx="5528439" cy="799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●The health sector is faced with challenges to effectively book appointments. </a:t>
            </a:r>
          </a:p>
          <a:p>
            <a:pPr algn="l">
              <a:lnSpc>
                <a:spcPts val="584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●Manual scheduling systems fail to prioritize emergency cases.</a:t>
            </a:r>
          </a:p>
          <a:p>
            <a:pPr algn="l">
              <a:lnSpc>
                <a:spcPts val="584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●Patient dissatisfaction is significantly increased by extended waiting times and delays in medical care.</a:t>
            </a:r>
          </a:p>
          <a:p>
            <a:pPr algn="l">
              <a:lnSpc>
                <a:spcPts val="5849"/>
              </a:lnSpc>
            </a:pPr>
            <a:endParaRPr lang="en-US" sz="2499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l">
              <a:lnSpc>
                <a:spcPts val="5849"/>
              </a:lnSpc>
            </a:pPr>
            <a:endParaRPr lang="en-US" sz="2499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62940" y="934799"/>
            <a:ext cx="7298443" cy="2695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75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PROBLEM</a:t>
            </a:r>
          </a:p>
          <a:p>
            <a:pPr algn="l">
              <a:lnSpc>
                <a:spcPts val="10500"/>
              </a:lnSpc>
            </a:pPr>
            <a:r>
              <a:rPr lang="en-US" sz="75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STATEMENT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3598587" y="8744901"/>
            <a:ext cx="8741159" cy="1210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63445" y="-318668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222364" y="1808086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921247" y="3301022"/>
            <a:ext cx="7082961" cy="3058022"/>
            <a:chOff x="0" y="0"/>
            <a:chExt cx="883555" cy="38146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921247" y="6827447"/>
            <a:ext cx="7082961" cy="3058022"/>
            <a:chOff x="0" y="0"/>
            <a:chExt cx="883555" cy="38146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rot="-1793077">
            <a:off x="16507575" y="5105478"/>
            <a:ext cx="2859370" cy="3981402"/>
          </a:xfrm>
          <a:custGeom>
            <a:avLst/>
            <a:gdLst/>
            <a:ahLst/>
            <a:cxnLst/>
            <a:rect l="l" t="t" r="r" b="b"/>
            <a:pathLst>
              <a:path w="2859370" h="3981402">
                <a:moveTo>
                  <a:pt x="0" y="0"/>
                </a:moveTo>
                <a:lnTo>
                  <a:pt x="2859370" y="0"/>
                </a:lnTo>
                <a:lnTo>
                  <a:pt x="2859370" y="3981402"/>
                </a:lnTo>
                <a:lnTo>
                  <a:pt x="0" y="39814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855077">
            <a:off x="-518506" y="5234288"/>
            <a:ext cx="2752419" cy="3173649"/>
          </a:xfrm>
          <a:custGeom>
            <a:avLst/>
            <a:gdLst/>
            <a:ahLst/>
            <a:cxnLst/>
            <a:rect l="l" t="t" r="r" b="b"/>
            <a:pathLst>
              <a:path w="2752419" h="3173649">
                <a:moveTo>
                  <a:pt x="0" y="0"/>
                </a:moveTo>
                <a:lnTo>
                  <a:pt x="2752419" y="0"/>
                </a:lnTo>
                <a:lnTo>
                  <a:pt x="2752419" y="3173649"/>
                </a:lnTo>
                <a:lnTo>
                  <a:pt x="0" y="31736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37149">
            <a:off x="17236257" y="260001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37149">
            <a:off x="885105" y="9285701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9283792" y="3301022"/>
            <a:ext cx="7082961" cy="3058022"/>
            <a:chOff x="0" y="0"/>
            <a:chExt cx="883555" cy="38146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283792" y="6827447"/>
            <a:ext cx="7082961" cy="3058022"/>
            <a:chOff x="0" y="0"/>
            <a:chExt cx="883555" cy="38146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065636" y="2981332"/>
            <a:ext cx="4794184" cy="639381"/>
            <a:chOff x="0" y="0"/>
            <a:chExt cx="2860316" cy="38146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428180" y="2981332"/>
            <a:ext cx="4794184" cy="639381"/>
            <a:chOff x="0" y="0"/>
            <a:chExt cx="2860316" cy="38146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3065636" y="6616219"/>
            <a:ext cx="4794184" cy="639381"/>
            <a:chOff x="0" y="0"/>
            <a:chExt cx="2860316" cy="38146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0428180" y="6616219"/>
            <a:ext cx="4794184" cy="639381"/>
            <a:chOff x="0" y="0"/>
            <a:chExt cx="2860316" cy="38146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2582198" y="3823806"/>
            <a:ext cx="5761060" cy="174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●Automating scheduling, a system should be developed to schedule doctor appointments.</a:t>
            </a:r>
          </a:p>
          <a:p>
            <a:pPr algn="ctr">
              <a:lnSpc>
                <a:spcPts val="3499"/>
              </a:lnSpc>
            </a:pPr>
            <a:endParaRPr lang="en-US" sz="2499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9944742" y="3823806"/>
            <a:ext cx="5761060" cy="1308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ctr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Apply the first-come, first-served (FCFS) algorithm for normal appointments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582198" y="7350621"/>
            <a:ext cx="5761060" cy="174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●Apply a priority-based preemptive algorithm to allow emergency appointments.</a:t>
            </a:r>
          </a:p>
          <a:p>
            <a:pPr algn="ctr">
              <a:lnSpc>
                <a:spcPts val="3499"/>
              </a:lnSpc>
            </a:pPr>
            <a:endParaRPr lang="en-US" sz="2499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9944742" y="7350621"/>
            <a:ext cx="5761060" cy="1308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●Set up the system to be deployed on Ubuntu Linux.</a:t>
            </a:r>
          </a:p>
          <a:p>
            <a:pPr algn="ctr">
              <a:lnSpc>
                <a:spcPts val="3499"/>
              </a:lnSpc>
            </a:pPr>
            <a:endParaRPr lang="en-US" sz="2499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3196947" y="3005797"/>
            <a:ext cx="4514368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1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OBJECTIVE 01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0559492" y="3005797"/>
            <a:ext cx="4514368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1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OBJECTIVE 02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3196947" y="6640685"/>
            <a:ext cx="4514368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1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OBJECTIVE 03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0559492" y="6640685"/>
            <a:ext cx="4514368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1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OBJECTIVE 04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750431" y="271715"/>
            <a:ext cx="14763189" cy="1144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OBJECTIVES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-3598587" y="8744901"/>
            <a:ext cx="8741159" cy="1210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63445" y="-318668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04994" flipH="1">
            <a:off x="7692543" y="1939372"/>
            <a:ext cx="2861926" cy="3984961"/>
          </a:xfrm>
          <a:custGeom>
            <a:avLst/>
            <a:gdLst/>
            <a:ahLst/>
            <a:cxnLst/>
            <a:rect l="l" t="t" r="r" b="b"/>
            <a:pathLst>
              <a:path w="2861926" h="3984961">
                <a:moveTo>
                  <a:pt x="2861927" y="0"/>
                </a:moveTo>
                <a:lnTo>
                  <a:pt x="0" y="0"/>
                </a:lnTo>
                <a:lnTo>
                  <a:pt x="0" y="3984961"/>
                </a:lnTo>
                <a:lnTo>
                  <a:pt x="2861927" y="3984961"/>
                </a:lnTo>
                <a:lnTo>
                  <a:pt x="286192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68610" y="2766277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Freeform 5"/>
          <p:cNvSpPr/>
          <p:nvPr/>
        </p:nvSpPr>
        <p:spPr>
          <a:xfrm rot="855077">
            <a:off x="14825207" y="3019083"/>
            <a:ext cx="2399779" cy="2767041"/>
          </a:xfrm>
          <a:custGeom>
            <a:avLst/>
            <a:gdLst/>
            <a:ahLst/>
            <a:cxnLst/>
            <a:rect l="l" t="t" r="r" b="b"/>
            <a:pathLst>
              <a:path w="2399779" h="2767041">
                <a:moveTo>
                  <a:pt x="0" y="0"/>
                </a:moveTo>
                <a:lnTo>
                  <a:pt x="2399779" y="0"/>
                </a:lnTo>
                <a:lnTo>
                  <a:pt x="2399779" y="2767041"/>
                </a:lnTo>
                <a:lnTo>
                  <a:pt x="0" y="27670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651743" y="1280281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8"/>
                </a:lnTo>
                <a:lnTo>
                  <a:pt x="0" y="7726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604302" y="4213702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09"/>
                </a:lnTo>
                <a:lnTo>
                  <a:pt x="0" y="116297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0444927" y="6038930"/>
            <a:ext cx="5694209" cy="8280195"/>
            <a:chOff x="0" y="0"/>
            <a:chExt cx="812800" cy="118192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257881">
            <a:off x="-746181" y="2077712"/>
            <a:ext cx="3549762" cy="3440042"/>
          </a:xfrm>
          <a:custGeom>
            <a:avLst/>
            <a:gdLst/>
            <a:ahLst/>
            <a:cxnLst/>
            <a:rect l="l" t="t" r="r" b="b"/>
            <a:pathLst>
              <a:path w="3549762" h="344004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37149">
            <a:off x="10756185" y="2502445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189990" y="6483152"/>
            <a:ext cx="4228028" cy="3368211"/>
          </a:xfrm>
          <a:custGeom>
            <a:avLst/>
            <a:gdLst/>
            <a:ahLst/>
            <a:cxnLst/>
            <a:rect l="l" t="t" r="r" b="b"/>
            <a:pathLst>
              <a:path w="4228028" h="3368211">
                <a:moveTo>
                  <a:pt x="0" y="0"/>
                </a:moveTo>
                <a:lnTo>
                  <a:pt x="4228028" y="0"/>
                </a:lnTo>
                <a:lnTo>
                  <a:pt x="4228028" y="3368211"/>
                </a:lnTo>
                <a:lnTo>
                  <a:pt x="0" y="3368211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775008" y="146837"/>
            <a:ext cx="14228697" cy="1250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799"/>
              </a:lnSpc>
            </a:pPr>
            <a:r>
              <a:rPr lang="en-US" sz="6999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TOOLS AND TECHNIQUES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-3598587" y="8744901"/>
            <a:ext cx="8741159" cy="1210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5</a:t>
            </a:r>
          </a:p>
        </p:txBody>
      </p:sp>
      <p:pic>
        <p:nvPicPr>
          <p:cNvPr id="1026" name="Picture 2" descr="Python Logo Free Download PNG">
            <a:extLst>
              <a:ext uri="{FF2B5EF4-FFF2-40B4-BE49-F238E27FC236}">
                <a16:creationId xmlns:a16="http://schemas.microsoft.com/office/drawing/2014/main" id="{132FD3F8-FA82-4080-B7CB-FF7AC9B25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393" y="4217166"/>
            <a:ext cx="27241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5">
            <a:extLst>
              <a:ext uri="{FF2B5EF4-FFF2-40B4-BE49-F238E27FC236}">
                <a16:creationId xmlns:a16="http://schemas.microsoft.com/office/drawing/2014/main" id="{0FC5BC55-1710-4AD7-98FF-206AA1AD4371}"/>
              </a:ext>
            </a:extLst>
          </p:cNvPr>
          <p:cNvSpPr txBox="1"/>
          <p:nvPr/>
        </p:nvSpPr>
        <p:spPr>
          <a:xfrm>
            <a:off x="2758641" y="7177164"/>
            <a:ext cx="4859796" cy="1060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799"/>
              </a:lnSpc>
            </a:pPr>
            <a:r>
              <a:rPr lang="en-US" sz="400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Tkinter</a:t>
            </a:r>
            <a:r>
              <a:rPr lang="en-US" sz="40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for </a:t>
            </a:r>
            <a:r>
              <a:rPr lang="en-US" sz="400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gui</a:t>
            </a:r>
            <a:endParaRPr lang="en-US" sz="400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637454" y="1839336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4961399" y="1040440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7876905" y="0"/>
                </a:moveTo>
                <a:lnTo>
                  <a:pt x="0" y="0"/>
                </a:lnTo>
                <a:lnTo>
                  <a:pt x="0" y="7726439"/>
                </a:lnTo>
                <a:lnTo>
                  <a:pt x="7876905" y="7726439"/>
                </a:lnTo>
                <a:lnTo>
                  <a:pt x="787690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414431"/>
            <a:ext cx="7082961" cy="3058022"/>
            <a:chOff x="0" y="0"/>
            <a:chExt cx="883555" cy="38146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3693909"/>
            <a:ext cx="7082961" cy="3058022"/>
            <a:chOff x="0" y="0"/>
            <a:chExt cx="883555" cy="38146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8700" y="6973387"/>
            <a:ext cx="7082961" cy="3058022"/>
            <a:chOff x="0" y="0"/>
            <a:chExt cx="883555" cy="38146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 flipH="1">
            <a:off x="8690379" y="2109556"/>
            <a:ext cx="6858330" cy="9098946"/>
          </a:xfrm>
          <a:custGeom>
            <a:avLst/>
            <a:gdLst/>
            <a:ahLst/>
            <a:cxnLst/>
            <a:rect l="l" t="t" r="r" b="b"/>
            <a:pathLst>
              <a:path w="6858330" h="9098946">
                <a:moveTo>
                  <a:pt x="6858331" y="0"/>
                </a:moveTo>
                <a:lnTo>
                  <a:pt x="0" y="0"/>
                </a:lnTo>
                <a:lnTo>
                  <a:pt x="0" y="9098946"/>
                </a:lnTo>
                <a:lnTo>
                  <a:pt x="6858331" y="9098946"/>
                </a:lnTo>
                <a:lnTo>
                  <a:pt x="685833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1248570">
            <a:off x="14319081" y="6764744"/>
            <a:ext cx="2099363" cy="2991320"/>
          </a:xfrm>
          <a:custGeom>
            <a:avLst/>
            <a:gdLst/>
            <a:ahLst/>
            <a:cxnLst/>
            <a:rect l="l" t="t" r="r" b="b"/>
            <a:pathLst>
              <a:path w="2099363" h="2991320">
                <a:moveTo>
                  <a:pt x="0" y="0"/>
                </a:moveTo>
                <a:lnTo>
                  <a:pt x="2099363" y="0"/>
                </a:lnTo>
                <a:lnTo>
                  <a:pt x="2099363" y="2991320"/>
                </a:lnTo>
                <a:lnTo>
                  <a:pt x="0" y="29913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37149">
            <a:off x="16001738" y="5585294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855077">
            <a:off x="-761394" y="5781721"/>
            <a:ext cx="2066999" cy="2383332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689650" y="822915"/>
            <a:ext cx="5761060" cy="174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●Take the patient's input for personal information and categorize their medical condition.</a:t>
            </a:r>
          </a:p>
          <a:p>
            <a:pPr algn="ctr">
              <a:lnSpc>
                <a:spcPts val="3499"/>
              </a:lnSpc>
            </a:pPr>
            <a:endParaRPr lang="en-US" sz="2499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689650" y="4102393"/>
            <a:ext cx="5761060" cy="174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●Normal appointments are assigned an ID implementing a first-come, first-served (FCFS) algorithm.</a:t>
            </a:r>
          </a:p>
          <a:p>
            <a:pPr algn="ctr">
              <a:lnSpc>
                <a:spcPts val="3499"/>
              </a:lnSpc>
            </a:pPr>
            <a:endParaRPr lang="en-US" sz="2499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89650" y="7381871"/>
            <a:ext cx="5761060" cy="174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●Emergency cases are assigned an ID based on a priority-based preemptive algorithm.</a:t>
            </a:r>
          </a:p>
          <a:p>
            <a:pPr algn="ctr">
              <a:lnSpc>
                <a:spcPts val="3499"/>
              </a:lnSpc>
            </a:pPr>
            <a:endParaRPr lang="en-US" sz="2499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8111661" y="699090"/>
            <a:ext cx="9319484" cy="1168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100"/>
              </a:lnSpc>
            </a:pPr>
            <a:r>
              <a:rPr lang="en-US" sz="65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IMPLEMENTATION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-3598587" y="8744901"/>
            <a:ext cx="8741159" cy="1210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793077">
            <a:off x="11154136" y="4032185"/>
            <a:ext cx="2192513" cy="3052866"/>
          </a:xfrm>
          <a:custGeom>
            <a:avLst/>
            <a:gdLst/>
            <a:ahLst/>
            <a:cxnLst/>
            <a:rect l="l" t="t" r="r" b="b"/>
            <a:pathLst>
              <a:path w="2192513" h="3052866">
                <a:moveTo>
                  <a:pt x="0" y="0"/>
                </a:moveTo>
                <a:lnTo>
                  <a:pt x="2192513" y="0"/>
                </a:lnTo>
                <a:lnTo>
                  <a:pt x="2192513" y="3052866"/>
                </a:lnTo>
                <a:lnTo>
                  <a:pt x="0" y="30528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855077">
            <a:off x="15721687" y="4516604"/>
            <a:ext cx="2561273" cy="2953249"/>
          </a:xfrm>
          <a:custGeom>
            <a:avLst/>
            <a:gdLst/>
            <a:ahLst/>
            <a:cxnLst/>
            <a:rect l="l" t="t" r="r" b="b"/>
            <a:pathLst>
              <a:path w="2561273" h="2953249">
                <a:moveTo>
                  <a:pt x="0" y="0"/>
                </a:moveTo>
                <a:lnTo>
                  <a:pt x="2561273" y="0"/>
                </a:lnTo>
                <a:lnTo>
                  <a:pt x="2561273" y="2953249"/>
                </a:lnTo>
                <a:lnTo>
                  <a:pt x="0" y="29532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250392" y="2367114"/>
            <a:ext cx="4751931" cy="7919886"/>
          </a:xfrm>
          <a:custGeom>
            <a:avLst/>
            <a:gdLst/>
            <a:ahLst/>
            <a:cxnLst/>
            <a:rect l="l" t="t" r="r" b="b"/>
            <a:pathLst>
              <a:path w="4751931" h="7919886">
                <a:moveTo>
                  <a:pt x="0" y="0"/>
                </a:moveTo>
                <a:lnTo>
                  <a:pt x="4751932" y="0"/>
                </a:lnTo>
                <a:lnTo>
                  <a:pt x="4751932" y="7919886"/>
                </a:lnTo>
                <a:lnTo>
                  <a:pt x="0" y="79198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3095957" y="-3538303"/>
            <a:ext cx="6191914" cy="6073635"/>
          </a:xfrm>
          <a:custGeom>
            <a:avLst/>
            <a:gdLst/>
            <a:ahLst/>
            <a:cxnLst/>
            <a:rect l="l" t="t" r="r" b="b"/>
            <a:pathLst>
              <a:path w="6191914" h="6073635">
                <a:moveTo>
                  <a:pt x="0" y="0"/>
                </a:moveTo>
                <a:lnTo>
                  <a:pt x="6191914" y="0"/>
                </a:lnTo>
                <a:lnTo>
                  <a:pt x="6191914" y="6073635"/>
                </a:lnTo>
                <a:lnTo>
                  <a:pt x="0" y="60736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511100" y="-3036817"/>
            <a:ext cx="6191914" cy="6073635"/>
          </a:xfrm>
          <a:custGeom>
            <a:avLst/>
            <a:gdLst/>
            <a:ahLst/>
            <a:cxnLst/>
            <a:rect l="l" t="t" r="r" b="b"/>
            <a:pathLst>
              <a:path w="6191914" h="6073635">
                <a:moveTo>
                  <a:pt x="0" y="0"/>
                </a:moveTo>
                <a:lnTo>
                  <a:pt x="6191914" y="0"/>
                </a:lnTo>
                <a:lnTo>
                  <a:pt x="6191914" y="6073634"/>
                </a:lnTo>
                <a:lnTo>
                  <a:pt x="0" y="60736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37149">
            <a:off x="-400707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37149">
            <a:off x="17177650" y="2415228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203976" y="1615819"/>
            <a:ext cx="9895781" cy="6693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5"/>
              </a:lnSpc>
            </a:pPr>
            <a:endParaRPr/>
          </a:p>
          <a:p>
            <a:pPr algn="l">
              <a:lnSpc>
                <a:spcPts val="7655"/>
              </a:lnSpc>
            </a:pPr>
            <a:r>
              <a:rPr lang="en-US" sz="32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●The Doctor's Appointment System project addresses scheduling challenges in healthcare.</a:t>
            </a:r>
          </a:p>
          <a:p>
            <a:pPr algn="l">
              <a:lnSpc>
                <a:spcPts val="7655"/>
              </a:lnSpc>
            </a:pPr>
            <a:r>
              <a:rPr lang="en-US" sz="32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●This project aims to learn operating system concepts, specifically CPU scheduling algorithms.</a:t>
            </a:r>
          </a:p>
          <a:p>
            <a:pPr algn="l">
              <a:lnSpc>
                <a:spcPts val="7655"/>
              </a:lnSpc>
            </a:pPr>
            <a:r>
              <a:rPr lang="en-US" sz="32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●System automates appointments, reduces wait times, ensures timely care.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360998"/>
            <a:ext cx="14942136" cy="1144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819"/>
              </a:lnSpc>
            </a:pPr>
            <a:r>
              <a:rPr lang="en-US" sz="63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CONCLUSION: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3598587" y="8744901"/>
            <a:ext cx="8741159" cy="1210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22894" y="1049600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793077">
            <a:off x="1979827" y="-203162"/>
            <a:ext cx="1769402" cy="2463725"/>
          </a:xfrm>
          <a:custGeom>
            <a:avLst/>
            <a:gdLst/>
            <a:ahLst/>
            <a:cxnLst/>
            <a:rect l="l" t="t" r="r" b="b"/>
            <a:pathLst>
              <a:path w="1769402" h="2463725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942242" y="249336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855077">
            <a:off x="14265134" y="-162966"/>
            <a:ext cx="2066999" cy="2383332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3129847" y="603503"/>
            <a:ext cx="12092272" cy="4190887"/>
            <a:chOff x="0" y="0"/>
            <a:chExt cx="1100680" cy="38146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00680" cy="381469"/>
            </a:xfrm>
            <a:custGeom>
              <a:avLst/>
              <a:gdLst/>
              <a:ahLst/>
              <a:cxnLst/>
              <a:rect l="l" t="t" r="r" b="b"/>
              <a:pathLst>
                <a:path w="1100680" h="381469">
                  <a:moveTo>
                    <a:pt x="897480" y="0"/>
                  </a:moveTo>
                  <a:cubicBezTo>
                    <a:pt x="1009705" y="0"/>
                    <a:pt x="1100680" y="85395"/>
                    <a:pt x="1100680" y="190734"/>
                  </a:cubicBezTo>
                  <a:cubicBezTo>
                    <a:pt x="1100680" y="296074"/>
                    <a:pt x="1009705" y="381469"/>
                    <a:pt x="897480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100680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9432945" y="5542054"/>
            <a:ext cx="5018594" cy="5403600"/>
          </a:xfrm>
          <a:custGeom>
            <a:avLst/>
            <a:gdLst/>
            <a:ahLst/>
            <a:cxnLst/>
            <a:rect l="l" t="t" r="r" b="b"/>
            <a:pathLst>
              <a:path w="5018594" h="5403600">
                <a:moveTo>
                  <a:pt x="0" y="0"/>
                </a:moveTo>
                <a:lnTo>
                  <a:pt x="5018594" y="0"/>
                </a:lnTo>
                <a:lnTo>
                  <a:pt x="5018594" y="5403600"/>
                </a:lnTo>
                <a:lnTo>
                  <a:pt x="0" y="54036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639554" y="5542054"/>
            <a:ext cx="3814457" cy="5060639"/>
          </a:xfrm>
          <a:custGeom>
            <a:avLst/>
            <a:gdLst/>
            <a:ahLst/>
            <a:cxnLst/>
            <a:rect l="l" t="t" r="r" b="b"/>
            <a:pathLst>
              <a:path w="3814457" h="5060639">
                <a:moveTo>
                  <a:pt x="0" y="0"/>
                </a:moveTo>
                <a:lnTo>
                  <a:pt x="3814457" y="0"/>
                </a:lnTo>
                <a:lnTo>
                  <a:pt x="3814457" y="5060640"/>
                </a:lnTo>
                <a:lnTo>
                  <a:pt x="0" y="50606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5644433" y="5542054"/>
            <a:ext cx="4031635" cy="5229715"/>
          </a:xfrm>
          <a:custGeom>
            <a:avLst/>
            <a:gdLst/>
            <a:ahLst/>
            <a:cxnLst/>
            <a:rect l="l" t="t" r="r" b="b"/>
            <a:pathLst>
              <a:path w="4031635" h="5229715">
                <a:moveTo>
                  <a:pt x="0" y="0"/>
                </a:moveTo>
                <a:lnTo>
                  <a:pt x="4031635" y="0"/>
                </a:lnTo>
                <a:lnTo>
                  <a:pt x="4031635" y="5229715"/>
                </a:lnTo>
                <a:lnTo>
                  <a:pt x="0" y="52297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257881">
            <a:off x="-400893" y="2974914"/>
            <a:ext cx="3549762" cy="3440042"/>
          </a:xfrm>
          <a:custGeom>
            <a:avLst/>
            <a:gdLst/>
            <a:ahLst/>
            <a:cxnLst/>
            <a:rect l="l" t="t" r="r" b="b"/>
            <a:pathLst>
              <a:path w="3549762" h="344004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248570">
            <a:off x="15858283" y="2774300"/>
            <a:ext cx="2885297" cy="4111175"/>
          </a:xfrm>
          <a:custGeom>
            <a:avLst/>
            <a:gdLst/>
            <a:ahLst/>
            <a:cxnLst/>
            <a:rect l="l" t="t" r="r" b="b"/>
            <a:pathLst>
              <a:path w="2885297" h="4111175">
                <a:moveTo>
                  <a:pt x="0" y="0"/>
                </a:moveTo>
                <a:lnTo>
                  <a:pt x="2885297" y="0"/>
                </a:lnTo>
                <a:lnTo>
                  <a:pt x="2885297" y="4111175"/>
                </a:lnTo>
                <a:lnTo>
                  <a:pt x="0" y="411117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2635147" y="5372979"/>
            <a:ext cx="3123355" cy="5205592"/>
          </a:xfrm>
          <a:custGeom>
            <a:avLst/>
            <a:gdLst/>
            <a:ahLst/>
            <a:cxnLst/>
            <a:rect l="l" t="t" r="r" b="b"/>
            <a:pathLst>
              <a:path w="3123355" h="5205592">
                <a:moveTo>
                  <a:pt x="0" y="0"/>
                </a:moveTo>
                <a:lnTo>
                  <a:pt x="3123356" y="0"/>
                </a:lnTo>
                <a:lnTo>
                  <a:pt x="3123356" y="5205592"/>
                </a:lnTo>
                <a:lnTo>
                  <a:pt x="0" y="520559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5500207">
            <a:off x="3544370" y="3949723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500207" flipH="1">
            <a:off x="12877809" y="3865185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1402007" y="0"/>
                </a:moveTo>
                <a:lnTo>
                  <a:pt x="0" y="0"/>
                </a:lnTo>
                <a:lnTo>
                  <a:pt x="0" y="1402006"/>
                </a:lnTo>
                <a:lnTo>
                  <a:pt x="1402007" y="1402006"/>
                </a:lnTo>
                <a:lnTo>
                  <a:pt x="1402007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3988051" y="1270197"/>
            <a:ext cx="10311897" cy="248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Thank you for your attention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-3598587" y="8744901"/>
            <a:ext cx="8741159" cy="1210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239</Words>
  <Application>Microsoft Office PowerPoint</Application>
  <PresentationFormat>Custom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Public Sans Bold</vt:lpstr>
      <vt:lpstr>Brick Sans</vt:lpstr>
      <vt:lpstr>Arcade Gamer</vt:lpstr>
      <vt:lpstr>Arial</vt:lpstr>
      <vt:lpstr>Calibri</vt:lpstr>
      <vt:lpstr>Public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Illustrative Innovations in Medicine Presentation</dc:title>
  <cp:lastModifiedBy>Amrah Imtiaz</cp:lastModifiedBy>
  <cp:revision>2</cp:revision>
  <dcterms:created xsi:type="dcterms:W3CDTF">2006-08-16T00:00:00Z</dcterms:created>
  <dcterms:modified xsi:type="dcterms:W3CDTF">2024-11-25T17:55:52Z</dcterms:modified>
  <dc:identifier>DAGVVb22eE8</dc:identifier>
</cp:coreProperties>
</file>