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6" r:id="rId4"/>
    <p:sldId id="256" r:id="rId5"/>
    <p:sldId id="345" r:id="rId6"/>
    <p:sldId id="257" r:id="rId7"/>
    <p:sldId id="342" r:id="rId8"/>
    <p:sldId id="349" r:id="rId9"/>
    <p:sldId id="260" r:id="rId10"/>
    <p:sldId id="298" r:id="rId11"/>
    <p:sldId id="350" r:id="rId12"/>
    <p:sldId id="352" r:id="rId13"/>
    <p:sldId id="353" r:id="rId14"/>
    <p:sldId id="354" r:id="rId15"/>
    <p:sldId id="358" r:id="rId16"/>
    <p:sldId id="360" r:id="rId17"/>
    <p:sldId id="361" r:id="rId18"/>
    <p:sldId id="357" r:id="rId19"/>
    <p:sldId id="351" r:id="rId20"/>
    <p:sldId id="264" r:id="rId21"/>
    <p:sldId id="359" r:id="rId22"/>
    <p:sldId id="318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 showGuides="1">
      <p:cViewPr varScale="1">
        <p:scale>
          <a:sx n="75" d="100"/>
          <a:sy n="75" d="100"/>
        </p:scale>
        <p:origin x="-540" y="-96"/>
      </p:cViewPr>
      <p:guideLst>
        <p:guide orient="horz" pos="22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=""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=""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=""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4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99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=""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=""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=""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=""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=""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=""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=""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=""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=""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=""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=""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91" r:id="rId10"/>
    <p:sldLayoutId id="2147483684" r:id="rId11"/>
    <p:sldLayoutId id="2147483686" r:id="rId12"/>
    <p:sldLayoutId id="2147483687" r:id="rId13"/>
    <p:sldLayoutId id="2147483688" r:id="rId14"/>
    <p:sldLayoutId id="2147483671" r:id="rId15"/>
    <p:sldLayoutId id="2147483672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jp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jpg"/><Relationship Id="rId1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4146550" y="2491105"/>
            <a:ext cx="7567930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Bienvenu(e) A Notre </a:t>
            </a:r>
            <a:r>
              <a:rPr lang="en-US" altLang="zh-CN" sz="4800" b="1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Soutenance</a:t>
            </a:r>
            <a:r>
              <a:rPr lang="en-US" altLang="zh-CN" sz="4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pic>
        <p:nvPicPr>
          <p:cNvPr id="3" name="Picture 6" descr="icons8-no-mobile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405" y="5076190"/>
            <a:ext cx="991870" cy="9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271413"/>
            <a:ext cx="10970196" cy="724247"/>
          </a:xfrm>
        </p:spPr>
        <p:txBody>
          <a:bodyPr/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MODELISATION, LANGUAGES ET OUTILS UTILISÉS </a:t>
            </a:r>
            <a:endParaRPr lang="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E649CC1-694E-445F-8081-039BEBAF6CFF}"/>
              </a:ext>
            </a:extLst>
          </p:cNvPr>
          <p:cNvSpPr txBox="1"/>
          <p:nvPr/>
        </p:nvSpPr>
        <p:spPr>
          <a:xfrm rot="1898085">
            <a:off x="4598773" y="3094049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6BFD24-45B0-4CEB-BE48-833052D10F94}"/>
              </a:ext>
            </a:extLst>
          </p:cNvPr>
          <p:cNvSpPr txBox="1"/>
          <p:nvPr/>
        </p:nvSpPr>
        <p:spPr>
          <a:xfrm rot="19719727">
            <a:off x="6551989" y="3342472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52DD8E-9734-426C-9C62-C29DFBB0AD2B}"/>
              </a:ext>
            </a:extLst>
          </p:cNvPr>
          <p:cNvSpPr txBox="1"/>
          <p:nvPr/>
        </p:nvSpPr>
        <p:spPr>
          <a:xfrm>
            <a:off x="5496051" y="4567376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="" xmlns:a16="http://schemas.microsoft.com/office/drawing/2014/main" id="{C79D29FA-6879-46AC-8A96-940DA2FFE536}"/>
              </a:ext>
            </a:extLst>
          </p:cNvPr>
          <p:cNvSpPr/>
          <p:nvPr/>
        </p:nvSpPr>
        <p:spPr>
          <a:xfrm rot="19800000">
            <a:off x="6674883" y="29125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10">
            <a:extLst>
              <a:ext uri="{FF2B5EF4-FFF2-40B4-BE49-F238E27FC236}">
                <a16:creationId xmlns="" xmlns:a16="http://schemas.microsoft.com/office/drawing/2014/main" id="{8063C388-777E-4A95-AB94-8DB1DC54A2AB}"/>
              </a:ext>
            </a:extLst>
          </p:cNvPr>
          <p:cNvSpPr/>
          <p:nvPr/>
        </p:nvSpPr>
        <p:spPr>
          <a:xfrm rot="1800000">
            <a:off x="5268606" y="269832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="" xmlns:a16="http://schemas.microsoft.com/office/drawing/2014/main" id="{77ECF53D-F896-422F-AF23-94844A7BAFB4}"/>
              </a:ext>
            </a:extLst>
          </p:cNvPr>
          <p:cNvSpPr>
            <a:spLocks noChangeAspect="1"/>
          </p:cNvSpPr>
          <p:nvPr/>
        </p:nvSpPr>
        <p:spPr>
          <a:xfrm>
            <a:off x="5895233" y="412672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1186874" y="1398077"/>
            <a:ext cx="9817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Quicksand Medium" pitchFamily="2" charset="0"/>
              </a:rPr>
              <a:t>La creation de la plate-</a:t>
            </a:r>
            <a:r>
              <a:rPr lang="en-US" dirty="0" err="1">
                <a:latin typeface="Quicksand Medium" pitchFamily="2" charset="0"/>
              </a:rPr>
              <a:t>forme</a:t>
            </a:r>
            <a:r>
              <a:rPr lang="en-US" dirty="0">
                <a:latin typeface="Quicksand Medium" pitchFamily="2" charset="0"/>
              </a:rPr>
              <a:t> nous a </a:t>
            </a:r>
            <a:r>
              <a:rPr lang="en-US" dirty="0" err="1">
                <a:latin typeface="Quicksand Medium" pitchFamily="2" charset="0"/>
              </a:rPr>
              <a:t>demande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une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modelisation</a:t>
            </a:r>
            <a:r>
              <a:rPr lang="en-US" dirty="0">
                <a:latin typeface="Quicksand Medium" pitchFamily="2" charset="0"/>
              </a:rPr>
              <a:t>; </a:t>
            </a:r>
            <a:r>
              <a:rPr lang="en-US" dirty="0" err="1">
                <a:latin typeface="Quicksand Medium" pitchFamily="2" charset="0"/>
              </a:rPr>
              <a:t>necessaire</a:t>
            </a:r>
            <a:r>
              <a:rPr lang="en-US" dirty="0">
                <a:latin typeface="Quicksand Medium" pitchFamily="2" charset="0"/>
              </a:rPr>
              <a:t> pour </a:t>
            </a:r>
            <a:r>
              <a:rPr lang="en-US" dirty="0" err="1">
                <a:latin typeface="Quicksand Medium" pitchFamily="2" charset="0"/>
              </a:rPr>
              <a:t>une</a:t>
            </a:r>
            <a:r>
              <a:rPr lang="en-US" dirty="0">
                <a:latin typeface="Quicksand Medium" pitchFamily="2" charset="0"/>
              </a:rPr>
              <a:t> bonne </a:t>
            </a:r>
            <a:r>
              <a:rPr lang="en-US" dirty="0" err="1">
                <a:latin typeface="Quicksand Medium" pitchFamily="2" charset="0"/>
              </a:rPr>
              <a:t>planification</a:t>
            </a:r>
            <a:r>
              <a:rPr lang="en-US" dirty="0">
                <a:latin typeface="Quicksand Medium" pitchFamily="2" charset="0"/>
              </a:rPr>
              <a:t> des </a:t>
            </a:r>
            <a:r>
              <a:rPr lang="en-US" dirty="0" err="1">
                <a:latin typeface="Quicksand Medium" pitchFamily="2" charset="0"/>
              </a:rPr>
              <a:t>fonctionnalites</a:t>
            </a:r>
            <a:r>
              <a:rPr lang="en-US" dirty="0">
                <a:latin typeface="Quicksand Medium" pitchFamily="2" charset="0"/>
              </a:rPr>
              <a:t> de </a:t>
            </a:r>
            <a:r>
              <a:rPr lang="en-US" dirty="0" err="1">
                <a:latin typeface="Quicksand Medium" pitchFamily="2" charset="0"/>
              </a:rPr>
              <a:t>l’application</a:t>
            </a:r>
            <a:r>
              <a:rPr lang="en-US" dirty="0">
                <a:latin typeface="Quicksand Medium" pitchFamily="2" charset="0"/>
              </a:rPr>
              <a:t>.</a:t>
            </a:r>
          </a:p>
        </p:txBody>
      </p:sp>
      <p:sp>
        <p:nvSpPr>
          <p:cNvPr id="13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512786" y="1297060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512786" y="2358825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512785" y="3307257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512788" y="4451603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ectangle 10">
            <a:extLst>
              <a:ext uri="{FF2B5EF4-FFF2-40B4-BE49-F238E27FC236}">
                <a16:creationId xmlns=""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1184683" y="2301456"/>
            <a:ext cx="9817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Quicksand Medium" pitchFamily="2" charset="0"/>
              </a:rPr>
              <a:t>Nous </a:t>
            </a:r>
            <a:r>
              <a:rPr lang="en-US" dirty="0" err="1">
                <a:latin typeface="Quicksand Medium" pitchFamily="2" charset="0"/>
              </a:rPr>
              <a:t>pouvons</a:t>
            </a:r>
            <a:r>
              <a:rPr lang="en-US" dirty="0">
                <a:latin typeface="Quicksand Medium" pitchFamily="2" charset="0"/>
              </a:rPr>
              <a:t> citer la </a:t>
            </a:r>
            <a:r>
              <a:rPr lang="en-US" dirty="0" err="1">
                <a:latin typeface="Quicksand Medium" pitchFamily="2" charset="0"/>
              </a:rPr>
              <a:t>methode</a:t>
            </a:r>
            <a:r>
              <a:rPr lang="en-US" dirty="0">
                <a:latin typeface="Quicksand Medium" pitchFamily="2" charset="0"/>
              </a:rPr>
              <a:t> UML, qui nous a </a:t>
            </a:r>
            <a:r>
              <a:rPr lang="en-US" dirty="0" err="1">
                <a:latin typeface="Quicksand Medium" pitchFamily="2" charset="0"/>
              </a:rPr>
              <a:t>permis</a:t>
            </a:r>
            <a:r>
              <a:rPr lang="en-US" dirty="0">
                <a:latin typeface="Quicksand Medium" pitchFamily="2" charset="0"/>
              </a:rPr>
              <a:t> de faire des </a:t>
            </a:r>
            <a:r>
              <a:rPr lang="en-US" dirty="0" err="1">
                <a:latin typeface="Quicksand Medium" pitchFamily="2" charset="0"/>
              </a:rPr>
              <a:t>diagrammes</a:t>
            </a:r>
            <a:r>
              <a:rPr lang="en-US" dirty="0">
                <a:latin typeface="Quicksand Medium" pitchFamily="2" charset="0"/>
              </a:rPr>
              <a:t> de classes, de </a:t>
            </a:r>
            <a:r>
              <a:rPr lang="en-US" dirty="0" err="1">
                <a:latin typeface="Quicksand Medium" pitchFamily="2" charset="0"/>
              </a:rPr>
              <a:t>cas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d’utilisations</a:t>
            </a:r>
            <a:r>
              <a:rPr lang="en-US" dirty="0">
                <a:latin typeface="Quicksand Medium" pitchFamily="2" charset="0"/>
              </a:rPr>
              <a:t> et de sequences, </a:t>
            </a:r>
            <a:r>
              <a:rPr lang="en-US" dirty="0" err="1">
                <a:latin typeface="Quicksand Medium" pitchFamily="2" charset="0"/>
              </a:rPr>
              <a:t>Que</a:t>
            </a:r>
            <a:r>
              <a:rPr lang="en-US" dirty="0">
                <a:latin typeface="Quicksand Medium" pitchFamily="2" charset="0"/>
              </a:rPr>
              <a:t> nous </a:t>
            </a:r>
            <a:r>
              <a:rPr lang="en-US" dirty="0" err="1">
                <a:latin typeface="Quicksand Medium" pitchFamily="2" charset="0"/>
              </a:rPr>
              <a:t>allons</a:t>
            </a:r>
            <a:r>
              <a:rPr lang="en-US" dirty="0">
                <a:latin typeface="Quicksand Medium" pitchFamily="2" charset="0"/>
              </a:rPr>
              <a:t> presenter un </a:t>
            </a:r>
            <a:r>
              <a:rPr lang="en-US" dirty="0" err="1">
                <a:latin typeface="Quicksand Medium" pitchFamily="2" charset="0"/>
              </a:rPr>
              <a:t>peu</a:t>
            </a:r>
            <a:r>
              <a:rPr lang="en-US" dirty="0">
                <a:latin typeface="Quicksand Medium" pitchFamily="2" charset="0"/>
              </a:rPr>
              <a:t> plus bas.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=""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1186874" y="3189456"/>
            <a:ext cx="9817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Quicksand Medium" pitchFamily="2" charset="0"/>
              </a:rPr>
              <a:t>Nous </a:t>
            </a:r>
            <a:r>
              <a:rPr lang="en-US" dirty="0" err="1">
                <a:latin typeface="Quicksand Medium" pitchFamily="2" charset="0"/>
              </a:rPr>
              <a:t>allons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aussi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mentioner</a:t>
            </a:r>
            <a:r>
              <a:rPr lang="en-US" dirty="0">
                <a:latin typeface="Quicksand Medium" pitchFamily="2" charset="0"/>
              </a:rPr>
              <a:t> les languages de </a:t>
            </a:r>
            <a:r>
              <a:rPr lang="en-US" dirty="0" err="1">
                <a:latin typeface="Quicksand Medium" pitchFamily="2" charset="0"/>
              </a:rPr>
              <a:t>programmation</a:t>
            </a:r>
            <a:r>
              <a:rPr lang="en-US" dirty="0">
                <a:latin typeface="Quicksand Medium" pitchFamily="2" charset="0"/>
              </a:rPr>
              <a:t>, les </a:t>
            </a:r>
            <a:r>
              <a:rPr lang="en-US" dirty="0" err="1">
                <a:latin typeface="Quicksand Medium" pitchFamily="2" charset="0"/>
              </a:rPr>
              <a:t>navigateurs</a:t>
            </a:r>
            <a:r>
              <a:rPr lang="en-US" dirty="0">
                <a:latin typeface="Quicksand Medium" pitchFamily="2" charset="0"/>
              </a:rPr>
              <a:t> et </a:t>
            </a:r>
            <a:r>
              <a:rPr lang="en-US" dirty="0" err="1">
                <a:latin typeface="Quicksand Medium" pitchFamily="2" charset="0"/>
              </a:rPr>
              <a:t>editeurs</a:t>
            </a:r>
            <a:r>
              <a:rPr lang="en-US" dirty="0">
                <a:latin typeface="Quicksand Medium" pitchFamily="2" charset="0"/>
              </a:rPr>
              <a:t>, sans </a:t>
            </a:r>
            <a:r>
              <a:rPr lang="en-US" dirty="0" err="1">
                <a:latin typeface="Quicksand Medium" pitchFamily="2" charset="0"/>
              </a:rPr>
              <a:t>lesquels</a:t>
            </a:r>
            <a:r>
              <a:rPr lang="en-US" dirty="0">
                <a:latin typeface="Quicksand Medium" pitchFamily="2" charset="0"/>
              </a:rPr>
              <a:t> la </a:t>
            </a:r>
            <a:r>
              <a:rPr lang="en-US" dirty="0" err="1">
                <a:latin typeface="Quicksand Medium" pitchFamily="2" charset="0"/>
              </a:rPr>
              <a:t>programmation</a:t>
            </a:r>
            <a:r>
              <a:rPr lang="en-US" dirty="0">
                <a:latin typeface="Quicksand Medium" pitchFamily="2" charset="0"/>
              </a:rPr>
              <a:t> de tout </a:t>
            </a:r>
            <a:r>
              <a:rPr lang="en-US" dirty="0" err="1">
                <a:latin typeface="Quicksand Medium" pitchFamily="2" charset="0"/>
              </a:rPr>
              <a:t>ceci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aurais</a:t>
            </a:r>
            <a:r>
              <a:rPr lang="en-US" dirty="0">
                <a:latin typeface="Quicksand Medium" pitchFamily="2" charset="0"/>
              </a:rPr>
              <a:t> pas </a:t>
            </a:r>
            <a:r>
              <a:rPr lang="en-US" dirty="0" err="1">
                <a:latin typeface="Quicksand Medium" pitchFamily="2" charset="0"/>
              </a:rPr>
              <a:t>ete</a:t>
            </a:r>
            <a:r>
              <a:rPr lang="en-US" dirty="0">
                <a:latin typeface="Quicksand Medium" pitchFamily="2" charset="0"/>
              </a:rPr>
              <a:t> possible.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=""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1186874" y="4283270"/>
            <a:ext cx="9817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Quicksand Medium" pitchFamily="2" charset="0"/>
              </a:rPr>
              <a:t>Le HTML, Le </a:t>
            </a:r>
            <a:r>
              <a:rPr lang="en-US" dirty="0" err="1">
                <a:latin typeface="Quicksand Medium" pitchFamily="2" charset="0"/>
              </a:rPr>
              <a:t>Javascript</a:t>
            </a:r>
            <a:r>
              <a:rPr lang="en-US" dirty="0">
                <a:latin typeface="Quicksand Medium" pitchFamily="2" charset="0"/>
              </a:rPr>
              <a:t>, Le PHP, Le CSS et Le SQL Nous </a:t>
            </a:r>
            <a:r>
              <a:rPr lang="en-US" dirty="0" err="1">
                <a:latin typeface="Quicksand Medium" pitchFamily="2" charset="0"/>
              </a:rPr>
              <a:t>ont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ete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utiles</a:t>
            </a:r>
            <a:r>
              <a:rPr lang="en-US" dirty="0">
                <a:latin typeface="Quicksand Medium" pitchFamily="2" charset="0"/>
              </a:rPr>
              <a:t> pour la </a:t>
            </a:r>
            <a:r>
              <a:rPr lang="en-US" dirty="0" err="1">
                <a:latin typeface="Quicksand Medium" pitchFamily="2" charset="0"/>
              </a:rPr>
              <a:t>mise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sur</a:t>
            </a:r>
            <a:r>
              <a:rPr lang="en-US" dirty="0">
                <a:latin typeface="Quicksand Medium" pitchFamily="2" charset="0"/>
              </a:rPr>
              <a:t> pied de la plate-</a:t>
            </a:r>
            <a:r>
              <a:rPr lang="en-US" dirty="0" err="1">
                <a:latin typeface="Quicksand Medium" pitchFamily="2" charset="0"/>
              </a:rPr>
              <a:t>forme</a:t>
            </a:r>
            <a:r>
              <a:rPr lang="en-US" dirty="0">
                <a:latin typeface="Quicksand Medium" pitchFamily="2" charset="0"/>
              </a:rPr>
              <a:t>. </a:t>
            </a:r>
            <a:r>
              <a:rPr lang="en-US" dirty="0" err="1">
                <a:latin typeface="Quicksand Medium" pitchFamily="2" charset="0"/>
              </a:rPr>
              <a:t>Aussi</a:t>
            </a:r>
            <a:r>
              <a:rPr lang="en-US" dirty="0">
                <a:latin typeface="Quicksand Medium" pitchFamily="2" charset="0"/>
              </a:rPr>
              <a:t>, nous </a:t>
            </a:r>
            <a:r>
              <a:rPr lang="en-US" dirty="0" err="1">
                <a:latin typeface="Quicksand Medium" pitchFamily="2" charset="0"/>
              </a:rPr>
              <a:t>avons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utilisés</a:t>
            </a:r>
            <a:r>
              <a:rPr lang="en-US" dirty="0">
                <a:latin typeface="Quicksand Medium" pitchFamily="2" charset="0"/>
              </a:rPr>
              <a:t> le Framework Bootstrap, </a:t>
            </a:r>
            <a:r>
              <a:rPr lang="en-US" dirty="0" err="1">
                <a:latin typeface="Quicksand Medium" pitchFamily="2" charset="0"/>
              </a:rPr>
              <a:t>Liaup</a:t>
            </a:r>
            <a:r>
              <a:rPr lang="en-US" dirty="0">
                <a:latin typeface="Quicksand Medium" pitchFamily="2" charset="0"/>
              </a:rPr>
              <a:t> et la </a:t>
            </a:r>
            <a:r>
              <a:rPr lang="en-US" dirty="0" err="1">
                <a:latin typeface="Quicksand Medium" pitchFamily="2" charset="0"/>
              </a:rPr>
              <a:t>librairie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JQuery</a:t>
            </a:r>
            <a:r>
              <a:rPr lang="en-US" dirty="0">
                <a:latin typeface="Quicksand Medium" pitchFamily="2" charset="0"/>
              </a:rPr>
              <a:t>; </a:t>
            </a:r>
            <a:r>
              <a:rPr lang="en-US" dirty="0" err="1">
                <a:latin typeface="Quicksand Medium" pitchFamily="2" charset="0"/>
              </a:rPr>
              <a:t>Comme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navigateur</a:t>
            </a:r>
            <a:r>
              <a:rPr lang="en-US" dirty="0">
                <a:latin typeface="Quicksand Medium" pitchFamily="2" charset="0"/>
              </a:rPr>
              <a:t> Chrome et </a:t>
            </a:r>
            <a:r>
              <a:rPr lang="en-US" dirty="0" err="1">
                <a:latin typeface="Quicksand Medium" pitchFamily="2" charset="0"/>
              </a:rPr>
              <a:t>dérivées</a:t>
            </a:r>
            <a:r>
              <a:rPr lang="en-US" dirty="0">
                <a:latin typeface="Quicksand Medium" pitchFamily="2" charset="0"/>
              </a:rPr>
              <a:t> et </a:t>
            </a:r>
            <a:r>
              <a:rPr lang="en-US" dirty="0" err="1">
                <a:latin typeface="Quicksand Medium" pitchFamily="2" charset="0"/>
              </a:rPr>
              <a:t>Comme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editeur</a:t>
            </a:r>
            <a:r>
              <a:rPr lang="en-US" dirty="0">
                <a:latin typeface="Quicksand Medium" pitchFamily="2" charset="0"/>
              </a:rPr>
              <a:t> de </a:t>
            </a:r>
            <a:r>
              <a:rPr lang="en-US" dirty="0" err="1">
                <a:latin typeface="Quicksand Medium" pitchFamily="2" charset="0"/>
              </a:rPr>
              <a:t>texte</a:t>
            </a:r>
            <a:r>
              <a:rPr lang="en-US" dirty="0">
                <a:latin typeface="Quicksand Medium" pitchFamily="2" charset="0"/>
              </a:rPr>
              <a:t>,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4230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59" y="1427337"/>
            <a:ext cx="8863642" cy="519766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271413"/>
            <a:ext cx="10970196" cy="724247"/>
          </a:xfrm>
        </p:spPr>
        <p:txBody>
          <a:bodyPr/>
          <a:lstStyle/>
          <a:p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MODELISATION</a:t>
            </a:r>
            <a:endParaRPr lang="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="" xmlns:a16="http://schemas.microsoft.com/office/drawing/2014/main" id="{C79D29FA-6879-46AC-8A96-940DA2FFE536}"/>
              </a:ext>
            </a:extLst>
          </p:cNvPr>
          <p:cNvSpPr/>
          <p:nvPr/>
        </p:nvSpPr>
        <p:spPr>
          <a:xfrm rot="19800000">
            <a:off x="6674883" y="29125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Demi-cadre 29"/>
          <p:cNvSpPr/>
          <p:nvPr/>
        </p:nvSpPr>
        <p:spPr>
          <a:xfrm rot="1775650">
            <a:off x="8266638" y="2351641"/>
            <a:ext cx="774700" cy="774700"/>
          </a:xfrm>
          <a:prstGeom prst="halfFra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Demi-cadre 30"/>
          <p:cNvSpPr/>
          <p:nvPr/>
        </p:nvSpPr>
        <p:spPr>
          <a:xfrm rot="1541034">
            <a:off x="6473424" y="4267192"/>
            <a:ext cx="774700" cy="774700"/>
          </a:xfrm>
          <a:prstGeom prst="half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Demi-cadre 31"/>
          <p:cNvSpPr/>
          <p:nvPr/>
        </p:nvSpPr>
        <p:spPr>
          <a:xfrm rot="1807382">
            <a:off x="6219643" y="3083316"/>
            <a:ext cx="774700" cy="7747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Demi-cadre 32"/>
          <p:cNvSpPr/>
          <p:nvPr/>
        </p:nvSpPr>
        <p:spPr>
          <a:xfrm rot="1912070">
            <a:off x="4823461" y="3413223"/>
            <a:ext cx="774700" cy="7747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Demi-cadre 33"/>
          <p:cNvSpPr/>
          <p:nvPr/>
        </p:nvSpPr>
        <p:spPr>
          <a:xfrm rot="8176617">
            <a:off x="634999" y="3557904"/>
            <a:ext cx="774700" cy="774700"/>
          </a:xfrm>
          <a:prstGeom prst="halfFrame">
            <a:avLst/>
          </a:prstGeom>
          <a:solidFill>
            <a:schemeClr val="accent6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Demi-cadre 34"/>
          <p:cNvSpPr/>
          <p:nvPr/>
        </p:nvSpPr>
        <p:spPr>
          <a:xfrm rot="1693270">
            <a:off x="8051801" y="3225758"/>
            <a:ext cx="774700" cy="7747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9810FB79-992A-4039-A6EB-A2DD30FC3FFD}"/>
              </a:ext>
            </a:extLst>
          </p:cNvPr>
          <p:cNvSpPr txBox="1"/>
          <p:nvPr/>
        </p:nvSpPr>
        <p:spPr>
          <a:xfrm rot="5400000">
            <a:off x="8578946" y="3760588"/>
            <a:ext cx="505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Quicksand Medium" pitchFamily="2" charset="0"/>
              </a:rPr>
              <a:t>Diagramme</a:t>
            </a:r>
            <a:r>
              <a:rPr lang="en-US" dirty="0">
                <a:latin typeface="Quicksand Medium" pitchFamily="2" charset="0"/>
              </a:rPr>
              <a:t> De Cas </a:t>
            </a:r>
            <a:r>
              <a:rPr lang="en-US" dirty="0" err="1">
                <a:latin typeface="Quicksand Medium" pitchFamily="2" charset="0"/>
              </a:rPr>
              <a:t>D’utilisation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 smtClean="0">
                <a:latin typeface="Quicksand Medium" pitchFamily="2" charset="0"/>
              </a:rPr>
              <a:t>Etudiant</a:t>
            </a:r>
            <a:endParaRPr lang="en-US" dirty="0">
              <a:latin typeface="Quicksa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271413"/>
            <a:ext cx="10970196" cy="724247"/>
          </a:xfrm>
        </p:spPr>
        <p:txBody>
          <a:bodyPr/>
          <a:lstStyle/>
          <a:p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MODELISATION</a:t>
            </a:r>
            <a:endParaRPr lang="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12963"/>
          <a:stretch/>
        </p:blipFill>
        <p:spPr>
          <a:xfrm>
            <a:off x="2667000" y="1219200"/>
            <a:ext cx="6858000" cy="4749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443A650-731E-4A67-8E2C-4F53D29DD198}"/>
              </a:ext>
            </a:extLst>
          </p:cNvPr>
          <p:cNvSpPr txBox="1"/>
          <p:nvPr/>
        </p:nvSpPr>
        <p:spPr>
          <a:xfrm>
            <a:off x="2396971" y="6169981"/>
            <a:ext cx="677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Diagramme</a:t>
            </a:r>
            <a:r>
              <a:rPr lang="en-US" dirty="0"/>
              <a:t> de sequence </a:t>
            </a:r>
            <a:r>
              <a:rPr lang="en-US" dirty="0" err="1"/>
              <a:t>d’ajout</a:t>
            </a:r>
            <a:r>
              <a:rPr lang="en-US" dirty="0"/>
              <a:t> de </a:t>
            </a:r>
            <a:r>
              <a:rPr lang="en-US" dirty="0" err="1"/>
              <a:t>chapitre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271413"/>
            <a:ext cx="10970196" cy="724247"/>
          </a:xfrm>
        </p:spPr>
        <p:txBody>
          <a:bodyPr/>
          <a:lstStyle/>
          <a:p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MODELISATION</a:t>
            </a:r>
            <a:endParaRPr lang="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12D55F14-E6CB-4F2D-B56F-F92E68BDBBF9}"/>
              </a:ext>
            </a:extLst>
          </p:cNvPr>
          <p:cNvSpPr txBox="1"/>
          <p:nvPr/>
        </p:nvSpPr>
        <p:spPr>
          <a:xfrm rot="5400000">
            <a:off x="8084998" y="3752615"/>
            <a:ext cx="42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d’activite</a:t>
            </a:r>
            <a:r>
              <a:rPr lang="en-US" dirty="0"/>
              <a:t> </a:t>
            </a:r>
            <a:r>
              <a:rPr lang="en-US" dirty="0" err="1"/>
              <a:t>d'authentification</a:t>
            </a:r>
            <a:r>
              <a:rPr lang="en-US" dirty="0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6BB44BD2-E37F-4C65-AA79-F7441A00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46" y="1218565"/>
            <a:ext cx="6525603" cy="59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="" xmlns:a16="http://schemas.microsoft.com/office/drawing/2014/main" id="{C9BF78A8-8CD1-434F-8640-4A3F13D46E77}"/>
              </a:ext>
            </a:extLst>
          </p:cNvPr>
          <p:cNvGrpSpPr/>
          <p:nvPr/>
        </p:nvGrpSpPr>
        <p:grpSpPr>
          <a:xfrm>
            <a:off x="86635" y="319449"/>
            <a:ext cx="5524821" cy="6538551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BDDEAF1E-5208-45DC-B836-F3570746042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A67CEAF-D994-40CE-B3EC-488538B19E6D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8365DF08-E52E-45BA-9E9E-000E2511AD49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9C5E49A-B9AE-4542-87CA-8CF3ADCC395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74C449CB-B097-463E-8A4A-A8440060DE4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5C66848-5697-43F9-ABB0-F910B39C36BB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3228073-857F-4AA4-B9A5-C9E218D95A6E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5FAAB57-75B5-4E65-8B19-031DD6B987B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B914C39-3796-4315-AE25-76DC64B162A6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505EE36-7FD4-4AED-A02B-3720C021F5AF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직사각형 5">
            <a:extLst>
              <a:ext uri="{FF2B5EF4-FFF2-40B4-BE49-F238E27FC236}">
                <a16:creationId xmlns="" xmlns:a16="http://schemas.microsoft.com/office/drawing/2014/main" id="{62FCDA44-6A11-4862-AC43-2EE435C27F3A}"/>
              </a:ext>
            </a:extLst>
          </p:cNvPr>
          <p:cNvSpPr/>
          <p:nvPr/>
        </p:nvSpPr>
        <p:spPr>
          <a:xfrm>
            <a:off x="5606429" y="276179"/>
            <a:ext cx="5929676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smtClean="0">
                <a:solidFill>
                  <a:schemeClr val="accent3"/>
                </a:solidFill>
                <a:latin typeface="+mj-lt"/>
              </a:rPr>
              <a:t>LANGUAGES UTILISES</a:t>
            </a:r>
            <a:endParaRPr lang="en-US" altLang="ko-KR" sz="4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A857BB9-368F-4C04-979B-4E8515CF3BDE}"/>
              </a:ext>
            </a:extLst>
          </p:cNvPr>
          <p:cNvSpPr txBox="1"/>
          <p:nvPr/>
        </p:nvSpPr>
        <p:spPr>
          <a:xfrm>
            <a:off x="6042574" y="1130351"/>
            <a:ext cx="549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4"/>
                </a:solidFill>
                <a:cs typeface="Arial" pitchFamily="34" charset="0"/>
              </a:rPr>
              <a:t>Front-end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" name="TextBox 15">
            <a:extLst>
              <a:ext uri="{FF2B5EF4-FFF2-40B4-BE49-F238E27FC236}">
                <a16:creationId xmlns="" xmlns:a16="http://schemas.microsoft.com/office/drawing/2014/main" id="{4A857BB9-368F-4C04-979B-4E8515CF3BDE}"/>
              </a:ext>
            </a:extLst>
          </p:cNvPr>
          <p:cNvSpPr txBox="1"/>
          <p:nvPr/>
        </p:nvSpPr>
        <p:spPr>
          <a:xfrm>
            <a:off x="6042576" y="3214449"/>
            <a:ext cx="549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4"/>
                </a:solidFill>
                <a:cs typeface="Arial" pitchFamily="34" charset="0"/>
              </a:rPr>
              <a:t>Back</a:t>
            </a:r>
            <a:r>
              <a:rPr lang="en-US" altLang="ko-KR" sz="1400" b="1" dirty="0" smtClean="0">
                <a:solidFill>
                  <a:schemeClr val="accent4"/>
                </a:solidFill>
                <a:cs typeface="Arial" pitchFamily="34" charset="0"/>
              </a:rPr>
              <a:t>-end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="" xmlns:a16="http://schemas.microsoft.com/office/drawing/2014/main" id="{4A857BB9-368F-4C04-979B-4E8515CF3BDE}"/>
              </a:ext>
            </a:extLst>
          </p:cNvPr>
          <p:cNvSpPr txBox="1"/>
          <p:nvPr/>
        </p:nvSpPr>
        <p:spPr>
          <a:xfrm>
            <a:off x="6042576" y="4864571"/>
            <a:ext cx="549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4"/>
                </a:solidFill>
                <a:cs typeface="Arial" pitchFamily="34" charset="0"/>
              </a:rPr>
              <a:t>Framework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="" xmlns:a16="http://schemas.microsoft.com/office/drawing/2014/main" id="{0A9BA766-0410-494F-B95E-A950CF10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16" y="1688065"/>
            <a:ext cx="1334535" cy="133453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="" xmlns:a16="http://schemas.microsoft.com/office/drawing/2014/main" id="{7C59AD89-C51F-4192-B17F-F1893D371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80" y="1688065"/>
            <a:ext cx="942515" cy="1334535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="" xmlns:a16="http://schemas.microsoft.com/office/drawing/2014/main" id="{B524F04E-7B00-41D6-8B01-61F067E89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3" y="1688063"/>
            <a:ext cx="1334537" cy="133453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="" xmlns:a16="http://schemas.microsoft.com/office/drawing/2014/main" id="{17C4CD2A-2903-4D0B-A6BA-94BD7535F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27" y="3653186"/>
            <a:ext cx="1411514" cy="99418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="" xmlns:a16="http://schemas.microsoft.com/office/drawing/2014/main" id="{2523DD8F-4199-4555-8BA2-D2796E44F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83" y="3653186"/>
            <a:ext cx="1471789" cy="99418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="" xmlns:a16="http://schemas.microsoft.com/office/drawing/2014/main" id="{9C8AD1C6-0948-4B90-ACF7-EB8D4C7BE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58" y="5386374"/>
            <a:ext cx="1243026" cy="1243026"/>
          </a:xfrm>
          <a:prstGeom prst="rect">
            <a:avLst/>
          </a:prstGeom>
        </p:spPr>
      </p:pic>
      <p:pic>
        <p:nvPicPr>
          <p:cNvPr id="41" name="Image 4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02" y="5419128"/>
            <a:ext cx="1183622" cy="12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="" xmlns:a16="http://schemas.microsoft.com/office/drawing/2014/main" id="{C9BF78A8-8CD1-434F-8640-4A3F13D46E77}"/>
              </a:ext>
            </a:extLst>
          </p:cNvPr>
          <p:cNvGrpSpPr/>
          <p:nvPr/>
        </p:nvGrpSpPr>
        <p:grpSpPr>
          <a:xfrm>
            <a:off x="86635" y="319449"/>
            <a:ext cx="5524821" cy="6538551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BDDEAF1E-5208-45DC-B836-F3570746042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A67CEAF-D994-40CE-B3EC-488538B19E6D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8365DF08-E52E-45BA-9E9E-000E2511AD49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9C5E49A-B9AE-4542-87CA-8CF3ADCC395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74C449CB-B097-463E-8A4A-A8440060DE4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5C66848-5697-43F9-ABB0-F910B39C36BB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3228073-857F-4AA4-B9A5-C9E218D95A6E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5FAAB57-75B5-4E65-8B19-031DD6B987B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B914C39-3796-4315-AE25-76DC64B162A6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505EE36-7FD4-4AED-A02B-3720C021F5AF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직사각형 5">
            <a:extLst>
              <a:ext uri="{FF2B5EF4-FFF2-40B4-BE49-F238E27FC236}">
                <a16:creationId xmlns="" xmlns:a16="http://schemas.microsoft.com/office/drawing/2014/main" id="{62FCDA44-6A11-4862-AC43-2EE435C27F3A}"/>
              </a:ext>
            </a:extLst>
          </p:cNvPr>
          <p:cNvSpPr/>
          <p:nvPr/>
        </p:nvSpPr>
        <p:spPr>
          <a:xfrm>
            <a:off x="5606429" y="276179"/>
            <a:ext cx="5929676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smtClean="0">
                <a:solidFill>
                  <a:schemeClr val="accent3"/>
                </a:solidFill>
                <a:latin typeface="+mj-lt"/>
              </a:rPr>
              <a:t>OUTILS UTILISES</a:t>
            </a:r>
            <a:endParaRPr lang="en-US" altLang="ko-KR" sz="4000" b="1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="" xmlns:a16="http://schemas.microsoft.com/office/drawing/2014/main" id="{18AF9E4E-19FB-4E09-92D1-9F945EA08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05" y="1264984"/>
            <a:ext cx="1073827" cy="107382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="" xmlns:a16="http://schemas.microsoft.com/office/drawing/2014/main" id="{67C51111-6001-4A54-9E1D-1C5D2B1E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59" y="1264983"/>
            <a:ext cx="978911" cy="107382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="" xmlns:a16="http://schemas.microsoft.com/office/drawing/2014/main" id="{0E0C5487-D758-4686-AE9A-625AE41B8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06" y="1264983"/>
            <a:ext cx="978911" cy="109528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="" xmlns:a16="http://schemas.microsoft.com/office/drawing/2014/main" id="{BE25747A-B84A-4814-A9ED-0D7FF84E0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39" y="2704378"/>
            <a:ext cx="1215593" cy="121559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="" xmlns:a16="http://schemas.microsoft.com/office/drawing/2014/main" id="{BCFC37A7-44E2-4CC2-9541-55568BE43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36" y="2704378"/>
            <a:ext cx="1215594" cy="121559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="" xmlns:a16="http://schemas.microsoft.com/office/drawing/2014/main" id="{9DD6D61B-A94B-40A6-84D3-6462B85A3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59" y="2822718"/>
            <a:ext cx="978912" cy="97891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="" xmlns:a16="http://schemas.microsoft.com/office/drawing/2014/main" id="{BAD69793-0DA5-4E07-AC73-B45A5833FE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391" y="2909236"/>
            <a:ext cx="1073828" cy="105017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="" xmlns:a16="http://schemas.microsoft.com/office/drawing/2014/main" id="{74C6E75C-AE9D-4DC6-BE09-0D2A75F06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04" y="4342487"/>
            <a:ext cx="1073828" cy="107382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="" xmlns:a16="http://schemas.microsoft.com/office/drawing/2014/main" id="{71F2EFBE-CEC4-458D-B7A9-834305B98E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36" y="4285539"/>
            <a:ext cx="1073828" cy="107382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="" xmlns:a16="http://schemas.microsoft.com/office/drawing/2014/main" id="{FB199A0E-F267-457F-83FE-C825E1501C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8" y="4342487"/>
            <a:ext cx="952500" cy="9525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="" xmlns:a16="http://schemas.microsoft.com/office/drawing/2014/main" id="{BB328EB8-A3E7-41C4-8EA3-C13C7F4BCC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06" y="4285539"/>
            <a:ext cx="952500" cy="952500"/>
          </a:xfrm>
          <a:prstGeom prst="rect">
            <a:avLst/>
          </a:prstGeom>
        </p:spPr>
      </p:pic>
      <p:pic>
        <p:nvPicPr>
          <p:cNvPr id="44" name="Image 43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06" y="5416315"/>
            <a:ext cx="1049237" cy="996658"/>
          </a:xfrm>
          <a:prstGeom prst="rect">
            <a:avLst/>
          </a:prstGeom>
        </p:spPr>
      </p:pic>
      <p:pic>
        <p:nvPicPr>
          <p:cNvPr id="45" name="Image 44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94" y="1285535"/>
            <a:ext cx="1032722" cy="1032722"/>
          </a:xfrm>
          <a:prstGeom prst="rect">
            <a:avLst/>
          </a:prstGeom>
        </p:spPr>
      </p:pic>
      <p:pic>
        <p:nvPicPr>
          <p:cNvPr id="46" name="Image 45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76" y="5512490"/>
            <a:ext cx="1147656" cy="11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7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75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75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75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75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>
            <a:extLst>
              <a:ext uri="{FF2B5EF4-FFF2-40B4-BE49-F238E27FC236}">
                <a16:creationId xmlns="" xmlns:a16="http://schemas.microsoft.com/office/drawing/2014/main" id="{FF77B45A-3FEB-4411-917E-2E7ABACFD215}"/>
              </a:ext>
            </a:extLst>
          </p:cNvPr>
          <p:cNvSpPr/>
          <p:nvPr/>
        </p:nvSpPr>
        <p:spPr>
          <a:xfrm>
            <a:off x="0" y="1905000"/>
            <a:ext cx="12192000" cy="2714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="" xmlns:a16="http://schemas.microsoft.com/office/drawing/2014/main" id="{AA104CF0-1BC9-4224-8880-7AE5702A0D7D}"/>
              </a:ext>
            </a:extLst>
          </p:cNvPr>
          <p:cNvSpPr/>
          <p:nvPr/>
        </p:nvSpPr>
        <p:spPr>
          <a:xfrm>
            <a:off x="1000125" y="1485900"/>
            <a:ext cx="3076575" cy="3381375"/>
          </a:xfrm>
          <a:custGeom>
            <a:avLst/>
            <a:gdLst>
              <a:gd name="connsiteX0" fmla="*/ 0 w 3076575"/>
              <a:gd name="connsiteY0" fmla="*/ 0 h 3381375"/>
              <a:gd name="connsiteX1" fmla="*/ 3076575 w 3076575"/>
              <a:gd name="connsiteY1" fmla="*/ 0 h 3381375"/>
              <a:gd name="connsiteX2" fmla="*/ 3076575 w 3076575"/>
              <a:gd name="connsiteY2" fmla="*/ 3381375 h 3381375"/>
              <a:gd name="connsiteX3" fmla="*/ 0 w 3076575"/>
              <a:gd name="connsiteY3" fmla="*/ 3381375 h 3381375"/>
              <a:gd name="connsiteX4" fmla="*/ 0 w 3076575"/>
              <a:gd name="connsiteY4" fmla="*/ 0 h 3381375"/>
              <a:gd name="connsiteX0-1" fmla="*/ 0 w 3076575"/>
              <a:gd name="connsiteY0-2" fmla="*/ 0 h 3381375"/>
              <a:gd name="connsiteX1-3" fmla="*/ 2143125 w 3076575"/>
              <a:gd name="connsiteY1-4" fmla="*/ 9525 h 3381375"/>
              <a:gd name="connsiteX2-5" fmla="*/ 3076575 w 3076575"/>
              <a:gd name="connsiteY2-6" fmla="*/ 3381375 h 3381375"/>
              <a:gd name="connsiteX3-7" fmla="*/ 0 w 3076575"/>
              <a:gd name="connsiteY3-8" fmla="*/ 3381375 h 3381375"/>
              <a:gd name="connsiteX4-9" fmla="*/ 0 w 3076575"/>
              <a:gd name="connsiteY4-10" fmla="*/ 0 h 3381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76575" h="3381375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" altLang="zh-CN" sz="9600" dirty="0">
                <a:latin typeface="Quicksand Medium" panose="00000600000000000000" charset="0"/>
                <a:cs typeface="Quicksand Medium" panose="00000600000000000000" charset="0"/>
              </a:rPr>
              <a:t>4</a:t>
            </a:r>
            <a:endParaRPr kumimoji="0" lang="" altLang="zh-CN" sz="9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Quicksand Medium" panose="00000600000000000000" charset="0"/>
              <a:ea typeface="+mn-ea"/>
              <a:cs typeface="Quicksand Medium" panose="00000600000000000000" charset="0"/>
            </a:endParaRPr>
          </a:p>
        </p:txBody>
      </p:sp>
      <p:sp>
        <p:nvSpPr>
          <p:cNvPr id="11" name="文本框 128">
            <a:extLst>
              <a:ext uri="{FF2B5EF4-FFF2-40B4-BE49-F238E27FC236}">
                <a16:creationId xmlns="" xmlns:a16="http://schemas.microsoft.com/office/drawing/2014/main" id="{4431B287-8200-4318-B102-0ED1AF2A2D73}"/>
              </a:ext>
            </a:extLst>
          </p:cNvPr>
          <p:cNvSpPr txBox="1"/>
          <p:nvPr/>
        </p:nvSpPr>
        <p:spPr>
          <a:xfrm>
            <a:off x="5283810" y="2628781"/>
            <a:ext cx="5538696" cy="1508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 DU PROJET</a:t>
            </a:r>
            <a:endParaRPr lang="" altLang="zh-CN" sz="4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6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PROPOS DU SYSTEME</a:t>
            </a:r>
            <a:endParaRPr lang="en-US" dirty="0"/>
          </a:p>
        </p:txBody>
      </p:sp>
      <p:grpSp>
        <p:nvGrpSpPr>
          <p:cNvPr id="3" name="그룹 8">
            <a:extLst>
              <a:ext uri="{FF2B5EF4-FFF2-40B4-BE49-F238E27FC236}">
                <a16:creationId xmlns="" xmlns:a16="http://schemas.microsoft.com/office/drawing/2014/main" id="{05AF9029-02D8-49F5-9D0B-A2A3774272A7}"/>
              </a:ext>
            </a:extLst>
          </p:cNvPr>
          <p:cNvGrpSpPr/>
          <p:nvPr/>
        </p:nvGrpSpPr>
        <p:grpSpPr>
          <a:xfrm>
            <a:off x="4408743" y="2056640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="" xmlns:a16="http://schemas.microsoft.com/office/drawing/2014/main" id="{5483873C-93F3-40C4-AC05-0779AE3C4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="" xmlns:a16="http://schemas.microsoft.com/office/drawing/2014/main" id="{B9D50853-0798-45F9-A027-B9CD3D66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="" xmlns:a16="http://schemas.microsoft.com/office/drawing/2014/main" id="{F3659C04-5248-4CC8-ADDD-EDC0EA54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="" xmlns:a16="http://schemas.microsoft.com/office/drawing/2014/main" id="{CBDE334A-F6A3-4DBE-9E16-72FC361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20">
              <a:extLst>
                <a:ext uri="{FF2B5EF4-FFF2-40B4-BE49-F238E27FC236}">
                  <a16:creationId xmlns="" xmlns:a16="http://schemas.microsoft.com/office/drawing/2014/main" id="{1B505C23-FCC6-4E07-9225-8B2EB993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E649CC1-694E-445F-8081-039BEBAF6CFF}"/>
              </a:ext>
            </a:extLst>
          </p:cNvPr>
          <p:cNvSpPr txBox="1"/>
          <p:nvPr/>
        </p:nvSpPr>
        <p:spPr>
          <a:xfrm rot="1898085">
            <a:off x="4598773" y="3094049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Partie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sociale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6BFD24-45B0-4CEB-BE48-833052D10F94}"/>
              </a:ext>
            </a:extLst>
          </p:cNvPr>
          <p:cNvSpPr txBox="1"/>
          <p:nvPr/>
        </p:nvSpPr>
        <p:spPr>
          <a:xfrm rot="19719727">
            <a:off x="6635704" y="3417985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Partie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cloud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52DD8E-9734-426C-9C62-C29DFBB0AD2B}"/>
              </a:ext>
            </a:extLst>
          </p:cNvPr>
          <p:cNvSpPr txBox="1"/>
          <p:nvPr/>
        </p:nvSpPr>
        <p:spPr>
          <a:xfrm>
            <a:off x="5496051" y="4567376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Partie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Cours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6">
            <a:extLst>
              <a:ext uri="{FF2B5EF4-FFF2-40B4-BE49-F238E27FC236}">
                <a16:creationId xmlns="" xmlns:a16="http://schemas.microsoft.com/office/drawing/2014/main" id="{D8E58234-9C4B-42FA-B3DA-A3AE1589E65E}"/>
              </a:ext>
            </a:extLst>
          </p:cNvPr>
          <p:cNvGrpSpPr/>
          <p:nvPr/>
        </p:nvGrpSpPr>
        <p:grpSpPr>
          <a:xfrm>
            <a:off x="7549725" y="2380240"/>
            <a:ext cx="3744000" cy="923329"/>
            <a:chOff x="7637355" y="2159174"/>
            <a:chExt cx="3744000" cy="923329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74EE866-BEB3-49B7-90D2-E6C75AAB00EB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Dans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cette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partie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les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utilisateurs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sont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capable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stoquer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leurs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donnees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ligne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 les lire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telecharger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quand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veulent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6CB1B24-ADC0-4B17-9C3B-78AD65C3C265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accent4"/>
                  </a:solidFill>
                </a:rPr>
                <a:t>Partie</a:t>
              </a:r>
              <a:r>
                <a:rPr lang="en-US" altLang="ko-KR" sz="1200" b="1" dirty="0" smtClean="0">
                  <a:solidFill>
                    <a:schemeClr val="accent4"/>
                  </a:solidFill>
                </a:rPr>
                <a:t> cloud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80701312-47A4-4293-8E77-03E13DA09B8B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="" xmlns:a16="http://schemas.microsoft.com/office/drawing/2014/main" id="{0D016346-A64A-4CAA-83DD-07D31639E93E}"/>
              </a:ext>
            </a:extLst>
          </p:cNvPr>
          <p:cNvGrpSpPr/>
          <p:nvPr/>
        </p:nvGrpSpPr>
        <p:grpSpPr>
          <a:xfrm>
            <a:off x="892783" y="2365844"/>
            <a:ext cx="3744000" cy="923329"/>
            <a:chOff x="890962" y="2144778"/>
            <a:chExt cx="3744000" cy="92332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AD50B4E-8E9C-4E60-932F-A2A6DBE80655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Dans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cette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partie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les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utilisateur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sont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capable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d’interragir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entre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eux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publiant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des articles, des documents,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reagir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 des publications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986A28D-40C7-4711-8819-E05F21B168B9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1"/>
                  </a:solidFill>
                </a:rPr>
                <a:t>Partie</a:t>
              </a:r>
              <a:r>
                <a:rPr lang="en-US" altLang="ko-KR" sz="1200" b="1" dirty="0" smtClean="0">
                  <a:solidFill>
                    <a:schemeClr val="accent1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accent1"/>
                  </a:solidFill>
                </a:rPr>
                <a:t>sociale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686CBED2-9738-4FCF-BCFC-72CDEB2781CC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="" xmlns:a16="http://schemas.microsoft.com/office/drawing/2014/main" id="{FCB25BAE-C58F-4BAA-B331-A36877561F60}"/>
              </a:ext>
            </a:extLst>
          </p:cNvPr>
          <p:cNvGrpSpPr/>
          <p:nvPr/>
        </p:nvGrpSpPr>
        <p:grpSpPr>
          <a:xfrm>
            <a:off x="3758813" y="5365335"/>
            <a:ext cx="4677286" cy="738663"/>
            <a:chOff x="4636424" y="5144267"/>
            <a:chExt cx="2918420" cy="738663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B850BC0-6C6A-49B8-939A-B197D4DC3F6B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Dans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cette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partie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les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utilisateurs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sont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capable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suivre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differentes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formations en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ligne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1C635D2D-D146-4588-86B9-9A33CABE09C4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accent3"/>
                  </a:solidFill>
                </a:rPr>
                <a:t>Partie</a:t>
              </a:r>
              <a:r>
                <a:rPr lang="en-US" altLang="ko-KR" sz="1200" b="1" dirty="0" smtClean="0">
                  <a:solidFill>
                    <a:schemeClr val="accent3"/>
                  </a:solidFill>
                </a:rPr>
                <a:t> e-learning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F0FB6D2-D381-4618-8080-45BE1929F34C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 rot="19837212">
            <a:off x="6636286" y="2920759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5852591" y="3988754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rot="1656339" flipH="1">
            <a:off x="5243734" y="2761579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7457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9EB8463-7904-473B-9CC2-7FF2C146FD17}"/>
              </a:ext>
            </a:extLst>
          </p:cNvPr>
          <p:cNvSpPr txBox="1"/>
          <p:nvPr/>
        </p:nvSpPr>
        <p:spPr>
          <a:xfrm>
            <a:off x="5105401" y="477962"/>
            <a:ext cx="6410010" cy="59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Compatibilite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l’application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F1D25C4-6617-4F3B-9F16-F96CCE3111DB}"/>
              </a:ext>
            </a:extLst>
          </p:cNvPr>
          <p:cNvSpPr txBox="1"/>
          <p:nvPr/>
        </p:nvSpPr>
        <p:spPr>
          <a:xfrm>
            <a:off x="5451347" y="1616084"/>
            <a:ext cx="5718117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Notre application a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ete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monte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tout en tenant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compte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que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la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majorite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des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utilisateurs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l’utilisera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avec un smartphone. Il a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donc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ete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concu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avec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l’abilite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de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s’adapter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a un </a:t>
            </a:r>
            <a:r>
              <a:rPr lang="en-US" altLang="ko-KR" sz="3200" dirty="0" err="1" smtClean="0">
                <a:solidFill>
                  <a:schemeClr val="accent2"/>
                </a:solidFill>
                <a:cs typeface="Arial" pitchFamily="34" charset="0"/>
              </a:rPr>
              <a:t>ecran</a:t>
            </a:r>
            <a:r>
              <a:rPr lang="en-US" altLang="ko-KR" sz="3200" dirty="0" smtClean="0">
                <a:solidFill>
                  <a:schemeClr val="accent2"/>
                </a:solidFill>
                <a:cs typeface="Arial" pitchFamily="34" charset="0"/>
              </a:rPr>
              <a:t> telephone</a:t>
            </a:r>
            <a:endParaRPr lang="ko-KR" altLang="en-US" sz="32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r="46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34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>
            <a:extLst>
              <a:ext uri="{FF2B5EF4-FFF2-40B4-BE49-F238E27FC236}">
                <a16:creationId xmlns="" xmlns:a16="http://schemas.microsoft.com/office/drawing/2014/main" id="{FF77B45A-3FEB-4411-917E-2E7ABACFD215}"/>
              </a:ext>
            </a:extLst>
          </p:cNvPr>
          <p:cNvSpPr/>
          <p:nvPr/>
        </p:nvSpPr>
        <p:spPr>
          <a:xfrm>
            <a:off x="0" y="1905000"/>
            <a:ext cx="12192000" cy="2714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xmlns="" id="{1E1437E7-7C5B-4F09-9801-9B876DD84676}"/>
              </a:ext>
            </a:extLst>
          </p:cNvPr>
          <p:cNvSpPr/>
          <p:nvPr/>
        </p:nvSpPr>
        <p:spPr>
          <a:xfrm>
            <a:off x="1000125" y="1485900"/>
            <a:ext cx="3076575" cy="3381375"/>
          </a:xfrm>
          <a:custGeom>
            <a:avLst/>
            <a:gdLst>
              <a:gd name="connsiteX0" fmla="*/ 0 w 3076575"/>
              <a:gd name="connsiteY0" fmla="*/ 0 h 3381375"/>
              <a:gd name="connsiteX1" fmla="*/ 3076575 w 3076575"/>
              <a:gd name="connsiteY1" fmla="*/ 0 h 3381375"/>
              <a:gd name="connsiteX2" fmla="*/ 3076575 w 3076575"/>
              <a:gd name="connsiteY2" fmla="*/ 3381375 h 3381375"/>
              <a:gd name="connsiteX3" fmla="*/ 0 w 3076575"/>
              <a:gd name="connsiteY3" fmla="*/ 3381375 h 3381375"/>
              <a:gd name="connsiteX4" fmla="*/ 0 w 3076575"/>
              <a:gd name="connsiteY4" fmla="*/ 0 h 3381375"/>
              <a:gd name="connsiteX0-1" fmla="*/ 0 w 3076575"/>
              <a:gd name="connsiteY0-2" fmla="*/ 0 h 3381375"/>
              <a:gd name="connsiteX1-3" fmla="*/ 2143125 w 3076575"/>
              <a:gd name="connsiteY1-4" fmla="*/ 9525 h 3381375"/>
              <a:gd name="connsiteX2-5" fmla="*/ 3076575 w 3076575"/>
              <a:gd name="connsiteY2-6" fmla="*/ 3381375 h 3381375"/>
              <a:gd name="connsiteX3-7" fmla="*/ 0 w 3076575"/>
              <a:gd name="connsiteY3-8" fmla="*/ 3381375 h 3381375"/>
              <a:gd name="connsiteX4-9" fmla="*/ 0 w 3076575"/>
              <a:gd name="connsiteY4-10" fmla="*/ 0 h 3381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76575" h="3381375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Quicksand Medium" panose="00000600000000000000" charset="0"/>
                <a:ea typeface="+mn-ea"/>
                <a:cs typeface="Quicksand Medium" panose="00000600000000000000" charset="0"/>
              </a:rPr>
              <a:t>5</a:t>
            </a:r>
          </a:p>
        </p:txBody>
      </p:sp>
      <p:sp>
        <p:nvSpPr>
          <p:cNvPr id="7" name="文本框 128">
            <a:extLst>
              <a:ext uri="{FF2B5EF4-FFF2-40B4-BE49-F238E27FC236}">
                <a16:creationId xmlns:a16="http://schemas.microsoft.com/office/drawing/2014/main" xmlns="" id="{BA6D6072-33C1-4AA1-B354-D5454493F7CB}"/>
              </a:ext>
            </a:extLst>
          </p:cNvPr>
          <p:cNvSpPr txBox="1"/>
          <p:nvPr/>
        </p:nvSpPr>
        <p:spPr>
          <a:xfrm>
            <a:off x="5274574" y="2481293"/>
            <a:ext cx="5538696" cy="1508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 ET PERSPECTIVES </a:t>
            </a:r>
            <a:endParaRPr lang="" altLang="zh-CN" sz="4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2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17500" y="-228600"/>
            <a:ext cx="12712700" cy="71755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9" y="118372"/>
            <a:ext cx="2218285" cy="166597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047" y="102858"/>
            <a:ext cx="1703311" cy="1697003"/>
          </a:xfrm>
          <a:prstGeom prst="rect">
            <a:avLst/>
          </a:prstGeom>
        </p:spPr>
      </p:pic>
      <p:pic>
        <p:nvPicPr>
          <p:cNvPr id="20" name="Picture 4" descr="no_mob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" y="2116921"/>
            <a:ext cx="952500" cy="952500"/>
          </a:xfrm>
          <a:prstGeom prst="rect">
            <a:avLst/>
          </a:prstGeom>
        </p:spPr>
      </p:pic>
      <p:sp>
        <p:nvSpPr>
          <p:cNvPr id="21" name="Text Box 5"/>
          <p:cNvSpPr txBox="1"/>
          <p:nvPr/>
        </p:nvSpPr>
        <p:spPr>
          <a:xfrm>
            <a:off x="1578610" y="2085340"/>
            <a:ext cx="9035415" cy="10156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Quicksand Medium"/>
              </a:rPr>
              <a:t>CONCEPTION ET REALISATION D’UNE PLATE-FORME DE E-LEARNING AVEC POSSIBILITE DE STOCKAGE DE DONNEES EN LIGNE ET INTERRACTIONS SOCIALES </a:t>
            </a:r>
            <a:endParaRPr lang="en-US" altLang="en-US" sz="2000" b="1" dirty="0">
              <a:solidFill>
                <a:schemeClr val="bg1"/>
              </a:solidFill>
              <a:latin typeface="Quicksand Medium"/>
              <a:cs typeface="Quicksand Medium" panose="00000600000000000000" charset="0"/>
            </a:endParaRPr>
          </a:p>
        </p:txBody>
      </p:sp>
      <p:sp>
        <p:nvSpPr>
          <p:cNvPr id="22" name="Text Box 6"/>
          <p:cNvSpPr txBox="1"/>
          <p:nvPr/>
        </p:nvSpPr>
        <p:spPr>
          <a:xfrm>
            <a:off x="1578927" y="3252787"/>
            <a:ext cx="90354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En </a:t>
            </a:r>
            <a:r>
              <a:rPr lang="en-US" sz="2000" dirty="0" err="1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vue</a:t>
            </a:r>
            <a:r>
              <a:rPr lang="en-US" sz="2000" dirty="0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l’obtention</a:t>
            </a:r>
            <a:r>
              <a:rPr lang="en-US" sz="2000" dirty="0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 du </a:t>
            </a:r>
            <a:r>
              <a:rPr lang="en-US" sz="2000" dirty="0" err="1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Diplôme</a:t>
            </a:r>
            <a:r>
              <a:rPr lang="en-US" sz="2000" dirty="0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Technicien</a:t>
            </a:r>
            <a:r>
              <a:rPr lang="en-US" sz="2000" dirty="0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Supérieur</a:t>
            </a:r>
            <a:endParaRPr lang="en-US" sz="2000" dirty="0">
              <a:solidFill>
                <a:schemeClr val="bg1"/>
              </a:solidFill>
              <a:latin typeface="Quicksand Medium" panose="00000600000000000000" charset="0"/>
              <a:cs typeface="Quicksand Medium" panose="00000600000000000000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(DTS)</a:t>
            </a:r>
          </a:p>
        </p:txBody>
      </p:sp>
      <p:sp>
        <p:nvSpPr>
          <p:cNvPr id="23" name="Text Box 7"/>
          <p:cNvSpPr txBox="1"/>
          <p:nvPr/>
        </p:nvSpPr>
        <p:spPr>
          <a:xfrm>
            <a:off x="1577975" y="4028440"/>
            <a:ext cx="9035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Par : </a:t>
            </a:r>
            <a:r>
              <a:rPr lang="en-US" altLang="en-US" sz="2000" dirty="0" smtClean="0">
                <a:solidFill>
                  <a:schemeClr val="bg1"/>
                </a:solidFill>
                <a:latin typeface="Quicksand Medium" panose="00000600000000000000" charset="0"/>
                <a:cs typeface="Quicksand Medium" panose="00000600000000000000" charset="0"/>
              </a:rPr>
              <a:t>GOULMEMEI BASSIME AMRAM</a:t>
            </a:r>
            <a:endParaRPr lang="en-US" altLang="en-US" sz="2000" dirty="0">
              <a:solidFill>
                <a:schemeClr val="bg1"/>
              </a:solidFill>
              <a:latin typeface="Quicksand Medium" panose="00000600000000000000" charset="0"/>
              <a:cs typeface="Quicksand Medium" panose="00000600000000000000" charset="0"/>
            </a:endParaRPr>
          </a:p>
        </p:txBody>
      </p:sp>
      <p:sp>
        <p:nvSpPr>
          <p:cNvPr id="24" name="Text Box 8"/>
          <p:cNvSpPr txBox="1"/>
          <p:nvPr/>
        </p:nvSpPr>
        <p:spPr>
          <a:xfrm>
            <a:off x="3916045" y="4427220"/>
            <a:ext cx="436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Sous La </a:t>
            </a:r>
            <a:r>
              <a:rPr lang="en-US" altLang="en-US" dirty="0" err="1">
                <a:solidFill>
                  <a:schemeClr val="bg1"/>
                </a:solidFill>
              </a:rPr>
              <a:t>Supervison</a:t>
            </a:r>
            <a:r>
              <a:rPr lang="en-US" altLang="en-US" dirty="0">
                <a:solidFill>
                  <a:schemeClr val="bg1"/>
                </a:solidFill>
              </a:rPr>
              <a:t> De :</a:t>
            </a:r>
          </a:p>
        </p:txBody>
      </p:sp>
      <p:sp>
        <p:nvSpPr>
          <p:cNvPr id="25" name="Text Box 9"/>
          <p:cNvSpPr txBox="1"/>
          <p:nvPr/>
        </p:nvSpPr>
        <p:spPr>
          <a:xfrm>
            <a:off x="165735" y="5034280"/>
            <a:ext cx="4021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M. NGANG SIMON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Développeur</a:t>
            </a:r>
            <a:r>
              <a:rPr lang="en-US" dirty="0">
                <a:solidFill>
                  <a:schemeClr val="bg1"/>
                </a:solidFill>
              </a:rPr>
              <a:t> full Stack Java/Angular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Et </a:t>
            </a:r>
            <a:r>
              <a:rPr lang="en-US" dirty="0" err="1">
                <a:solidFill>
                  <a:schemeClr val="bg1"/>
                </a:solidFill>
              </a:rPr>
              <a:t>Enseignant</a:t>
            </a:r>
            <a:r>
              <a:rPr lang="en-US" dirty="0">
                <a:solidFill>
                  <a:schemeClr val="bg1"/>
                </a:solidFill>
              </a:rPr>
              <a:t> A L’IAI Cameroun.</a:t>
            </a:r>
          </a:p>
        </p:txBody>
      </p:sp>
      <p:sp>
        <p:nvSpPr>
          <p:cNvPr id="26" name="Text Box 11"/>
          <p:cNvSpPr txBox="1"/>
          <p:nvPr/>
        </p:nvSpPr>
        <p:spPr>
          <a:xfrm>
            <a:off x="7730490" y="5034280"/>
            <a:ext cx="4248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FOTSO TALOM SERGES ERIC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Coordonateur</a:t>
            </a:r>
            <a:r>
              <a:rPr lang="en-US" dirty="0" smtClean="0">
                <a:solidFill>
                  <a:schemeClr val="bg1"/>
                </a:solidFill>
              </a:rPr>
              <a:t> regional BAHO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 Box 14"/>
          <p:cNvSpPr txBox="1"/>
          <p:nvPr/>
        </p:nvSpPr>
        <p:spPr>
          <a:xfrm>
            <a:off x="4090035" y="6015355"/>
            <a:ext cx="4400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IAI Cameroun, 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Ann</a:t>
            </a:r>
            <a:r>
              <a:rPr lang="fr-FR" altLang="en-US" dirty="0">
                <a:solidFill>
                  <a:schemeClr val="bg1"/>
                </a:solidFill>
              </a:rPr>
              <a:t>é</a:t>
            </a:r>
            <a:r>
              <a:rPr lang="en-US" altLang="fr-FR" dirty="0">
                <a:solidFill>
                  <a:schemeClr val="bg1"/>
                </a:solidFill>
              </a:rPr>
              <a:t>e </a:t>
            </a:r>
            <a:r>
              <a:rPr lang="en-US" altLang="fr-FR" dirty="0" err="1">
                <a:solidFill>
                  <a:schemeClr val="bg1"/>
                </a:solidFill>
              </a:rPr>
              <a:t>Academique</a:t>
            </a:r>
            <a:r>
              <a:rPr lang="en-US" altLang="fr-FR" dirty="0">
                <a:solidFill>
                  <a:schemeClr val="bg1"/>
                </a:solidFill>
              </a:rPr>
              <a:t> </a:t>
            </a:r>
            <a:r>
              <a:rPr lang="en-US" altLang="fr-FR" dirty="0" smtClean="0">
                <a:solidFill>
                  <a:schemeClr val="bg1"/>
                </a:solidFill>
              </a:rPr>
              <a:t>2020 </a:t>
            </a:r>
            <a:r>
              <a:rPr lang="en-US" altLang="fr-FR" dirty="0">
                <a:solidFill>
                  <a:schemeClr val="bg1"/>
                </a:solidFill>
              </a:rPr>
              <a:t>- </a:t>
            </a:r>
            <a:r>
              <a:rPr lang="en-US" altLang="fr-FR" dirty="0" smtClean="0">
                <a:solidFill>
                  <a:schemeClr val="bg1"/>
                </a:solidFill>
              </a:rPr>
              <a:t>2021</a:t>
            </a:r>
            <a:endParaRPr lang="en-US" alt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="" xmlns:a16="http://schemas.microsoft.com/office/drawing/2014/main" id="{C9BF78A8-8CD1-434F-8640-4A3F13D46E77}"/>
              </a:ext>
            </a:extLst>
          </p:cNvPr>
          <p:cNvGrpSpPr/>
          <p:nvPr/>
        </p:nvGrpSpPr>
        <p:grpSpPr>
          <a:xfrm>
            <a:off x="86635" y="319449"/>
            <a:ext cx="5524821" cy="6538551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BDDEAF1E-5208-45DC-B836-F3570746042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A67CEAF-D994-40CE-B3EC-488538B19E6D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8365DF08-E52E-45BA-9E9E-000E2511AD49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9C5E49A-B9AE-4542-87CA-8CF3ADCC395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74C449CB-B097-463E-8A4A-A8440060DE4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5C66848-5697-43F9-ABB0-F910B39C36BB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3228073-857F-4AA4-B9A5-C9E218D95A6E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5FAAB57-75B5-4E65-8B19-031DD6B987B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B914C39-3796-4315-AE25-76DC64B162A6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505EE36-7FD4-4AED-A02B-3720C021F5AF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직사각형 5">
            <a:extLst>
              <a:ext uri="{FF2B5EF4-FFF2-40B4-BE49-F238E27FC236}">
                <a16:creationId xmlns="" xmlns:a16="http://schemas.microsoft.com/office/drawing/2014/main" id="{62FCDA44-6A11-4862-AC43-2EE435C27F3A}"/>
              </a:ext>
            </a:extLst>
          </p:cNvPr>
          <p:cNvSpPr/>
          <p:nvPr/>
        </p:nvSpPr>
        <p:spPr>
          <a:xfrm>
            <a:off x="6328140" y="551949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PORTFOLIO</a:t>
            </a:r>
          </a:p>
        </p:txBody>
      </p:sp>
      <p:sp>
        <p:nvSpPr>
          <p:cNvPr id="15" name="직사각형 6">
            <a:extLst>
              <a:ext uri="{FF2B5EF4-FFF2-40B4-BE49-F238E27FC236}">
                <a16:creationId xmlns="" xmlns:a16="http://schemas.microsoft.com/office/drawing/2014/main" id="{9266FBDC-2D84-4241-A1FD-123F18935DC5}"/>
              </a:ext>
            </a:extLst>
          </p:cNvPr>
          <p:cNvSpPr/>
          <p:nvPr/>
        </p:nvSpPr>
        <p:spPr>
          <a:xfrm>
            <a:off x="6328139" y="1272587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A857BB9-368F-4C04-979B-4E8515CF3BDE}"/>
              </a:ext>
            </a:extLst>
          </p:cNvPr>
          <p:cNvSpPr txBox="1"/>
          <p:nvPr/>
        </p:nvSpPr>
        <p:spPr>
          <a:xfrm>
            <a:off x="6042575" y="2451151"/>
            <a:ext cx="549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A4A66FC-E2EB-4D90-BF32-61E4AB230ECC}"/>
              </a:ext>
            </a:extLst>
          </p:cNvPr>
          <p:cNvSpPr txBox="1"/>
          <p:nvPr/>
        </p:nvSpPr>
        <p:spPr>
          <a:xfrm>
            <a:off x="6042576" y="3100210"/>
            <a:ext cx="549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C85BFCC-C26F-4356-95AB-BF0E87D0E96C}"/>
              </a:ext>
            </a:extLst>
          </p:cNvPr>
          <p:cNvGrpSpPr/>
          <p:nvPr/>
        </p:nvGrpSpPr>
        <p:grpSpPr>
          <a:xfrm>
            <a:off x="6042575" y="4475130"/>
            <a:ext cx="1541930" cy="1750270"/>
            <a:chOff x="7577191" y="234924"/>
            <a:chExt cx="1956955" cy="1750270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9CD29F0-7F5C-402D-9582-EB9DDA4CAE41}"/>
                </a:ext>
              </a:extLst>
            </p:cNvPr>
            <p:cNvSpPr txBox="1"/>
            <p:nvPr/>
          </p:nvSpPr>
          <p:spPr>
            <a:xfrm>
              <a:off x="7577191" y="234924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CA6E7178-7876-40B0-B9D5-04E9DD712B2C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1120367"/>
              <a:chOff x="803640" y="3362835"/>
              <a:chExt cx="2059657" cy="840274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403F521D-E767-4F5A-8505-AEB1970AB78C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51E9A9FD-8D76-4BD9-8154-BCC9E56C545E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E0D8547-7E97-4236-9606-1E92E3281612}"/>
              </a:ext>
            </a:extLst>
          </p:cNvPr>
          <p:cNvGrpSpPr/>
          <p:nvPr/>
        </p:nvGrpSpPr>
        <p:grpSpPr>
          <a:xfrm>
            <a:off x="8018374" y="4475130"/>
            <a:ext cx="1541930" cy="1750270"/>
            <a:chOff x="7577191" y="1784099"/>
            <a:chExt cx="1956955" cy="175027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7503425D-F2F4-481D-A627-46AA13DA4D94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BFF5574C-8ED0-4776-A23E-27E4D1D33B2C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AF6F1F58-8F88-487C-A168-71B2E296DD1B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A75B945-01B3-4AF2-A275-3F7D42FECA2F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1D51B0D-FFCE-45A4-A293-CEDED8C1E4AE}"/>
              </a:ext>
            </a:extLst>
          </p:cNvPr>
          <p:cNvGrpSpPr/>
          <p:nvPr/>
        </p:nvGrpSpPr>
        <p:grpSpPr>
          <a:xfrm>
            <a:off x="9994174" y="4475130"/>
            <a:ext cx="1541930" cy="1750270"/>
            <a:chOff x="7577191" y="1784099"/>
            <a:chExt cx="1956955" cy="175027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E05D624-14FD-42F6-92AE-61AC81833829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$150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467AA561-1D98-4D6F-B22B-E2E729EE758B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12B262B0-B8E5-479B-A6EA-3E3CA291B9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97245C5B-8972-4534-8017-E614F16ABD37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1587500"/>
            <a:ext cx="12192000" cy="3390900"/>
          </a:xfrm>
          <a:prstGeom prst="rect">
            <a:avLst/>
          </a:prstGeom>
          <a:solidFill>
            <a:schemeClr val="accent5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A458948-D171-46B6-AEA1-8F3908AF296C}"/>
              </a:ext>
            </a:extLst>
          </p:cNvPr>
          <p:cNvSpPr txBox="1"/>
          <p:nvPr/>
        </p:nvSpPr>
        <p:spPr>
          <a:xfrm>
            <a:off x="932873" y="1997839"/>
            <a:ext cx="1076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Quicksand Medium" pitchFamily="2" charset="0"/>
              </a:rPr>
              <a:t>NOUS VOUS REMERCIONS DE VOTRE ASSISTANCE ET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390469"/>
            <a:ext cx="5621924" cy="958096"/>
            <a:chOff x="4753009" y="790578"/>
            <a:chExt cx="5621924" cy="958096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710B0A2E-B69D-4686-9B34-E9CF61AD14CF}"/>
                </a:ext>
              </a:extLst>
            </p:cNvPr>
            <p:cNvSpPr txBox="1"/>
            <p:nvPr/>
          </p:nvSpPr>
          <p:spPr>
            <a:xfrm>
              <a:off x="5946145" y="869517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62765" y="1689558"/>
            <a:ext cx="5595548" cy="958096"/>
            <a:chOff x="5276743" y="2230161"/>
            <a:chExt cx="5595548" cy="958096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443503" y="2309100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PRESENTATION DE L’ENTREPRISE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2975253"/>
            <a:ext cx="5595548" cy="958096"/>
            <a:chOff x="5800477" y="3669744"/>
            <a:chExt cx="5595548" cy="958096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967237" y="3748683"/>
              <a:ext cx="4428788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MODELISATION, LANGAGES ET OUTILS UTILISES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4230170"/>
            <a:ext cx="5595548" cy="958096"/>
            <a:chOff x="6324210" y="5109327"/>
            <a:chExt cx="5595548" cy="958096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D3F3B3A-F7F3-4BF4-B2C0-3E0DDB19AB2D}"/>
                </a:ext>
              </a:extLst>
            </p:cNvPr>
            <p:cNvSpPr txBox="1"/>
            <p:nvPr/>
          </p:nvSpPr>
          <p:spPr>
            <a:xfrm>
              <a:off x="7490970" y="5188266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PRESENTATION DU PROJET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823350"/>
            <a:ext cx="29259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PLAN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6" name="Group 53">
            <a:extLst>
              <a:ext uri="{FF2B5EF4-FFF2-40B4-BE49-F238E27FC236}">
                <a16:creationId xmlns=""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7087393" y="5484038"/>
            <a:ext cx="5595548" cy="958096"/>
            <a:chOff x="6324210" y="5109327"/>
            <a:chExt cx="5595548" cy="958096"/>
          </a:xfrm>
        </p:grpSpPr>
        <p:sp>
          <p:nvSpPr>
            <p:cNvPr id="41" name="TextBox 33">
              <a:extLst>
                <a:ext uri="{FF2B5EF4-FFF2-40B4-BE49-F238E27FC236}">
                  <a16:creationId xmlns="" xmlns:a16="http://schemas.microsoft.com/office/drawing/2014/main" id="{9D3F3B3A-F7F3-4BF4-B2C0-3E0DDB19AB2D}"/>
                </a:ext>
              </a:extLst>
            </p:cNvPr>
            <p:cNvSpPr txBox="1"/>
            <p:nvPr/>
          </p:nvSpPr>
          <p:spPr>
            <a:xfrm>
              <a:off x="7490970" y="5188266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CONCLUSION ET PERSPECTIVES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4">
              <a:extLst>
                <a:ext uri="{FF2B5EF4-FFF2-40B4-BE49-F238E27FC236}">
                  <a16:creationId xmlns=""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Freeform: Shape 47">
              <a:extLst>
                <a:ext uri="{FF2B5EF4-FFF2-40B4-BE49-F238E27FC236}">
                  <a16:creationId xmlns=""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0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0" y="1905000"/>
            <a:ext cx="12192000" cy="2714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1000125" y="1485900"/>
            <a:ext cx="3076575" cy="3381375"/>
          </a:xfrm>
          <a:custGeom>
            <a:avLst/>
            <a:gdLst>
              <a:gd name="connsiteX0" fmla="*/ 0 w 3076575"/>
              <a:gd name="connsiteY0" fmla="*/ 0 h 3381375"/>
              <a:gd name="connsiteX1" fmla="*/ 3076575 w 3076575"/>
              <a:gd name="connsiteY1" fmla="*/ 0 h 3381375"/>
              <a:gd name="connsiteX2" fmla="*/ 3076575 w 3076575"/>
              <a:gd name="connsiteY2" fmla="*/ 3381375 h 3381375"/>
              <a:gd name="connsiteX3" fmla="*/ 0 w 3076575"/>
              <a:gd name="connsiteY3" fmla="*/ 3381375 h 3381375"/>
              <a:gd name="connsiteX4" fmla="*/ 0 w 3076575"/>
              <a:gd name="connsiteY4" fmla="*/ 0 h 3381375"/>
              <a:gd name="connsiteX0-1" fmla="*/ 0 w 3076575"/>
              <a:gd name="connsiteY0-2" fmla="*/ 0 h 3381375"/>
              <a:gd name="connsiteX1-3" fmla="*/ 2143125 w 3076575"/>
              <a:gd name="connsiteY1-4" fmla="*/ 9525 h 3381375"/>
              <a:gd name="connsiteX2-5" fmla="*/ 3076575 w 3076575"/>
              <a:gd name="connsiteY2-6" fmla="*/ 3381375 h 3381375"/>
              <a:gd name="connsiteX3-7" fmla="*/ 0 w 3076575"/>
              <a:gd name="connsiteY3-8" fmla="*/ 3381375 h 3381375"/>
              <a:gd name="connsiteX4-9" fmla="*/ 0 w 3076575"/>
              <a:gd name="connsiteY4-10" fmla="*/ 0 h 3381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76575" h="3381375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Quicksand Medium" panose="00000600000000000000" charset="0"/>
                <a:ea typeface="+mn-ea"/>
                <a:cs typeface="Quicksand Medium" panose="00000600000000000000" charset="0"/>
              </a:rPr>
              <a:t>1</a:t>
            </a:r>
          </a:p>
        </p:txBody>
      </p:sp>
      <p:sp>
        <p:nvSpPr>
          <p:cNvPr id="6" name="文本框 128"/>
          <p:cNvSpPr txBox="1"/>
          <p:nvPr/>
        </p:nvSpPr>
        <p:spPr>
          <a:xfrm>
            <a:off x="4633245" y="2796222"/>
            <a:ext cx="5608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8" name="직사각형 113">
            <a:extLst>
              <a:ext uri="{FF2B5EF4-FFF2-40B4-BE49-F238E27FC236}">
                <a16:creationId xmlns="" xmlns:a16="http://schemas.microsoft.com/office/drawing/2014/main" id="{C04FC9BD-F4FD-4C38-9D3E-3FF4461C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="" xmlns:a16="http://schemas.microsoft.com/office/drawing/2014/main" id="{C6BFD9F8-830B-4582-BDB4-D46B477F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="" xmlns:a16="http://schemas.microsoft.com/office/drawing/2014/main" id="{0FBF7805-F4C0-4022-A8A1-F57C6C39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="" xmlns:a16="http://schemas.microsoft.com/office/drawing/2014/main" id="{7896B388-0472-4C18-832D-0BB6C45B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113">
            <a:extLst>
              <a:ext uri="{FF2B5EF4-FFF2-40B4-BE49-F238E27FC236}">
                <a16:creationId xmlns="" xmlns:a16="http://schemas.microsoft.com/office/drawing/2014/main" id="{FE290418-5AB1-4B01-8785-FE7B5316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charset="0"/>
              </a:rPr>
              <a:t>201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직사각형 113">
            <a:extLst>
              <a:ext uri="{FF2B5EF4-FFF2-40B4-BE49-F238E27FC236}">
                <a16:creationId xmlns="" xmlns:a16="http://schemas.microsoft.com/office/drawing/2014/main" id="{4D61E6E0-3279-45FD-A4BE-5BB4F696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직사각형 113">
            <a:extLst>
              <a:ext uri="{FF2B5EF4-FFF2-40B4-BE49-F238E27FC236}">
                <a16:creationId xmlns="" xmlns:a16="http://schemas.microsoft.com/office/drawing/2014/main" id="{4A22BA5D-7234-41B5-8686-CFCB96F2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9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6404" y="1295400"/>
            <a:ext cx="120339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Quicksand Medium" pitchFamily="2" charset="0"/>
              </a:rPr>
              <a:t>	Le </a:t>
            </a:r>
            <a:r>
              <a:rPr lang="en-US" dirty="0" err="1">
                <a:latin typeface="Quicksand Medium" pitchFamily="2" charset="0"/>
              </a:rPr>
              <a:t>besoin</a:t>
            </a:r>
            <a:r>
              <a:rPr lang="en-US" dirty="0">
                <a:latin typeface="Quicksand Medium" pitchFamily="2" charset="0"/>
              </a:rPr>
              <a:t> en solutions </a:t>
            </a:r>
            <a:r>
              <a:rPr lang="en-US" dirty="0" err="1">
                <a:latin typeface="Quicksand Medium" pitchFamily="2" charset="0"/>
              </a:rPr>
              <a:t>informatiques</a:t>
            </a:r>
            <a:r>
              <a:rPr lang="en-US" dirty="0">
                <a:latin typeface="Quicksand Medium" pitchFamily="2" charset="0"/>
              </a:rPr>
              <a:t> se fait de plus en plus grand </a:t>
            </a:r>
            <a:r>
              <a:rPr lang="en-US" dirty="0" err="1">
                <a:latin typeface="Quicksand Medium" pitchFamily="2" charset="0"/>
              </a:rPr>
              <a:t>dans</a:t>
            </a:r>
            <a:r>
              <a:rPr lang="en-US" dirty="0">
                <a:latin typeface="Quicksand Medium" pitchFamily="2" charset="0"/>
              </a:rPr>
              <a:t> le monde</a:t>
            </a:r>
            <a:r>
              <a:rPr lang="en-US" dirty="0" smtClean="0">
                <a:latin typeface="Quicksand Medium" pitchFamily="2" charset="0"/>
              </a:rPr>
              <a:t>. </a:t>
            </a:r>
            <a:r>
              <a:rPr lang="en-US" dirty="0">
                <a:latin typeface="Quicksand Medium" pitchFamily="2" charset="0"/>
              </a:rPr>
              <a:t>Pour un pays qui se </a:t>
            </a:r>
            <a:r>
              <a:rPr lang="en-US" dirty="0" err="1">
                <a:latin typeface="Quicksand Medium" pitchFamily="2" charset="0"/>
              </a:rPr>
              <a:t>veut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fr-FR" dirty="0">
                <a:latin typeface="Quicksand Medium" pitchFamily="2" charset="0"/>
              </a:rPr>
              <a:t>émergent; c’est une obligation(must</a:t>
            </a:r>
            <a:r>
              <a:rPr lang="fr-FR" dirty="0" smtClean="0">
                <a:latin typeface="Quicksand Medium" pitchFamily="2" charset="0"/>
              </a:rPr>
              <a:t>).</a:t>
            </a:r>
            <a:r>
              <a:rPr lang="fr-FR" dirty="0">
                <a:latin typeface="Quicksand Medium" pitchFamily="2" charset="0"/>
              </a:rPr>
              <a:t> Sous cette vision des choses, l’informatique est une solution incontournable, par laquelle il faut absolument passer pour y parvenir</a:t>
            </a:r>
            <a:r>
              <a:rPr lang="fr-FR" dirty="0" smtClean="0">
                <a:latin typeface="Quicksand Medium" pitchFamily="2" charset="0"/>
              </a:rPr>
              <a:t>.</a:t>
            </a:r>
            <a:r>
              <a:rPr lang="fr-FR" dirty="0">
                <a:latin typeface="Quicksand Medium" pitchFamily="2" charset="0"/>
              </a:rPr>
              <a:t> Comme on peut le voir d</a:t>
            </a:r>
            <a:r>
              <a:rPr lang="en-US" dirty="0" err="1">
                <a:latin typeface="Quicksand Medium" pitchFamily="2" charset="0"/>
              </a:rPr>
              <a:t>ans</a:t>
            </a:r>
            <a:r>
              <a:rPr lang="en-US" dirty="0">
                <a:latin typeface="Quicksand Medium" pitchFamily="2" charset="0"/>
              </a:rPr>
              <a:t> la </a:t>
            </a:r>
            <a:r>
              <a:rPr lang="en-US" dirty="0" err="1">
                <a:latin typeface="Quicksand Medium" pitchFamily="2" charset="0"/>
              </a:rPr>
              <a:t>plupart</a:t>
            </a:r>
            <a:r>
              <a:rPr lang="en-US" dirty="0">
                <a:latin typeface="Quicksand Medium" pitchFamily="2" charset="0"/>
              </a:rPr>
              <a:t> des pays </a:t>
            </a:r>
            <a:r>
              <a:rPr lang="en-US" dirty="0" err="1">
                <a:latin typeface="Quicksand Medium" pitchFamily="2" charset="0"/>
              </a:rPr>
              <a:t>developpes</a:t>
            </a:r>
            <a:r>
              <a:rPr lang="en-US" dirty="0">
                <a:latin typeface="Quicksand Medium" pitchFamily="2" charset="0"/>
              </a:rPr>
              <a:t>, </a:t>
            </a:r>
            <a:r>
              <a:rPr lang="en-US" dirty="0" err="1">
                <a:latin typeface="Quicksand Medium" pitchFamily="2" charset="0"/>
              </a:rPr>
              <a:t>l’informatique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est</a:t>
            </a:r>
            <a:r>
              <a:rPr lang="en-US" dirty="0">
                <a:latin typeface="Quicksand Medium" pitchFamily="2" charset="0"/>
              </a:rPr>
              <a:t> la base. </a:t>
            </a:r>
            <a:r>
              <a:rPr lang="en-US" dirty="0" err="1">
                <a:latin typeface="Quicksand Medium" pitchFamily="2" charset="0"/>
              </a:rPr>
              <a:t>Ils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ont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tous</a:t>
            </a:r>
            <a:r>
              <a:rPr lang="en-US" dirty="0">
                <a:latin typeface="Quicksand Medium" pitchFamily="2" charset="0"/>
              </a:rPr>
              <a:t>, a un moment </a:t>
            </a:r>
            <a:r>
              <a:rPr lang="en-US" dirty="0" err="1">
                <a:latin typeface="Quicksand Medium" pitchFamily="2" charset="0"/>
              </a:rPr>
              <a:t>donné</a:t>
            </a:r>
            <a:r>
              <a:rPr lang="en-US" dirty="0">
                <a:latin typeface="Quicksand Medium" pitchFamily="2" charset="0"/>
              </a:rPr>
              <a:t>, </a:t>
            </a:r>
            <a:r>
              <a:rPr lang="en-US" dirty="0" err="1">
                <a:latin typeface="Quicksand Medium" pitchFamily="2" charset="0"/>
              </a:rPr>
              <a:t>mis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l’accent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sur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l’informatique</a:t>
            </a:r>
            <a:r>
              <a:rPr lang="en-US" dirty="0">
                <a:latin typeface="Quicksand Medium" pitchFamily="2" charset="0"/>
              </a:rPr>
              <a:t> pour </a:t>
            </a:r>
            <a:r>
              <a:rPr lang="en-US" dirty="0" err="1">
                <a:latin typeface="Quicksand Medium" pitchFamily="2" charset="0"/>
              </a:rPr>
              <a:t>atteindre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ce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niveau</a:t>
            </a:r>
            <a:r>
              <a:rPr lang="en-US" dirty="0">
                <a:latin typeface="Quicksand Medium" pitchFamily="2" charset="0"/>
              </a:rPr>
              <a:t> de </a:t>
            </a:r>
            <a:r>
              <a:rPr lang="en-US" dirty="0" err="1">
                <a:latin typeface="Quicksand Medium" pitchFamily="2" charset="0"/>
              </a:rPr>
              <a:t>développement</a:t>
            </a:r>
            <a:r>
              <a:rPr lang="en-US" dirty="0" smtClean="0">
                <a:latin typeface="Quicksand Medium" pitchFamily="2" charset="0"/>
              </a:rPr>
              <a:t>.</a:t>
            </a:r>
            <a:r>
              <a:rPr lang="en-US" dirty="0">
                <a:latin typeface="Quicksand Medium" pitchFamily="2" charset="0"/>
              </a:rPr>
              <a:t> Le Cameroun a </a:t>
            </a:r>
            <a:r>
              <a:rPr lang="en-US" dirty="0" err="1">
                <a:latin typeface="Quicksand Medium" pitchFamily="2" charset="0"/>
              </a:rPr>
              <a:t>donc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besoin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d’ingenieurs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informatiques</a:t>
            </a:r>
            <a:r>
              <a:rPr lang="en-US" dirty="0">
                <a:latin typeface="Quicksand Medium" pitchFamily="2" charset="0"/>
              </a:rPr>
              <a:t> qualifies, </a:t>
            </a:r>
            <a:r>
              <a:rPr lang="en-US" dirty="0" err="1">
                <a:latin typeface="Quicksand Medium" pitchFamily="2" charset="0"/>
              </a:rPr>
              <a:t>capables</a:t>
            </a:r>
            <a:r>
              <a:rPr lang="en-US" dirty="0">
                <a:latin typeface="Quicksand Medium" pitchFamily="2" charset="0"/>
              </a:rPr>
              <a:t> de </a:t>
            </a:r>
            <a:r>
              <a:rPr lang="en-US" dirty="0" err="1">
                <a:latin typeface="Quicksand Medium" pitchFamily="2" charset="0"/>
              </a:rPr>
              <a:t>creer</a:t>
            </a:r>
            <a:r>
              <a:rPr lang="en-US" dirty="0">
                <a:latin typeface="Quicksand Medium" pitchFamily="2" charset="0"/>
              </a:rPr>
              <a:t> des solutions </a:t>
            </a:r>
            <a:r>
              <a:rPr lang="en-US" dirty="0" err="1">
                <a:latin typeface="Quicksand Medium" pitchFamily="2" charset="0"/>
              </a:rPr>
              <a:t>informatiques</a:t>
            </a:r>
            <a:r>
              <a:rPr lang="en-US" dirty="0">
                <a:latin typeface="Quicksand Medium" pitchFamily="2" charset="0"/>
              </a:rPr>
              <a:t> de </a:t>
            </a:r>
            <a:r>
              <a:rPr lang="en-US" dirty="0" err="1">
                <a:latin typeface="Quicksand Medium" pitchFamily="2" charset="0"/>
              </a:rPr>
              <a:t>développement</a:t>
            </a:r>
            <a:r>
              <a:rPr lang="en-US" dirty="0" smtClean="0">
                <a:latin typeface="Quicksand Medium" pitchFamily="2" charset="0"/>
              </a:rPr>
              <a:t>.</a:t>
            </a:r>
            <a:r>
              <a:rPr lang="en-US" dirty="0">
                <a:latin typeface="Quicksand Medium" pitchFamily="2" charset="0"/>
              </a:rPr>
              <a:t> Vu la </a:t>
            </a:r>
            <a:r>
              <a:rPr lang="en-US" dirty="0" err="1">
                <a:latin typeface="Quicksand Medium" pitchFamily="2" charset="0"/>
              </a:rPr>
              <a:t>pandemie</a:t>
            </a:r>
            <a:r>
              <a:rPr lang="en-US" dirty="0">
                <a:latin typeface="Quicksand Medium" pitchFamily="2" charset="0"/>
              </a:rPr>
              <a:t> qui </a:t>
            </a:r>
            <a:r>
              <a:rPr lang="en-US" dirty="0" err="1">
                <a:latin typeface="Quicksand Medium" pitchFamily="2" charset="0"/>
              </a:rPr>
              <a:t>s’evit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actuellement</a:t>
            </a:r>
            <a:r>
              <a:rPr lang="en-US" dirty="0">
                <a:latin typeface="Quicksand Medium" pitchFamily="2" charset="0"/>
              </a:rPr>
              <a:t>, </a:t>
            </a:r>
            <a:r>
              <a:rPr lang="en-US" dirty="0" err="1">
                <a:latin typeface="Quicksand Medium" pitchFamily="2" charset="0"/>
              </a:rPr>
              <a:t>il</a:t>
            </a:r>
            <a:r>
              <a:rPr lang="en-US" dirty="0">
                <a:latin typeface="Quicksand Medium" pitchFamily="2" charset="0"/>
              </a:rPr>
              <a:t> a </a:t>
            </a:r>
            <a:r>
              <a:rPr lang="en-US" dirty="0" err="1">
                <a:latin typeface="Quicksand Medium" pitchFamily="2" charset="0"/>
              </a:rPr>
              <a:t>fallut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mettre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err="1">
                <a:latin typeface="Quicksand Medium" pitchFamily="2" charset="0"/>
              </a:rPr>
              <a:t>sur</a:t>
            </a:r>
            <a:r>
              <a:rPr lang="en-US" dirty="0">
                <a:latin typeface="Quicksand Medium" pitchFamily="2" charset="0"/>
              </a:rPr>
              <a:t> </a:t>
            </a:r>
            <a:r>
              <a:rPr lang="en-US" dirty="0" smtClean="0">
                <a:latin typeface="Quicksand Medium" pitchFamily="2" charset="0"/>
              </a:rPr>
              <a:t>pied des solutions </a:t>
            </a:r>
            <a:r>
              <a:rPr lang="en-US" dirty="0" err="1" smtClean="0">
                <a:latin typeface="Quicksand Medium" pitchFamily="2" charset="0"/>
              </a:rPr>
              <a:t>informatique</a:t>
            </a:r>
            <a:r>
              <a:rPr lang="en-US" dirty="0" smtClean="0">
                <a:latin typeface="Quicksand Medium" pitchFamily="2" charset="0"/>
              </a:rPr>
              <a:t> </a:t>
            </a:r>
            <a:r>
              <a:rPr lang="en-US" dirty="0" err="1" smtClean="0">
                <a:latin typeface="Quicksand Medium" pitchFamily="2" charset="0"/>
              </a:rPr>
              <a:t>permettent</a:t>
            </a:r>
            <a:r>
              <a:rPr lang="en-US" dirty="0" smtClean="0">
                <a:latin typeface="Quicksand Medium" pitchFamily="2" charset="0"/>
              </a:rPr>
              <a:t> aux </a:t>
            </a:r>
            <a:r>
              <a:rPr lang="en-US" dirty="0" err="1" smtClean="0">
                <a:latin typeface="Quicksand Medium" pitchFamily="2" charset="0"/>
              </a:rPr>
              <a:t>entreprises</a:t>
            </a:r>
            <a:r>
              <a:rPr lang="en-US" dirty="0" smtClean="0">
                <a:latin typeface="Quicksand Medium" pitchFamily="2" charset="0"/>
              </a:rPr>
              <a:t> </a:t>
            </a:r>
            <a:r>
              <a:rPr lang="en-US" dirty="0" err="1" smtClean="0">
                <a:latin typeface="Quicksand Medium" pitchFamily="2" charset="0"/>
              </a:rPr>
              <a:t>d’effectuer</a:t>
            </a:r>
            <a:r>
              <a:rPr lang="en-US" dirty="0" smtClean="0">
                <a:latin typeface="Quicksand Medium" pitchFamily="2" charset="0"/>
              </a:rPr>
              <a:t> </a:t>
            </a:r>
            <a:r>
              <a:rPr lang="en-US" dirty="0" err="1" smtClean="0">
                <a:latin typeface="Quicksand Medium" pitchFamily="2" charset="0"/>
              </a:rPr>
              <a:t>leurs</a:t>
            </a:r>
            <a:r>
              <a:rPr lang="en-US" dirty="0" smtClean="0">
                <a:latin typeface="Quicksand Medium" pitchFamily="2" charset="0"/>
              </a:rPr>
              <a:t> </a:t>
            </a:r>
            <a:r>
              <a:rPr lang="en-US" dirty="0" err="1" smtClean="0">
                <a:latin typeface="Quicksand Medium" pitchFamily="2" charset="0"/>
              </a:rPr>
              <a:t>traveaux</a:t>
            </a:r>
            <a:r>
              <a:rPr lang="en-US" dirty="0" smtClean="0">
                <a:latin typeface="Quicksand Medium" pitchFamily="2" charset="0"/>
              </a:rPr>
              <a:t> plus </a:t>
            </a:r>
            <a:r>
              <a:rPr lang="en-US" dirty="0" err="1" smtClean="0">
                <a:latin typeface="Quicksand Medium" pitchFamily="2" charset="0"/>
              </a:rPr>
              <a:t>efficacement</a:t>
            </a:r>
            <a:r>
              <a:rPr lang="en-US" dirty="0" smtClean="0">
                <a:latin typeface="Quicksand Medium" pitchFamily="2" charset="0"/>
              </a:rPr>
              <a:t> tout en </a:t>
            </a:r>
            <a:r>
              <a:rPr lang="en-US" dirty="0" err="1" smtClean="0">
                <a:latin typeface="Quicksand Medium" pitchFamily="2" charset="0"/>
              </a:rPr>
              <a:t>leurs</a:t>
            </a:r>
            <a:r>
              <a:rPr lang="en-US" dirty="0" smtClean="0">
                <a:latin typeface="Quicksand Medium" pitchFamily="2" charset="0"/>
              </a:rPr>
              <a:t> </a:t>
            </a:r>
            <a:r>
              <a:rPr lang="en-US" dirty="0" err="1" smtClean="0">
                <a:latin typeface="Quicksand Medium" pitchFamily="2" charset="0"/>
              </a:rPr>
              <a:t>eloignant</a:t>
            </a:r>
            <a:r>
              <a:rPr lang="en-US" dirty="0" smtClean="0">
                <a:latin typeface="Quicksand Medium" pitchFamily="2" charset="0"/>
              </a:rPr>
              <a:t> du danger sanitaire.</a:t>
            </a:r>
            <a:endParaRPr lang="en-US" dirty="0">
              <a:latin typeface="Quicksand Medium" pitchFamily="2" charset="0"/>
            </a:endParaRPr>
          </a:p>
          <a:p>
            <a:endParaRPr lang="en-US" dirty="0">
              <a:latin typeface="Quicksand Medium" pitchFamily="2" charset="0"/>
            </a:endParaRPr>
          </a:p>
          <a:p>
            <a:endParaRPr lang="fr-FR" dirty="0">
              <a:latin typeface="Quicksand Medium" pitchFamily="2" charset="0"/>
            </a:endParaRPr>
          </a:p>
          <a:p>
            <a:endParaRPr lang="fr-FR" dirty="0">
              <a:latin typeface="Quicksand Medium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="" xmlns:a16="http://schemas.microsoft.com/office/drawing/2014/main" id="{F14254D5-1C0F-442D-B1DC-C0310A43A24C}"/>
              </a:ext>
            </a:extLst>
          </p:cNvPr>
          <p:cNvSpPr/>
          <p:nvPr/>
        </p:nvSpPr>
        <p:spPr>
          <a:xfrm>
            <a:off x="0" y="1905000"/>
            <a:ext cx="12192000" cy="2714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60EDAE4-764C-4392-9D60-ED1F16F87B00}"/>
              </a:ext>
            </a:extLst>
          </p:cNvPr>
          <p:cNvSpPr/>
          <p:nvPr/>
        </p:nvSpPr>
        <p:spPr>
          <a:xfrm>
            <a:off x="1000125" y="1485900"/>
            <a:ext cx="3076575" cy="3381375"/>
          </a:xfrm>
          <a:custGeom>
            <a:avLst/>
            <a:gdLst>
              <a:gd name="connsiteX0" fmla="*/ 0 w 3076575"/>
              <a:gd name="connsiteY0" fmla="*/ 0 h 3381375"/>
              <a:gd name="connsiteX1" fmla="*/ 3076575 w 3076575"/>
              <a:gd name="connsiteY1" fmla="*/ 0 h 3381375"/>
              <a:gd name="connsiteX2" fmla="*/ 3076575 w 3076575"/>
              <a:gd name="connsiteY2" fmla="*/ 3381375 h 3381375"/>
              <a:gd name="connsiteX3" fmla="*/ 0 w 3076575"/>
              <a:gd name="connsiteY3" fmla="*/ 3381375 h 3381375"/>
              <a:gd name="connsiteX4" fmla="*/ 0 w 3076575"/>
              <a:gd name="connsiteY4" fmla="*/ 0 h 3381375"/>
              <a:gd name="connsiteX0-1" fmla="*/ 0 w 3076575"/>
              <a:gd name="connsiteY0-2" fmla="*/ 0 h 3381375"/>
              <a:gd name="connsiteX1-3" fmla="*/ 2143125 w 3076575"/>
              <a:gd name="connsiteY1-4" fmla="*/ 9525 h 3381375"/>
              <a:gd name="connsiteX2-5" fmla="*/ 3076575 w 3076575"/>
              <a:gd name="connsiteY2-6" fmla="*/ 3381375 h 3381375"/>
              <a:gd name="connsiteX3-7" fmla="*/ 0 w 3076575"/>
              <a:gd name="connsiteY3-8" fmla="*/ 3381375 h 3381375"/>
              <a:gd name="connsiteX4-9" fmla="*/ 0 w 3076575"/>
              <a:gd name="connsiteY4-10" fmla="*/ 0 h 3381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76575" h="3381375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" altLang="zh-CN" sz="9600" dirty="0">
                <a:latin typeface="Quicksand Medium" panose="00000600000000000000" charset="0"/>
                <a:cs typeface="Quicksand Medium" panose="00000600000000000000" charset="0"/>
              </a:rPr>
              <a:t>2</a:t>
            </a:r>
            <a:endParaRPr kumimoji="0" lang="" altLang="zh-CN" sz="9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Quicksand Medium" panose="00000600000000000000" charset="0"/>
              <a:ea typeface="+mn-ea"/>
              <a:cs typeface="Quicksand Medium" panose="00000600000000000000" charset="0"/>
            </a:endParaRPr>
          </a:p>
        </p:txBody>
      </p:sp>
      <p:sp>
        <p:nvSpPr>
          <p:cNvPr id="9" name="文本框 128">
            <a:extLst>
              <a:ext uri="{FF2B5EF4-FFF2-40B4-BE49-F238E27FC236}">
                <a16:creationId xmlns="" xmlns:a16="http://schemas.microsoft.com/office/drawing/2014/main" id="{0295E91C-66BE-4098-9E47-3C20519A09A3}"/>
              </a:ext>
            </a:extLst>
          </p:cNvPr>
          <p:cNvSpPr txBox="1"/>
          <p:nvPr/>
        </p:nvSpPr>
        <p:spPr>
          <a:xfrm>
            <a:off x="5257177" y="2068591"/>
            <a:ext cx="5538696" cy="2215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" altLang="zh-CN" sz="4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 DE L</a:t>
            </a:r>
            <a:r>
              <a:rPr lang="en-US" altLang="zh-CN" sz="4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r>
              <a:rPr lang="" altLang="zh-CN" sz="4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12131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CE75E3-1F1C-4574-AD70-C9D12DED4F64}"/>
              </a:ext>
            </a:extLst>
          </p:cNvPr>
          <p:cNvSpPr txBox="1"/>
          <p:nvPr/>
        </p:nvSpPr>
        <p:spPr>
          <a:xfrm>
            <a:off x="6588928" y="272771"/>
            <a:ext cx="5514172" cy="358560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Presentation de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l’entreprise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5A97D21-FF8A-412F-8CBD-F5282EC26011}"/>
              </a:ext>
            </a:extLst>
          </p:cNvPr>
          <p:cNvSpPr txBox="1"/>
          <p:nvPr/>
        </p:nvSpPr>
        <p:spPr>
          <a:xfrm>
            <a:off x="6588928" y="790050"/>
            <a:ext cx="5514172" cy="7316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BAHO</a:t>
            </a:r>
          </a:p>
          <a:p>
            <a:pPr algn="ctr">
              <a:lnSpc>
                <a:spcPts val="3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(Basic Assistance Humanitarian Organization)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588928" y="1641153"/>
            <a:ext cx="5514172" cy="4467547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=""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781684" y="1817400"/>
            <a:ext cx="5092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	Organisation </a:t>
            </a:r>
            <a:r>
              <a:rPr lang="fr-FR" dirty="0">
                <a:solidFill>
                  <a:schemeClr val="bg1"/>
                </a:solidFill>
              </a:rPr>
              <a:t>Non Gouvernementale apolitique et à but non lucratif, BAHO (Basic Assistance </a:t>
            </a:r>
            <a:r>
              <a:rPr lang="fr-FR" dirty="0" err="1">
                <a:solidFill>
                  <a:schemeClr val="bg1"/>
                </a:solidFill>
              </a:rPr>
              <a:t>Humanitarian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Organization</a:t>
            </a:r>
            <a:r>
              <a:rPr lang="fr-FR" dirty="0">
                <a:solidFill>
                  <a:schemeClr val="bg1"/>
                </a:solidFill>
              </a:rPr>
              <a:t>) a été déclarée auprès des Autorités camerounaises depuis le 02 janvier </a:t>
            </a:r>
            <a:r>
              <a:rPr lang="fr-FR" dirty="0" smtClean="0">
                <a:solidFill>
                  <a:schemeClr val="bg1"/>
                </a:solidFill>
              </a:rPr>
              <a:t>2020; </a:t>
            </a:r>
            <a:r>
              <a:rPr lang="fr-FR" dirty="0">
                <a:solidFill>
                  <a:schemeClr val="bg1"/>
                </a:solidFill>
              </a:rPr>
              <a:t>Née </a:t>
            </a:r>
            <a:r>
              <a:rPr lang="fr-FR" dirty="0" smtClean="0">
                <a:solidFill>
                  <a:schemeClr val="bg1"/>
                </a:solidFill>
              </a:rPr>
              <a:t>d’une association créée </a:t>
            </a:r>
            <a:r>
              <a:rPr lang="fr-FR" dirty="0">
                <a:solidFill>
                  <a:schemeClr val="bg1"/>
                </a:solidFill>
              </a:rPr>
              <a:t>en 2009 à Bafoussam dans la Région de l’Ouest, elle est située dans la commune de Bafoussam 1 er au quartier </a:t>
            </a:r>
            <a:r>
              <a:rPr lang="fr-FR" dirty="0" err="1">
                <a:solidFill>
                  <a:schemeClr val="bg1"/>
                </a:solidFill>
              </a:rPr>
              <a:t>Bamendzi</a:t>
            </a:r>
            <a:r>
              <a:rPr lang="fr-FR" dirty="0">
                <a:solidFill>
                  <a:schemeClr val="bg1"/>
                </a:solidFill>
              </a:rPr>
              <a:t> II lieu-dit «Evêché</a:t>
            </a:r>
            <a:r>
              <a:rPr lang="fr-FR" dirty="0" smtClean="0">
                <a:solidFill>
                  <a:schemeClr val="bg1"/>
                </a:solidFill>
              </a:rPr>
              <a:t>». </a:t>
            </a:r>
            <a:r>
              <a:rPr lang="fr-FR" dirty="0">
                <a:solidFill>
                  <a:schemeClr val="bg1"/>
                </a:solidFill>
              </a:rPr>
              <a:t>Le </a:t>
            </a:r>
            <a:r>
              <a:rPr lang="fr-FR" dirty="0" smtClean="0">
                <a:solidFill>
                  <a:schemeClr val="bg1"/>
                </a:solidFill>
              </a:rPr>
              <a:t>slogan </a:t>
            </a:r>
            <a:r>
              <a:rPr lang="fr-FR" dirty="0">
                <a:solidFill>
                  <a:schemeClr val="bg1"/>
                </a:solidFill>
              </a:rPr>
              <a:t>adoptée est ‘‘Qui donne aux vulnérables prête à Dieu – He </a:t>
            </a:r>
            <a:r>
              <a:rPr lang="fr-FR" dirty="0" err="1">
                <a:solidFill>
                  <a:schemeClr val="bg1"/>
                </a:solidFill>
              </a:rPr>
              <a:t>who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gives</a:t>
            </a:r>
            <a:r>
              <a:rPr lang="fr-FR" dirty="0">
                <a:solidFill>
                  <a:schemeClr val="bg1"/>
                </a:solidFill>
              </a:rPr>
              <a:t> to the </a:t>
            </a:r>
            <a:r>
              <a:rPr lang="fr-FR" dirty="0" err="1">
                <a:solidFill>
                  <a:schemeClr val="bg1"/>
                </a:solidFill>
              </a:rPr>
              <a:t>vulnerable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lends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 smtClean="0">
                <a:solidFill>
                  <a:schemeClr val="bg1"/>
                </a:solidFill>
              </a:rPr>
              <a:t>God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latin typeface="Quicksand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33F271-BCD7-432A-A315-FEC9EFF9FA52}"/>
              </a:ext>
            </a:extLst>
          </p:cNvPr>
          <p:cNvSpPr txBox="1"/>
          <p:nvPr/>
        </p:nvSpPr>
        <p:spPr>
          <a:xfrm>
            <a:off x="7156702" y="6299985"/>
            <a:ext cx="30763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i="1" u="sng" dirty="0" err="1" smtClean="0">
                <a:solidFill>
                  <a:schemeClr val="accent3"/>
                </a:solidFill>
              </a:rPr>
              <a:t>www,baho-ong,org</a:t>
            </a:r>
            <a:endParaRPr lang="ko-KR" altLang="en-US" sz="1400" i="1" u="sng" dirty="0">
              <a:solidFill>
                <a:schemeClr val="accent3"/>
              </a:solidFill>
            </a:endParaRPr>
          </a:p>
        </p:txBody>
      </p:sp>
      <p:pic>
        <p:nvPicPr>
          <p:cNvPr id="14" name="Espace réservé pour une image 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4003"/>
          <a:stretch>
            <a:fillRect/>
          </a:stretch>
        </p:blipFill>
        <p:spPr/>
      </p:pic>
      <p:sp>
        <p:nvSpPr>
          <p:cNvPr id="1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694796" y="6222846"/>
            <a:ext cx="461754" cy="46205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271413"/>
            <a:ext cx="10970196" cy="724247"/>
          </a:xfrm>
        </p:spPr>
        <p:txBody>
          <a:bodyPr/>
          <a:lstStyle/>
          <a:p>
            <a:r>
              <a:rPr lang="en-US" dirty="0" smtClean="0"/>
              <a:t>Presentation de </a:t>
            </a:r>
            <a:r>
              <a:rPr lang="en-US" dirty="0" err="1" smtClean="0"/>
              <a:t>l’entreprise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E649CC1-694E-445F-8081-039BEBAF6CFF}"/>
              </a:ext>
            </a:extLst>
          </p:cNvPr>
          <p:cNvSpPr txBox="1"/>
          <p:nvPr/>
        </p:nvSpPr>
        <p:spPr>
          <a:xfrm rot="1898085">
            <a:off x="4598773" y="3094049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6BFD24-45B0-4CEB-BE48-833052D10F94}"/>
              </a:ext>
            </a:extLst>
          </p:cNvPr>
          <p:cNvSpPr txBox="1"/>
          <p:nvPr/>
        </p:nvSpPr>
        <p:spPr>
          <a:xfrm rot="19719727">
            <a:off x="6551989" y="3342472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52DD8E-9734-426C-9C62-C29DFBB0AD2B}"/>
              </a:ext>
            </a:extLst>
          </p:cNvPr>
          <p:cNvSpPr txBox="1"/>
          <p:nvPr/>
        </p:nvSpPr>
        <p:spPr>
          <a:xfrm>
            <a:off x="5496051" y="4567376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="" xmlns:a16="http://schemas.microsoft.com/office/drawing/2014/main" id="{C79D29FA-6879-46AC-8A96-940DA2FFE536}"/>
              </a:ext>
            </a:extLst>
          </p:cNvPr>
          <p:cNvSpPr/>
          <p:nvPr/>
        </p:nvSpPr>
        <p:spPr>
          <a:xfrm rot="19800000">
            <a:off x="6674883" y="29125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10">
            <a:extLst>
              <a:ext uri="{FF2B5EF4-FFF2-40B4-BE49-F238E27FC236}">
                <a16:creationId xmlns="" xmlns:a16="http://schemas.microsoft.com/office/drawing/2014/main" id="{8063C388-777E-4A95-AB94-8DB1DC54A2AB}"/>
              </a:ext>
            </a:extLst>
          </p:cNvPr>
          <p:cNvSpPr/>
          <p:nvPr/>
        </p:nvSpPr>
        <p:spPr>
          <a:xfrm rot="1800000">
            <a:off x="5268606" y="269832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="" xmlns:a16="http://schemas.microsoft.com/office/drawing/2014/main" id="{77ECF53D-F896-422F-AF23-94844A7BAFB4}"/>
              </a:ext>
            </a:extLst>
          </p:cNvPr>
          <p:cNvSpPr>
            <a:spLocks noChangeAspect="1"/>
          </p:cNvSpPr>
          <p:nvPr/>
        </p:nvSpPr>
        <p:spPr>
          <a:xfrm>
            <a:off x="5895233" y="412672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8">
            <a:extLst>
              <a:ext uri="{FF2B5EF4-FFF2-40B4-BE49-F238E27FC236}">
                <a16:creationId xmlns=""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114300" y="1346200"/>
            <a:ext cx="11988800" cy="5410199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Rectangle 10">
            <a:extLst>
              <a:ext uri="{FF2B5EF4-FFF2-40B4-BE49-F238E27FC236}">
                <a16:creationId xmlns=""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131624" y="1389971"/>
            <a:ext cx="1185717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Missions	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Avec </a:t>
            </a:r>
            <a:r>
              <a:rPr lang="fr-FR" dirty="0">
                <a:solidFill>
                  <a:schemeClr val="bg1"/>
                </a:solidFill>
              </a:rPr>
              <a:t>pour objectif d'apporter de l'assistance multiforme aux personnes vulnérables, marginalisées, fragiles ou en situation de crise à travers l'identification des besoins, l’accompagnement et l’assistance, elle concoure notamment au bien-être des femmes, des enfants, des réfugiés, des populations déplacées, des handicapés, des orphelins et des veuves. Ce qui passe par :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L’apport d’une assistance morale, matérielle, physique, sanitaire et spirituelle aux femmes, aux enfants et toutes autres personnes vulnérables 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La Prévention et la gestion de toutes formes de violences/conflits basées sur le genre ou sur les droits humains;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La Promotion du dialogue interreligieux et socioculturel au sein des populations;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La Promotion de l'information, l'éducation, la communication sociale et environnementale 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La vulgarisation de la promotion du Genre, de l’équité et de l’égalité entre les humains 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La promotion et l’accompagnement à l’insertion sociale des personnes en situation de vulnérabilité 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La promotion et la valorisation de l’alphabétisation et de l’alphabétisation fonctionnelle 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La garantie du bien-être et l’assistance des populations déplacées, vulnérables ou en situation de crise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Quicksand Medium"/>
            </a:endParaRPr>
          </a:p>
          <a:p>
            <a:r>
              <a:rPr lang="en-US" dirty="0" err="1">
                <a:solidFill>
                  <a:schemeClr val="bg1"/>
                </a:solidFill>
                <a:latin typeface="Quicksand Medium"/>
              </a:rPr>
              <a:t>C’est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ainsi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que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dans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cette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optique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dans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celle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fournir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une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solution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aidant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dans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la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lutte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contre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le COVID-19, Nous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avons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cree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une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plateforme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de formation en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ligne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permettant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aux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utilisateurs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suivre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des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cours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a distance, de stocker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leurs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donnees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en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ligne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et de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communiquer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entre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eux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favorisant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ainsi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 la </a:t>
            </a:r>
            <a:r>
              <a:rPr lang="en-US" dirty="0" err="1">
                <a:solidFill>
                  <a:schemeClr val="bg1"/>
                </a:solidFill>
                <a:latin typeface="Quicksand Medium"/>
              </a:rPr>
              <a:t>distanciation</a:t>
            </a:r>
            <a:r>
              <a:rPr lang="en-US" dirty="0">
                <a:solidFill>
                  <a:schemeClr val="bg1"/>
                </a:solidFill>
                <a:latin typeface="Quicksand Medium"/>
              </a:rPr>
              <a:t>.  </a:t>
            </a:r>
          </a:p>
          <a:p>
            <a:endParaRPr lang="en-US" dirty="0">
              <a:solidFill>
                <a:schemeClr val="bg1"/>
              </a:solidFill>
              <a:latin typeface="Quicksand Medium"/>
            </a:endParaRPr>
          </a:p>
        </p:txBody>
      </p:sp>
      <p:grpSp>
        <p:nvGrpSpPr>
          <p:cNvPr id="12" name="Group 99">
            <a:extLst>
              <a:ext uri="{FF2B5EF4-FFF2-40B4-BE49-F238E27FC236}">
                <a16:creationId xmlns="" xmlns:a16="http://schemas.microsoft.com/office/drawing/2014/main" id="{72FE12CE-C0C1-44DD-A6F2-49CAB8D3F40F}"/>
              </a:ext>
            </a:extLst>
          </p:cNvPr>
          <p:cNvGrpSpPr/>
          <p:nvPr/>
        </p:nvGrpSpPr>
        <p:grpSpPr>
          <a:xfrm>
            <a:off x="7646129" y="1267397"/>
            <a:ext cx="4038173" cy="3192912"/>
            <a:chOff x="3741176" y="2237322"/>
            <a:chExt cx="4709648" cy="3723835"/>
          </a:xfrm>
        </p:grpSpPr>
        <p:grpSp>
          <p:nvGrpSpPr>
            <p:cNvPr id="13" name="Group 89">
              <a:extLst>
                <a:ext uri="{FF2B5EF4-FFF2-40B4-BE49-F238E27FC236}">
                  <a16:creationId xmlns="" xmlns:a16="http://schemas.microsoft.com/office/drawing/2014/main" id="{D580609E-46E5-4572-AD02-DBCE9193855F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17" name="Freeform 18">
                <a:extLst>
                  <a:ext uri="{FF2B5EF4-FFF2-40B4-BE49-F238E27FC236}">
                    <a16:creationId xmlns="" xmlns:a16="http://schemas.microsoft.com/office/drawing/2014/main" id="{5FB04C4E-8532-4372-93CA-A22998F9F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18" name="Group 91">
                <a:extLst>
                  <a:ext uri="{FF2B5EF4-FFF2-40B4-BE49-F238E27FC236}">
                    <a16:creationId xmlns="" xmlns:a16="http://schemas.microsoft.com/office/drawing/2014/main" id="{5F72C2A9-8DBC-4CDD-B90D-7FE566311DA7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20" name="Rounded Rectangle 10">
                  <a:extLst>
                    <a:ext uri="{FF2B5EF4-FFF2-40B4-BE49-F238E27FC236}">
                      <a16:creationId xmlns="" xmlns:a16="http://schemas.microsoft.com/office/drawing/2014/main" id="{1A12E3D1-6954-4B4B-A457-27E0763A2F5E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Rounded Rectangle 13">
                  <a:extLst>
                    <a:ext uri="{FF2B5EF4-FFF2-40B4-BE49-F238E27FC236}">
                      <a16:creationId xmlns="" xmlns:a16="http://schemas.microsoft.com/office/drawing/2014/main" id="{0ED066E5-C688-4E59-9549-D940FB6813DE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2" name="Chord 95">
                  <a:extLst>
                    <a:ext uri="{FF2B5EF4-FFF2-40B4-BE49-F238E27FC236}">
                      <a16:creationId xmlns="" xmlns:a16="http://schemas.microsoft.com/office/drawing/2014/main" id="{5C18FA70-6B4D-4B58-9D09-D377ECB9B27D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9" name="Freeform 18">
                <a:extLst>
                  <a:ext uri="{FF2B5EF4-FFF2-40B4-BE49-F238E27FC236}">
                    <a16:creationId xmlns="" xmlns:a16="http://schemas.microsoft.com/office/drawing/2014/main" id="{E8BFE9B6-E3BD-4BDE-B9AA-46C2022F9C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14" name="Graphic 33">
              <a:extLst>
                <a:ext uri="{FF2B5EF4-FFF2-40B4-BE49-F238E27FC236}">
                  <a16:creationId xmlns="" xmlns:a16="http://schemas.microsoft.com/office/drawing/2014/main" id="{7E094656-B0FE-4366-894B-A845F3FFE63E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15" name="Freeform: Shape 97">
                <a:extLst>
                  <a:ext uri="{FF2B5EF4-FFF2-40B4-BE49-F238E27FC236}">
                    <a16:creationId xmlns="" xmlns:a16="http://schemas.microsoft.com/office/drawing/2014/main" id="{564C3B67-C354-4D2F-AFB2-0462DEA908DB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Freeform: Shape 98">
                <a:extLst>
                  <a:ext uri="{FF2B5EF4-FFF2-40B4-BE49-F238E27FC236}">
                    <a16:creationId xmlns="" xmlns:a16="http://schemas.microsoft.com/office/drawing/2014/main" id="{0ECEC2CA-5700-4460-AB58-4790BFB18F74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>
            <a:extLst>
              <a:ext uri="{FF2B5EF4-FFF2-40B4-BE49-F238E27FC236}">
                <a16:creationId xmlns="" xmlns:a16="http://schemas.microsoft.com/office/drawing/2014/main" id="{FF77B45A-3FEB-4411-917E-2E7ABACFD215}"/>
              </a:ext>
            </a:extLst>
          </p:cNvPr>
          <p:cNvSpPr/>
          <p:nvPr/>
        </p:nvSpPr>
        <p:spPr>
          <a:xfrm>
            <a:off x="0" y="1905000"/>
            <a:ext cx="12192000" cy="2714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7">
            <a:extLst>
              <a:ext uri="{FF2B5EF4-FFF2-40B4-BE49-F238E27FC236}">
                <a16:creationId xmlns="" xmlns:a16="http://schemas.microsoft.com/office/drawing/2014/main" id="{C0C2BC2F-B2CA-459D-897A-C99521B2A237}"/>
              </a:ext>
            </a:extLst>
          </p:cNvPr>
          <p:cNvSpPr/>
          <p:nvPr/>
        </p:nvSpPr>
        <p:spPr>
          <a:xfrm>
            <a:off x="1000125" y="1485900"/>
            <a:ext cx="3076575" cy="3381375"/>
          </a:xfrm>
          <a:custGeom>
            <a:avLst/>
            <a:gdLst>
              <a:gd name="connsiteX0" fmla="*/ 0 w 3076575"/>
              <a:gd name="connsiteY0" fmla="*/ 0 h 3381375"/>
              <a:gd name="connsiteX1" fmla="*/ 3076575 w 3076575"/>
              <a:gd name="connsiteY1" fmla="*/ 0 h 3381375"/>
              <a:gd name="connsiteX2" fmla="*/ 3076575 w 3076575"/>
              <a:gd name="connsiteY2" fmla="*/ 3381375 h 3381375"/>
              <a:gd name="connsiteX3" fmla="*/ 0 w 3076575"/>
              <a:gd name="connsiteY3" fmla="*/ 3381375 h 3381375"/>
              <a:gd name="connsiteX4" fmla="*/ 0 w 3076575"/>
              <a:gd name="connsiteY4" fmla="*/ 0 h 3381375"/>
              <a:gd name="connsiteX0-1" fmla="*/ 0 w 3076575"/>
              <a:gd name="connsiteY0-2" fmla="*/ 0 h 3381375"/>
              <a:gd name="connsiteX1-3" fmla="*/ 2143125 w 3076575"/>
              <a:gd name="connsiteY1-4" fmla="*/ 9525 h 3381375"/>
              <a:gd name="connsiteX2-5" fmla="*/ 3076575 w 3076575"/>
              <a:gd name="connsiteY2-6" fmla="*/ 3381375 h 3381375"/>
              <a:gd name="connsiteX3-7" fmla="*/ 0 w 3076575"/>
              <a:gd name="connsiteY3-8" fmla="*/ 3381375 h 3381375"/>
              <a:gd name="connsiteX4-9" fmla="*/ 0 w 3076575"/>
              <a:gd name="connsiteY4-10" fmla="*/ 0 h 3381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76575" h="3381375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Quicksand Medium" panose="00000600000000000000" charset="0"/>
                <a:ea typeface="+mn-ea"/>
                <a:cs typeface="Quicksand Medium" panose="00000600000000000000" charset="0"/>
              </a:rPr>
              <a:t>3</a:t>
            </a:r>
          </a:p>
        </p:txBody>
      </p:sp>
      <p:sp>
        <p:nvSpPr>
          <p:cNvPr id="10" name="文本框 128">
            <a:extLst>
              <a:ext uri="{FF2B5EF4-FFF2-40B4-BE49-F238E27FC236}">
                <a16:creationId xmlns="" xmlns:a16="http://schemas.microsoft.com/office/drawing/2014/main" id="{3617D318-C465-42A0-9D8A-2FCE6EDFC270}"/>
              </a:ext>
            </a:extLst>
          </p:cNvPr>
          <p:cNvSpPr txBox="1"/>
          <p:nvPr/>
        </p:nvSpPr>
        <p:spPr>
          <a:xfrm>
            <a:off x="5345954" y="2068591"/>
            <a:ext cx="5538696" cy="2215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MODELISATION, LANGUAGES ET OUTILS UTILISÉS </a:t>
            </a:r>
            <a:endParaRPr lang="" altLang="zh-CN" sz="4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2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563</Words>
  <Application>Microsoft Office PowerPoint</Application>
  <PresentationFormat>Personnalisé</PresentationFormat>
  <Paragraphs>120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Man of GOD</cp:lastModifiedBy>
  <cp:revision>86</cp:revision>
  <dcterms:created xsi:type="dcterms:W3CDTF">2020-01-20T05:08:25Z</dcterms:created>
  <dcterms:modified xsi:type="dcterms:W3CDTF">2021-10-03T20:16:28Z</dcterms:modified>
</cp:coreProperties>
</file>