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45" r:id="rId5"/>
    <p:sldId id="348" r:id="rId6"/>
    <p:sldId id="360" r:id="rId7"/>
    <p:sldId id="361" r:id="rId8"/>
    <p:sldId id="357" r:id="rId9"/>
    <p:sldId id="358" r:id="rId10"/>
    <p:sldId id="359" r:id="rId11"/>
    <p:sldId id="350" r:id="rId12"/>
    <p:sldId id="351" r:id="rId13"/>
    <p:sldId id="354" r:id="rId14"/>
    <p:sldId id="3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135" autoAdjust="0"/>
    <p:restoredTop sz="95928" autoAdjust="0"/>
  </p:normalViewPr>
  <p:slideViewPr>
    <p:cSldViewPr snapToGrid="0">
      <p:cViewPr>
        <p:scale>
          <a:sx n="100" d="100"/>
          <a:sy n="100" d="100"/>
        </p:scale>
        <p:origin x="-1326" y="-450"/>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pPr/>
              <a:t>5/21/2024</a:t>
            </a:fld>
            <a:endParaRPr lang="en-US" dirty="0"/>
          </a:p>
        </p:txBody>
      </p:sp>
      <p:sp>
        <p:nvSpPr>
          <p:cNvPr id="4" name="Footer Placeholder 3">
            <a:extLst>
              <a:ext uri="{FF2B5EF4-FFF2-40B4-BE49-F238E27FC236}">
                <a16:creationId xmlns:a16="http://schemas.microsoft.com/office/drawing/2014/main" xmlns=""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pPr/>
              <a:t>‹#›</a:t>
            </a:fld>
            <a:endParaRPr lang="en-US" dirty="0"/>
          </a:p>
        </p:txBody>
      </p:sp>
    </p:spTree>
    <p:extLst>
      <p:ext uri="{BB962C8B-B14F-4D97-AF65-F5344CB8AC3E}">
        <p14:creationId xmlns:p14="http://schemas.microsoft.com/office/powerpoint/2010/main" xmlns=""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pPr/>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pPr/>
              <a:t>‹#›</a:t>
            </a:fld>
            <a:endParaRPr lang="en-US" dirty="0"/>
          </a:p>
        </p:txBody>
      </p:sp>
    </p:spTree>
    <p:extLst>
      <p:ext uri="{BB962C8B-B14F-4D97-AF65-F5344CB8AC3E}">
        <p14:creationId xmlns:p14="http://schemas.microsoft.com/office/powerpoint/2010/main" xmlns=""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1</a:t>
            </a:fld>
            <a:endParaRPr lang="en-US" dirty="0"/>
          </a:p>
        </p:txBody>
      </p:sp>
    </p:spTree>
    <p:extLst>
      <p:ext uri="{BB962C8B-B14F-4D97-AF65-F5344CB8AC3E}">
        <p14:creationId xmlns:p14="http://schemas.microsoft.com/office/powerpoint/2010/main" xmlns="" val="420770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10</a:t>
            </a:fld>
            <a:endParaRPr lang="en-US" dirty="0"/>
          </a:p>
        </p:txBody>
      </p:sp>
    </p:spTree>
    <p:extLst>
      <p:ext uri="{BB962C8B-B14F-4D97-AF65-F5344CB8AC3E}">
        <p14:creationId xmlns:p14="http://schemas.microsoft.com/office/powerpoint/2010/main" xmlns="" val="3669475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11</a:t>
            </a:fld>
            <a:endParaRPr lang="en-US" dirty="0"/>
          </a:p>
        </p:txBody>
      </p:sp>
    </p:spTree>
    <p:extLst>
      <p:ext uri="{BB962C8B-B14F-4D97-AF65-F5344CB8AC3E}">
        <p14:creationId xmlns:p14="http://schemas.microsoft.com/office/powerpoint/2010/main" xmlns=""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2</a:t>
            </a:fld>
            <a:endParaRPr lang="en-US" dirty="0"/>
          </a:p>
        </p:txBody>
      </p:sp>
    </p:spTree>
    <p:extLst>
      <p:ext uri="{BB962C8B-B14F-4D97-AF65-F5344CB8AC3E}">
        <p14:creationId xmlns:p14="http://schemas.microsoft.com/office/powerpoint/2010/main" xmlns="" val="270234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3</a:t>
            </a:fld>
            <a:endParaRPr lang="en-US" dirty="0"/>
          </a:p>
        </p:txBody>
      </p:sp>
    </p:spTree>
    <p:extLst>
      <p:ext uri="{BB962C8B-B14F-4D97-AF65-F5344CB8AC3E}">
        <p14:creationId xmlns:p14="http://schemas.microsoft.com/office/powerpoint/2010/main" xmlns="" val="420770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4</a:t>
            </a:fld>
            <a:endParaRPr lang="en-US" dirty="0"/>
          </a:p>
        </p:txBody>
      </p:sp>
    </p:spTree>
    <p:extLst>
      <p:ext uri="{BB962C8B-B14F-4D97-AF65-F5344CB8AC3E}">
        <p14:creationId xmlns:p14="http://schemas.microsoft.com/office/powerpoint/2010/main" xmlns="" val="420770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5</a:t>
            </a:fld>
            <a:endParaRPr lang="en-US" dirty="0"/>
          </a:p>
        </p:txBody>
      </p:sp>
    </p:spTree>
    <p:extLst>
      <p:ext uri="{BB962C8B-B14F-4D97-AF65-F5344CB8AC3E}">
        <p14:creationId xmlns:p14="http://schemas.microsoft.com/office/powerpoint/2010/main" xmlns="" val="4207700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6</a:t>
            </a:fld>
            <a:endParaRPr lang="en-US" dirty="0"/>
          </a:p>
        </p:txBody>
      </p:sp>
    </p:spTree>
    <p:extLst>
      <p:ext uri="{BB962C8B-B14F-4D97-AF65-F5344CB8AC3E}">
        <p14:creationId xmlns:p14="http://schemas.microsoft.com/office/powerpoint/2010/main" xmlns="" val="4207700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7</a:t>
            </a:fld>
            <a:endParaRPr lang="en-US" dirty="0"/>
          </a:p>
        </p:txBody>
      </p:sp>
    </p:spTree>
    <p:extLst>
      <p:ext uri="{BB962C8B-B14F-4D97-AF65-F5344CB8AC3E}">
        <p14:creationId xmlns:p14="http://schemas.microsoft.com/office/powerpoint/2010/main" xmlns="" val="420770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8</a:t>
            </a:fld>
            <a:endParaRPr lang="en-US" dirty="0"/>
          </a:p>
        </p:txBody>
      </p:sp>
    </p:spTree>
    <p:extLst>
      <p:ext uri="{BB962C8B-B14F-4D97-AF65-F5344CB8AC3E}">
        <p14:creationId xmlns:p14="http://schemas.microsoft.com/office/powerpoint/2010/main" xmlns="" val="3407099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pPr/>
              <a:t>9</a:t>
            </a:fld>
            <a:endParaRPr lang="en-US" dirty="0"/>
          </a:p>
        </p:txBody>
      </p:sp>
    </p:spTree>
    <p:extLst>
      <p:ext uri="{BB962C8B-B14F-4D97-AF65-F5344CB8AC3E}">
        <p14:creationId xmlns:p14="http://schemas.microsoft.com/office/powerpoint/2010/main" xmlns="" val="128416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xmlns=""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xmlns=""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xmlns=""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xmlns=""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xmlns=""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xmlns="" id="{10F349F3-2C28-5A44-EDFC-75FD6CA95EAD}"/>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xmlns=""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xmlns=""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xmlns=""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xmlns=""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xmlns="" id="{67D6C0A7-887A-66E2-A954-5E0592B9FD71}"/>
              </a:ext>
              <a:ext uri="{C183D7F6-B498-43B3-948B-1728B52AA6E4}">
                <adec:decorative xmlns:adec="http://schemas.microsoft.com/office/drawing/2017/decorative" xmlns=""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CBB1E76-5845-01C9-1D0D-03CFFE6F06CA}"/>
              </a:ext>
              <a:ext uri="{C183D7F6-B498-43B3-948B-1728B52AA6E4}">
                <adec:decorative xmlns:adec="http://schemas.microsoft.com/office/drawing/2017/decorative" xmlns=""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xmlns=""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xmlns=""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C229E2-8757-94D8-A1B6-702189DCCBF2}"/>
              </a:ext>
              <a:ext uri="{C183D7F6-B498-43B3-948B-1728B52AA6E4}">
                <adec:decorative xmlns:adec="http://schemas.microsoft.com/office/drawing/2017/decorative" xmlns=""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xmlns=""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xmlns=""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xmlns=""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4737016-0B2B-9F81-7A77-63223C4864D8}"/>
              </a:ext>
              <a:ext uri="{C183D7F6-B498-43B3-948B-1728B52AA6E4}">
                <adec:decorative xmlns:adec="http://schemas.microsoft.com/office/drawing/2017/decorative" xmlns=""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xmlns=""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xmlns=""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xmlns=""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xmlns=""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xmlns=""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xmlns=""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xmlns="" id="{62A1635D-96F0-769B-4ECB-70502770ABBC}"/>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xmlns=""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xmlns=""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xmlns=""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xmlns=""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xmlns="" id="{10F349F3-2C28-5A44-EDFC-75FD6CA95EAD}"/>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xmlns=""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xmlns=""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xmlns=""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xmlns="" id="{10F349F3-2C28-5A44-EDFC-75FD6CA95EAD}"/>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xmlns=""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xmlns=""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xmlns=""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xmlns=""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xmlns=""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0C72AFED-AF5A-A2E9-0D36-388733BBE998}"/>
              </a:ext>
              <a:ext uri="{C183D7F6-B498-43B3-948B-1728B52AA6E4}">
                <adec:decorative xmlns:adec="http://schemas.microsoft.com/office/drawing/2017/decorative" xmlns=""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xmlns=""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xmlns=""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xmlns=""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xmlns=""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xmlns=""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44B7D88-18D8-7250-6364-BECA6F65381D}"/>
              </a:ext>
            </a:extLst>
          </p:cNvPr>
          <p:cNvSpPr>
            <a:spLocks noGrp="1"/>
          </p:cNvSpPr>
          <p:nvPr>
            <p:ph type="title"/>
          </p:nvPr>
        </p:nvSpPr>
        <p:spPr>
          <a:xfrm>
            <a:off x="914400" y="883920"/>
            <a:ext cx="9124950" cy="916305"/>
          </a:xfrm>
        </p:spPr>
        <p:txBody>
          <a:bodyPr>
            <a:noAutofit/>
          </a:bodyPr>
          <a:lstStyle/>
          <a:p>
            <a:r>
              <a:rPr lang="en-US" sz="4400" b="1" i="1" dirty="0" smtClean="0"/>
              <a:t>Supervised </a:t>
            </a:r>
            <a:r>
              <a:rPr lang="en-US" sz="4400" b="1" i="1" dirty="0" smtClean="0"/>
              <a:t>learning</a:t>
            </a:r>
            <a:br>
              <a:rPr lang="en-US" sz="4400" b="1" i="1" dirty="0" smtClean="0"/>
            </a:br>
            <a:endParaRPr lang="en-US" sz="4400" i="1" dirty="0"/>
          </a:p>
        </p:txBody>
      </p:sp>
      <p:sp>
        <p:nvSpPr>
          <p:cNvPr id="7" name="Content Placeholder 6">
            <a:extLst>
              <a:ext uri="{FF2B5EF4-FFF2-40B4-BE49-F238E27FC236}">
                <a16:creationId xmlns:a16="http://schemas.microsoft.com/office/drawing/2014/main" xmlns="" id="{0C0D5F39-EF49-BECB-8276-8B8A46F07AC2}"/>
              </a:ext>
            </a:extLst>
          </p:cNvPr>
          <p:cNvSpPr>
            <a:spLocks noGrp="1"/>
          </p:cNvSpPr>
          <p:nvPr>
            <p:ph sz="quarter" idx="10"/>
          </p:nvPr>
        </p:nvSpPr>
        <p:spPr>
          <a:xfrm>
            <a:off x="619125" y="1885950"/>
            <a:ext cx="10801350" cy="4257675"/>
          </a:xfrm>
        </p:spPr>
        <p:txBody>
          <a:bodyPr>
            <a:normAutofit/>
          </a:bodyPr>
          <a:lstStyle/>
          <a:p>
            <a:pPr fontAlgn="base">
              <a:buFont typeface="Arial" pitchFamily="34" charset="0"/>
              <a:buChar char="•"/>
            </a:pPr>
            <a:r>
              <a:rPr lang="en-US" sz="2000" dirty="0" smtClean="0">
                <a:latin typeface="Times New Roman" pitchFamily="18" charset="0"/>
                <a:cs typeface="Times New Roman" pitchFamily="18" charset="0"/>
              </a:rPr>
              <a:t>In Supervised learning, you train the machine using data which is well “labeled”.</a:t>
            </a:r>
          </a:p>
          <a:p>
            <a:pPr fontAlgn="base">
              <a:buFont typeface="Arial" pitchFamily="34" charset="0"/>
              <a:buChar char="•"/>
            </a:pPr>
            <a:r>
              <a:rPr lang="en-US" sz="2000" dirty="0" smtClean="0">
                <a:latin typeface="Times New Roman" pitchFamily="18" charset="0"/>
                <a:cs typeface="Times New Roman" pitchFamily="18" charset="0"/>
              </a:rPr>
              <a:t>It means data is already tagged with the answer.</a:t>
            </a:r>
          </a:p>
          <a:p>
            <a:pPr fontAlgn="base">
              <a:buFont typeface="Arial" pitchFamily="34" charset="0"/>
              <a:buChar char="•"/>
            </a:pPr>
            <a:r>
              <a:rPr lang="en-US" sz="2000" dirty="0" smtClean="0">
                <a:latin typeface="Times New Roman" pitchFamily="18" charset="0"/>
                <a:cs typeface="Times New Roman" pitchFamily="18" charset="0"/>
              </a:rPr>
              <a:t>It can be compared to learning which takes place in the presence of a supervise or </a:t>
            </a:r>
            <a:r>
              <a:rPr lang="en-US" sz="2000" dirty="0" err="1" smtClean="0">
                <a:latin typeface="Times New Roman" pitchFamily="18" charset="0"/>
                <a:cs typeface="Times New Roman" pitchFamily="18" charset="0"/>
              </a:rPr>
              <a:t>or</a:t>
            </a:r>
            <a:r>
              <a:rPr lang="en-US" sz="2000" dirty="0" smtClean="0">
                <a:latin typeface="Times New Roman" pitchFamily="18" charset="0"/>
                <a:cs typeface="Times New Roman" pitchFamily="18" charset="0"/>
              </a:rPr>
              <a:t> a teacher.</a:t>
            </a:r>
          </a:p>
          <a:p>
            <a:pPr fontAlgn="base">
              <a:buFont typeface="Arial" pitchFamily="34" charset="0"/>
              <a:buChar char="•"/>
            </a:pPr>
            <a:r>
              <a:rPr lang="en-US" sz="2000" dirty="0" smtClean="0">
                <a:latin typeface="Times New Roman" pitchFamily="18" charset="0"/>
                <a:cs typeface="Times New Roman" pitchFamily="18" charset="0"/>
              </a:rPr>
              <a:t>A supervised learning algorithm learns from labeled data ,helps you to predict outcomes for unforeseen data.</a:t>
            </a:r>
            <a:endParaRPr lang="en-US" sz="2000" dirty="0" smtClean="0">
              <a:latin typeface="Times New Roman" pitchFamily="18" charset="0"/>
              <a:cs typeface="Times New Roman" pitchFamily="18" charset="0"/>
            </a:endParaRPr>
          </a:p>
          <a:p>
            <a:pPr fontAlgn="base">
              <a:buFont typeface="Arial" pitchFamily="34" charset="0"/>
              <a:buChar char="•"/>
            </a:pPr>
            <a:r>
              <a:rPr lang="en-US" sz="2000" dirty="0" smtClean="0">
                <a:latin typeface="Times New Roman" pitchFamily="18" charset="0"/>
                <a:cs typeface="Times New Roman" pitchFamily="18" charset="0"/>
              </a:rPr>
              <a:t>The trained machine can then make predictions on new, unlabeled data.</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810374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FF8F842-D95F-32E4-59B0-60283CC86021}"/>
              </a:ext>
            </a:extLst>
          </p:cNvPr>
          <p:cNvSpPr>
            <a:spLocks noGrp="1"/>
          </p:cNvSpPr>
          <p:nvPr>
            <p:ph type="title"/>
          </p:nvPr>
        </p:nvSpPr>
        <p:spPr>
          <a:xfrm>
            <a:off x="929640" y="485113"/>
            <a:ext cx="10515600" cy="1531525"/>
          </a:xfrm>
        </p:spPr>
        <p:txBody>
          <a:bodyPr/>
          <a:lstStyle/>
          <a:p>
            <a:r>
              <a:rPr lang="en-US" dirty="0"/>
              <a:t>Solution</a:t>
            </a:r>
          </a:p>
        </p:txBody>
      </p:sp>
      <p:sp>
        <p:nvSpPr>
          <p:cNvPr id="4" name="Content Placeholder 3">
            <a:extLst>
              <a:ext uri="{FF2B5EF4-FFF2-40B4-BE49-F238E27FC236}">
                <a16:creationId xmlns:a16="http://schemas.microsoft.com/office/drawing/2014/main" xmlns="" id="{96E6187B-AC94-F6E4-6B8F-FAB5DD4D46C2}"/>
              </a:ext>
            </a:extLst>
          </p:cNvPr>
          <p:cNvSpPr>
            <a:spLocks noGrp="1"/>
          </p:cNvSpPr>
          <p:nvPr>
            <p:ph sz="quarter" idx="10"/>
          </p:nvPr>
        </p:nvSpPr>
        <p:spPr>
          <a:xfrm>
            <a:off x="929642" y="2153285"/>
            <a:ext cx="6925660" cy="3500438"/>
          </a:xfrm>
        </p:spPr>
        <p:txBody>
          <a:bodyPr>
            <a:normAutofit/>
          </a:bodyPr>
          <a:lstStyle/>
          <a:p>
            <a:r>
              <a:rPr lang="en-US" dirty="0"/>
              <a:t>Our product makes consumer lives easier, and no other product on the market offers the same features</a:t>
            </a:r>
          </a:p>
          <a:p>
            <a:pPr lvl="1"/>
            <a:r>
              <a:rPr lang="en-US" dirty="0"/>
              <a:t>Gen Z (18-25 years old)</a:t>
            </a:r>
          </a:p>
          <a:p>
            <a:pPr lvl="1"/>
            <a:r>
              <a:rPr lang="en-US" dirty="0"/>
              <a:t>Reduce expenses for replacement products </a:t>
            </a:r>
          </a:p>
          <a:p>
            <a:pPr lvl="1"/>
            <a:r>
              <a:rPr lang="en-US" dirty="0"/>
              <a:t>Simple design that gives customers the targeted information they need</a:t>
            </a:r>
          </a:p>
          <a:p>
            <a:endParaRPr lang="en-US" dirty="0"/>
          </a:p>
          <a:p>
            <a:endParaRPr lang="en-US" dirty="0"/>
          </a:p>
        </p:txBody>
      </p:sp>
      <p:sp>
        <p:nvSpPr>
          <p:cNvPr id="5" name="Content Placeholder 4">
            <a:extLst>
              <a:ext uri="{FF2B5EF4-FFF2-40B4-BE49-F238E27FC236}">
                <a16:creationId xmlns:a16="http://schemas.microsoft.com/office/drawing/2014/main" xmlns="" id="{B0085EB0-3E37-ABCC-75DA-43416C56B4CC}"/>
              </a:ext>
            </a:extLst>
          </p:cNvPr>
          <p:cNvSpPr>
            <a:spLocks noGrp="1"/>
          </p:cNvSpPr>
          <p:nvPr>
            <p:ph sz="quarter" idx="11"/>
          </p:nvPr>
        </p:nvSpPr>
        <p:spPr>
          <a:xfrm>
            <a:off x="8215745" y="2153285"/>
            <a:ext cx="3229495" cy="3500438"/>
          </a:xfrm>
        </p:spPr>
        <p:txBody>
          <a:bodyPr/>
          <a:lstStyle/>
          <a:p>
            <a:r>
              <a:rPr lang="en-US" dirty="0"/>
              <a:t>Close the gap</a:t>
            </a:r>
          </a:p>
          <a:p>
            <a:r>
              <a:rPr lang="en-US" dirty="0"/>
              <a:t>Target audience </a:t>
            </a:r>
          </a:p>
          <a:p>
            <a:r>
              <a:rPr lang="en-US" dirty="0"/>
              <a:t>Cost savings</a:t>
            </a:r>
          </a:p>
          <a:p>
            <a:r>
              <a:rPr lang="en-US" dirty="0"/>
              <a:t>Easy to use</a:t>
            </a:r>
          </a:p>
        </p:txBody>
      </p:sp>
      <p:sp>
        <p:nvSpPr>
          <p:cNvPr id="2" name="Slide Number Placeholder 1">
            <a:extLst>
              <a:ext uri="{FF2B5EF4-FFF2-40B4-BE49-F238E27FC236}">
                <a16:creationId xmlns:a16="http://schemas.microsoft.com/office/drawing/2014/main" xmlns="" id="{21B27BAD-9602-6B60-C782-2749DB99012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xmlns="" val="138236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B961152-381E-D654-15E9-7C4F09608779}"/>
              </a:ext>
            </a:extLst>
          </p:cNvPr>
          <p:cNvSpPr>
            <a:spLocks noGrp="1"/>
          </p:cNvSpPr>
          <p:nvPr>
            <p:ph type="title"/>
          </p:nvPr>
        </p:nvSpPr>
        <p:spPr>
          <a:xfrm>
            <a:off x="899160" y="655320"/>
            <a:ext cx="4572000" cy="5486400"/>
          </a:xfrm>
        </p:spPr>
        <p:txBody>
          <a:bodyPr/>
          <a:lstStyle/>
          <a:p>
            <a:r>
              <a:rPr lang="en-US" dirty="0"/>
              <a:t>Thank you</a:t>
            </a:r>
          </a:p>
        </p:txBody>
      </p:sp>
      <p:sp>
        <p:nvSpPr>
          <p:cNvPr id="5" name="Content Placeholder 4">
            <a:extLst>
              <a:ext uri="{FF2B5EF4-FFF2-40B4-BE49-F238E27FC236}">
                <a16:creationId xmlns:a16="http://schemas.microsoft.com/office/drawing/2014/main" xmlns="" id="{CFD569DC-1A68-51FF-4CCE-F334F8B3D5A3}"/>
              </a:ext>
            </a:extLst>
          </p:cNvPr>
          <p:cNvSpPr>
            <a:spLocks noGrp="1"/>
          </p:cNvSpPr>
          <p:nvPr>
            <p:ph sz="quarter" idx="10"/>
          </p:nvPr>
        </p:nvSpPr>
        <p:spPr>
          <a:xfrm>
            <a:off x="6475413" y="2773680"/>
            <a:ext cx="4572000" cy="3368040"/>
          </a:xfrm>
        </p:spPr>
        <p:txBody>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xmlns=""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5A951FD-B055-4EE8-B6D9-62EC0F39DC50}"/>
              </a:ext>
            </a:extLst>
          </p:cNvPr>
          <p:cNvSpPr>
            <a:spLocks noGrp="1"/>
          </p:cNvSpPr>
          <p:nvPr>
            <p:ph type="title"/>
          </p:nvPr>
        </p:nvSpPr>
        <p:spPr>
          <a:xfrm>
            <a:off x="733425" y="925195"/>
            <a:ext cx="4114800" cy="5029200"/>
          </a:xfrm>
        </p:spPr>
        <p:txBody>
          <a:bodyPr/>
          <a:lstStyle/>
          <a:p>
            <a:r>
              <a:rPr lang="en-US" dirty="0" smtClean="0"/>
              <a:t>Types of </a:t>
            </a:r>
            <a:br>
              <a:rPr lang="en-US" dirty="0" smtClean="0"/>
            </a:br>
            <a:r>
              <a:rPr lang="en-US" b="1" dirty="0" smtClean="0"/>
              <a:t>Supervised Learning</a:t>
            </a:r>
            <a:endParaRPr lang="en-US" b="1" dirty="0"/>
          </a:p>
        </p:txBody>
      </p:sp>
      <p:sp>
        <p:nvSpPr>
          <p:cNvPr id="7" name="Content Placeholder 6">
            <a:extLst>
              <a:ext uri="{FF2B5EF4-FFF2-40B4-BE49-F238E27FC236}">
                <a16:creationId xmlns:a16="http://schemas.microsoft.com/office/drawing/2014/main" xmlns="" id="{FC5F8EB2-8936-F0AC-DA2A-4A5609BEA7E8}"/>
              </a:ext>
            </a:extLst>
          </p:cNvPr>
          <p:cNvSpPr>
            <a:spLocks noGrp="1"/>
          </p:cNvSpPr>
          <p:nvPr>
            <p:ph sz="quarter" idx="11"/>
          </p:nvPr>
        </p:nvSpPr>
        <p:spPr>
          <a:xfrm>
            <a:off x="6122802" y="934720"/>
            <a:ext cx="4802735" cy="5029200"/>
          </a:xfrm>
        </p:spPr>
        <p:txBody>
          <a:bodyPr>
            <a:normAutofit/>
          </a:bodyPr>
          <a:lstStyle/>
          <a:p>
            <a:pPr>
              <a:buNone/>
            </a:pPr>
            <a:r>
              <a:rPr lang="en-US" dirty="0" smtClean="0"/>
              <a:t>	</a:t>
            </a:r>
            <a:r>
              <a:rPr lang="en-US" b="1" dirty="0" smtClean="0"/>
              <a:t>Supervised </a:t>
            </a:r>
            <a:r>
              <a:rPr lang="en-US" b="1" dirty="0" smtClean="0"/>
              <a:t>learning </a:t>
            </a:r>
            <a:r>
              <a:rPr lang="en-US" dirty="0" smtClean="0"/>
              <a:t>is classified into two categories of algorithms: </a:t>
            </a:r>
          </a:p>
          <a:p>
            <a:r>
              <a:rPr lang="en-US" b="1" dirty="0" smtClean="0"/>
              <a:t>Regression:</a:t>
            </a:r>
            <a:r>
              <a:rPr lang="en-US" dirty="0" smtClean="0"/>
              <a:t> A regression problem is when the output variable is a real value, such as “dollars” or “weight”.</a:t>
            </a:r>
          </a:p>
          <a:p>
            <a:r>
              <a:rPr lang="en-US" b="1" dirty="0" smtClean="0"/>
              <a:t>Classification</a:t>
            </a:r>
            <a:r>
              <a:rPr lang="en-US" dirty="0" smtClean="0"/>
              <a:t>: A classification problem is when the output variable is a category, such as “Red” or “blue” , “disease” or “no disease”.</a:t>
            </a:r>
          </a:p>
          <a:p>
            <a:endParaRPr lang="en-US" dirty="0"/>
          </a:p>
        </p:txBody>
      </p:sp>
    </p:spTree>
    <p:extLst>
      <p:ext uri="{BB962C8B-B14F-4D97-AF65-F5344CB8AC3E}">
        <p14:creationId xmlns:p14="http://schemas.microsoft.com/office/powerpoint/2010/main" xmlns="" val="76255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44B7D88-18D8-7250-6364-BECA6F65381D}"/>
              </a:ext>
            </a:extLst>
          </p:cNvPr>
          <p:cNvSpPr>
            <a:spLocks noGrp="1"/>
          </p:cNvSpPr>
          <p:nvPr>
            <p:ph type="title"/>
          </p:nvPr>
        </p:nvSpPr>
        <p:spPr>
          <a:xfrm>
            <a:off x="914400" y="883920"/>
            <a:ext cx="9124950" cy="916305"/>
          </a:xfrm>
        </p:spPr>
        <p:txBody>
          <a:bodyPr>
            <a:noAutofit/>
          </a:bodyPr>
          <a:lstStyle/>
          <a:p>
            <a:r>
              <a:rPr lang="en-US" sz="4400" b="1" i="1" dirty="0" smtClean="0"/>
              <a:t/>
            </a:r>
            <a:br>
              <a:rPr lang="en-US" sz="4400" b="1" i="1" dirty="0" smtClean="0"/>
            </a:br>
            <a:r>
              <a:rPr lang="en-US" sz="4400" b="1" i="1" dirty="0" smtClean="0"/>
              <a:t/>
            </a:r>
            <a:br>
              <a:rPr lang="en-US" sz="4400" b="1" i="1" dirty="0" smtClean="0"/>
            </a:br>
            <a:r>
              <a:rPr lang="en-US" sz="4400" b="1" i="1" dirty="0" smtClean="0"/>
              <a:t>Regression</a:t>
            </a:r>
            <a:r>
              <a:rPr lang="en-US" sz="4400" b="1" i="1" dirty="0" smtClean="0"/>
              <a:t/>
            </a:r>
            <a:br>
              <a:rPr lang="en-US" sz="4400" b="1" i="1" dirty="0" smtClean="0"/>
            </a:br>
            <a:r>
              <a:rPr lang="en-US" sz="4400" b="1" i="1" dirty="0" smtClean="0"/>
              <a:t> </a:t>
            </a:r>
            <a:br>
              <a:rPr lang="en-US" sz="4400" b="1" i="1" dirty="0" smtClean="0"/>
            </a:br>
            <a:r>
              <a:rPr lang="en-US" sz="4400" b="1" i="1" dirty="0" smtClean="0"/>
              <a:t/>
            </a:r>
            <a:br>
              <a:rPr lang="en-US" sz="4400" b="1" i="1" dirty="0" smtClean="0"/>
            </a:br>
            <a:endParaRPr lang="en-US" sz="4400" i="1" dirty="0"/>
          </a:p>
        </p:txBody>
      </p:sp>
      <p:sp>
        <p:nvSpPr>
          <p:cNvPr id="7" name="Content Placeholder 6">
            <a:extLst>
              <a:ext uri="{FF2B5EF4-FFF2-40B4-BE49-F238E27FC236}">
                <a16:creationId xmlns:a16="http://schemas.microsoft.com/office/drawing/2014/main" xmlns="" id="{0C0D5F39-EF49-BECB-8276-8B8A46F07AC2}"/>
              </a:ext>
            </a:extLst>
          </p:cNvPr>
          <p:cNvSpPr>
            <a:spLocks noGrp="1"/>
          </p:cNvSpPr>
          <p:nvPr>
            <p:ph sz="quarter" idx="10"/>
          </p:nvPr>
        </p:nvSpPr>
        <p:spPr>
          <a:xfrm>
            <a:off x="619125" y="1885950"/>
            <a:ext cx="10801350" cy="4257675"/>
          </a:xfrm>
        </p:spPr>
        <p:txBody>
          <a:bodyPr>
            <a:normAutofit/>
          </a:bodyPr>
          <a:lstStyle/>
          <a:p>
            <a:pPr fontAlgn="base"/>
            <a:r>
              <a:rPr lang="en-US" sz="2000" b="1" dirty="0" smtClean="0">
                <a:latin typeface="Times New Roman" pitchFamily="18" charset="0"/>
                <a:cs typeface="Times New Roman" pitchFamily="18" charset="0"/>
              </a:rPr>
              <a:t>Regression </a:t>
            </a:r>
            <a:r>
              <a:rPr lang="en-US" sz="2000" dirty="0" smtClean="0">
                <a:latin typeface="Times New Roman" pitchFamily="18" charset="0"/>
                <a:cs typeface="Times New Roman" pitchFamily="18" charset="0"/>
              </a:rPr>
              <a:t>is a type of supervised learning that is used to predict continuous values, such as house prices, stock prices, or customer churn. Regression algorithms learn a function that maps from the input features to the output value.</a:t>
            </a:r>
          </a:p>
          <a:p>
            <a:pPr fontAlgn="base"/>
            <a:r>
              <a:rPr lang="en-US" sz="2000" dirty="0" smtClean="0">
                <a:latin typeface="Times New Roman" pitchFamily="18" charset="0"/>
                <a:cs typeface="Times New Roman" pitchFamily="18" charset="0"/>
              </a:rPr>
              <a:t> </a:t>
            </a:r>
            <a:r>
              <a:rPr lang="en-US" sz="2100" b="1" dirty="0" smtClean="0">
                <a:latin typeface="Times New Roman" pitchFamily="18" charset="0"/>
                <a:cs typeface="Times New Roman" pitchFamily="18" charset="0"/>
              </a:rPr>
              <a:t>Some </a:t>
            </a:r>
            <a:r>
              <a:rPr lang="en-US" sz="2100" b="1" dirty="0" smtClean="0">
                <a:latin typeface="Times New Roman" pitchFamily="18" charset="0"/>
                <a:cs typeface="Times New Roman" pitchFamily="18" charset="0"/>
              </a:rPr>
              <a:t>common regression algorithms include</a:t>
            </a:r>
            <a:r>
              <a:rPr lang="en-US" sz="2100" b="1" dirty="0" smtClean="0">
                <a:latin typeface="Times New Roman" pitchFamily="18" charset="0"/>
                <a:cs typeface="Times New Roman" pitchFamily="18" charset="0"/>
              </a:rPr>
              <a:t>:-</a:t>
            </a:r>
            <a:endParaRPr lang="en-US" sz="2100" b="1" dirty="0" smtClean="0">
              <a:latin typeface="Times New Roman" pitchFamily="18" charset="0"/>
              <a:cs typeface="Times New Roman" pitchFamily="18" charset="0"/>
            </a:endParaRPr>
          </a:p>
          <a:p>
            <a:pPr lvl="1" fontAlgn="base">
              <a:buFont typeface="Arial" pitchFamily="34" charset="0"/>
              <a:buChar char="•"/>
            </a:pPr>
            <a:r>
              <a:rPr lang="en-US" sz="2000" dirty="0" smtClean="0">
                <a:latin typeface="Times New Roman" pitchFamily="18" charset="0"/>
                <a:cs typeface="Times New Roman" pitchFamily="18" charset="0"/>
              </a:rPr>
              <a:t>Linear Regression</a:t>
            </a:r>
          </a:p>
          <a:p>
            <a:pPr lvl="1" fontAlgn="base">
              <a:buFont typeface="Arial" pitchFamily="34" charset="0"/>
              <a:buChar char="•"/>
            </a:pPr>
            <a:r>
              <a:rPr lang="en-US" sz="2000" dirty="0" smtClean="0">
                <a:latin typeface="Times New Roman" pitchFamily="18" charset="0"/>
                <a:cs typeface="Times New Roman" pitchFamily="18" charset="0"/>
              </a:rPr>
              <a:t>Polynomial Regression</a:t>
            </a:r>
          </a:p>
          <a:p>
            <a:pPr lvl="1" fontAlgn="base">
              <a:buFont typeface="Arial" pitchFamily="34" charset="0"/>
              <a:buChar char="•"/>
            </a:pPr>
            <a:r>
              <a:rPr lang="en-US" sz="2000" dirty="0" smtClean="0">
                <a:latin typeface="Times New Roman" pitchFamily="18" charset="0"/>
                <a:cs typeface="Times New Roman" pitchFamily="18" charset="0"/>
              </a:rPr>
              <a:t>Support Vector Machine Regression</a:t>
            </a:r>
          </a:p>
          <a:p>
            <a:pPr lvl="1" fontAlgn="base">
              <a:buFont typeface="Arial" pitchFamily="34" charset="0"/>
              <a:buChar char="•"/>
            </a:pPr>
            <a:r>
              <a:rPr lang="en-US" sz="2000" dirty="0" smtClean="0">
                <a:latin typeface="Times New Roman" pitchFamily="18" charset="0"/>
                <a:cs typeface="Times New Roman" pitchFamily="18" charset="0"/>
              </a:rPr>
              <a:t>Decision Tree Regression</a:t>
            </a:r>
          </a:p>
          <a:p>
            <a:pPr lvl="1" fontAlgn="base">
              <a:buFont typeface="Arial" pitchFamily="34" charset="0"/>
              <a:buChar char="•"/>
            </a:pPr>
            <a:r>
              <a:rPr lang="en-US" sz="2000" dirty="0" smtClean="0">
                <a:latin typeface="Times New Roman" pitchFamily="18" charset="0"/>
                <a:cs typeface="Times New Roman" pitchFamily="18" charset="0"/>
              </a:rPr>
              <a:t>Random Forest Regression</a:t>
            </a:r>
          </a:p>
          <a:p>
            <a:pPr fontAlgn="base">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81037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44B7D88-18D8-7250-6364-BECA6F65381D}"/>
              </a:ext>
            </a:extLst>
          </p:cNvPr>
          <p:cNvSpPr>
            <a:spLocks noGrp="1"/>
          </p:cNvSpPr>
          <p:nvPr>
            <p:ph type="title"/>
          </p:nvPr>
        </p:nvSpPr>
        <p:spPr>
          <a:xfrm>
            <a:off x="847725" y="607695"/>
            <a:ext cx="9124950" cy="916305"/>
          </a:xfrm>
        </p:spPr>
        <p:txBody>
          <a:bodyPr>
            <a:noAutofit/>
          </a:bodyPr>
          <a:lstStyle/>
          <a:p>
            <a:pPr fontAlgn="base"/>
            <a:r>
              <a:rPr lang="en-US" sz="4400" b="1" dirty="0" smtClean="0"/>
              <a:t>Classification</a:t>
            </a:r>
            <a:endParaRPr lang="en-US" sz="4400" b="1" dirty="0"/>
          </a:p>
        </p:txBody>
      </p:sp>
      <p:sp>
        <p:nvSpPr>
          <p:cNvPr id="7" name="Content Placeholder 6">
            <a:extLst>
              <a:ext uri="{FF2B5EF4-FFF2-40B4-BE49-F238E27FC236}">
                <a16:creationId xmlns:a16="http://schemas.microsoft.com/office/drawing/2014/main" xmlns="" id="{0C0D5F39-EF49-BECB-8276-8B8A46F07AC2}"/>
              </a:ext>
            </a:extLst>
          </p:cNvPr>
          <p:cNvSpPr>
            <a:spLocks noGrp="1"/>
          </p:cNvSpPr>
          <p:nvPr>
            <p:ph sz="quarter" idx="10"/>
          </p:nvPr>
        </p:nvSpPr>
        <p:spPr>
          <a:xfrm>
            <a:off x="619125" y="1885950"/>
            <a:ext cx="10801350" cy="4257675"/>
          </a:xfrm>
        </p:spPr>
        <p:txBody>
          <a:bodyPr>
            <a:normAutofit lnSpcReduction="10000"/>
          </a:bodyPr>
          <a:lstStyle/>
          <a:p>
            <a:pPr fontAlgn="base"/>
            <a:r>
              <a:rPr lang="en-US" sz="2000" b="1" dirty="0" smtClean="0">
                <a:latin typeface="Times New Roman" pitchFamily="18" charset="0"/>
                <a:cs typeface="Times New Roman" pitchFamily="18" charset="0"/>
              </a:rPr>
              <a:t>Classification </a:t>
            </a:r>
            <a:r>
              <a:rPr lang="en-US" sz="2000" dirty="0" smtClean="0">
                <a:latin typeface="Times New Roman" pitchFamily="18" charset="0"/>
                <a:cs typeface="Times New Roman" pitchFamily="18" charset="0"/>
              </a:rPr>
              <a:t>is a type of supervised learning that is used to predict categorical values, such as whether a customer will churn or not, whether an email is spam or not, or whether a medical image shows a tumor or not. Classification algorithms learn a function that maps from the input features to a probability distribution over the output classes.</a:t>
            </a:r>
          </a:p>
          <a:p>
            <a:pPr fontAlgn="base"/>
            <a:r>
              <a:rPr lang="en-US" sz="2300" b="1" dirty="0" smtClean="0">
                <a:latin typeface="Times New Roman" pitchFamily="18" charset="0"/>
                <a:cs typeface="Times New Roman" pitchFamily="18" charset="0"/>
              </a:rPr>
              <a:t> Some </a:t>
            </a:r>
            <a:r>
              <a:rPr lang="en-US" sz="2300" b="1" dirty="0" smtClean="0">
                <a:latin typeface="Times New Roman" pitchFamily="18" charset="0"/>
                <a:cs typeface="Times New Roman" pitchFamily="18" charset="0"/>
              </a:rPr>
              <a:t>common classification algorithms include:</a:t>
            </a:r>
          </a:p>
          <a:p>
            <a:pPr lvl="1" fontAlgn="base">
              <a:buFont typeface="Arial" pitchFamily="34" charset="0"/>
              <a:buChar char="•"/>
            </a:pPr>
            <a:r>
              <a:rPr lang="en-US" sz="2000" dirty="0" smtClean="0">
                <a:latin typeface="Times New Roman" pitchFamily="18" charset="0"/>
                <a:cs typeface="Times New Roman" pitchFamily="18" charset="0"/>
              </a:rPr>
              <a:t>Logistic Regression</a:t>
            </a:r>
          </a:p>
          <a:p>
            <a:pPr lvl="1" fontAlgn="base">
              <a:buFont typeface="Arial" pitchFamily="34" charset="0"/>
              <a:buChar char="•"/>
            </a:pPr>
            <a:r>
              <a:rPr lang="en-US" sz="2000" dirty="0" smtClean="0">
                <a:latin typeface="Times New Roman" pitchFamily="18" charset="0"/>
                <a:cs typeface="Times New Roman" pitchFamily="18" charset="0"/>
              </a:rPr>
              <a:t>Support Vector Machines</a:t>
            </a:r>
          </a:p>
          <a:p>
            <a:pPr lvl="1" fontAlgn="base">
              <a:buFont typeface="Arial" pitchFamily="34" charset="0"/>
              <a:buChar char="•"/>
            </a:pPr>
            <a:r>
              <a:rPr lang="en-US" sz="2000" dirty="0" smtClean="0">
                <a:latin typeface="Times New Roman" pitchFamily="18" charset="0"/>
                <a:cs typeface="Times New Roman" pitchFamily="18" charset="0"/>
              </a:rPr>
              <a:t>Decision Trees</a:t>
            </a:r>
          </a:p>
          <a:p>
            <a:pPr lvl="1" fontAlgn="base">
              <a:buFont typeface="Arial" pitchFamily="34" charset="0"/>
              <a:buChar char="•"/>
            </a:pPr>
            <a:r>
              <a:rPr lang="en-US" sz="2000" dirty="0" smtClean="0">
                <a:latin typeface="Times New Roman" pitchFamily="18" charset="0"/>
                <a:cs typeface="Times New Roman" pitchFamily="18" charset="0"/>
              </a:rPr>
              <a:t>Random Forests</a:t>
            </a:r>
          </a:p>
          <a:p>
            <a:pPr lvl="1" fontAlgn="base">
              <a:buFont typeface="Arial" pitchFamily="34" charset="0"/>
              <a:buChar char="•"/>
            </a:pPr>
            <a:r>
              <a:rPr lang="en-US" sz="2000" dirty="0" smtClean="0">
                <a:latin typeface="Times New Roman" pitchFamily="18" charset="0"/>
                <a:cs typeface="Times New Roman" pitchFamily="18" charset="0"/>
              </a:rPr>
              <a:t>Naive </a:t>
            </a:r>
            <a:r>
              <a:rPr lang="en-US" sz="2000" dirty="0" err="1" smtClean="0">
                <a:latin typeface="Times New Roman" pitchFamily="18" charset="0"/>
                <a:cs typeface="Times New Roman" pitchFamily="18" charset="0"/>
              </a:rPr>
              <a:t>Baye</a:t>
            </a:r>
            <a:endParaRPr lang="en-US" sz="2000" dirty="0" smtClean="0">
              <a:latin typeface="Times New Roman" pitchFamily="18" charset="0"/>
              <a:cs typeface="Times New Roman" pitchFamily="18" charset="0"/>
            </a:endParaRPr>
          </a:p>
          <a:p>
            <a:pPr fontAlgn="base">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810374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44B7D88-18D8-7250-6364-BECA6F65381D}"/>
              </a:ext>
            </a:extLst>
          </p:cNvPr>
          <p:cNvSpPr>
            <a:spLocks noGrp="1"/>
          </p:cNvSpPr>
          <p:nvPr>
            <p:ph type="title"/>
          </p:nvPr>
        </p:nvSpPr>
        <p:spPr>
          <a:xfrm>
            <a:off x="914400" y="883920"/>
            <a:ext cx="9124950" cy="916305"/>
          </a:xfrm>
        </p:spPr>
        <p:txBody>
          <a:bodyPr>
            <a:noAutofit/>
          </a:bodyPr>
          <a:lstStyle/>
          <a:p>
            <a:r>
              <a:rPr lang="en-US" sz="4400" b="1" i="1" dirty="0" smtClean="0"/>
              <a:t>Unsupervised </a:t>
            </a:r>
            <a:r>
              <a:rPr lang="en-US" sz="4400" b="1" i="1" dirty="0" smtClean="0"/>
              <a:t>learning</a:t>
            </a:r>
            <a:br>
              <a:rPr lang="en-US" sz="4400" b="1" i="1" dirty="0" smtClean="0"/>
            </a:br>
            <a:endParaRPr lang="en-US" sz="4400" i="1" dirty="0"/>
          </a:p>
        </p:txBody>
      </p:sp>
      <p:sp>
        <p:nvSpPr>
          <p:cNvPr id="7" name="Content Placeholder 6">
            <a:extLst>
              <a:ext uri="{FF2B5EF4-FFF2-40B4-BE49-F238E27FC236}">
                <a16:creationId xmlns:a16="http://schemas.microsoft.com/office/drawing/2014/main" xmlns="" id="{0C0D5F39-EF49-BECB-8276-8B8A46F07AC2}"/>
              </a:ext>
            </a:extLst>
          </p:cNvPr>
          <p:cNvSpPr>
            <a:spLocks noGrp="1"/>
          </p:cNvSpPr>
          <p:nvPr>
            <p:ph sz="quarter" idx="10"/>
          </p:nvPr>
        </p:nvSpPr>
        <p:spPr>
          <a:xfrm>
            <a:off x="619125" y="1885950"/>
            <a:ext cx="10801350" cy="4257675"/>
          </a:xfrm>
        </p:spPr>
        <p:txBody>
          <a:bodyPr>
            <a:normAutofit fontScale="92500" lnSpcReduction="10000"/>
          </a:bodyPr>
          <a:lstStyle/>
          <a:p>
            <a:pPr fontAlgn="base">
              <a:buFont typeface="Arial" pitchFamily="34" charset="0"/>
              <a:buChar char="•"/>
            </a:pPr>
            <a:r>
              <a:rPr lang="en-US" sz="2000" dirty="0" smtClean="0">
                <a:latin typeface="Times New Roman" pitchFamily="18" charset="0"/>
                <a:cs typeface="Times New Roman" pitchFamily="18" charset="0"/>
              </a:rPr>
              <a:t>Unsupervised learning is a type of machine learning in which models are trained using unlabeled dataset and are allowed to act on that data without any supervision.</a:t>
            </a:r>
          </a:p>
          <a:p>
            <a:pPr fontAlgn="base">
              <a:buFont typeface="Arial" pitchFamily="34" charset="0"/>
              <a:buChar char="•"/>
            </a:pPr>
            <a:r>
              <a:rPr lang="en-US" sz="2000" dirty="0" smtClean="0">
                <a:latin typeface="Times New Roman" pitchFamily="18" charset="0"/>
                <a:cs typeface="Times New Roman" pitchFamily="18" charset="0"/>
              </a:rPr>
              <a:t>Unsupervised </a:t>
            </a:r>
            <a:r>
              <a:rPr lang="en-US" sz="2000" dirty="0" smtClean="0">
                <a:latin typeface="Times New Roman" pitchFamily="18" charset="0"/>
                <a:cs typeface="Times New Roman" pitchFamily="18" charset="0"/>
              </a:rPr>
              <a:t>learning is a machine learning technique in which models are not supervised using training </a:t>
            </a:r>
            <a:r>
              <a:rPr lang="en-US" sz="2000" dirty="0" smtClean="0">
                <a:latin typeface="Times New Roman" pitchFamily="18" charset="0"/>
                <a:cs typeface="Times New Roman" pitchFamily="18" charset="0"/>
              </a:rPr>
              <a:t>dataset.</a:t>
            </a:r>
          </a:p>
          <a:p>
            <a:pPr fontAlgn="base">
              <a:buFont typeface="Arial" pitchFamily="34" charset="0"/>
              <a:buChar char="•"/>
            </a:pPr>
            <a:r>
              <a:rPr lang="en-US" sz="2000" dirty="0" smtClean="0">
                <a:latin typeface="Times New Roman" pitchFamily="18" charset="0"/>
                <a:cs typeface="Times New Roman" pitchFamily="18" charset="0"/>
              </a:rPr>
              <a:t>It </a:t>
            </a:r>
            <a:r>
              <a:rPr lang="en-US" sz="2000" dirty="0" smtClean="0">
                <a:latin typeface="Times New Roman" pitchFamily="18" charset="0"/>
                <a:cs typeface="Times New Roman" pitchFamily="18" charset="0"/>
              </a:rPr>
              <a:t>means models itself find the hidden patterns and insights from the given data. </a:t>
            </a:r>
            <a:endParaRPr lang="en-US" sz="2000" dirty="0" smtClean="0">
              <a:latin typeface="Times New Roman" pitchFamily="18" charset="0"/>
              <a:cs typeface="Times New Roman" pitchFamily="18" charset="0"/>
            </a:endParaRPr>
          </a:p>
          <a:p>
            <a:pPr fontAlgn="base">
              <a:buFont typeface="Arial" pitchFamily="34" charset="0"/>
              <a:buChar char="•"/>
            </a:pPr>
            <a:r>
              <a:rPr lang="en-US" sz="2000" dirty="0" smtClean="0">
                <a:latin typeface="Times New Roman" pitchFamily="18" charset="0"/>
                <a:cs typeface="Times New Roman" pitchFamily="18" charset="0"/>
              </a:rPr>
              <a:t>Unsupervised learning is helpful for finding useful insights from the data.</a:t>
            </a:r>
          </a:p>
          <a:p>
            <a:pPr fontAlgn="base">
              <a:buFont typeface="Arial" pitchFamily="34" charset="0"/>
              <a:buChar char="•"/>
            </a:pPr>
            <a:r>
              <a:rPr lang="en-US" sz="2000" dirty="0" smtClean="0">
                <a:latin typeface="Times New Roman" pitchFamily="18" charset="0"/>
                <a:cs typeface="Times New Roman" pitchFamily="18" charset="0"/>
              </a:rPr>
              <a:t>Unsupervised learning is much similar as a human learns to think by their own experiences, which makes it closer to the real AI.</a:t>
            </a:r>
          </a:p>
          <a:p>
            <a:pPr fontAlgn="base">
              <a:buFont typeface="Arial" pitchFamily="34" charset="0"/>
              <a:buChar char="•"/>
            </a:pP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real-world, we do not always have input data with the corresponding output so to solve such cases, we need unsupervised learning.</a:t>
            </a:r>
          </a:p>
          <a:p>
            <a:pPr fontAlgn="base">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810374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44B7D88-18D8-7250-6364-BECA6F65381D}"/>
              </a:ext>
            </a:extLst>
          </p:cNvPr>
          <p:cNvSpPr>
            <a:spLocks noGrp="1"/>
          </p:cNvSpPr>
          <p:nvPr>
            <p:ph type="title"/>
          </p:nvPr>
        </p:nvSpPr>
        <p:spPr>
          <a:xfrm>
            <a:off x="914400" y="883920"/>
            <a:ext cx="9124950" cy="916305"/>
          </a:xfrm>
        </p:spPr>
        <p:txBody>
          <a:bodyPr>
            <a:noAutofit/>
          </a:bodyPr>
          <a:lstStyle/>
          <a:p>
            <a:r>
              <a:rPr lang="en-US" sz="4400" b="1" i="1" dirty="0" smtClean="0"/>
              <a:t>Semi-supervised </a:t>
            </a:r>
            <a:r>
              <a:rPr lang="en-US" sz="4400" b="1" i="1" dirty="0" smtClean="0"/>
              <a:t>learning</a:t>
            </a:r>
            <a:br>
              <a:rPr lang="en-US" sz="4400" b="1" i="1" dirty="0" smtClean="0"/>
            </a:br>
            <a:endParaRPr lang="en-US" sz="4400" i="1" dirty="0"/>
          </a:p>
        </p:txBody>
      </p:sp>
      <p:sp>
        <p:nvSpPr>
          <p:cNvPr id="7" name="Content Placeholder 6">
            <a:extLst>
              <a:ext uri="{FF2B5EF4-FFF2-40B4-BE49-F238E27FC236}">
                <a16:creationId xmlns:a16="http://schemas.microsoft.com/office/drawing/2014/main" xmlns="" id="{0C0D5F39-EF49-BECB-8276-8B8A46F07AC2}"/>
              </a:ext>
            </a:extLst>
          </p:cNvPr>
          <p:cNvSpPr>
            <a:spLocks noGrp="1"/>
          </p:cNvSpPr>
          <p:nvPr>
            <p:ph sz="quarter" idx="10"/>
          </p:nvPr>
        </p:nvSpPr>
        <p:spPr>
          <a:xfrm>
            <a:off x="619125" y="1885950"/>
            <a:ext cx="10801350" cy="4257675"/>
          </a:xfrm>
        </p:spPr>
        <p:txBody>
          <a:bodyPr>
            <a:normAutofit/>
          </a:bodyPr>
          <a:lstStyle/>
          <a:p>
            <a:pPr fontAlgn="base">
              <a:buFont typeface="Arial" pitchFamily="34" charset="0"/>
              <a:buChar char="•"/>
            </a:pPr>
            <a:r>
              <a:rPr lang="en-US" sz="2000" dirty="0" smtClean="0">
                <a:latin typeface="Times New Roman" pitchFamily="18" charset="0"/>
                <a:cs typeface="Times New Roman" pitchFamily="18" charset="0"/>
              </a:rPr>
              <a:t>Semi-Supervised learning is a type of Machine Learning algorithm that represents the intermediate ground between Supervised and Unsupervised learning algorithms. </a:t>
            </a:r>
            <a:endParaRPr lang="en-US" sz="2000" dirty="0" smtClean="0">
              <a:latin typeface="Times New Roman" pitchFamily="18" charset="0"/>
              <a:cs typeface="Times New Roman" pitchFamily="18" charset="0"/>
            </a:endParaRPr>
          </a:p>
          <a:p>
            <a:pPr fontAlgn="base">
              <a:buFont typeface="Arial" pitchFamily="34" charset="0"/>
              <a:buChar char="•"/>
            </a:pPr>
            <a:r>
              <a:rPr lang="en-US" sz="2000" dirty="0" smtClean="0">
                <a:latin typeface="Times New Roman" pitchFamily="18" charset="0"/>
                <a:cs typeface="Times New Roman" pitchFamily="18" charset="0"/>
              </a:rPr>
              <a:t>It </a:t>
            </a:r>
            <a:r>
              <a:rPr lang="en-US" sz="2000" dirty="0" smtClean="0">
                <a:latin typeface="Times New Roman" pitchFamily="18" charset="0"/>
                <a:cs typeface="Times New Roman" pitchFamily="18" charset="0"/>
              </a:rPr>
              <a:t>uses the combination </a:t>
            </a:r>
            <a:r>
              <a:rPr lang="en-US" sz="2000" dirty="0" smtClean="0">
                <a:latin typeface="Times New Roman" pitchFamily="18" charset="0"/>
                <a:cs typeface="Times New Roman" pitchFamily="18" charset="0"/>
              </a:rPr>
              <a:t>of small amount of </a:t>
            </a:r>
            <a:r>
              <a:rPr lang="en-US" sz="2000" dirty="0" smtClean="0">
                <a:latin typeface="Times New Roman" pitchFamily="18" charset="0"/>
                <a:cs typeface="Times New Roman" pitchFamily="18" charset="0"/>
              </a:rPr>
              <a:t>labeled and </a:t>
            </a:r>
            <a:r>
              <a:rPr lang="en-US" sz="2000" dirty="0" smtClean="0">
                <a:latin typeface="Times New Roman" pitchFamily="18" charset="0"/>
                <a:cs typeface="Times New Roman" pitchFamily="18" charset="0"/>
              </a:rPr>
              <a:t>large amount of unlabeled </a:t>
            </a:r>
            <a:r>
              <a:rPr lang="en-US" sz="2000" dirty="0" smtClean="0">
                <a:latin typeface="Times New Roman" pitchFamily="18" charset="0"/>
                <a:cs typeface="Times New Roman" pitchFamily="18" charset="0"/>
              </a:rPr>
              <a:t>datasets during the training period</a:t>
            </a:r>
            <a:r>
              <a:rPr lang="en-US" sz="2000" dirty="0" smtClean="0">
                <a:latin typeface="Times New Roman" pitchFamily="18" charset="0"/>
                <a:cs typeface="Times New Roman" pitchFamily="18" charset="0"/>
              </a:rPr>
              <a:t>.</a:t>
            </a:r>
          </a:p>
          <a:p>
            <a:pPr fontAlgn="base">
              <a:buFont typeface="Arial" pitchFamily="34" charset="0"/>
              <a:buChar char="•"/>
            </a:pPr>
            <a:r>
              <a:rPr lang="en-US" sz="2000" dirty="0" smtClean="0">
                <a:latin typeface="Times New Roman" pitchFamily="18" charset="0"/>
                <a:cs typeface="Times New Roman" pitchFamily="18" charset="0"/>
              </a:rPr>
              <a:t>Disadvantage </a:t>
            </a:r>
            <a:r>
              <a:rPr lang="en-US" sz="2000" dirty="0" smtClean="0">
                <a:latin typeface="Times New Roman" pitchFamily="18" charset="0"/>
                <a:cs typeface="Times New Roman" pitchFamily="18" charset="0"/>
              </a:rPr>
              <a:t>of supervised learning is that it requires hand-labeling by ML specialists or data scientists, and it also requires a high cost to process. Further unsupervised learning also has a limited spectrum for its applications</a:t>
            </a:r>
            <a:r>
              <a:rPr lang="en-US" sz="2000" dirty="0" smtClean="0">
                <a:latin typeface="Times New Roman" pitchFamily="18" charset="0"/>
                <a:cs typeface="Times New Roman" pitchFamily="18" charset="0"/>
              </a:rPr>
              <a:t>.</a:t>
            </a:r>
          </a:p>
          <a:p>
            <a:pPr fontAlgn="base">
              <a:buFont typeface="Arial" pitchFamily="34" charset="0"/>
              <a:buChar char="•"/>
            </a:pPr>
            <a:r>
              <a:rPr lang="en-US" sz="2000" dirty="0" smtClean="0">
                <a:latin typeface="Times New Roman" pitchFamily="18" charset="0"/>
                <a:cs typeface="Times New Roman" pitchFamily="18" charset="0"/>
              </a:rPr>
              <a:t>. To overcome these drawbacks of supervised learning and unsupervised learning algorithms, the concept of Semi-supervised learning is introduced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810374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44B7D88-18D8-7250-6364-BECA6F65381D}"/>
              </a:ext>
            </a:extLst>
          </p:cNvPr>
          <p:cNvSpPr>
            <a:spLocks noGrp="1"/>
          </p:cNvSpPr>
          <p:nvPr>
            <p:ph type="title"/>
          </p:nvPr>
        </p:nvSpPr>
        <p:spPr>
          <a:xfrm>
            <a:off x="914400" y="883920"/>
            <a:ext cx="9124950" cy="916305"/>
          </a:xfrm>
        </p:spPr>
        <p:txBody>
          <a:bodyPr>
            <a:noAutofit/>
          </a:bodyPr>
          <a:lstStyle/>
          <a:p>
            <a:r>
              <a:rPr lang="en-US" sz="4400" b="1" i="1" dirty="0" smtClean="0"/>
              <a:t/>
            </a:r>
            <a:br>
              <a:rPr lang="en-US" sz="4400" b="1" i="1" dirty="0" smtClean="0"/>
            </a:br>
            <a:r>
              <a:rPr lang="en-US" sz="4400" b="1" i="1" dirty="0" smtClean="0"/>
              <a:t>Reinforcement </a:t>
            </a:r>
            <a:r>
              <a:rPr lang="en-US" sz="4400" b="1" i="1" dirty="0" smtClean="0"/>
              <a:t>Learning </a:t>
            </a:r>
            <a:br>
              <a:rPr lang="en-US" sz="4400" b="1" i="1" dirty="0" smtClean="0"/>
            </a:br>
            <a:r>
              <a:rPr lang="en-US" sz="4400" b="1" i="1" dirty="0" smtClean="0"/>
              <a:t/>
            </a:r>
            <a:br>
              <a:rPr lang="en-US" sz="4400" b="1" i="1" dirty="0" smtClean="0"/>
            </a:br>
            <a:endParaRPr lang="en-US" sz="4400" i="1" dirty="0"/>
          </a:p>
        </p:txBody>
      </p:sp>
      <p:sp>
        <p:nvSpPr>
          <p:cNvPr id="7" name="Content Placeholder 6">
            <a:extLst>
              <a:ext uri="{FF2B5EF4-FFF2-40B4-BE49-F238E27FC236}">
                <a16:creationId xmlns:a16="http://schemas.microsoft.com/office/drawing/2014/main" xmlns="" id="{0C0D5F39-EF49-BECB-8276-8B8A46F07AC2}"/>
              </a:ext>
            </a:extLst>
          </p:cNvPr>
          <p:cNvSpPr>
            <a:spLocks noGrp="1"/>
          </p:cNvSpPr>
          <p:nvPr>
            <p:ph sz="quarter" idx="10"/>
          </p:nvPr>
        </p:nvSpPr>
        <p:spPr>
          <a:xfrm>
            <a:off x="619125" y="1885950"/>
            <a:ext cx="10801350" cy="4257675"/>
          </a:xfrm>
        </p:spPr>
        <p:txBody>
          <a:bodyPr>
            <a:normAutofit fontScale="92500"/>
          </a:bodyPr>
          <a:lstStyle/>
          <a:p>
            <a:pPr fontAlgn="base">
              <a:buFont typeface="Arial" pitchFamily="34" charset="0"/>
              <a:buChar char="•"/>
            </a:pPr>
            <a:r>
              <a:rPr lang="en-US" sz="2000" dirty="0" smtClean="0">
                <a:latin typeface="Times New Roman" pitchFamily="18" charset="0"/>
                <a:cs typeface="Times New Roman" pitchFamily="18" charset="0"/>
              </a:rPr>
              <a:t>Reinforcement Learning is a feedback-based Machine learning technique in which an </a:t>
            </a:r>
            <a:r>
              <a:rPr lang="en-US" sz="2000" dirty="0" smtClean="0">
                <a:latin typeface="Times New Roman" pitchFamily="18" charset="0"/>
                <a:cs typeface="Times New Roman" pitchFamily="18" charset="0"/>
              </a:rPr>
              <a:t>machine </a:t>
            </a:r>
            <a:r>
              <a:rPr lang="en-US" sz="2000" dirty="0" smtClean="0">
                <a:latin typeface="Times New Roman" pitchFamily="18" charset="0"/>
                <a:cs typeface="Times New Roman" pitchFamily="18" charset="0"/>
              </a:rPr>
              <a:t>learns to behave in an environment by performing the actions and seeing the results of actions. For each good action, the agent gets positive feedback, and for each bad action, the </a:t>
            </a:r>
            <a:r>
              <a:rPr lang="en-US" sz="2000" dirty="0" smtClean="0">
                <a:latin typeface="Times New Roman" pitchFamily="18" charset="0"/>
                <a:cs typeface="Times New Roman" pitchFamily="18" charset="0"/>
              </a:rPr>
              <a:t>machine </a:t>
            </a:r>
            <a:r>
              <a:rPr lang="en-US" sz="2000" dirty="0" smtClean="0">
                <a:latin typeface="Times New Roman" pitchFamily="18" charset="0"/>
                <a:cs typeface="Times New Roman" pitchFamily="18" charset="0"/>
              </a:rPr>
              <a:t>gets negative feedback or penalty.</a:t>
            </a:r>
          </a:p>
          <a:p>
            <a:pPr fontAlgn="base">
              <a:buFont typeface="Arial" pitchFamily="34" charset="0"/>
              <a:buChar char="•"/>
            </a:pPr>
            <a:r>
              <a:rPr lang="en-US" sz="2000" dirty="0" smtClean="0">
                <a:latin typeface="Times New Roman" pitchFamily="18" charset="0"/>
                <a:cs typeface="Times New Roman" pitchFamily="18" charset="0"/>
              </a:rPr>
              <a:t>RL solves a specific type of problem where decision making is sequential, and the goal is long-term, such as game-playing, robotics, etc</a:t>
            </a:r>
            <a:r>
              <a:rPr lang="en-US" sz="2000" dirty="0" smtClean="0">
                <a:latin typeface="Times New Roman" pitchFamily="18" charset="0"/>
                <a:cs typeface="Times New Roman" pitchFamily="18" charset="0"/>
              </a:rPr>
              <a:t>.</a:t>
            </a:r>
          </a:p>
          <a:p>
            <a:pPr fontAlgn="base">
              <a:buFont typeface="Arial" pitchFamily="34" charset="0"/>
              <a:buChar char="•"/>
            </a:pPr>
            <a:r>
              <a:rPr lang="en-US" sz="2000" dirty="0" smtClean="0">
                <a:latin typeface="Times New Roman" pitchFamily="18" charset="0"/>
                <a:cs typeface="Times New Roman" pitchFamily="18" charset="0"/>
              </a:rPr>
              <a:t>The agent continues doing these three things (take action, change state/remain in the same state, and get feedback), and by doing these actions, he learns and explores the environment.</a:t>
            </a:r>
          </a:p>
          <a:p>
            <a:pPr fontAlgn="base">
              <a:buFont typeface="Arial" pitchFamily="34" charset="0"/>
              <a:buChar char="•"/>
            </a:pPr>
            <a:r>
              <a:rPr lang="en-US" sz="2000" dirty="0" smtClean="0">
                <a:latin typeface="Times New Roman" pitchFamily="18" charset="0"/>
                <a:cs typeface="Times New Roman" pitchFamily="18" charset="0"/>
              </a:rPr>
              <a:t>The agent learns that what actions lead to positive feedback or rewards and what actions lead to negative feedback penalty. As a positive reward, the agent gets a positive point, and as a penalty, it gets a negative point.</a:t>
            </a:r>
          </a:p>
          <a:p>
            <a:pPr fontAlgn="base">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810374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9652A1E-B3F7-E1B2-76ED-8F78E74B9EA9}"/>
              </a:ext>
            </a:extLst>
          </p:cNvPr>
          <p:cNvSpPr>
            <a:spLocks noGrp="1"/>
          </p:cNvSpPr>
          <p:nvPr>
            <p:ph type="title"/>
          </p:nvPr>
        </p:nvSpPr>
        <p:spPr>
          <a:xfrm>
            <a:off x="929640" y="466063"/>
            <a:ext cx="10515600" cy="1153187"/>
          </a:xfrm>
        </p:spPr>
        <p:txBody>
          <a:bodyPr>
            <a:normAutofit/>
          </a:bodyPr>
          <a:lstStyle/>
          <a:p>
            <a:r>
              <a:rPr lang="en-US" sz="4400" b="1" i="1" dirty="0" smtClean="0"/>
              <a:t>Application of Machine Learning</a:t>
            </a:r>
            <a:endParaRPr lang="en-US" sz="4400" b="1" i="1" dirty="0"/>
          </a:p>
        </p:txBody>
      </p:sp>
      <p:sp>
        <p:nvSpPr>
          <p:cNvPr id="8" name="Content Placeholder 7">
            <a:extLst>
              <a:ext uri="{FF2B5EF4-FFF2-40B4-BE49-F238E27FC236}">
                <a16:creationId xmlns:a16="http://schemas.microsoft.com/office/drawing/2014/main" xmlns="" id="{E65E832F-DC64-28CC-592D-2CA44C5718DC}"/>
              </a:ext>
            </a:extLst>
          </p:cNvPr>
          <p:cNvSpPr>
            <a:spLocks noGrp="1"/>
          </p:cNvSpPr>
          <p:nvPr>
            <p:ph sz="quarter" idx="10"/>
          </p:nvPr>
        </p:nvSpPr>
        <p:spPr>
          <a:xfrm>
            <a:off x="939165" y="1905635"/>
            <a:ext cx="4953001" cy="3500438"/>
          </a:xfrm>
        </p:spPr>
        <p:txBody>
          <a:bodyPr>
            <a:noAutofit/>
          </a:bodyPr>
          <a:lstStyle/>
          <a:p>
            <a:r>
              <a:rPr lang="en-US" sz="2000" noProof="1" smtClean="0">
                <a:latin typeface="Times New Roman" pitchFamily="18" charset="0"/>
                <a:cs typeface="Times New Roman" pitchFamily="18" charset="0"/>
              </a:rPr>
              <a:t>Image Recognition</a:t>
            </a:r>
          </a:p>
          <a:p>
            <a:r>
              <a:rPr lang="en-US" sz="2000" noProof="1" smtClean="0">
                <a:latin typeface="Times New Roman" pitchFamily="18" charset="0"/>
                <a:cs typeface="Times New Roman" pitchFamily="18" charset="0"/>
              </a:rPr>
              <a:t>Speech Recognition</a:t>
            </a:r>
          </a:p>
          <a:p>
            <a:r>
              <a:rPr lang="en-US" sz="2000" noProof="1" smtClean="0">
                <a:latin typeface="Times New Roman" pitchFamily="18" charset="0"/>
                <a:cs typeface="Times New Roman" pitchFamily="18" charset="0"/>
              </a:rPr>
              <a:t>Recommender Systems</a:t>
            </a:r>
          </a:p>
          <a:p>
            <a:r>
              <a:rPr lang="en-US" sz="2000" noProof="1" smtClean="0">
                <a:latin typeface="Times New Roman" pitchFamily="18" charset="0"/>
                <a:cs typeface="Times New Roman" pitchFamily="18" charset="0"/>
              </a:rPr>
              <a:t>Fraud Detection</a:t>
            </a:r>
          </a:p>
          <a:p>
            <a:r>
              <a:rPr lang="en-US" sz="2000" noProof="1" smtClean="0">
                <a:latin typeface="Times New Roman" pitchFamily="18" charset="0"/>
                <a:cs typeface="Times New Roman" pitchFamily="18" charset="0"/>
              </a:rPr>
              <a:t>Self Driving Cars</a:t>
            </a:r>
          </a:p>
          <a:p>
            <a:r>
              <a:rPr lang="en-US" sz="2000" noProof="1" smtClean="0">
                <a:latin typeface="Times New Roman" pitchFamily="18" charset="0"/>
                <a:cs typeface="Times New Roman" pitchFamily="18" charset="0"/>
              </a:rPr>
              <a:t>Medical Diagnosis</a:t>
            </a:r>
          </a:p>
          <a:p>
            <a:r>
              <a:rPr lang="en-US" sz="2000" noProof="1" smtClean="0">
                <a:latin typeface="Times New Roman" pitchFamily="18" charset="0"/>
                <a:cs typeface="Times New Roman" pitchFamily="18" charset="0"/>
              </a:rPr>
              <a:t>Stock Market Trading</a:t>
            </a:r>
          </a:p>
        </p:txBody>
      </p:sp>
      <p:sp>
        <p:nvSpPr>
          <p:cNvPr id="2" name="Slide Number Placeholder 1">
            <a:extLst>
              <a:ext uri="{FF2B5EF4-FFF2-40B4-BE49-F238E27FC236}">
                <a16:creationId xmlns:a16="http://schemas.microsoft.com/office/drawing/2014/main" xmlns=""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xmlns="" val="485500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7364034-5F15-4B68-638D-779A619AC022}"/>
              </a:ext>
            </a:extLst>
          </p:cNvPr>
          <p:cNvSpPr>
            <a:spLocks noGrp="1"/>
          </p:cNvSpPr>
          <p:nvPr>
            <p:ph type="title"/>
          </p:nvPr>
        </p:nvSpPr>
        <p:spPr>
          <a:xfrm>
            <a:off x="929640" y="485113"/>
            <a:ext cx="10515600" cy="1531525"/>
          </a:xfrm>
        </p:spPr>
        <p:txBody>
          <a:bodyPr/>
          <a:lstStyle/>
          <a:p>
            <a:r>
              <a:rPr lang="en-US" dirty="0"/>
              <a:t>Product overview </a:t>
            </a:r>
          </a:p>
        </p:txBody>
      </p:sp>
      <p:sp>
        <p:nvSpPr>
          <p:cNvPr id="4" name="Content Placeholder 3">
            <a:extLst>
              <a:ext uri="{FF2B5EF4-FFF2-40B4-BE49-F238E27FC236}">
                <a16:creationId xmlns:a16="http://schemas.microsoft.com/office/drawing/2014/main" xmlns="" id="{7E93159D-E72A-4C5B-E9D2-18BA09A87C77}"/>
              </a:ext>
            </a:extLst>
          </p:cNvPr>
          <p:cNvSpPr>
            <a:spLocks noGrp="1"/>
          </p:cNvSpPr>
          <p:nvPr>
            <p:ph sz="quarter" idx="10"/>
          </p:nvPr>
        </p:nvSpPr>
        <p:spPr>
          <a:xfrm>
            <a:off x="929641" y="2153285"/>
            <a:ext cx="3261359" cy="3500438"/>
          </a:xfrm>
        </p:spPr>
        <p:txBody>
          <a:bodyPr/>
          <a:lstStyle/>
          <a:p>
            <a:r>
              <a:rPr lang="en-US" dirty="0"/>
              <a:t>Unique</a:t>
            </a:r>
          </a:p>
          <a:p>
            <a:r>
              <a:rPr lang="en-US" dirty="0"/>
              <a:t>First to market</a:t>
            </a:r>
          </a:p>
          <a:p>
            <a:r>
              <a:rPr lang="en-US" dirty="0"/>
              <a:t>Tested</a:t>
            </a:r>
          </a:p>
          <a:p>
            <a:r>
              <a:rPr lang="en-US" dirty="0"/>
              <a:t>Authentic</a:t>
            </a:r>
          </a:p>
        </p:txBody>
      </p:sp>
      <p:sp>
        <p:nvSpPr>
          <p:cNvPr id="5" name="Content Placeholder 4">
            <a:extLst>
              <a:ext uri="{FF2B5EF4-FFF2-40B4-BE49-F238E27FC236}">
                <a16:creationId xmlns:a16="http://schemas.microsoft.com/office/drawing/2014/main" xmlns="" id="{5351A4F1-ABAF-2D28-B31B-A6DC9942FA18}"/>
              </a:ext>
            </a:extLst>
          </p:cNvPr>
          <p:cNvSpPr>
            <a:spLocks noGrp="1"/>
          </p:cNvSpPr>
          <p:nvPr>
            <p:ph sz="quarter" idx="11"/>
          </p:nvPr>
        </p:nvSpPr>
        <p:spPr>
          <a:xfrm>
            <a:off x="4480560" y="2153285"/>
            <a:ext cx="6964680" cy="3500438"/>
          </a:xfrm>
        </p:spPr>
        <p:txBody>
          <a:bodyPr/>
          <a:lstStyle/>
          <a:p>
            <a:r>
              <a:rPr lang="en-US" dirty="0"/>
              <a:t>Only product specifically dedicated to this niche market</a:t>
            </a:r>
          </a:p>
          <a:p>
            <a:r>
              <a:rPr lang="en-US" dirty="0"/>
              <a:t>First beautifully designed product that's both stylish and functional</a:t>
            </a:r>
          </a:p>
          <a:p>
            <a:r>
              <a:rPr lang="en-US" dirty="0"/>
              <a:t>Conducted testing with college students in the area</a:t>
            </a:r>
          </a:p>
          <a:p>
            <a:r>
              <a:rPr lang="en-US" dirty="0"/>
              <a:t>Designed with the help and input of experts in the field </a:t>
            </a:r>
          </a:p>
        </p:txBody>
      </p:sp>
      <p:sp>
        <p:nvSpPr>
          <p:cNvPr id="2" name="Slide Number Placeholder 1">
            <a:extLst>
              <a:ext uri="{FF2B5EF4-FFF2-40B4-BE49-F238E27FC236}">
                <a16:creationId xmlns:a16="http://schemas.microsoft.com/office/drawing/2014/main" xmlns="" id="{60AD58C6-6F47-0261-9611-E968042F55B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xmlns="" val="3030076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2.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92</TotalTime>
  <Words>541</Words>
  <Application>Microsoft Office PowerPoint</Application>
  <PresentationFormat>Custom</PresentationFormat>
  <Paragraphs>88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Supervised learning </vt:lpstr>
      <vt:lpstr>Types of  Supervised Learning</vt:lpstr>
      <vt:lpstr>  Regression    </vt:lpstr>
      <vt:lpstr>Classification</vt:lpstr>
      <vt:lpstr>Unsupervised learning </vt:lpstr>
      <vt:lpstr>Semi-supervised learning </vt:lpstr>
      <vt:lpstr> Reinforcement Learning   </vt:lpstr>
      <vt:lpstr>Application of Machine Learning</vt:lpstr>
      <vt:lpstr>Product overview </vt:lpstr>
      <vt:lpstr>Solution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Varnet</cp:lastModifiedBy>
  <cp:revision>9</cp:revision>
  <dcterms:created xsi:type="dcterms:W3CDTF">2024-02-15T19:21:17Z</dcterms:created>
  <dcterms:modified xsi:type="dcterms:W3CDTF">2024-05-22T08:05:33Z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