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7FF64954_7C32F8A7.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D0E6F38-C72E-0712-4981-9348295A8306}" name="Amreen Shaikh" initials="AS" userId="abd84922c961078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264C9B-CEBC-46DF-8417-C4CB95657CCE}" v="97" dt="2025-02-18T15:42:09.595"/>
    <p1510:client id="{5A6BE3BA-7C9F-7687-2CC8-5733F7AF2704}" v="6" dt="2025-02-19T11:18:04.9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78" d="100"/>
          <a:sy n="78" d="100"/>
        </p:scale>
        <p:origin x="85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omments/modernComment_7FF64954_7C32F8A7.xml><?xml version="1.0" encoding="utf-8"?>
<p188:cmLst xmlns:a="http://schemas.openxmlformats.org/drawingml/2006/main" xmlns:r="http://schemas.openxmlformats.org/officeDocument/2006/relationships" xmlns:p188="http://schemas.microsoft.com/office/powerpoint/2018/8/main">
  <p188:cm id="{B7572BC7-6FDE-48FC-974D-B14F47D69FF3}" authorId="{9D0E6F38-C72E-0712-4981-9348295A8306}" created="2025-02-18T15:18:49.176">
    <ac:deMkLst xmlns:ac="http://schemas.microsoft.com/office/drawing/2013/main/command">
      <pc:docMk xmlns:pc="http://schemas.microsoft.com/office/powerpoint/2013/main/command"/>
      <pc:sldMk xmlns:pc="http://schemas.microsoft.com/office/powerpoint/2013/main/command" cId="2083715239" sldId="2146847060"/>
      <ac:picMk id="7170" creationId="{51077FFE-A7EF-70CD-0E21-F1DE19151672}"/>
    </ac:deMkLst>
    <p188:txBody>
      <a:bodyPr/>
      <a:lstStyle/>
      <a:p>
        <a:r>
          <a:rPr lang="en-IN"/>
          <a:t>Factors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microsoft.com/office/2018/10/relationships/comments" Target="../comments/modernComment_7FF64954_7C32F8A7.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mreen-0786/Secure-Data-Hiding-in-Images-using-Steg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rgbClr val="7030A0"/>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rgbClr val="FF0000"/>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chemeClr val="bg1"/>
                </a:solidFill>
                <a:latin typeface="Arial" pitchFamily="34" charset="0"/>
                <a:cs typeface="Arial" pitchFamily="34" charset="0"/>
              </a:rPr>
              <a:t>A.Amreen</a:t>
            </a:r>
          </a:p>
          <a:p>
            <a:r>
              <a:rPr lang="en-US" sz="2000" b="1" dirty="0">
                <a:solidFill>
                  <a:schemeClr val="accent1">
                    <a:lumMod val="75000"/>
                  </a:schemeClr>
                </a:solidFill>
                <a:latin typeface="Arial"/>
                <a:cs typeface="Arial"/>
              </a:rPr>
              <a:t>Student Name : </a:t>
            </a:r>
            <a:r>
              <a:rPr lang="en-US" sz="2000" b="1" dirty="0">
                <a:solidFill>
                  <a:schemeClr val="bg1"/>
                </a:solidFill>
                <a:latin typeface="Arial"/>
                <a:cs typeface="Arial"/>
              </a:rPr>
              <a:t>A.Amreen</a:t>
            </a:r>
          </a:p>
          <a:p>
            <a:r>
              <a:rPr lang="en-US" sz="2000" b="1" dirty="0">
                <a:solidFill>
                  <a:schemeClr val="accent1">
                    <a:lumMod val="75000"/>
                  </a:schemeClr>
                </a:solidFill>
                <a:latin typeface="Arial"/>
                <a:cs typeface="Arial"/>
              </a:rPr>
              <a:t>College Name &amp; Department :</a:t>
            </a:r>
            <a:r>
              <a:rPr lang="en-US" sz="2000" b="1" dirty="0">
                <a:solidFill>
                  <a:schemeClr val="bg1"/>
                </a:solidFill>
                <a:latin typeface="Arial"/>
                <a:cs typeface="Arial"/>
              </a:rPr>
              <a:t>St. Johns College of Engineering and Technology and CSE-Data Science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AE3DC554-B674-2CBC-E74A-40C51F8E71D0}"/>
              </a:ext>
            </a:extLst>
          </p:cNvPr>
          <p:cNvSpPr>
            <a:spLocks noGrp="1" noChangeArrowheads="1"/>
          </p:cNvSpPr>
          <p:nvPr>
            <p:ph idx="1"/>
          </p:nvPr>
        </p:nvSpPr>
        <p:spPr bwMode="auto">
          <a:xfrm>
            <a:off x="535670" y="1554810"/>
            <a:ext cx="6150265"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future of </a:t>
            </a:r>
            <a:r>
              <a:rPr kumimoji="0" lang="en-US" altLang="en-US" sz="1600" b="1" i="0" u="none" strike="noStrike" cap="none" normalizeH="0" baseline="0" dirty="0">
                <a:ln>
                  <a:noFill/>
                </a:ln>
                <a:solidFill>
                  <a:schemeClr val="tx1"/>
                </a:solidFill>
                <a:effectLst/>
                <a:latin typeface="Arial" panose="020B0604020202020204" pitchFamily="34" charset="0"/>
              </a:rPr>
              <a:t>secure data hiding using steganography</a:t>
            </a:r>
            <a:r>
              <a:rPr kumimoji="0" lang="en-US" altLang="en-US" sz="1600" b="0" i="0" u="none" strike="noStrike" cap="none" normalizeH="0" baseline="0" dirty="0">
                <a:ln>
                  <a:noFill/>
                </a:ln>
                <a:solidFill>
                  <a:schemeClr val="tx1"/>
                </a:solidFill>
                <a:effectLst/>
                <a:latin typeface="Arial" panose="020B0604020202020204" pitchFamily="34" charset="0"/>
              </a:rPr>
              <a:t> holds great potential. Advanced techniques like </a:t>
            </a:r>
            <a:r>
              <a:rPr kumimoji="0" lang="en-US" altLang="en-US" sz="1600" b="1" i="0" u="none" strike="noStrike" cap="none" normalizeH="0" baseline="0" dirty="0">
                <a:ln>
                  <a:noFill/>
                </a:ln>
                <a:solidFill>
                  <a:schemeClr val="tx1"/>
                </a:solidFill>
                <a:effectLst/>
                <a:latin typeface="Arial" panose="020B0604020202020204" pitchFamily="34" charset="0"/>
              </a:rPr>
              <a:t>AI-based steganography</a:t>
            </a:r>
            <a:r>
              <a:rPr kumimoji="0" lang="en-US" altLang="en-US" sz="1600" b="0" i="0" u="none" strike="noStrike" cap="none" normalizeH="0" baseline="0" dirty="0">
                <a:ln>
                  <a:noFill/>
                </a:ln>
                <a:solidFill>
                  <a:schemeClr val="tx1"/>
                </a:solidFill>
                <a:effectLst/>
                <a:latin typeface="Arial" panose="020B0604020202020204" pitchFamily="34" charset="0"/>
              </a:rPr>
              <a:t> can improve security by making hidden data even harder to detect. </a:t>
            </a:r>
            <a:r>
              <a:rPr kumimoji="0" lang="en-US" altLang="en-US" sz="1600" b="1" i="0" u="none" strike="noStrike" cap="none" normalizeH="0" baseline="0" dirty="0">
                <a:ln>
                  <a:noFill/>
                </a:ln>
                <a:solidFill>
                  <a:schemeClr val="tx1"/>
                </a:solidFill>
                <a:effectLst/>
                <a:latin typeface="Arial" panose="020B0604020202020204" pitchFamily="34" charset="0"/>
              </a:rPr>
              <a:t>Adaptive steganography</a:t>
            </a:r>
            <a:r>
              <a:rPr kumimoji="0" lang="en-US" altLang="en-US" sz="1600" b="0" i="0" u="none" strike="noStrike" cap="none" normalizeH="0" baseline="0" dirty="0">
                <a:ln>
                  <a:noFill/>
                </a:ln>
                <a:solidFill>
                  <a:schemeClr val="tx1"/>
                </a:solidFill>
                <a:effectLst/>
                <a:latin typeface="Arial" panose="020B0604020202020204" pitchFamily="34" charset="0"/>
              </a:rPr>
              <a:t> can adjust hiding methods based on image properties for better secrecy. </a:t>
            </a:r>
            <a:r>
              <a:rPr kumimoji="0" lang="en-US" altLang="en-US" sz="16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1600" b="0" i="0" u="none" strike="noStrike" cap="none" normalizeH="0" baseline="0" dirty="0">
                <a:ln>
                  <a:noFill/>
                </a:ln>
                <a:solidFill>
                  <a:schemeClr val="tx1"/>
                </a:solidFill>
                <a:effectLst/>
                <a:latin typeface="Arial" panose="020B0604020202020204" pitchFamily="34" charset="0"/>
              </a:rPr>
              <a:t> can ensure data authenticity and prevent tampering. Support for </a:t>
            </a:r>
            <a:r>
              <a:rPr kumimoji="0" lang="en-US" altLang="en-US" sz="1600" b="1" i="0" u="none" strike="noStrike" cap="none" normalizeH="0" baseline="0" dirty="0">
                <a:ln>
                  <a:noFill/>
                </a:ln>
                <a:solidFill>
                  <a:schemeClr val="tx1"/>
                </a:solidFill>
                <a:effectLst/>
                <a:latin typeface="Arial" panose="020B0604020202020204" pitchFamily="34" charset="0"/>
              </a:rPr>
              <a:t>audio and video steganography</a:t>
            </a:r>
            <a:r>
              <a:rPr kumimoji="0" lang="en-US" altLang="en-US" sz="1600" b="0" i="0" u="none" strike="noStrike" cap="none" normalizeH="0" baseline="0" dirty="0">
                <a:ln>
                  <a:noFill/>
                </a:ln>
                <a:solidFill>
                  <a:schemeClr val="tx1"/>
                </a:solidFill>
                <a:effectLst/>
                <a:latin typeface="Arial" panose="020B0604020202020204" pitchFamily="34" charset="0"/>
              </a:rPr>
              <a:t> can expand its applications. Enhancing </a:t>
            </a:r>
            <a:r>
              <a:rPr kumimoji="0" lang="en-US" altLang="en-US" sz="1600" b="1" i="0" u="none" strike="noStrike" cap="none" normalizeH="0" baseline="0" dirty="0">
                <a:ln>
                  <a:noFill/>
                </a:ln>
                <a:solidFill>
                  <a:schemeClr val="tx1"/>
                </a:solidFill>
                <a:effectLst/>
                <a:latin typeface="Arial" panose="020B0604020202020204" pitchFamily="34" charset="0"/>
              </a:rPr>
              <a:t>encryption algorithms</a:t>
            </a:r>
            <a:r>
              <a:rPr kumimoji="0" lang="en-US" altLang="en-US" sz="1600" b="0" i="0" u="none" strike="noStrike" cap="none" normalizeH="0" baseline="0" dirty="0">
                <a:ln>
                  <a:noFill/>
                </a:ln>
                <a:solidFill>
                  <a:schemeClr val="tx1"/>
                </a:solidFill>
                <a:effectLst/>
                <a:latin typeface="Arial" panose="020B0604020202020204" pitchFamily="34" charset="0"/>
              </a:rPr>
              <a:t> will add extra security layers. Real-time </a:t>
            </a:r>
            <a:r>
              <a:rPr kumimoji="0" lang="en-US" altLang="en-US" sz="1600" b="1" i="0" u="none" strike="noStrike" cap="none" normalizeH="0" baseline="0" dirty="0">
                <a:ln>
                  <a:noFill/>
                </a:ln>
                <a:solidFill>
                  <a:schemeClr val="tx1"/>
                </a:solidFill>
                <a:effectLst/>
                <a:latin typeface="Arial" panose="020B0604020202020204" pitchFamily="34" charset="0"/>
              </a:rPr>
              <a:t>mobile applications</a:t>
            </a:r>
            <a:r>
              <a:rPr kumimoji="0" lang="en-US" altLang="en-US" sz="1600" b="0" i="0" u="none" strike="noStrike" cap="none" normalizeH="0" baseline="0" dirty="0">
                <a:ln>
                  <a:noFill/>
                </a:ln>
                <a:solidFill>
                  <a:schemeClr val="tx1"/>
                </a:solidFill>
                <a:effectLst/>
                <a:latin typeface="Arial" panose="020B0604020202020204" pitchFamily="34" charset="0"/>
              </a:rPr>
              <a:t> can make secure communication more accessible. These improvements will help </a:t>
            </a:r>
            <a:r>
              <a:rPr kumimoji="0" lang="en-US" altLang="en-US" sz="1600" b="1" i="0" u="none" strike="noStrike" cap="none" normalizeH="0" baseline="0" dirty="0">
                <a:ln>
                  <a:noFill/>
                </a:ln>
                <a:solidFill>
                  <a:schemeClr val="tx1"/>
                </a:solidFill>
                <a:effectLst/>
                <a:latin typeface="Arial" panose="020B0604020202020204" pitchFamily="34" charset="0"/>
              </a:rPr>
              <a:t>governments, businesses, and individuals</a:t>
            </a:r>
            <a:r>
              <a:rPr kumimoji="0" lang="en-US" altLang="en-US" sz="1600" b="0" i="0" u="none" strike="noStrike" cap="none" normalizeH="0" baseline="0" dirty="0">
                <a:ln>
                  <a:noFill/>
                </a:ln>
                <a:solidFill>
                  <a:schemeClr val="tx1"/>
                </a:solidFill>
                <a:effectLst/>
                <a:latin typeface="Arial" panose="020B0604020202020204" pitchFamily="34" charset="0"/>
              </a:rPr>
              <a:t> protect confidential information more efficiently in the digital world.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3" name="Picture 3" descr="RPubs - Analysis of Purchase behaviour and impact of campaigns">
            <a:extLst>
              <a:ext uri="{FF2B5EF4-FFF2-40B4-BE49-F238E27FC236}">
                <a16:creationId xmlns:a16="http://schemas.microsoft.com/office/drawing/2014/main" id="{55372A9B-F062-F00E-9EEB-727DB5F63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7883" y="2094271"/>
            <a:ext cx="4090219" cy="3126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Thank you, text animation, in Ultra HD 4K with blue light graphics and a  black background.">
            <a:extLst>
              <a:ext uri="{FF2B5EF4-FFF2-40B4-BE49-F238E27FC236}">
                <a16:creationId xmlns:a16="http://schemas.microsoft.com/office/drawing/2014/main" id="{309A1BCB-CE24-0C66-6C71-9BCD40FDA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319" y="1989803"/>
            <a:ext cx="5286068"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rgbClr val="002060"/>
                </a:solidFill>
                <a:latin typeface="Arial" panose="020B0604020202020204" pitchFamily="34" charset="0"/>
                <a:cs typeface="Arial" panose="020B0604020202020204" pitchFamily="34" charset="0"/>
              </a:rPr>
              <a:t>Problem Statement</a:t>
            </a:r>
            <a:endParaRPr lang="en-US" sz="4400" dirty="0">
              <a:solidFill>
                <a:srgbClr val="002060"/>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275421" y="2231922"/>
            <a:ext cx="7246256" cy="3805084"/>
          </a:xfrm>
        </p:spPr>
        <p:txBody>
          <a:bodyPr>
            <a:normAutofit lnSpcReduction="10000"/>
          </a:bodyPr>
          <a:lstStyle/>
          <a:p>
            <a:pPr marL="0" indent="0" algn="just">
              <a:lnSpc>
                <a:spcPct val="150000"/>
              </a:lnSpc>
              <a:buNone/>
            </a:pPr>
            <a:r>
              <a:rPr lang="en-US" dirty="0"/>
              <a:t>With the rise of digital communication, securing sensitive information has become a major concern. Traditional encryption methods protect data but make it clear that hidden information exists. Steganography offers a way to hide data within images, making it nearly undetectable. This project focuses on developing a technique to embed secret messages in images without altering their appearance. The goal is to ensure data security while maintaining image quality. The challenge lies in balancing security, capacity, and imperceptibility. By implementing effective steganographic techniques, this approach can be useful in secure communication, watermarking, and protecting confidential data from unauthorized access.</a:t>
            </a:r>
            <a:endParaRPr lang="en-IN" dirty="0"/>
          </a:p>
        </p:txBody>
      </p:sp>
      <p:pic>
        <p:nvPicPr>
          <p:cNvPr id="1026" name="Picture 2" descr="Problem Statement - Slide Geeks">
            <a:extLst>
              <a:ext uri="{FF2B5EF4-FFF2-40B4-BE49-F238E27FC236}">
                <a16:creationId xmlns:a16="http://schemas.microsoft.com/office/drawing/2014/main" id="{B85A9004-630E-81DB-882F-809225A4E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8816" y="2231922"/>
            <a:ext cx="4387763"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rgbClr val="002060"/>
                </a:solidFill>
                <a:latin typeface="Arial" panose="020B0604020202020204" pitchFamily="34" charset="0"/>
                <a:cs typeface="Arial" panose="020B0604020202020204" pitchFamily="34" charset="0"/>
              </a:rPr>
              <a:t>Technology  used</a:t>
            </a:r>
            <a:endParaRPr lang="en-US" sz="4400" dirty="0">
              <a:solidFill>
                <a:srgbClr val="002060"/>
              </a:solidFill>
            </a:endParaRPr>
          </a:p>
        </p:txBody>
      </p:sp>
      <p:sp>
        <p:nvSpPr>
          <p:cNvPr id="3" name="Rectangle 1">
            <a:extLst>
              <a:ext uri="{FF2B5EF4-FFF2-40B4-BE49-F238E27FC236}">
                <a16:creationId xmlns:a16="http://schemas.microsoft.com/office/drawing/2014/main" id="{9E5B0D11-8E31-A9EC-092D-A1CCD4C821D8}"/>
              </a:ext>
            </a:extLst>
          </p:cNvPr>
          <p:cNvSpPr>
            <a:spLocks noChangeArrowheads="1"/>
          </p:cNvSpPr>
          <p:nvPr/>
        </p:nvSpPr>
        <p:spPr bwMode="auto">
          <a:xfrm>
            <a:off x="427548" y="1599705"/>
            <a:ext cx="684832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Font typeface="Wingdings" panose="05000000000000000000" pitchFamily="2" charset="2"/>
              <a:buChar char="v"/>
            </a:pPr>
            <a:r>
              <a:rPr kumimoji="0" lang="en-US" altLang="en-US" sz="1600" b="0" i="0" u="none" strike="noStrike" cap="none" normalizeH="0" baseline="0" dirty="0">
                <a:ln>
                  <a:noFill/>
                </a:ln>
                <a:solidFill>
                  <a:schemeClr val="tx1"/>
                </a:solidFill>
                <a:effectLst/>
                <a:latin typeface="Arial" panose="020B0604020202020204" pitchFamily="34" charset="0"/>
              </a:rPr>
              <a:t>This project uses </a:t>
            </a:r>
            <a:r>
              <a:rPr kumimoji="0" lang="en-US" altLang="en-US" sz="1600" b="1" i="0" u="none" strike="noStrike" cap="none" normalizeH="0" baseline="0" dirty="0">
                <a:ln>
                  <a:noFill/>
                </a:ln>
                <a:solidFill>
                  <a:schemeClr val="tx1"/>
                </a:solidFill>
                <a:effectLst/>
                <a:latin typeface="Arial" panose="020B0604020202020204" pitchFamily="34" charset="0"/>
              </a:rPr>
              <a:t>Python</a:t>
            </a:r>
            <a:r>
              <a:rPr kumimoji="0" lang="en-US" altLang="en-US" sz="1600" b="0" i="0" u="none" strike="noStrike" cap="none" normalizeH="0" baseline="0" dirty="0">
                <a:ln>
                  <a:noFill/>
                </a:ln>
                <a:solidFill>
                  <a:schemeClr val="tx1"/>
                </a:solidFill>
                <a:effectLst/>
                <a:latin typeface="Arial" panose="020B0604020202020204" pitchFamily="34" charset="0"/>
              </a:rPr>
              <a:t> as the primary programming language due to its simplicity and powerful libraries. </a:t>
            </a:r>
          </a:p>
          <a:p>
            <a:pPr marL="285750" indent="-285750" eaLnBrk="0" fontAlgn="base" hangingPunct="0">
              <a:lnSpc>
                <a:spcPct val="150000"/>
              </a:lnSpc>
              <a:spcBef>
                <a:spcPct val="0"/>
              </a:spcBef>
              <a:spcAft>
                <a:spcPct val="0"/>
              </a:spcAft>
              <a:buFont typeface="Wingdings" panose="05000000000000000000" pitchFamily="2" charset="2"/>
              <a:buChar char="v"/>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Pillow</a:t>
            </a:r>
            <a:r>
              <a:rPr kumimoji="0" lang="en-US" altLang="en-US" sz="1600" b="0" i="0" u="none" strike="noStrike" cap="none" normalizeH="0" baseline="0" dirty="0">
                <a:ln>
                  <a:noFill/>
                </a:ln>
                <a:solidFill>
                  <a:schemeClr val="tx1"/>
                </a:solidFill>
                <a:effectLst/>
                <a:latin typeface="Arial" panose="020B0604020202020204" pitchFamily="34" charset="0"/>
              </a:rPr>
              <a:t> library is used for handling image processing, while </a:t>
            </a:r>
            <a:r>
              <a:rPr kumimoji="0" lang="en-US" altLang="en-US" sz="1600" b="1" i="0" u="none" strike="noStrike" cap="none" normalizeH="0" baseline="0" dirty="0">
                <a:ln>
                  <a:noFill/>
                </a:ln>
                <a:solidFill>
                  <a:schemeClr val="tx1"/>
                </a:solidFill>
                <a:effectLst/>
                <a:latin typeface="Arial" panose="020B0604020202020204" pitchFamily="34" charset="0"/>
              </a:rPr>
              <a:t>OpenCV</a:t>
            </a:r>
            <a:r>
              <a:rPr kumimoji="0" lang="en-US" altLang="en-US" sz="1600" b="0" i="0" u="none" strike="noStrike" cap="none" normalizeH="0" baseline="0" dirty="0">
                <a:ln>
                  <a:noFill/>
                </a:ln>
                <a:solidFill>
                  <a:schemeClr val="tx1"/>
                </a:solidFill>
                <a:effectLst/>
                <a:latin typeface="Arial" panose="020B0604020202020204" pitchFamily="34" charset="0"/>
              </a:rPr>
              <a:t> helps with advanced image manipulation. </a:t>
            </a:r>
          </a:p>
          <a:p>
            <a:pPr marL="285750" indent="-285750" eaLnBrk="0" fontAlgn="base" hangingPunct="0">
              <a:lnSpc>
                <a:spcPct val="150000"/>
              </a:lnSpc>
              <a:spcBef>
                <a:spcPct val="0"/>
              </a:spcBef>
              <a:spcAft>
                <a:spcPct val="0"/>
              </a:spcAft>
              <a:buFont typeface="Wingdings" panose="05000000000000000000" pitchFamily="2" charset="2"/>
              <a:buChar char="v"/>
            </a:pPr>
            <a:r>
              <a:rPr kumimoji="0" lang="en-US" altLang="en-US" sz="1600" b="1" i="0" u="none" strike="noStrike" cap="none" normalizeH="0" baseline="0" dirty="0">
                <a:ln>
                  <a:noFill/>
                </a:ln>
                <a:solidFill>
                  <a:schemeClr val="tx1"/>
                </a:solidFill>
                <a:effectLst/>
                <a:latin typeface="Arial" panose="020B0604020202020204" pitchFamily="34" charset="0"/>
              </a:rPr>
              <a:t>NumPy</a:t>
            </a:r>
            <a:r>
              <a:rPr kumimoji="0" lang="en-US" altLang="en-US" sz="1600" b="0" i="0" u="none" strike="noStrike" cap="none" normalizeH="0" baseline="0" dirty="0">
                <a:ln>
                  <a:noFill/>
                </a:ln>
                <a:solidFill>
                  <a:schemeClr val="tx1"/>
                </a:solidFill>
                <a:effectLst/>
                <a:latin typeface="Arial" panose="020B0604020202020204" pitchFamily="34" charset="0"/>
              </a:rPr>
              <a:t> is used for numerical operations, and </a:t>
            </a:r>
            <a:r>
              <a:rPr kumimoji="0" lang="en-US" altLang="en-US" sz="1600" b="1" i="0" u="none" strike="noStrike" cap="none" normalizeH="0" baseline="0" dirty="0">
                <a:ln>
                  <a:noFill/>
                </a:ln>
                <a:solidFill>
                  <a:schemeClr val="tx1"/>
                </a:solidFill>
                <a:effectLst/>
                <a:latin typeface="Arial" panose="020B0604020202020204" pitchFamily="34" charset="0"/>
              </a:rPr>
              <a:t>Matplotlib</a:t>
            </a:r>
            <a:r>
              <a:rPr kumimoji="0" lang="en-US" altLang="en-US" sz="1600" b="0" i="0" u="none" strike="noStrike" cap="none" normalizeH="0" baseline="0" dirty="0">
                <a:ln>
                  <a:noFill/>
                </a:ln>
                <a:solidFill>
                  <a:schemeClr val="tx1"/>
                </a:solidFill>
                <a:effectLst/>
                <a:latin typeface="Arial" panose="020B0604020202020204" pitchFamily="34" charset="0"/>
              </a:rPr>
              <a:t> is helpful for visualizing image changes. </a:t>
            </a:r>
          </a:p>
          <a:p>
            <a:pPr marL="285750" indent="-285750" eaLnBrk="0" fontAlgn="base" hangingPunct="0">
              <a:lnSpc>
                <a:spcPct val="150000"/>
              </a:lnSpc>
              <a:spcBef>
                <a:spcPct val="0"/>
              </a:spcBef>
              <a:spcAft>
                <a:spcPct val="0"/>
              </a:spcAft>
              <a:buFont typeface="Wingdings" panose="05000000000000000000" pitchFamily="2" charset="2"/>
              <a:buChar char="v"/>
            </a:pPr>
            <a:r>
              <a:rPr kumimoji="0" lang="en-US" altLang="en-US" sz="1600" b="1" i="0" u="none" strike="noStrike" cap="none" normalizeH="0" baseline="0" dirty="0">
                <a:ln>
                  <a:noFill/>
                </a:ln>
                <a:solidFill>
                  <a:schemeClr val="tx1"/>
                </a:solidFill>
                <a:effectLst/>
                <a:latin typeface="Arial" panose="020B0604020202020204" pitchFamily="34" charset="0"/>
              </a:rPr>
              <a:t>LSB (Least Significant Bit) steganography</a:t>
            </a:r>
            <a:r>
              <a:rPr kumimoji="0" lang="en-US" altLang="en-US" sz="1600" b="0" i="0" u="none" strike="noStrike" cap="none" normalizeH="0" baseline="0" dirty="0">
                <a:ln>
                  <a:noFill/>
                </a:ln>
                <a:solidFill>
                  <a:schemeClr val="tx1"/>
                </a:solidFill>
                <a:effectLst/>
                <a:latin typeface="Arial" panose="020B0604020202020204" pitchFamily="34" charset="0"/>
              </a:rPr>
              <a:t> is the main technique for hiding data in images. </a:t>
            </a:r>
          </a:p>
          <a:p>
            <a:pPr marL="285750" indent="-285750" eaLnBrk="0" fontAlgn="base" hangingPunct="0">
              <a:lnSpc>
                <a:spcPct val="150000"/>
              </a:lnSpc>
              <a:spcBef>
                <a:spcPct val="0"/>
              </a:spcBef>
              <a:spcAft>
                <a:spcPct val="0"/>
              </a:spcAft>
              <a:buFont typeface="Wingdings" panose="05000000000000000000" pitchFamily="2" charset="2"/>
              <a:buChar char="v"/>
            </a:pPr>
            <a:r>
              <a:rPr kumimoji="0" lang="en-US" altLang="en-US" sz="1600" b="0" i="0" u="none" strike="noStrike" cap="none" normalizeH="0" baseline="0" dirty="0">
                <a:ln>
                  <a:noFill/>
                </a:ln>
                <a:solidFill>
                  <a:schemeClr val="tx1"/>
                </a:solidFill>
                <a:effectLst/>
                <a:latin typeface="Arial" panose="020B0604020202020204" pitchFamily="34" charset="0"/>
              </a:rPr>
              <a:t>The project runs on platforms like </a:t>
            </a:r>
            <a:r>
              <a:rPr kumimoji="0" lang="en-US" altLang="en-US" sz="1600" b="1" i="0" u="none" strike="noStrike" cap="none" normalizeH="0" baseline="0" dirty="0">
                <a:ln>
                  <a:noFill/>
                </a:ln>
                <a:solidFill>
                  <a:schemeClr val="tx1"/>
                </a:solidFill>
                <a:effectLst/>
                <a:latin typeface="Arial" panose="020B0604020202020204" pitchFamily="34" charset="0"/>
              </a:rPr>
              <a:t>Windows, Linux, and macOS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285750" indent="-285750" eaLnBrk="0" fontAlgn="base" hangingPunct="0">
              <a:lnSpc>
                <a:spcPct val="150000"/>
              </a:lnSpc>
              <a:spcBef>
                <a:spcPct val="0"/>
              </a:spcBef>
              <a:spcAft>
                <a:spcPct val="0"/>
              </a:spcAft>
              <a:buFont typeface="Wingdings" panose="05000000000000000000" pitchFamily="2" charset="2"/>
              <a:buChar char="v"/>
            </a:pPr>
            <a:r>
              <a:rPr kumimoji="0" lang="en-US" altLang="en-US" sz="1600" b="0" i="0" u="none" strike="noStrike" cap="none" normalizeH="0" baseline="0" dirty="0">
                <a:ln>
                  <a:noFill/>
                </a:ln>
                <a:solidFill>
                  <a:schemeClr val="tx1"/>
                </a:solidFill>
                <a:effectLst/>
                <a:latin typeface="Arial" panose="020B0604020202020204" pitchFamily="34" charset="0"/>
              </a:rPr>
              <a:t> For a user-friendly interface, </a:t>
            </a:r>
            <a:r>
              <a:rPr kumimoji="0" lang="en-US" altLang="en-US" sz="1600" b="1" i="0" u="none" strike="noStrike" cap="none" normalizeH="0" baseline="0" dirty="0">
                <a:ln>
                  <a:noFill/>
                </a:ln>
                <a:solidFill>
                  <a:schemeClr val="tx1"/>
                </a:solidFill>
                <a:effectLst/>
                <a:latin typeface="Arial" panose="020B0604020202020204" pitchFamily="34" charset="0"/>
              </a:rPr>
              <a:t>Tkinter</a:t>
            </a:r>
            <a:r>
              <a:rPr kumimoji="0" lang="en-US" altLang="en-US" sz="1600" b="0" i="0" u="none" strike="noStrike" cap="none" normalizeH="0" baseline="0" dirty="0">
                <a:ln>
                  <a:noFill/>
                </a:ln>
                <a:solidFill>
                  <a:schemeClr val="tx1"/>
                </a:solidFill>
                <a:effectLst/>
                <a:latin typeface="Arial" panose="020B0604020202020204" pitchFamily="34" charset="0"/>
              </a:rPr>
              <a:t> or </a:t>
            </a:r>
            <a:r>
              <a:rPr kumimoji="0" lang="en-US" altLang="en-US" sz="1600" b="1" i="0" u="none" strike="noStrike" cap="none" normalizeH="0" baseline="0" dirty="0">
                <a:ln>
                  <a:noFill/>
                </a:ln>
                <a:solidFill>
                  <a:schemeClr val="tx1"/>
                </a:solidFill>
                <a:effectLst/>
                <a:latin typeface="Arial" panose="020B0604020202020204" pitchFamily="34" charset="0"/>
              </a:rPr>
              <a:t>Flask</a:t>
            </a:r>
            <a:r>
              <a:rPr kumimoji="0" lang="en-US" altLang="en-US" sz="1600" b="0" i="0" u="none" strike="noStrike" cap="none" normalizeH="0" baseline="0" dirty="0">
                <a:ln>
                  <a:noFill/>
                </a:ln>
                <a:solidFill>
                  <a:schemeClr val="tx1"/>
                </a:solidFill>
                <a:effectLst/>
                <a:latin typeface="Arial" panose="020B0604020202020204" pitchFamily="34" charset="0"/>
              </a:rPr>
              <a:t> can be used.</a:t>
            </a:r>
          </a:p>
          <a:p>
            <a:pPr marL="285750" indent="-285750" eaLnBrk="0" fontAlgn="base" hangingPunct="0">
              <a:lnSpc>
                <a:spcPct val="150000"/>
              </a:lnSpc>
              <a:spcBef>
                <a:spcPct val="0"/>
              </a:spcBef>
              <a:spcAft>
                <a:spcPct val="0"/>
              </a:spcAft>
              <a:buFont typeface="Wingdings" panose="05000000000000000000" pitchFamily="2" charset="2"/>
              <a:buChar char="v"/>
            </a:pPr>
            <a:r>
              <a:rPr kumimoji="0" lang="en-US" altLang="en-US" sz="1600" b="0" i="0" u="none" strike="noStrike" cap="none" normalizeH="0" baseline="0" dirty="0">
                <a:ln>
                  <a:noFill/>
                </a:ln>
                <a:solidFill>
                  <a:schemeClr val="tx1"/>
                </a:solidFill>
                <a:effectLst/>
                <a:latin typeface="Arial" panose="020B0604020202020204" pitchFamily="34" charset="0"/>
              </a:rPr>
              <a:t> This combination ensures secure data hiding while maintaining image quality and usability in real-world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1" name="Picture 3" descr="Importance of Information Technology">
            <a:extLst>
              <a:ext uri="{FF2B5EF4-FFF2-40B4-BE49-F238E27FC236}">
                <a16:creationId xmlns:a16="http://schemas.microsoft.com/office/drawing/2014/main" id="{03DD07AF-19C0-9F64-23E8-FF44BA906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0421" y="1936954"/>
            <a:ext cx="4080387" cy="3696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6" name="Rectangle 1">
            <a:extLst>
              <a:ext uri="{FF2B5EF4-FFF2-40B4-BE49-F238E27FC236}">
                <a16:creationId xmlns:a16="http://schemas.microsoft.com/office/drawing/2014/main" id="{F190BC41-9612-9E4E-8310-25DBE66F690F}"/>
              </a:ext>
            </a:extLst>
          </p:cNvPr>
          <p:cNvSpPr>
            <a:spLocks noGrp="1" noChangeArrowheads="1"/>
          </p:cNvSpPr>
          <p:nvPr>
            <p:ph idx="1"/>
          </p:nvPr>
        </p:nvSpPr>
        <p:spPr bwMode="auto">
          <a:xfrm>
            <a:off x="268737" y="1302026"/>
            <a:ext cx="7872373"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Invisible Data Hiding:</a:t>
            </a:r>
            <a:r>
              <a:rPr kumimoji="0" lang="en-US" altLang="en-US" sz="1600" b="0" i="0" u="none" strike="noStrike" cap="none" normalizeH="0" baseline="0" dirty="0">
                <a:ln>
                  <a:noFill/>
                </a:ln>
                <a:solidFill>
                  <a:schemeClr val="tx1"/>
                </a:solidFill>
                <a:effectLst/>
                <a:latin typeface="Arial" panose="020B0604020202020204" pitchFamily="34" charset="0"/>
              </a:rPr>
              <a:t> Uses </a:t>
            </a:r>
            <a:r>
              <a:rPr kumimoji="0" lang="en-US" altLang="en-US" sz="1600" b="1" i="0" u="none" strike="noStrike" cap="none" normalizeH="0" baseline="0" dirty="0">
                <a:ln>
                  <a:noFill/>
                </a:ln>
                <a:solidFill>
                  <a:schemeClr val="tx1"/>
                </a:solidFill>
                <a:effectLst/>
                <a:latin typeface="Arial" panose="020B0604020202020204" pitchFamily="34" charset="0"/>
              </a:rPr>
              <a:t>Least Significant Bit (LSB) steganography</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50000"/>
              </a:lnSpc>
              <a:spcBef>
                <a:spcPct val="0"/>
              </a:spcBef>
              <a:spcAft>
                <a:spcPct val="0"/>
              </a:spcAft>
              <a:buClrTx/>
              <a:buSzTx/>
              <a:buNone/>
              <a:tabLst/>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ensuring secret data remains undetectable to the human eye.</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High Security:</a:t>
            </a:r>
            <a:r>
              <a:rPr kumimoji="0" lang="en-US" altLang="en-US" sz="1600" b="0" i="0" u="none" strike="noStrike" cap="none" normalizeH="0" baseline="0" dirty="0">
                <a:ln>
                  <a:noFill/>
                </a:ln>
                <a:solidFill>
                  <a:schemeClr val="tx1"/>
                </a:solidFill>
                <a:effectLst/>
                <a:latin typeface="Arial" panose="020B0604020202020204" pitchFamily="34" charset="0"/>
              </a:rPr>
              <a:t> Supports </a:t>
            </a:r>
            <a:r>
              <a:rPr kumimoji="0" lang="en-US" altLang="en-US" sz="1600" b="1" i="0" u="none" strike="noStrike" cap="none" normalizeH="0" baseline="0" dirty="0">
                <a:ln>
                  <a:noFill/>
                </a:ln>
                <a:solidFill>
                  <a:schemeClr val="tx1"/>
                </a:solidFill>
                <a:effectLst/>
                <a:latin typeface="Arial" panose="020B0604020202020204" pitchFamily="34" charset="0"/>
              </a:rPr>
              <a:t>password-protected encryption</a:t>
            </a:r>
            <a:r>
              <a:rPr kumimoji="0" lang="en-US" altLang="en-US" sz="1600" b="0" i="0" u="none" strike="noStrike" cap="none" normalizeH="0" baseline="0" dirty="0">
                <a:ln>
                  <a:noFill/>
                </a:ln>
                <a:solidFill>
                  <a:schemeClr val="tx1"/>
                </a:solidFill>
                <a:effectLst/>
                <a:latin typeface="Arial" panose="020B0604020202020204" pitchFamily="34" charset="0"/>
              </a:rPr>
              <a:t>, adding an extra layer</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of security.</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1600" b="0" i="0" u="none" strike="noStrike" cap="none" normalizeH="0" baseline="0" dirty="0">
                <a:ln>
                  <a:noFill/>
                </a:ln>
                <a:solidFill>
                  <a:schemeClr val="tx1"/>
                </a:solidFill>
                <a:effectLst/>
                <a:latin typeface="Arial" panose="020B0604020202020204" pitchFamily="34" charset="0"/>
              </a:rPr>
              <a:t> Works on </a:t>
            </a:r>
            <a:r>
              <a:rPr kumimoji="0" lang="en-US" altLang="en-US" sz="1600" b="1" i="0" u="none" strike="noStrike" cap="none" normalizeH="0" baseline="0" dirty="0">
                <a:ln>
                  <a:noFill/>
                </a:ln>
                <a:solidFill>
                  <a:schemeClr val="tx1"/>
                </a:solidFill>
                <a:effectLst/>
                <a:latin typeface="Arial" panose="020B0604020202020204" pitchFamily="34" charset="0"/>
              </a:rPr>
              <a:t>Windows, Linux, and macOS</a:t>
            </a:r>
            <a:r>
              <a:rPr kumimoji="0" lang="en-US" altLang="en-US" sz="1600" b="0" i="0" u="none" strike="noStrike" cap="none" normalizeH="0" baseline="0" dirty="0">
                <a:ln>
                  <a:noFill/>
                </a:ln>
                <a:solidFill>
                  <a:schemeClr val="tx1"/>
                </a:solidFill>
                <a:effectLst/>
                <a:latin typeface="Arial" panose="020B0604020202020204" pitchFamily="34" charset="0"/>
              </a:rPr>
              <a:t>, making</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it accessible to all users.</a:t>
            </a:r>
          </a:p>
          <a:p>
            <a:pPr marL="0" marR="0" lvl="0" indent="0" algn="just" defTabSz="914400" rtl="0" eaLnBrk="0" fontAlgn="base" latinLnBrk="0" hangingPunct="0">
              <a:lnSpc>
                <a:spcPct val="15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600" b="0" i="0" u="none" strike="noStrike" cap="none" normalizeH="0" baseline="0" dirty="0">
                <a:ln>
                  <a:noFill/>
                </a:ln>
                <a:solidFill>
                  <a:schemeClr val="tx1"/>
                </a:solidFill>
                <a:effectLst/>
                <a:latin typeface="Arial" panose="020B0604020202020204" pitchFamily="34" charset="0"/>
              </a:rPr>
              <a:t> Provides a </a:t>
            </a:r>
            <a:r>
              <a:rPr kumimoji="0" lang="en-US" altLang="en-US" sz="1600" b="1" i="0" u="none" strike="noStrike" cap="none" normalizeH="0" baseline="0" dirty="0">
                <a:ln>
                  <a:noFill/>
                </a:ln>
                <a:solidFill>
                  <a:schemeClr val="tx1"/>
                </a:solidFill>
                <a:effectLst/>
                <a:latin typeface="Arial" panose="020B0604020202020204" pitchFamily="34" charset="0"/>
              </a:rPr>
              <a:t>GUI with Tkinter or a web-based interface using Flask</a:t>
            </a:r>
            <a:r>
              <a:rPr kumimoji="0" lang="en-US" altLang="en-US" sz="1600" b="0" i="0" u="none" strike="noStrike" cap="none" normalizeH="0" baseline="0" dirty="0">
                <a:ln>
                  <a:noFill/>
                </a:ln>
                <a:solidFill>
                  <a:schemeClr val="tx1"/>
                </a:solidFill>
                <a:effectLst/>
                <a:latin typeface="Arial" panose="020B0604020202020204" pitchFamily="34" charset="0"/>
              </a:rPr>
              <a:t>, making it easy to use.</a:t>
            </a:r>
          </a:p>
          <a:p>
            <a:pPr marL="0" marR="0" lvl="0" indent="0" algn="just" defTabSz="914400" rtl="0" eaLnBrk="0" fontAlgn="base" latinLnBrk="0" hangingPunct="0">
              <a:lnSpc>
                <a:spcPct val="15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Arial" panose="020B0604020202020204" pitchFamily="34" charset="0"/>
              </a:rPr>
              <a:t>Multiple File Format Support:</a:t>
            </a:r>
            <a:r>
              <a:rPr kumimoji="0" lang="en-US" altLang="en-US" sz="1600" b="0" i="0" u="none" strike="noStrike" cap="none" normalizeH="0" baseline="0" dirty="0">
                <a:ln>
                  <a:noFill/>
                </a:ln>
                <a:solidFill>
                  <a:schemeClr val="tx1"/>
                </a:solidFill>
                <a:effectLst/>
                <a:latin typeface="Arial" panose="020B0604020202020204" pitchFamily="34" charset="0"/>
              </a:rPr>
              <a:t> Allows embedding data in </a:t>
            </a:r>
            <a:r>
              <a:rPr kumimoji="0" lang="en-US" altLang="en-US" sz="1600" b="1" i="0" u="none" strike="noStrike" cap="none" normalizeH="0" baseline="0" dirty="0">
                <a:ln>
                  <a:noFill/>
                </a:ln>
                <a:solidFill>
                  <a:schemeClr val="tx1"/>
                </a:solidFill>
                <a:effectLst/>
                <a:latin typeface="Arial" panose="020B0604020202020204" pitchFamily="34" charset="0"/>
              </a:rPr>
              <a:t>PNG, JPEG, and BMP</a:t>
            </a:r>
            <a:r>
              <a:rPr kumimoji="0" lang="en-US" altLang="en-US" sz="1600" b="0" i="0" u="none" strike="noStrike" cap="none" normalizeH="0" baseline="0" dirty="0">
                <a:ln>
                  <a:noFill/>
                </a:ln>
                <a:solidFill>
                  <a:schemeClr val="tx1"/>
                </a:solidFill>
                <a:effectLst/>
                <a:latin typeface="Arial" panose="020B0604020202020204" pitchFamily="34" charset="0"/>
              </a:rPr>
              <a:t> images.</a:t>
            </a:r>
          </a:p>
          <a:p>
            <a:pPr marL="0" marR="0" lvl="0" indent="0" algn="just" defTabSz="914400" rtl="0" eaLnBrk="0" fontAlgn="base" latinLnBrk="0" hangingPunct="0">
              <a:lnSpc>
                <a:spcPct val="15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tx1"/>
                </a:solidFill>
                <a:effectLst/>
                <a:latin typeface="Arial" panose="020B0604020202020204" pitchFamily="34" charset="0"/>
              </a:rPr>
              <a:t>Efficient &amp; Fast Processing:</a:t>
            </a:r>
            <a:r>
              <a:rPr kumimoji="0" lang="en-US" altLang="en-US" sz="1600" b="0" i="0" u="none" strike="noStrike" cap="none" normalizeH="0" baseline="0" dirty="0">
                <a:ln>
                  <a:noFill/>
                </a:ln>
                <a:solidFill>
                  <a:schemeClr val="tx1"/>
                </a:solidFill>
                <a:effectLst/>
                <a:latin typeface="Arial" panose="020B0604020202020204" pitchFamily="34" charset="0"/>
              </a:rPr>
              <a:t> Optimized using </a:t>
            </a:r>
            <a:r>
              <a:rPr kumimoji="0" lang="en-US" altLang="en-US" sz="1600" b="1" i="0" u="none" strike="noStrike" cap="none" normalizeH="0" baseline="0" dirty="0">
                <a:ln>
                  <a:noFill/>
                </a:ln>
                <a:solidFill>
                  <a:schemeClr val="tx1"/>
                </a:solidFill>
                <a:effectLst/>
                <a:latin typeface="Arial" panose="020B0604020202020204" pitchFamily="34" charset="0"/>
              </a:rPr>
              <a:t>Python libraries like OpenCV, Pillow, and NumPy</a:t>
            </a:r>
            <a:r>
              <a:rPr kumimoji="0" lang="en-US" altLang="en-US" sz="1600" b="0" i="0" u="none" strike="noStrike" cap="none" normalizeH="0" baseline="0" dirty="0">
                <a:ln>
                  <a:noFill/>
                </a:ln>
                <a:solidFill>
                  <a:schemeClr val="tx1"/>
                </a:solidFill>
                <a:effectLst/>
                <a:latin typeface="Arial" panose="020B0604020202020204" pitchFamily="34" charset="0"/>
              </a:rPr>
              <a:t> for quick execution.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2F1A3E6E-7B25-3CDF-97B0-114A8A3364C9}"/>
              </a:ext>
            </a:extLst>
          </p:cNvPr>
          <p:cNvPicPr>
            <a:picLocks noChangeAspect="1"/>
          </p:cNvPicPr>
          <p:nvPr/>
        </p:nvPicPr>
        <p:blipFill>
          <a:blip r:embed="rId2"/>
          <a:stretch>
            <a:fillRect/>
          </a:stretch>
        </p:blipFill>
        <p:spPr>
          <a:xfrm>
            <a:off x="8141110" y="1832322"/>
            <a:ext cx="3782153" cy="3592542"/>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197191" y="1232452"/>
            <a:ext cx="7108177" cy="5463316"/>
          </a:xfrm>
        </p:spPr>
        <p:txBody>
          <a:bodyPr>
            <a:normAutofit fontScale="85000" lnSpcReduction="10000"/>
          </a:bodyPr>
          <a:lstStyle/>
          <a:p>
            <a:pPr marL="342900" indent="-342900" algn="just">
              <a:lnSpc>
                <a:spcPct val="150000"/>
              </a:lnSpc>
              <a:buFont typeface="+mj-lt"/>
              <a:buAutoNum type="arabicPeriod"/>
            </a:pPr>
            <a:r>
              <a:rPr lang="en-US" b="1" dirty="0"/>
              <a:t>Government Agencies:</a:t>
            </a:r>
            <a:r>
              <a:rPr lang="en-US" dirty="0"/>
              <a:t> Used for secure communication and confidential data transfer.</a:t>
            </a:r>
          </a:p>
          <a:p>
            <a:pPr marL="342900" indent="-342900" algn="just">
              <a:lnSpc>
                <a:spcPct val="150000"/>
              </a:lnSpc>
              <a:buFont typeface="+mj-lt"/>
              <a:buAutoNum type="arabicPeriod"/>
            </a:pPr>
            <a:r>
              <a:rPr lang="en-US" b="1" dirty="0"/>
              <a:t>Journalists &amp; Whistleblowers:</a:t>
            </a:r>
            <a:r>
              <a:rPr lang="en-US" dirty="0"/>
              <a:t> Helps safely share sensitive information without detection.</a:t>
            </a:r>
          </a:p>
          <a:p>
            <a:pPr marL="342900" indent="-342900" algn="just">
              <a:lnSpc>
                <a:spcPct val="150000"/>
              </a:lnSpc>
              <a:buFont typeface="+mj-lt"/>
              <a:buAutoNum type="arabicPeriod"/>
            </a:pPr>
            <a:r>
              <a:rPr lang="en-US" b="1" dirty="0"/>
              <a:t>Cybersecurity Experts:</a:t>
            </a:r>
            <a:r>
              <a:rPr lang="en-US" dirty="0"/>
              <a:t> Used for testing and developing secure communication methods.</a:t>
            </a:r>
          </a:p>
          <a:p>
            <a:pPr marL="342900" indent="-342900" algn="just">
              <a:lnSpc>
                <a:spcPct val="150000"/>
              </a:lnSpc>
              <a:buFont typeface="+mj-lt"/>
              <a:buAutoNum type="arabicPeriod"/>
            </a:pPr>
            <a:r>
              <a:rPr lang="en-US" b="1" dirty="0"/>
              <a:t>Military &amp; Intelligence Services:</a:t>
            </a:r>
            <a:r>
              <a:rPr lang="en-US" dirty="0"/>
              <a:t> Ensures covert messaging in critical operations.</a:t>
            </a:r>
          </a:p>
          <a:p>
            <a:pPr marL="342900" indent="-342900" algn="just">
              <a:lnSpc>
                <a:spcPct val="150000"/>
              </a:lnSpc>
              <a:buFont typeface="+mj-lt"/>
              <a:buAutoNum type="arabicPeriod"/>
            </a:pPr>
            <a:r>
              <a:rPr lang="en-US" b="1" dirty="0"/>
              <a:t>Researchers &amp; Academics:</a:t>
            </a:r>
            <a:r>
              <a:rPr lang="en-US" dirty="0"/>
              <a:t> Useful for studying and improving data security techniques.</a:t>
            </a:r>
          </a:p>
          <a:p>
            <a:pPr marL="342900" indent="-342900" algn="just">
              <a:lnSpc>
                <a:spcPct val="150000"/>
              </a:lnSpc>
              <a:buFont typeface="+mj-lt"/>
              <a:buAutoNum type="arabicPeriod"/>
            </a:pPr>
            <a:r>
              <a:rPr lang="en-US" b="1" dirty="0"/>
              <a:t>Businesses &amp; Corporations:</a:t>
            </a:r>
            <a:r>
              <a:rPr lang="en-US" dirty="0"/>
              <a:t> Protects trade secrets and confidential documents.</a:t>
            </a:r>
          </a:p>
          <a:p>
            <a:pPr marL="342900" indent="-342900" algn="just">
              <a:lnSpc>
                <a:spcPct val="150000"/>
              </a:lnSpc>
              <a:buFont typeface="+mj-lt"/>
              <a:buAutoNum type="arabicPeriod"/>
            </a:pPr>
            <a:r>
              <a:rPr lang="en-US" b="1" dirty="0"/>
              <a:t>General Users:</a:t>
            </a:r>
            <a:r>
              <a:rPr lang="en-US" dirty="0"/>
              <a:t> Individuals who want to keep personal data private and secure.</a:t>
            </a:r>
          </a:p>
          <a:p>
            <a:pPr marL="0" indent="0" algn="just">
              <a:lnSpc>
                <a:spcPct val="150000"/>
              </a:lnSpc>
              <a:buNone/>
            </a:pPr>
            <a:r>
              <a:rPr lang="en-US" dirty="0"/>
              <a:t>This project benefits anyone needing </a:t>
            </a:r>
            <a:r>
              <a:rPr lang="en-US" b="1" dirty="0"/>
              <a:t>safe, hidden communication</a:t>
            </a:r>
            <a:r>
              <a:rPr lang="en-US" dirty="0"/>
              <a:t> while maintaining image quality.</a:t>
            </a:r>
          </a:p>
          <a:p>
            <a:pPr marL="0" indent="0">
              <a:buNone/>
            </a:pPr>
            <a:endParaRPr lang="en-IN" dirty="0"/>
          </a:p>
        </p:txBody>
      </p:sp>
      <p:pic>
        <p:nvPicPr>
          <p:cNvPr id="6146" name="Picture 2" descr="2,018 End User Stock Photos - Free &amp; Royalty-Free Stock Photos from  Dreamstime">
            <a:extLst>
              <a:ext uri="{FF2B5EF4-FFF2-40B4-BE49-F238E27FC236}">
                <a16:creationId xmlns:a16="http://schemas.microsoft.com/office/drawing/2014/main" id="{C69D8429-C2EF-6C83-9879-FDEA92EE2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3188" y="1538375"/>
            <a:ext cx="4561622" cy="406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944A3E58-BE38-D265-89EC-2968DBE075F1}"/>
              </a:ext>
            </a:extLst>
          </p:cNvPr>
          <p:cNvPicPr>
            <a:picLocks noGrp="1" noChangeAspect="1"/>
          </p:cNvPicPr>
          <p:nvPr>
            <p:ph idx="1"/>
          </p:nvPr>
        </p:nvPicPr>
        <p:blipFill>
          <a:blip r:embed="rId3"/>
          <a:stretch>
            <a:fillRect/>
          </a:stretch>
        </p:blipFill>
        <p:spPr>
          <a:xfrm>
            <a:off x="299703" y="1400073"/>
            <a:ext cx="5481665" cy="4673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BDFCF345-4E1C-1CA2-EA07-6413FD4DBB0B}"/>
              </a:ext>
            </a:extLst>
          </p:cNvPr>
          <p:cNvPicPr>
            <a:picLocks noChangeAspect="1"/>
          </p:cNvPicPr>
          <p:nvPr/>
        </p:nvPicPr>
        <p:blipFill>
          <a:blip r:embed="rId4"/>
          <a:stretch>
            <a:fillRect/>
          </a:stretch>
        </p:blipFill>
        <p:spPr>
          <a:xfrm>
            <a:off x="6027174" y="1484670"/>
            <a:ext cx="6072565" cy="458900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8371523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FCD61953-AD75-0CEB-19A2-D24408D62501}"/>
              </a:ext>
            </a:extLst>
          </p:cNvPr>
          <p:cNvSpPr>
            <a:spLocks noGrp="1" noChangeArrowheads="1"/>
          </p:cNvSpPr>
          <p:nvPr>
            <p:ph idx="1"/>
          </p:nvPr>
        </p:nvSpPr>
        <p:spPr bwMode="auto">
          <a:xfrm>
            <a:off x="206478" y="1615916"/>
            <a:ext cx="787239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Steganography is a powerful method for </a:t>
            </a:r>
            <a:r>
              <a:rPr kumimoji="0" lang="en-US" altLang="en-US" sz="1600" b="1" i="0" u="none" strike="noStrike" cap="none" normalizeH="0" baseline="0" dirty="0">
                <a:ln>
                  <a:noFill/>
                </a:ln>
                <a:solidFill>
                  <a:schemeClr val="tx1"/>
                </a:solidFill>
                <a:effectLst/>
                <a:latin typeface="Arial" panose="020B0604020202020204" pitchFamily="34" charset="0"/>
              </a:rPr>
              <a:t>secure data hiding</a:t>
            </a:r>
            <a:r>
              <a:rPr kumimoji="0" lang="en-US" altLang="en-US" sz="1600" b="0" i="0" u="none" strike="noStrike" cap="none" normalizeH="0" baseline="0" dirty="0">
                <a:ln>
                  <a:noFill/>
                </a:ln>
                <a:solidFill>
                  <a:schemeClr val="tx1"/>
                </a:solidFill>
                <a:effectLst/>
                <a:latin typeface="Arial" panose="020B0604020202020204" pitchFamily="34" charset="0"/>
              </a:rPr>
              <a:t>, ensuring privacy and confidentiality in digital communication. This project successfully embeds secret messages in images using </a:t>
            </a:r>
            <a:r>
              <a:rPr kumimoji="0" lang="en-US" altLang="en-US" sz="1600" b="1" i="0" u="none" strike="noStrike" cap="none" normalizeH="0" baseline="0" dirty="0">
                <a:ln>
                  <a:noFill/>
                </a:ln>
                <a:solidFill>
                  <a:schemeClr val="tx1"/>
                </a:solidFill>
                <a:effectLst/>
                <a:latin typeface="Arial" panose="020B0604020202020204" pitchFamily="34" charset="0"/>
              </a:rPr>
              <a:t>Least Significant Bit (LSB) steganography</a:t>
            </a:r>
            <a:r>
              <a:rPr kumimoji="0" lang="en-US" altLang="en-US" sz="1600" b="0" i="0" u="none" strike="noStrike" cap="none" normalizeH="0" baseline="0" dirty="0">
                <a:ln>
                  <a:noFill/>
                </a:ln>
                <a:solidFill>
                  <a:schemeClr val="tx1"/>
                </a:solidFill>
                <a:effectLst/>
                <a:latin typeface="Arial" panose="020B0604020202020204" pitchFamily="34" charset="0"/>
              </a:rPr>
              <a:t>, making the data invisible to the human eye. With </a:t>
            </a:r>
            <a:r>
              <a:rPr kumimoji="0" lang="en-US" altLang="en-US" sz="1600" b="1" i="0" u="none" strike="noStrike" cap="none" normalizeH="0" baseline="0" dirty="0">
                <a:ln>
                  <a:noFill/>
                </a:ln>
                <a:solidFill>
                  <a:schemeClr val="tx1"/>
                </a:solidFill>
                <a:effectLst/>
                <a:latin typeface="Arial" panose="020B0604020202020204" pitchFamily="34" charset="0"/>
              </a:rPr>
              <a:t>Python libraries like OpenCV, Pillow, and NumPy</a:t>
            </a:r>
            <a:r>
              <a:rPr kumimoji="0" lang="en-US" altLang="en-US" sz="1600" b="0" i="0" u="none" strike="noStrike" cap="none" normalizeH="0" baseline="0" dirty="0">
                <a:ln>
                  <a:noFill/>
                </a:ln>
                <a:solidFill>
                  <a:schemeClr val="tx1"/>
                </a:solidFill>
                <a:effectLst/>
                <a:latin typeface="Arial" panose="020B0604020202020204" pitchFamily="34" charset="0"/>
              </a:rPr>
              <a:t>, the system maintains high security while preserving image quality. The project can be useful for </a:t>
            </a:r>
            <a:r>
              <a:rPr kumimoji="0" lang="en-US" altLang="en-US" sz="1600" b="1" i="0" u="none" strike="noStrike" cap="none" normalizeH="0" baseline="0" dirty="0">
                <a:ln>
                  <a:noFill/>
                </a:ln>
                <a:solidFill>
                  <a:schemeClr val="tx1"/>
                </a:solidFill>
                <a:effectLst/>
                <a:latin typeface="Arial" panose="020B0604020202020204" pitchFamily="34" charset="0"/>
              </a:rPr>
              <a:t>government agencies, businesses, journalists, and individuals</a:t>
            </a:r>
            <a:r>
              <a:rPr kumimoji="0" lang="en-US" altLang="en-US" sz="1600" b="0" i="0" u="none" strike="noStrike" cap="none" normalizeH="0" baseline="0" dirty="0">
                <a:ln>
                  <a:noFill/>
                </a:ln>
                <a:solidFill>
                  <a:schemeClr val="tx1"/>
                </a:solidFill>
                <a:effectLst/>
                <a:latin typeface="Arial" panose="020B0604020202020204" pitchFamily="34" charset="0"/>
              </a:rPr>
              <a:t> who need safe communication. By combining encryption with steganography, this approach enhances data protection. In the future, advanced techniques like </a:t>
            </a:r>
            <a:r>
              <a:rPr kumimoji="0" lang="en-US" altLang="en-US" sz="1600" b="1" i="0" u="none" strike="noStrike" cap="none" normalizeH="0" baseline="0" dirty="0">
                <a:ln>
                  <a:noFill/>
                </a:ln>
                <a:solidFill>
                  <a:schemeClr val="tx1"/>
                </a:solidFill>
                <a:effectLst/>
                <a:latin typeface="Arial" panose="020B0604020202020204" pitchFamily="34" charset="0"/>
              </a:rPr>
              <a:t>AI-based steganography</a:t>
            </a:r>
            <a:r>
              <a:rPr kumimoji="0" lang="en-US" altLang="en-US" sz="1600" b="0" i="0" u="none" strike="noStrike" cap="none" normalizeH="0" baseline="0" dirty="0">
                <a:ln>
                  <a:noFill/>
                </a:ln>
                <a:solidFill>
                  <a:schemeClr val="tx1"/>
                </a:solidFill>
                <a:effectLst/>
                <a:latin typeface="Arial" panose="020B0604020202020204" pitchFamily="34" charset="0"/>
              </a:rPr>
              <a:t> can further improve security and efficiency in hidden data transfer.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9" name="Picture 3" descr="3,916 Conclusion Presentation Royalty-Free Photos and Stock Images |  Shutterstock">
            <a:extLst>
              <a:ext uri="{FF2B5EF4-FFF2-40B4-BE49-F238E27FC236}">
                <a16:creationId xmlns:a16="http://schemas.microsoft.com/office/drawing/2014/main" id="{FE20E0FF-3662-9D19-F179-2C738E504F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75" t="-17696" r="3177" b="17696"/>
          <a:stretch/>
        </p:blipFill>
        <p:spPr bwMode="auto">
          <a:xfrm>
            <a:off x="7876393" y="1397410"/>
            <a:ext cx="419762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305435" indent="-305435"/>
            <a:r>
              <a:rPr lang="en-IN" dirty="0"/>
              <a:t>GitHub: </a:t>
            </a:r>
            <a:r>
              <a:rPr lang="en-IN" dirty="0">
                <a:ea typeface="+mn-lt"/>
                <a:cs typeface="+mn-lt"/>
                <a:hlinkClick r:id="rId2"/>
              </a:rPr>
              <a:t>https://github.com/Amreen-0786/Secure-Data-Hiding-in-Images-using-Stegnography</a:t>
            </a:r>
            <a:endParaRPr lang="en-US">
              <a:ea typeface="+mn-lt"/>
              <a:cs typeface="+mn-lt"/>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136</TotalTime>
  <Words>741</Words>
  <Application>Microsoft Office PowerPoint</Application>
  <PresentationFormat>Widescreen</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Amreen Shaikh</cp:lastModifiedBy>
  <cp:revision>32</cp:revision>
  <dcterms:created xsi:type="dcterms:W3CDTF">2021-05-26T16:50:10Z</dcterms:created>
  <dcterms:modified xsi:type="dcterms:W3CDTF">2025-02-19T11:19:07Z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