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7" r:id="rId4"/>
    <p:sldId id="274" r:id="rId5"/>
    <p:sldId id="272" r:id="rId6"/>
    <p:sldId id="277" r:id="rId7"/>
    <p:sldId id="273" r:id="rId8"/>
    <p:sldId id="268" r:id="rId9"/>
    <p:sldId id="275" r:id="rId10"/>
    <p:sldId id="270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36164" y="984203"/>
            <a:ext cx="11971866" cy="89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AUTOMATED PUBLIC LIGHTNING SYSTEM USING ESP NOW</a:t>
            </a:r>
            <a:br>
              <a:rPr lang="en-GB" dirty="0"/>
            </a:br>
            <a:r>
              <a:rPr lang="en-GB" sz="1600" dirty="0"/>
              <a:t>PSCS_1</a:t>
            </a:r>
            <a:r>
              <a:rPr lang="en-IN" altLang="en-GB" sz="1600" dirty="0"/>
              <a:t>4</a:t>
            </a:r>
            <a:endParaRPr lang="en-GB" sz="1600" i="1" dirty="0">
              <a:solidFill>
                <a:schemeClr val="tx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2800"/>
              <a:buFont typeface="Verdana" panose="020B0604030504040204"/>
              <a:buNone/>
            </a:pPr>
            <a:endParaRPr lang="en-GB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61160" y="2235619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l">
              <a:spcBef>
                <a:spcPts val="0"/>
              </a:spcBef>
            </a:pPr>
            <a:r>
              <a:rPr lang="en-GB" dirty="0">
                <a:latin typeface="Cambria" panose="02040503050406030204"/>
                <a:ea typeface="Cambria" panose="02040503050406030204"/>
              </a:rPr>
              <a:t>Batch Number:  CSE_248</a:t>
            </a:r>
            <a:endParaRPr dirty="0">
              <a:latin typeface="Cambria" panose="02040503050406030204"/>
              <a:ea typeface="Cambria" panose="02040503050406030204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256848" y="2513340"/>
            <a:ext cx="4737647" cy="2005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Clr>
                <a:srgbClr val="17365D"/>
              </a:buClr>
              <a:buSzPts val="2000"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Under the Supervision of,</a:t>
            </a:r>
            <a:endParaRPr lang="en-US" sz="1800" dirty="0">
              <a:latin typeface="Cambria" panose="02040503050406030204"/>
              <a:ea typeface="Cambria" panose="02040503050406030204"/>
            </a:endParaRPr>
          </a:p>
          <a:p>
            <a:pPr algn="ctr">
              <a:spcBef>
                <a:spcPts val="400"/>
              </a:spcBef>
              <a:buSzPts val="2000"/>
            </a:pPr>
            <a:endParaRPr lang="en-GB" sz="1600" b="1" dirty="0">
              <a:solidFill>
                <a:srgbClr val="17365D"/>
              </a:solidFill>
              <a:latin typeface="Cambria" panose="02040503050406030204"/>
              <a:ea typeface="Cambria" panose="02040503050406030204"/>
            </a:endParaRPr>
          </a:p>
          <a:p>
            <a:pPr algn="ctr"/>
            <a:r>
              <a:rPr lang="en-GB" sz="1600" dirty="0">
                <a:solidFill>
                  <a:srgbClr val="17365D"/>
                </a:solidFill>
                <a:ea typeface="Cambria" panose="02040503050406030204"/>
              </a:rPr>
              <a:t>M</a:t>
            </a:r>
            <a:r>
              <a:rPr lang="en-IN" altLang="en-GB" sz="1600" dirty="0">
                <a:solidFill>
                  <a:srgbClr val="17365D"/>
                </a:solidFill>
                <a:ea typeface="Cambria" panose="02040503050406030204"/>
              </a:rPr>
              <a:t>r</a:t>
            </a:r>
            <a:r>
              <a:rPr lang="en-GB" sz="1600" dirty="0">
                <a:solidFill>
                  <a:srgbClr val="17365D"/>
                </a:solidFill>
                <a:ea typeface="Cambria" panose="02040503050406030204"/>
              </a:rPr>
              <a:t>. T</a:t>
            </a:r>
            <a:r>
              <a:rPr lang="en-IN" altLang="en-GB" sz="1600" dirty="0">
                <a:solidFill>
                  <a:srgbClr val="17365D"/>
                </a:solidFill>
                <a:ea typeface="Cambria" panose="02040503050406030204"/>
              </a:rPr>
              <a:t>anveer Ahmed</a:t>
            </a:r>
            <a:r>
              <a:rPr lang="en-GB" sz="1600" dirty="0">
                <a:solidFill>
                  <a:srgbClr val="17365D"/>
                </a:solidFill>
                <a:ea typeface="Cambria" panose="02040503050406030204"/>
              </a:rPr>
              <a:t> </a:t>
            </a:r>
            <a:endParaRPr lang="en-GB" dirty="0"/>
          </a:p>
          <a:p>
            <a:pPr algn="ctr"/>
            <a:r>
              <a:rPr lang="en-GB" sz="1600" b="1" dirty="0">
                <a:solidFill>
                  <a:srgbClr val="17365D"/>
                </a:solidFill>
                <a:latin typeface="Cambria" panose="02040503050406030204"/>
                <a:ea typeface="Cambria" panose="02040503050406030204"/>
              </a:rPr>
              <a:t>Assistant Professor</a:t>
            </a:r>
            <a:endParaRPr lang="en-GB" sz="1600" dirty="0">
              <a:latin typeface="Cambria" panose="02040503050406030204"/>
              <a:ea typeface="Cambria" panose="0204050305040603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endParaRPr lang="en-GB" sz="17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1740514" y="-2771"/>
            <a:ext cx="8869356" cy="685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100" b="1" dirty="0">
                <a:solidFill>
                  <a:srgbClr val="17365D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CSE7101-</a:t>
            </a:r>
            <a:r>
              <a:rPr lang="en-GB" sz="2100" b="1" i="0" u="none" strike="noStrike" cap="none" dirty="0">
                <a:solidFill>
                  <a:srgbClr val="17365D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 Capstone Project</a:t>
            </a:r>
            <a:endParaRPr sz="2100" dirty="0">
              <a:latin typeface="Cambria" panose="02040503050406030204"/>
              <a:ea typeface="Cambria" panose="02040503050406030204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Computer Science and Engineering</a:t>
            </a:r>
            <a:endParaRPr lang="en-US" sz="1700" dirty="0">
              <a:latin typeface="Cambria" panose="02040503050406030204"/>
              <a:ea typeface="Cambria" panose="02040503050406030204"/>
              <a:cs typeface="Verdana" panose="020B0604030504040204"/>
              <a:sym typeface="Verdana" panose="020B0604030504040204"/>
            </a:endParaRPr>
          </a:p>
          <a:p>
            <a:r>
              <a:rPr lang="en-US" sz="1800" b="1" dirty="0">
                <a:solidFill>
                  <a:schemeClr val="accent1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Name of the </a:t>
            </a:r>
            <a:r>
              <a:rPr lang="en-US" sz="1800" b="1" dirty="0" err="1">
                <a:solidFill>
                  <a:schemeClr val="accent1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HoD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: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Dr. A</a:t>
            </a:r>
            <a:r>
              <a:rPr lang="en-IN" altLang="en-US" sz="1800" b="1" dirty="0">
                <a:solidFill>
                  <a:srgbClr val="FF0000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nandaraj </a:t>
            </a:r>
            <a:endParaRPr lang="en-US" sz="1800" b="1" dirty="0">
              <a:solidFill>
                <a:srgbClr val="4F81BD"/>
              </a:solidFill>
              <a:latin typeface="Cambria" panose="02040503050406030204"/>
              <a:ea typeface="Cambria" panose="02040503050406030204"/>
              <a:cs typeface="Verdana" panose="020B0604030504040204"/>
              <a:sym typeface="Verdana" panose="020B0604030504040204"/>
            </a:endParaRPr>
          </a:p>
          <a:p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Name of the Program Project Coordinator:</a:t>
            </a:r>
            <a:r>
              <a:rPr lang="en-IN" altLang="en-US" sz="1800" b="1" i="0" u="none" strike="noStrike" cap="none" dirty="0">
                <a:solidFill>
                  <a:schemeClr val="accent1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 </a:t>
            </a:r>
            <a:r>
              <a:rPr lang="en-IN" altLang="en-US" sz="1800" i="0" u="none" strike="noStrike" cap="none" dirty="0">
                <a:solidFill>
                  <a:schemeClr val="accent1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Ms Priyanka</a:t>
            </a:r>
            <a:endParaRPr lang="en-US" sz="1800" dirty="0">
              <a:solidFill>
                <a:srgbClr val="FF0000"/>
              </a:solidFill>
              <a:latin typeface="Cambria" panose="02040503050406030204"/>
              <a:ea typeface="Cambria" panose="02040503050406030204"/>
              <a:cs typeface="Verdana" panose="020B0604030504040204"/>
            </a:endParaRPr>
          </a:p>
          <a:p>
            <a:pPr lvl="0"/>
            <a:r>
              <a:rPr lang="en-US" sz="1800" b="1" dirty="0">
                <a:solidFill>
                  <a:schemeClr val="accent1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Dr. Sampath A K , Dr. Geetha A </a:t>
            </a:r>
            <a:endParaRPr sz="1800" b="1" i="0" u="none" strike="noStrike" cap="none">
              <a:solidFill>
                <a:schemeClr val="tx1"/>
              </a:solidFill>
              <a:latin typeface="Cambria" panose="02040503050406030204"/>
              <a:ea typeface="Cambria" panose="02040503050406030204"/>
              <a:cs typeface="Verdana" panose="020B0604030504040204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9" y="3150576"/>
          <a:ext cx="5369728" cy="1346416"/>
        </p:xfrm>
        <a:graphic>
          <a:graphicData uri="http://schemas.openxmlformats.org/drawingml/2006/table">
            <a:tbl>
              <a:tblPr firstRow="1" bandRow="1"/>
              <a:tblGrid>
                <a:gridCol w="2491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1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Arial" panose="020B0604020202020204"/>
                        </a:rPr>
                        <a:t>20221</a:t>
                      </a:r>
                      <a:r>
                        <a:rPr lang="en-IN" altLang="en-US" sz="1400" b="0" i="0" u="none" strike="noStrike" noProof="0" dirty="0">
                          <a:latin typeface="Arial" panose="020B0604020202020204"/>
                        </a:rPr>
                        <a:t>CCS0002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altLang="en-US" dirty="0"/>
                        <a:t>AMREEN 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202</a:t>
                      </a:r>
                      <a:r>
                        <a:rPr lang="en-IN" altLang="en-US" dirty="0"/>
                        <a:t>31CCS3005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altLang="en-US" dirty="0"/>
                        <a:t>BHAVANA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7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latin typeface="Arial" panose="020B0604020202020204"/>
                        </a:rPr>
                        <a:t>20231C</a:t>
                      </a:r>
                      <a:r>
                        <a:rPr lang="en-IN" altLang="en-US" sz="1400" b="0" i="0" u="none" strike="noStrike" noProof="0" dirty="0">
                          <a:latin typeface="Arial" panose="020B0604020202020204"/>
                        </a:rPr>
                        <a:t>CS</a:t>
                      </a:r>
                      <a:r>
                        <a:rPr lang="en-US" sz="1400" b="0" i="0" u="none" strike="noStrike" noProof="0" dirty="0">
                          <a:latin typeface="Arial" panose="020B0604020202020204"/>
                        </a:rPr>
                        <a:t>30</a:t>
                      </a:r>
                      <a:r>
                        <a:rPr lang="en-IN" altLang="en-US" sz="1400" b="0" i="0" u="none" strike="noStrike" noProof="0" dirty="0">
                          <a:latin typeface="Arial" panose="020B0604020202020204"/>
                        </a:rPr>
                        <a:t>06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alt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AALIYA ZAINA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 descr="A graph with colored bars&#10;&#10;AI-generated content may be incorrec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10" y="1069730"/>
            <a:ext cx="9012117" cy="50629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785" y="1143000"/>
            <a:ext cx="8706485" cy="4859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/>
                <a:ea typeface="Cambria" panose="02040503050406030204"/>
              </a:rPr>
              <a:t>References (IEEE Paper format)</a:t>
            </a:r>
            <a:endParaRPr lang="en-US" dirty="0">
              <a:latin typeface="Cambria" panose="02040503050406030204"/>
              <a:ea typeface="Cambria" panose="02040503050406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1. P. K. Sahoo et al., “IoT-Based Smart Lighting System for Energy Efficiency,” IEEE Access, vol. 9, pp. 112158–112173, 2021.  </a:t>
            </a:r>
          </a:p>
          <a:p>
            <a:pPr marL="76200" indent="0">
              <a:buNone/>
            </a:pP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2. Espressif Systems, “ESP-NOW Protocol Documentation,” 2023. [Online]. Available: https://docs.espressif.com/projects/esp-idf/en/latest/esp32/api-reference/network/esp_now.html  </a:t>
            </a:r>
          </a:p>
          <a:p>
            <a:pPr marL="76200" indent="0">
              <a:buNone/>
            </a:pP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3. A. Gupta, “Low-Cost Automation Using ESP8266,” Journal of Embedded Systems, vol. 7, no. 4, pp. 45–59, Dec. 2022.  </a:t>
            </a:r>
          </a:p>
          <a:p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/>
                <a:ea typeface="Cambria" panose="02040503050406030204"/>
              </a:rPr>
              <a:t>Problem Statement Number: PSCS_17</a:t>
            </a:r>
            <a:endParaRPr dirty="0">
              <a:latin typeface="Cambria" panose="02040503050406030204"/>
              <a:ea typeface="Cambria" panose="02040503050406030204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592992" y="1069732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>Manual public lighting systems waste energy by operating on fixed schedules, ignoring ambient light conditions. Rural/remote areas lack adaptive solutions due to high costs and dependency on centralized networks. 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just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Key Features</a:t>
            </a:r>
          </a:p>
          <a:p>
            <a:pPr marL="76200" indent="0" algn="just">
              <a:buNone/>
            </a:pP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just">
              <a:buNone/>
            </a:pPr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>1. Energy inefficiency due to non-adaptive lighting schedules.  </a:t>
            </a:r>
          </a:p>
          <a:p>
            <a:pPr marL="76200" indent="0" algn="just">
              <a:buNone/>
            </a:pPr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>2. High deployment costs of IoT solutions requiring cloud infrastructure.  </a:t>
            </a:r>
          </a:p>
          <a:p>
            <a:pPr marL="76200" indent="0" algn="just">
              <a:buNone/>
            </a:pPr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>3. Lack of real-time responsiveness to environmental changes. </a:t>
            </a:r>
          </a:p>
          <a:p>
            <a:pPr marL="76200" indent="0" algn="just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190500" algn="just">
              <a:spcBef>
                <a:spcPts val="0"/>
              </a:spcBef>
              <a:buNone/>
            </a:pPr>
            <a:endParaRPr lang="en-US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sz="4000" dirty="0">
                <a:latin typeface="Cambria" panose="02040503050406030204"/>
                <a:ea typeface="Cambria" panose="02040503050406030204"/>
              </a:rPr>
              <a:t>Content</a:t>
            </a:r>
            <a:endParaRPr sz="4000" dirty="0">
              <a:latin typeface="Cambria" panose="02040503050406030204"/>
              <a:ea typeface="Cambria" panose="02040503050406030204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70082" y="1047173"/>
            <a:ext cx="9194800" cy="434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/>
                <a:ea typeface="Cambria" panose="02040503050406030204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/>
                <a:ea typeface="Cambria" panose="02040503050406030204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/>
                <a:ea typeface="Cambria" panose="02040503050406030204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/>
                <a:ea typeface="Cambria" panose="02040503050406030204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/>
                <a:ea typeface="Cambria" panose="02040503050406030204"/>
              </a:rPr>
              <a:t>Innovation or Novel Contributions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/>
                <a:ea typeface="Cambria" panose="02040503050406030204"/>
              </a:rPr>
              <a:t>Git-hub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/>
                <a:ea typeface="Cambria" panose="02040503050406030204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/>
                <a:ea typeface="Cambria" panose="02040503050406030204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549031" y="34058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lang="en-GB" dirty="0"/>
          </a:p>
          <a:p>
            <a:r>
              <a:rPr lang="en-GB" sz="4000" dirty="0">
                <a:latin typeface="Times New Roman" panose="02020603050405020304" charset="0"/>
                <a:cs typeface="Times New Roman" panose="02020603050405020304" charset="0"/>
              </a:rPr>
              <a:t>Objectives</a:t>
            </a:r>
            <a:endParaRPr lang="en-US" sz="4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ts val="2800"/>
              <a:buFont typeface="Verdana" panose="020B0604030504040204"/>
              <a:buNone/>
            </a:pPr>
            <a:endParaRPr lang="en-GB" sz="40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93074" y="828831"/>
            <a:ext cx="12001500" cy="603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76200" indent="0" algn="just">
              <a:buFont typeface="Arial" panose="020B0604020202020204" pitchFamily="34" charset="0"/>
              <a:buNone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>1. Design a low-cost, *offline* lighting system using ESP8266.  </a:t>
            </a:r>
          </a:p>
          <a:p>
            <a:pPr marL="76200" indent="0" algn="just">
              <a:buFont typeface="Arial" panose="020B0604020202020204" pitchFamily="34" charset="0"/>
              <a:buNone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>2. Implement *ESP-NOW* for decentralized master-slave communication.  </a:t>
            </a:r>
          </a:p>
          <a:p>
            <a:pPr marL="76200" indent="0" algn="just">
              <a:buFont typeface="Arial" panose="020B0604020202020204" pitchFamily="34" charset="0"/>
              <a:buNone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>3. Optimize energy usage via ambient light 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sensor</a:t>
            </a:r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>.  </a:t>
            </a:r>
          </a:p>
          <a:p>
            <a:pPr marL="76200" indent="0" algn="just">
              <a:buFont typeface="Arial" panose="020B0604020202020204" pitchFamily="34" charset="0"/>
              <a:buNone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>4. Enable automatic light activation/deactivation without human intervention. 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just">
              <a:buFont typeface="Arial" panose="020B0604020202020204" pitchFamily="34" charset="0"/>
              <a:buNone/>
            </a:pPr>
            <a:r>
              <a:rPr lang="en-IN" altLang="en-US" b="1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endParaRPr lang="en-US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534670" y="132080"/>
            <a:ext cx="10668000" cy="57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200" dirty="0">
                <a:latin typeface="Cambria" panose="02040503050406030204"/>
                <a:ea typeface="Cambria" panose="02040503050406030204"/>
              </a:rPr>
              <a:t>A</a:t>
            </a:r>
            <a:r>
              <a:rPr lang="en-US" sz="3200" dirty="0">
                <a:latin typeface="Cambria" panose="02040503050406030204"/>
                <a:ea typeface="Cambria" panose="02040503050406030204"/>
                <a:sym typeface="+mn-ea"/>
              </a:rPr>
              <a:t>nalysis of Problem Statement</a:t>
            </a:r>
            <a:endParaRPr lang="en-US" sz="3200" dirty="0">
              <a:latin typeface="Cambria" panose="02040503050406030204"/>
              <a:ea typeface="Cambria" panose="02040503050406030204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402492" y="9525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Technology Stack:</a:t>
            </a: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Hardware: ESP8266 </a:t>
            </a: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D1 mini</a:t>
            </a: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, L</a:t>
            </a: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ight</a:t>
            </a: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 sensors, Relay modules, LEDs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Communication: ESP-NOW (for peer-to-peer data transfer)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Software: Arduino IDE, C/C++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GB" sz="3000" b="1" dirty="0">
                <a:latin typeface="Cambria" panose="02040503050406030204" pitchFamily="18" charset="0"/>
                <a:ea typeface="Cambria" panose="02040503050406030204" pitchFamily="18" charset="0"/>
              </a:rPr>
              <a:t>Challenges: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Challenge	</a:t>
            </a: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</a:t>
            </a: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Solution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Packet loss in ESP-NOW</a:t>
            </a: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</a:t>
            </a: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	Use acknowledgment messages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LDR calibration	</a:t>
            </a: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</a:t>
            </a: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Calibrate dynamically under different light levels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Power supply to relays	</a:t>
            </a: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</a:t>
            </a: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Use external 5V source to avoid brownouts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17365D"/>
                </a:solidFill>
                <a:latin typeface="Times New Roman" panose="02020603050405020304" charset="0"/>
                <a:ea typeface="Cambria" panose="02040503050406030204"/>
                <a:cs typeface="Times New Roman" panose="02020603050405020304" charset="0"/>
              </a:rPr>
              <a:t>Analysis of Problem Statement (contd...)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57910"/>
            <a:ext cx="4859655" cy="4526280"/>
          </a:xfrm>
        </p:spPr>
        <p:txBody>
          <a:bodyPr/>
          <a:lstStyle/>
          <a:p>
            <a:pPr marL="50800" indent="0" algn="just">
              <a:spcBef>
                <a:spcPts val="480"/>
              </a:spcBef>
              <a:buNone/>
            </a:pPr>
            <a:r>
              <a:rPr lang="en-IN" altLang="en-US" sz="18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Software Requirements</a:t>
            </a:r>
            <a:r>
              <a:rPr lang="en-US" altLang="en-GB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GB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spcBef>
                <a:spcPts val="480"/>
              </a:spcBef>
            </a:pP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IDE: Arduino IDE  </a:t>
            </a:r>
          </a:p>
          <a:p>
            <a:pPr algn="just">
              <a:spcBef>
                <a:spcPts val="480"/>
              </a:spcBef>
            </a:pP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Libraries: ESP8266WiFi, ESP-NOW, Adafruit_Sensor  </a:t>
            </a:r>
          </a:p>
          <a:p>
            <a:pPr algn="just">
              <a:spcBef>
                <a:spcPts val="480"/>
              </a:spcBef>
            </a:pP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Protocol: ESP-NOW (for peer-to-peer communication)  </a:t>
            </a:r>
          </a:p>
          <a:p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156200" y="1057910"/>
            <a:ext cx="6323330" cy="4526280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Hardware Requirements</a:t>
            </a:r>
          </a:p>
          <a:p>
            <a:pPr marL="50800" indent="0">
              <a:buNone/>
            </a:pP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en-US" sz="1800" b="1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IN" altLang="en-US" sz="18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Item            </a:t>
            </a:r>
            <a:r>
              <a:rPr lang="en-IN" altLang="en-US" sz="1800" dirty="0">
                <a:latin typeface="Times New Roman" panose="02020603050405020304" charset="0"/>
                <a:cs typeface="Times New Roman" panose="02020603050405020304" charset="0"/>
              </a:rPr>
              <a:t>           </a:t>
            </a: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Specification</a:t>
            </a:r>
          </a:p>
          <a:p>
            <a:pPr marL="50800" indent="0">
              <a:buNone/>
            </a:pP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                        </a:t>
            </a:r>
          </a:p>
          <a:p>
            <a:pPr marL="50800" indent="0">
              <a:buNone/>
            </a:pP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Microcontrollers    </a:t>
            </a:r>
            <a:r>
              <a:rPr lang="en-IN" altLang="en-US" sz="1800" dirty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ESP8266 (NodeMCU) </a:t>
            </a:r>
            <a:r>
              <a:rPr lang="en-US" altLang="en-US" sz="1800" dirty="0">
                <a:latin typeface="Times New Roman" panose="02020603050405020304" charset="0"/>
                <a:cs typeface="Times New Roman" panose="02020603050405020304" charset="0"/>
              </a:rPr>
              <a:t>×</a:t>
            </a: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6 units                </a:t>
            </a:r>
          </a:p>
          <a:p>
            <a:pPr marL="50800" indent="0">
              <a:buNone/>
            </a:pP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Sensors             </a:t>
            </a:r>
            <a:r>
              <a:rPr lang="en-IN" altLang="en-US" sz="1800" dirty="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en-US" sz="1800" dirty="0">
                <a:latin typeface="Times New Roman" panose="02020603050405020304" charset="0"/>
                <a:cs typeface="Times New Roman" panose="02020603050405020304" charset="0"/>
              </a:rPr>
              <a:t>  Ambient Light Sensor</a:t>
            </a: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 dirty="0">
                <a:latin typeface="Times New Roman" panose="02020603050405020304" charset="0"/>
                <a:cs typeface="Times New Roman" panose="02020603050405020304" charset="0"/>
              </a:rPr>
              <a:t>×</a:t>
            </a: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1       </a:t>
            </a:r>
          </a:p>
          <a:p>
            <a:pPr marL="50800" indent="0">
              <a:buNone/>
            </a:pP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Actuators           </a:t>
            </a:r>
            <a:r>
              <a:rPr lang="en-IN" altLang="en-US" sz="18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en-US" sz="1800" dirty="0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5V Single-Channel Relay Modules </a:t>
            </a:r>
            <a:r>
              <a:rPr lang="en-US" altLang="en-US" sz="1800" dirty="0">
                <a:latin typeface="Times New Roman" panose="02020603050405020304" charset="0"/>
                <a:cs typeface="Times New Roman" panose="02020603050405020304" charset="0"/>
              </a:rPr>
              <a:t>×</a:t>
            </a: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6         </a:t>
            </a:r>
          </a:p>
          <a:p>
            <a:pPr marL="50800" indent="0">
              <a:buNone/>
            </a:pP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Lights               </a:t>
            </a:r>
            <a:r>
              <a:rPr lang="en-IN" altLang="en-US" sz="1800" dirty="0"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LEDs (for simulation)    </a:t>
            </a:r>
          </a:p>
          <a:p>
            <a:pPr marL="50800" indent="0">
              <a:buNone/>
            </a:pP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Power                 </a:t>
            </a:r>
            <a:r>
              <a:rPr lang="en-IN" altLang="en-US" sz="1800" dirty="0"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5V Power Supply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366346" y="194531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sz="3200" dirty="0">
                <a:latin typeface="Cambria" panose="02040503050406030204"/>
                <a:ea typeface="Cambria" panose="02040503050406030204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254000" y="931007"/>
            <a:ext cx="11943374" cy="56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Challenges Identified: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1" indent="-285750" algn="just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Language barrier for rural users</a:t>
            </a:r>
          </a:p>
          <a:p>
            <a:pPr marL="1200150" lvl="1" indent="-285750" algn="just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Manual, time-consuming navigation</a:t>
            </a:r>
          </a:p>
          <a:p>
            <a:pPr marL="1200150" lvl="1" indent="-285750" algn="just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No job-matching intelligence</a:t>
            </a:r>
          </a:p>
          <a:p>
            <a:pPr marL="1200150" lvl="1" indent="-285750" algn="just"/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/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Opportunities: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1" indent="-285750" algn="just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Use AI to predict and serve user needs instantly</a:t>
            </a:r>
          </a:p>
          <a:p>
            <a:pPr marL="1200150" lvl="1" indent="-285750" algn="just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Increase adoption by making the system accessible to non-tech-savvy users</a:t>
            </a:r>
          </a:p>
          <a:p>
            <a:pPr marL="1200150" lvl="1" indent="-285750" algn="just"/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/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Expected Benefits:</a:t>
            </a:r>
          </a:p>
          <a:p>
            <a:pPr marL="1200150" lvl="1" indent="-285750" algn="just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Shorter query resolution time</a:t>
            </a:r>
          </a:p>
          <a:p>
            <a:pPr marL="1200150" lvl="1" indent="-285750" algn="just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Improved user engagement</a:t>
            </a:r>
          </a:p>
          <a:p>
            <a:pPr marL="1200150" lvl="1" indent="-285750" algn="just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Higher job placement success</a:t>
            </a:r>
            <a:r>
              <a:rPr lang="en-US" sz="1400" dirty="0"/>
              <a:t> rates</a:t>
            </a:r>
          </a:p>
          <a:p>
            <a:pPr marL="342900" lvl="0" indent="-190500" algn="just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sz="4000" dirty="0">
                <a:latin typeface="Cambria" panose="02040503050406030204"/>
                <a:ea typeface="Cambria" panose="02040503050406030204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https://github.com/Amreen-552/Automated-Public-Lighting-System-Capstone-2025- 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60973"/>
            <a:ext cx="10668000" cy="576400"/>
          </a:xfrm>
        </p:spPr>
        <p:txBody>
          <a:bodyPr/>
          <a:lstStyle/>
          <a:p>
            <a:r>
              <a:rPr lang="en-US" sz="3200" dirty="0">
                <a:solidFill>
                  <a:schemeClr val="bg2">
                    <a:lumMod val="76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Background &amp; Related Work</a:t>
            </a:r>
            <a:endParaRPr lang="en-US" sz="3200">
              <a:solidFill>
                <a:schemeClr val="bg2">
                  <a:lumMod val="76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354" y="1046090"/>
            <a:ext cx="11912600" cy="5549900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Existing Solutions:  </a:t>
            </a:r>
          </a:p>
          <a:p>
            <a:pPr>
              <a:buNone/>
            </a:pP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- Timer-based systems: Inflexible, ignore weather/seasonal changes.  </a:t>
            </a:r>
          </a:p>
          <a:p>
            <a:pPr>
              <a:buNone/>
            </a:pP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- Cloud-IoT systems: Expensive, require stable internet (unsuitable for remote areas).  </a:t>
            </a:r>
          </a:p>
          <a:p>
            <a:pPr>
              <a:buNone/>
            </a:pP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- Smart city projects: Centralized, high-cost (e.g., Philips Hue).  </a:t>
            </a:r>
          </a:p>
          <a:p>
            <a:pPr>
              <a:buNone/>
            </a:pP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Gap Identified:  </a:t>
            </a:r>
          </a:p>
          <a:p>
            <a:pPr>
              <a:buNone/>
            </a:pP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No cost-effective, offline solution using peer-to-peer communication for public lighting. </a:t>
            </a:r>
          </a:p>
          <a:p>
            <a:pPr lvl="1"/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Microsoft Office PowerPoint</Application>
  <PresentationFormat>Widescreen</PresentationFormat>
  <Paragraphs>111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</vt:lpstr>
      <vt:lpstr>Times New Roman</vt:lpstr>
      <vt:lpstr>Verdana</vt:lpstr>
      <vt:lpstr>Wingdings</vt:lpstr>
      <vt:lpstr>Bioinformatics</vt:lpstr>
      <vt:lpstr>AUTOMATED PUBLIC LIGHTNING SYSTEM USING ESP NOW PSCS_14 </vt:lpstr>
      <vt:lpstr>Problem Statement Number: PSCS_17</vt:lpstr>
      <vt:lpstr>Content</vt:lpstr>
      <vt:lpstr> Objectives </vt:lpstr>
      <vt:lpstr>Analysis of Problem Statement</vt:lpstr>
      <vt:lpstr>Analysis of Problem Statement (contd...)</vt:lpstr>
      <vt:lpstr>Analysis of Problem Statement</vt:lpstr>
      <vt:lpstr>Github Link</vt:lpstr>
      <vt:lpstr>Background &amp; Related Work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Amreen .j</cp:lastModifiedBy>
  <cp:revision>489</cp:revision>
  <dcterms:created xsi:type="dcterms:W3CDTF">2025-08-17T11:07:00Z</dcterms:created>
  <dcterms:modified xsi:type="dcterms:W3CDTF">2025-09-25T15:41:19Z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E57DFF6B6C914443B56A1B47C5EC4658_13</vt:lpwstr>
  </property>
  <property fmtid="{D5CDD505-2E9C-101B-9397-08002B2CF9AE}" pid="3" name="KSOProductBuildVer">
    <vt:lpwstr>2057-12.2.0.21936</vt:lpwstr>
  </property>
</Properties>
</file>