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70" r:id="rId2"/>
    <p:sldId id="264" r:id="rId3"/>
    <p:sldId id="265" r:id="rId4"/>
    <p:sldId id="266" r:id="rId5"/>
    <p:sldId id="267" r:id="rId6"/>
    <p:sldId id="263" r:id="rId7"/>
    <p:sldId id="257" r:id="rId8"/>
    <p:sldId id="258" r:id="rId9"/>
    <p:sldId id="269"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205A9C-EF67-4FB0-A011-80A8DC1E473D}" type="datetimeFigureOut">
              <a:rPr lang="en-US" smtClean="0"/>
              <a:pPr/>
              <a:t>4/5/2019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55F1D9-7193-4B04-9446-399F0FBF247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B45845-826A-4014-B98A-97266F3057F4}" type="slidenum">
              <a:rPr lang="en-US" smtClean="0"/>
              <a:pPr/>
              <a:t>6</a:t>
            </a:fld>
            <a:endParaRPr lang="en-US"/>
          </a:p>
        </p:txBody>
      </p:sp>
    </p:spTree>
    <p:extLst>
      <p:ext uri="{BB962C8B-B14F-4D97-AF65-F5344CB8AC3E}">
        <p14:creationId xmlns:p14="http://schemas.microsoft.com/office/powerpoint/2010/main" xmlns="" val="651493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B45845-826A-4014-B98A-97266F3057F4}" type="slidenum">
              <a:rPr lang="en-US" smtClean="0"/>
              <a:pPr/>
              <a:t>10</a:t>
            </a:fld>
            <a:endParaRPr lang="en-US"/>
          </a:p>
        </p:txBody>
      </p:sp>
    </p:spTree>
    <p:extLst>
      <p:ext uri="{BB962C8B-B14F-4D97-AF65-F5344CB8AC3E}">
        <p14:creationId xmlns:p14="http://schemas.microsoft.com/office/powerpoint/2010/main" xmlns="" val="651493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SEGMENTATION AND NOISE REDUCTION OF MEDICAL IMAGES</a:t>
            </a: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890979"/>
            <a:ext cx="6858000" cy="2387600"/>
          </a:xfrm>
        </p:spPr>
        <p:txBody>
          <a:bodyPr>
            <a:normAutofit/>
          </a:bodyPr>
          <a:lstStyle/>
          <a:p>
            <a:pPr>
              <a:lnSpc>
                <a:spcPct val="150000"/>
              </a:lnSpc>
            </a:pPr>
            <a:r>
              <a:rPr lang="en-US" sz="4800" b="1" dirty="0">
                <a:solidFill>
                  <a:srgbClr val="002060"/>
                </a:solidFill>
                <a:latin typeface="Times New Roman" pitchFamily="18" charset="0"/>
                <a:cs typeface="Times New Roman" pitchFamily="18" charset="0"/>
              </a:rPr>
              <a:t>modified Fuzzy C – Means (</a:t>
            </a:r>
            <a:r>
              <a:rPr lang="en-US" sz="4800" b="1" dirty="0" err="1">
                <a:solidFill>
                  <a:srgbClr val="002060"/>
                </a:solidFill>
                <a:latin typeface="Times New Roman" pitchFamily="18" charset="0"/>
                <a:cs typeface="Times New Roman" pitchFamily="18" charset="0"/>
              </a:rPr>
              <a:t>mFCM</a:t>
            </a:r>
            <a:r>
              <a:rPr lang="en-US" sz="4800" b="1" dirty="0">
                <a:solidFill>
                  <a:srgbClr val="002060"/>
                </a:solidFill>
                <a:latin typeface="Times New Roman" pitchFamily="18" charset="0"/>
                <a:cs typeface="Times New Roman" pitchFamily="18" charset="0"/>
              </a:rPr>
              <a:t>)</a:t>
            </a:r>
          </a:p>
        </p:txBody>
      </p:sp>
    </p:spTree>
    <p:extLst>
      <p:ext uri="{BB962C8B-B14F-4D97-AF65-F5344CB8AC3E}">
        <p14:creationId xmlns:p14="http://schemas.microsoft.com/office/powerpoint/2010/main" xmlns="" val="413777666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7364" y="1437554"/>
            <a:ext cx="7604595" cy="4893647"/>
          </a:xfrm>
          <a:prstGeom prst="rect">
            <a:avLst/>
          </a:prstGeom>
        </p:spPr>
        <p:txBody>
          <a:bodyPr wrap="square">
            <a:spAutoFit/>
          </a:bodyPr>
          <a:lstStyle/>
          <a:p>
            <a:r>
              <a:rPr lang="en-US" sz="2400" dirty="0" smtClean="0"/>
              <a:t>The neighboring pixels possess similar characteristics and their probability for belonging to the same cluster is high.</a:t>
            </a:r>
          </a:p>
          <a:p>
            <a:endParaRPr lang="en-US" sz="2400" dirty="0" smtClean="0"/>
          </a:p>
          <a:p>
            <a:r>
              <a:rPr lang="en-US" sz="2400" dirty="0" smtClean="0"/>
              <a:t>The probability of the neighboring pixels to belong to the </a:t>
            </a:r>
            <a:r>
              <a:rPr lang="en-US" sz="2400" dirty="0" err="1" smtClean="0"/>
              <a:t>ith</a:t>
            </a:r>
            <a:r>
              <a:rPr lang="en-US" sz="2400" dirty="0" smtClean="0"/>
              <a:t> cluster is defined as follows:</a:t>
            </a:r>
          </a:p>
          <a:p>
            <a:endParaRPr lang="en-US" sz="2400" dirty="0" smtClean="0"/>
          </a:p>
          <a:p>
            <a:endParaRPr lang="en-US" sz="2400" dirty="0" smtClean="0"/>
          </a:p>
          <a:p>
            <a:endParaRPr lang="en-US" sz="2400" dirty="0" smtClean="0"/>
          </a:p>
          <a:p>
            <a:r>
              <a:rPr lang="en-US" sz="2400" dirty="0" smtClean="0"/>
              <a:t>Where, </a:t>
            </a:r>
          </a:p>
          <a:p>
            <a:r>
              <a:rPr lang="en-US" sz="2400" dirty="0" smtClean="0"/>
              <a:t>	</a:t>
            </a:r>
          </a:p>
          <a:p>
            <a:r>
              <a:rPr lang="en-US" sz="2400" dirty="0" smtClean="0"/>
              <a:t>	3 x 3 window size is used</a:t>
            </a:r>
          </a:p>
          <a:p>
            <a:endParaRPr lang="en-US" sz="2400" dirty="0" smtClean="0"/>
          </a:p>
          <a:p>
            <a:endParaRPr lang="en-US" sz="2400" dirty="0"/>
          </a:p>
        </p:txBody>
      </p:sp>
      <p:pic>
        <p:nvPicPr>
          <p:cNvPr id="1027" name="Picture 3"/>
          <p:cNvPicPr>
            <a:picLocks noChangeAspect="1" noChangeArrowheads="1"/>
          </p:cNvPicPr>
          <p:nvPr/>
        </p:nvPicPr>
        <p:blipFill>
          <a:blip r:embed="rId2"/>
          <a:srcRect l="24964" t="35075" r="53952" b="52493"/>
          <a:stretch>
            <a:fillRect/>
          </a:stretch>
        </p:blipFill>
        <p:spPr bwMode="auto">
          <a:xfrm>
            <a:off x="3725887" y="3370992"/>
            <a:ext cx="1654877" cy="731520"/>
          </a:xfrm>
          <a:prstGeom prst="rect">
            <a:avLst/>
          </a:prstGeom>
          <a:noFill/>
          <a:ln w="9525">
            <a:noFill/>
            <a:miter lim="800000"/>
            <a:headEnd/>
            <a:tailEnd/>
          </a:ln>
          <a:effectLst/>
        </p:spPr>
      </p:pic>
      <p:pic>
        <p:nvPicPr>
          <p:cNvPr id="5" name="Picture 3"/>
          <p:cNvPicPr>
            <a:picLocks noChangeAspect="1" noChangeArrowheads="1"/>
          </p:cNvPicPr>
          <p:nvPr/>
        </p:nvPicPr>
        <p:blipFill>
          <a:blip r:embed="rId2"/>
          <a:srcRect l="24964" t="56381" r="53952" b="34142"/>
          <a:stretch>
            <a:fillRect/>
          </a:stretch>
        </p:blipFill>
        <p:spPr bwMode="auto">
          <a:xfrm>
            <a:off x="1506374" y="4394585"/>
            <a:ext cx="1420229" cy="478580"/>
          </a:xfrm>
          <a:prstGeom prst="rect">
            <a:avLst/>
          </a:prstGeom>
          <a:noFill/>
          <a:ln w="9525">
            <a:noFill/>
            <a:miter lim="800000"/>
            <a:headEnd/>
            <a:tailEnd/>
          </a:ln>
          <a:effectLst/>
        </p:spPr>
      </p:pic>
      <p:sp>
        <p:nvSpPr>
          <p:cNvPr id="6" name="Title 1">
            <a:extLst>
              <a:ext uri="{FF2B5EF4-FFF2-40B4-BE49-F238E27FC236}">
                <a16:creationId xmlns:a16="http://schemas.microsoft.com/office/drawing/2014/main" xmlns="" id="{63028A34-FEB8-46BA-B47E-030DB2E6D819}"/>
              </a:ext>
            </a:extLst>
          </p:cNvPr>
          <p:cNvSpPr txBox="1">
            <a:spLocks/>
          </p:cNvSpPr>
          <p:nvPr/>
        </p:nvSpPr>
        <p:spPr>
          <a:xfrm>
            <a:off x="628650" y="365126"/>
            <a:ext cx="7886700" cy="1131166"/>
          </a:xfrm>
          <a:prstGeom prst="rect">
            <a:avLst/>
          </a:prstGeom>
        </p:spPr>
        <p:txBody>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002060"/>
                </a:solidFill>
                <a:effectLst/>
                <a:uLnTx/>
                <a:uFillTx/>
                <a:latin typeface="Times New Roman" pitchFamily="18" charset="0"/>
                <a:ea typeface="+mj-ea"/>
                <a:cs typeface="Times New Roman" pitchFamily="18" charset="0"/>
              </a:rPr>
              <a:t>mFCM</a:t>
            </a:r>
            <a:endParaRPr kumimoji="0" lang="en-US" sz="4400" b="1" i="0" u="none" strike="noStrike" kern="1200" cap="none" spc="0" normalizeH="0" baseline="0" noProof="0" dirty="0">
              <a:ln>
                <a:noFill/>
              </a:ln>
              <a:solidFill>
                <a:srgbClr val="002060"/>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l="20036" t="36147" r="47972" b="34562"/>
          <a:stretch>
            <a:fillRect/>
          </a:stretch>
        </p:blipFill>
        <p:spPr bwMode="auto">
          <a:xfrm>
            <a:off x="3797490" y="1801505"/>
            <a:ext cx="1998432" cy="1371600"/>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l="31679" t="32976" r="33707" b="48958"/>
          <a:stretch>
            <a:fillRect/>
          </a:stretch>
        </p:blipFill>
        <p:spPr bwMode="auto">
          <a:xfrm>
            <a:off x="3819670" y="3373281"/>
            <a:ext cx="2103437" cy="822960"/>
          </a:xfrm>
          <a:prstGeom prst="rect">
            <a:avLst/>
          </a:prstGeom>
          <a:noFill/>
          <a:ln w="9525">
            <a:noFill/>
            <a:miter lim="800000"/>
            <a:headEnd/>
            <a:tailEnd/>
          </a:ln>
          <a:effectLst/>
        </p:spPr>
      </p:pic>
      <p:pic>
        <p:nvPicPr>
          <p:cNvPr id="4" name="Picture 5"/>
          <p:cNvPicPr>
            <a:picLocks noChangeAspect="1" noChangeArrowheads="1"/>
          </p:cNvPicPr>
          <p:nvPr/>
        </p:nvPicPr>
        <p:blipFill>
          <a:blip r:embed="rId4"/>
          <a:srcRect l="31258" t="31903" r="36540" b="45523"/>
          <a:stretch>
            <a:fillRect/>
          </a:stretch>
        </p:blipFill>
        <p:spPr bwMode="auto">
          <a:xfrm>
            <a:off x="3725842" y="450378"/>
            <a:ext cx="2088005" cy="1097280"/>
          </a:xfrm>
          <a:prstGeom prst="rect">
            <a:avLst/>
          </a:prstGeom>
          <a:noFill/>
          <a:ln w="9525">
            <a:noFill/>
            <a:miter lim="800000"/>
            <a:headEnd/>
            <a:tailEnd/>
          </a:ln>
          <a:effectLst/>
        </p:spPr>
      </p:pic>
      <p:sp>
        <p:nvSpPr>
          <p:cNvPr id="5" name="TextBox 4"/>
          <p:cNvSpPr txBox="1"/>
          <p:nvPr/>
        </p:nvSpPr>
        <p:spPr>
          <a:xfrm>
            <a:off x="1146422" y="464024"/>
            <a:ext cx="2947916" cy="7478970"/>
          </a:xfrm>
          <a:prstGeom prst="rect">
            <a:avLst/>
          </a:prstGeom>
          <a:noFill/>
        </p:spPr>
        <p:txBody>
          <a:bodyPr wrap="square" rtlCol="0">
            <a:spAutoFit/>
          </a:bodyPr>
          <a:lstStyle/>
          <a:p>
            <a:r>
              <a:rPr lang="en-US" sz="2000" dirty="0" smtClean="0"/>
              <a:t>Global membership values	   :</a:t>
            </a:r>
          </a:p>
          <a:p>
            <a:endParaRPr lang="en-US" sz="2000" dirty="0" smtClean="0"/>
          </a:p>
          <a:p>
            <a:endParaRPr lang="en-US" sz="2000" dirty="0" smtClean="0"/>
          </a:p>
          <a:p>
            <a:endParaRPr lang="en-US" sz="2000" dirty="0" smtClean="0"/>
          </a:p>
          <a:p>
            <a:endParaRPr lang="en-US" sz="2000" dirty="0" smtClean="0"/>
          </a:p>
          <a:p>
            <a:r>
              <a:rPr lang="en-US" sz="2000" dirty="0" smtClean="0"/>
              <a:t>Local membership values	   :</a:t>
            </a:r>
          </a:p>
          <a:p>
            <a:endParaRPr lang="en-US" sz="2000" dirty="0" smtClean="0"/>
          </a:p>
          <a:p>
            <a:endParaRPr lang="en-US" sz="2000" dirty="0" smtClean="0"/>
          </a:p>
          <a:p>
            <a:endParaRPr lang="en-US" sz="2000" dirty="0" smtClean="0"/>
          </a:p>
          <a:p>
            <a:endParaRPr lang="en-US" sz="2000" dirty="0" smtClean="0"/>
          </a:p>
          <a:p>
            <a:r>
              <a:rPr lang="en-US" sz="2000" dirty="0" smtClean="0"/>
              <a:t>Joint membership values	   :</a:t>
            </a:r>
          </a:p>
          <a:p>
            <a:endParaRPr lang="en-US" sz="2000" dirty="0" smtClean="0"/>
          </a:p>
          <a:p>
            <a:endParaRPr lang="en-US" sz="2000" dirty="0" smtClean="0"/>
          </a:p>
          <a:p>
            <a:endParaRPr lang="en-US" sz="2000" dirty="0" smtClean="0"/>
          </a:p>
          <a:p>
            <a:r>
              <a:rPr lang="en-US" sz="2000" dirty="0" smtClean="0"/>
              <a:t>Cluster centers		   :</a:t>
            </a:r>
          </a:p>
          <a:p>
            <a:endParaRPr lang="en-US" sz="2000" dirty="0" smtClean="0"/>
          </a:p>
          <a:p>
            <a:endParaRPr lang="en-US" sz="2000" dirty="0" smtClean="0"/>
          </a:p>
          <a:p>
            <a:endParaRPr lang="en-US" sz="2000" dirty="0" smtClean="0"/>
          </a:p>
          <a:p>
            <a:r>
              <a:rPr lang="en-US" sz="2000" dirty="0" smtClean="0"/>
              <a:t>Final cluster centers	   :</a:t>
            </a:r>
            <a:endParaRPr lang="en-US" sz="2000" dirty="0"/>
          </a:p>
        </p:txBody>
      </p:sp>
      <p:pic>
        <p:nvPicPr>
          <p:cNvPr id="6" name="Picture 2"/>
          <p:cNvPicPr>
            <a:picLocks noChangeAspect="1" noChangeArrowheads="1"/>
          </p:cNvPicPr>
          <p:nvPr/>
        </p:nvPicPr>
        <p:blipFill>
          <a:blip r:embed="rId5"/>
          <a:srcRect l="16468" t="34328" r="36330" b="45149"/>
          <a:stretch>
            <a:fillRect/>
          </a:stretch>
        </p:blipFill>
        <p:spPr bwMode="auto">
          <a:xfrm>
            <a:off x="3797492" y="4476477"/>
            <a:ext cx="2805545" cy="914400"/>
          </a:xfrm>
          <a:prstGeom prst="rect">
            <a:avLst/>
          </a:prstGeom>
          <a:noFill/>
          <a:ln w="9525">
            <a:noFill/>
            <a:miter lim="800000"/>
            <a:headEnd/>
            <a:tailEnd/>
          </a:ln>
          <a:effectLst/>
        </p:spPr>
      </p:pic>
      <p:pic>
        <p:nvPicPr>
          <p:cNvPr id="7" name="Picture 4"/>
          <p:cNvPicPr>
            <a:picLocks noChangeAspect="1" noChangeArrowheads="1"/>
          </p:cNvPicPr>
          <p:nvPr/>
        </p:nvPicPr>
        <p:blipFill>
          <a:blip r:embed="rId3"/>
          <a:srcRect l="31679" t="58349" r="33707" b="21129"/>
          <a:stretch>
            <a:fillRect/>
          </a:stretch>
        </p:blipFill>
        <p:spPr bwMode="auto">
          <a:xfrm>
            <a:off x="3592774" y="5704773"/>
            <a:ext cx="2057399" cy="914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Connector: Elbow 32">
            <a:extLst>
              <a:ext uri="{FF2B5EF4-FFF2-40B4-BE49-F238E27FC236}">
                <a16:creationId xmlns:a16="http://schemas.microsoft.com/office/drawing/2014/main" xmlns="" id="{4D28E4F9-1E6A-405D-883A-86AFCE50E5F1}"/>
              </a:ext>
            </a:extLst>
          </p:cNvPr>
          <p:cNvCxnSpPr>
            <a:cxnSpLocks/>
          </p:cNvCxnSpPr>
          <p:nvPr/>
        </p:nvCxnSpPr>
        <p:spPr>
          <a:xfrm flipV="1">
            <a:off x="4111494" y="4534104"/>
            <a:ext cx="929304" cy="1"/>
          </a:xfrm>
          <a:prstGeom prst="bent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80">
            <a:extLst>
              <a:ext uri="{FF2B5EF4-FFF2-40B4-BE49-F238E27FC236}">
                <a16:creationId xmlns:a16="http://schemas.microsoft.com/office/drawing/2014/main" xmlns="" id="{EB4B6B75-DD8D-452B-A45E-7ED6E8744281}"/>
              </a:ext>
            </a:extLst>
          </p:cNvPr>
          <p:cNvCxnSpPr>
            <a:cxnSpLocks/>
          </p:cNvCxnSpPr>
          <p:nvPr/>
        </p:nvCxnSpPr>
        <p:spPr>
          <a:xfrm rot="10800000">
            <a:off x="2220470" y="2841269"/>
            <a:ext cx="854765" cy="3"/>
          </a:xfrm>
          <a:prstGeom prst="bent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xmlns="" id="{EB17519A-9980-49C9-83D7-ECFB50FCF669}"/>
              </a:ext>
            </a:extLst>
          </p:cNvPr>
          <p:cNvSpPr/>
          <p:nvPr/>
        </p:nvSpPr>
        <p:spPr>
          <a:xfrm>
            <a:off x="347870" y="424885"/>
            <a:ext cx="997639" cy="841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5" name="Flowchart: Data 4">
            <a:extLst>
              <a:ext uri="{FF2B5EF4-FFF2-40B4-BE49-F238E27FC236}">
                <a16:creationId xmlns:a16="http://schemas.microsoft.com/office/drawing/2014/main" xmlns="" id="{9919F559-2E86-4FD6-BC10-44F74669498B}"/>
              </a:ext>
            </a:extLst>
          </p:cNvPr>
          <p:cNvSpPr/>
          <p:nvPr/>
        </p:nvSpPr>
        <p:spPr>
          <a:xfrm>
            <a:off x="1876008" y="331305"/>
            <a:ext cx="1248605" cy="103309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image</a:t>
            </a:r>
          </a:p>
        </p:txBody>
      </p:sp>
      <mc:AlternateContent xmlns:mc="http://schemas.openxmlformats.org/markup-compatibility/2006">
        <mc:Choice xmlns:a14="http://schemas.microsoft.com/office/drawing/2010/main" xmlns="" Requires="a14">
          <p:sp>
            <p:nvSpPr>
              <p:cNvPr id="6" name="Flowchart: Process 5">
                <a:extLst>
                  <a:ext uri="{FF2B5EF4-FFF2-40B4-BE49-F238E27FC236}">
                    <a16:creationId xmlns:a16="http://schemas.microsoft.com/office/drawing/2014/main" id="{2CDFB126-163D-4335-AFCD-2348DCACAA66}"/>
                  </a:ext>
                </a:extLst>
              </p:cNvPr>
              <p:cNvSpPr/>
              <p:nvPr/>
            </p:nvSpPr>
            <p:spPr>
              <a:xfrm>
                <a:off x="4873483" y="331304"/>
                <a:ext cx="1325217" cy="10331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Initialize cluster centers,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endParaRPr lang="en-US" dirty="0"/>
              </a:p>
            </p:txBody>
          </p:sp>
        </mc:Choice>
        <mc:Fallback>
          <p:sp>
            <p:nvSpPr>
              <p:cNvPr id="6" name="Flowchart: Process 5">
                <a:extLst>
                  <a:ext uri="{FF2B5EF4-FFF2-40B4-BE49-F238E27FC236}">
                    <a16:creationId xmlns:a16="http://schemas.microsoft.com/office/drawing/2014/main" xmlns="" xmlns:a14="http://schemas.microsoft.com/office/drawing/2010/main" id="{2CDFB126-163D-4335-AFCD-2348DCACAA66}"/>
                  </a:ext>
                </a:extLst>
              </p:cNvPr>
              <p:cNvSpPr>
                <a:spLocks noRot="1" noChangeAspect="1" noMove="1" noResize="1" noEditPoints="1" noAdjustHandles="1" noChangeArrowheads="1" noChangeShapeType="1" noTextEdit="1"/>
              </p:cNvSpPr>
              <p:nvPr/>
            </p:nvSpPr>
            <p:spPr>
              <a:xfrm>
                <a:off x="3655113" y="331304"/>
                <a:ext cx="993913" cy="1033100"/>
              </a:xfrm>
              <a:prstGeom prst="flowChartProcess">
                <a:avLst/>
              </a:prstGeom>
              <a:blipFill>
                <a:blip r:embed="rId2"/>
                <a:stretch>
                  <a:fillRect b="-290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7" name="Flowchart: Process 6">
                <a:extLst>
                  <a:ext uri="{FF2B5EF4-FFF2-40B4-BE49-F238E27FC236}">
                    <a16:creationId xmlns:a16="http://schemas.microsoft.com/office/drawing/2014/main" id="{E1A6BE4A-757C-47C3-8882-60CAF00EEDEA}"/>
                  </a:ext>
                </a:extLst>
              </p:cNvPr>
              <p:cNvSpPr/>
              <p:nvPr/>
            </p:nvSpPr>
            <p:spPr>
              <a:xfrm>
                <a:off x="3982280" y="2365234"/>
                <a:ext cx="1610137" cy="94752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 probability function,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𝑖𝑘</m:t>
                        </m:r>
                      </m:sub>
                    </m:sSub>
                  </m:oMath>
                </a14:m>
                <a:endParaRPr lang="en-US" dirty="0"/>
              </a:p>
            </p:txBody>
          </p:sp>
        </mc:Choice>
        <mc:Fallback>
          <p:sp>
            <p:nvSpPr>
              <p:cNvPr id="7" name="Flowchart: Process 6">
                <a:extLst>
                  <a:ext uri="{FF2B5EF4-FFF2-40B4-BE49-F238E27FC236}">
                    <a16:creationId xmlns:a16="http://schemas.microsoft.com/office/drawing/2014/main" xmlns="" xmlns:a14="http://schemas.microsoft.com/office/drawing/2010/main" id="{E1A6BE4A-757C-47C3-8882-60CAF00EEDEA}"/>
                  </a:ext>
                </a:extLst>
              </p:cNvPr>
              <p:cNvSpPr>
                <a:spLocks noRot="1" noChangeAspect="1" noMove="1" noResize="1" noEditPoints="1" noAdjustHandles="1" noChangeArrowheads="1" noChangeShapeType="1" noTextEdit="1"/>
              </p:cNvSpPr>
              <p:nvPr/>
            </p:nvSpPr>
            <p:spPr>
              <a:xfrm>
                <a:off x="2986710" y="2365235"/>
                <a:ext cx="1207603" cy="947521"/>
              </a:xfrm>
              <a:prstGeom prst="flowChartProcess">
                <a:avLst/>
              </a:prstGeom>
              <a:blipFill>
                <a:blip r:embed="rId3"/>
                <a:stretch>
                  <a:fillRect t="-1274" b="-828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8" name="Flowchart: Process 7">
                <a:extLst>
                  <a:ext uri="{FF2B5EF4-FFF2-40B4-BE49-F238E27FC236}">
                    <a16:creationId xmlns:a16="http://schemas.microsoft.com/office/drawing/2014/main" id="{990B2F3F-1663-472D-84F2-0C993FAD546D}"/>
                  </a:ext>
                </a:extLst>
              </p:cNvPr>
              <p:cNvSpPr/>
              <p:nvPr/>
            </p:nvSpPr>
            <p:spPr>
              <a:xfrm>
                <a:off x="6732104" y="2365238"/>
                <a:ext cx="1736031" cy="9475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membership value,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𝑖𝑘</m:t>
                        </m:r>
                      </m:sub>
                    </m:sSub>
                  </m:oMath>
                </a14:m>
                <a:endParaRPr lang="en-US" dirty="0"/>
              </a:p>
            </p:txBody>
          </p:sp>
        </mc:Choice>
        <mc:Fallback>
          <p:sp>
            <p:nvSpPr>
              <p:cNvPr id="8" name="Flowchart: Process 7">
                <a:extLst>
                  <a:ext uri="{FF2B5EF4-FFF2-40B4-BE49-F238E27FC236}">
                    <a16:creationId xmlns:a16="http://schemas.microsoft.com/office/drawing/2014/main" xmlns="" xmlns:a14="http://schemas.microsoft.com/office/drawing/2010/main" id="{990B2F3F-1663-472D-84F2-0C993FAD546D}"/>
                  </a:ext>
                </a:extLst>
              </p:cNvPr>
              <p:cNvSpPr>
                <a:spLocks noRot="1" noChangeAspect="1" noMove="1" noResize="1" noEditPoints="1" noAdjustHandles="1" noChangeArrowheads="1" noChangeShapeType="1" noTextEdit="1"/>
              </p:cNvSpPr>
              <p:nvPr/>
            </p:nvSpPr>
            <p:spPr>
              <a:xfrm>
                <a:off x="5049079" y="2365239"/>
                <a:ext cx="1302023" cy="947519"/>
              </a:xfrm>
              <a:prstGeom prst="flowChartProcess">
                <a:avLst/>
              </a:prstGeom>
              <a:blipFill>
                <a:blip r:embed="rId4"/>
                <a:stretch>
                  <a:fillRect t="-1274" b="-8280"/>
                </a:stretch>
              </a:blipFill>
            </p:spPr>
            <p:txBody>
              <a:bodyPr/>
              <a:lstStyle/>
              <a:p>
                <a:r>
                  <a:rPr lang="en-US">
                    <a:noFill/>
                  </a:rPr>
                  <a:t> </a:t>
                </a:r>
              </a:p>
            </p:txBody>
          </p:sp>
        </mc:Fallback>
      </mc:AlternateContent>
      <p:sp>
        <p:nvSpPr>
          <p:cNvPr id="9" name="Flowchart: Process 8">
            <a:extLst>
              <a:ext uri="{FF2B5EF4-FFF2-40B4-BE49-F238E27FC236}">
                <a16:creationId xmlns:a16="http://schemas.microsoft.com/office/drawing/2014/main" xmlns="" id="{C24884CB-A8D8-4DF3-A7A2-C07648D0692D}"/>
              </a:ext>
            </a:extLst>
          </p:cNvPr>
          <p:cNvSpPr/>
          <p:nvPr/>
        </p:nvSpPr>
        <p:spPr>
          <a:xfrm>
            <a:off x="7111444" y="2365238"/>
            <a:ext cx="1088333" cy="9475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t>
            </a:r>
            <a:r>
              <a:rPr lang="en-US" dirty="0" smtClean="0"/>
              <a:t> </a:t>
            </a:r>
            <a:r>
              <a:rPr lang="en-US" dirty="0"/>
              <a:t>= j + 1</a:t>
            </a:r>
          </a:p>
        </p:txBody>
      </p:sp>
      <p:sp>
        <p:nvSpPr>
          <p:cNvPr id="10" name="Flowchart: Process 9">
            <a:extLst>
              <a:ext uri="{FF2B5EF4-FFF2-40B4-BE49-F238E27FC236}">
                <a16:creationId xmlns:a16="http://schemas.microsoft.com/office/drawing/2014/main" xmlns="" id="{340258BD-BF89-41D8-BD12-CB63246A738C}"/>
              </a:ext>
            </a:extLst>
          </p:cNvPr>
          <p:cNvSpPr/>
          <p:nvPr/>
        </p:nvSpPr>
        <p:spPr>
          <a:xfrm>
            <a:off x="7111444" y="331303"/>
            <a:ext cx="1088332" cy="10331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j = 0</a:t>
            </a:r>
          </a:p>
        </p:txBody>
      </p:sp>
      <mc:AlternateContent xmlns:mc="http://schemas.openxmlformats.org/markup-compatibility/2006">
        <mc:Choice xmlns:a14="http://schemas.microsoft.com/office/drawing/2010/main" xmlns="" Requires="a14">
          <p:sp>
            <p:nvSpPr>
              <p:cNvPr id="11" name="Flowchart: Process 10">
                <a:extLst>
                  <a:ext uri="{FF2B5EF4-FFF2-40B4-BE49-F238E27FC236}">
                    <a16:creationId xmlns:a16="http://schemas.microsoft.com/office/drawing/2014/main" id="{4B6B423F-AF8F-49C4-A528-509DF1842EC2}"/>
                  </a:ext>
                </a:extLst>
              </p:cNvPr>
              <p:cNvSpPr/>
              <p:nvPr/>
            </p:nvSpPr>
            <p:spPr>
              <a:xfrm>
                <a:off x="7142919" y="344004"/>
                <a:ext cx="1451109" cy="100299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Initialise final cluster centers,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oMath>
                </a14:m>
                <a:endParaRPr lang="en-US" dirty="0"/>
              </a:p>
            </p:txBody>
          </p:sp>
        </mc:Choice>
        <mc:Fallback>
          <p:sp>
            <p:nvSpPr>
              <p:cNvPr id="11" name="Flowchart: Process 10">
                <a:extLst>
                  <a:ext uri="{FF2B5EF4-FFF2-40B4-BE49-F238E27FC236}">
                    <a16:creationId xmlns:a16="http://schemas.microsoft.com/office/drawing/2014/main" xmlns="" xmlns:a14="http://schemas.microsoft.com/office/drawing/2010/main" id="{4B6B423F-AF8F-49C4-A528-509DF1842EC2}"/>
                  </a:ext>
                </a:extLst>
              </p:cNvPr>
              <p:cNvSpPr>
                <a:spLocks noRot="1" noChangeAspect="1" noMove="1" noResize="1" noEditPoints="1" noAdjustHandles="1" noChangeArrowheads="1" noChangeShapeType="1" noTextEdit="1"/>
              </p:cNvSpPr>
              <p:nvPr/>
            </p:nvSpPr>
            <p:spPr>
              <a:xfrm>
                <a:off x="5357190" y="344005"/>
                <a:ext cx="1088332" cy="1002995"/>
              </a:xfrm>
              <a:prstGeom prst="flowChartProcess">
                <a:avLst/>
              </a:prstGeom>
              <a:blipFill>
                <a:blip r:embed="rId5"/>
                <a:stretch>
                  <a:fillRect l="-2500" r="-5000" b="-47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12" name="Flowchart: Process 11">
                <a:extLst>
                  <a:ext uri="{FF2B5EF4-FFF2-40B4-BE49-F238E27FC236}">
                    <a16:creationId xmlns:a16="http://schemas.microsoft.com/office/drawing/2014/main" id="{138FD6B7-8646-4399-A0BC-143ABE6EB037}"/>
                  </a:ext>
                </a:extLst>
              </p:cNvPr>
              <p:cNvSpPr/>
              <p:nvPr/>
            </p:nvSpPr>
            <p:spPr>
              <a:xfrm>
                <a:off x="990607" y="2425428"/>
                <a:ext cx="1977883" cy="8412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local membership value,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𝑖𝑘</m:t>
                        </m:r>
                      </m:sub>
                    </m:sSub>
                  </m:oMath>
                </a14:m>
                <a:endParaRPr lang="en-US" dirty="0"/>
              </a:p>
            </p:txBody>
          </p:sp>
        </mc:Choice>
        <mc:Fallback>
          <p:sp>
            <p:nvSpPr>
              <p:cNvPr id="12" name="Flowchart: Process 11">
                <a:extLst>
                  <a:ext uri="{FF2B5EF4-FFF2-40B4-BE49-F238E27FC236}">
                    <a16:creationId xmlns:a16="http://schemas.microsoft.com/office/drawing/2014/main" xmlns="" xmlns:a14="http://schemas.microsoft.com/office/drawing/2010/main" id="{138FD6B7-8646-4399-A0BC-143ABE6EB037}"/>
                  </a:ext>
                </a:extLst>
              </p:cNvPr>
              <p:cNvSpPr>
                <a:spLocks noRot="1" noChangeAspect="1" noMove="1" noResize="1" noEditPoints="1" noAdjustHandles="1" noChangeArrowheads="1" noChangeShapeType="1" noTextEdit="1"/>
              </p:cNvSpPr>
              <p:nvPr/>
            </p:nvSpPr>
            <p:spPr>
              <a:xfrm>
                <a:off x="742956" y="2425428"/>
                <a:ext cx="1483412" cy="841232"/>
              </a:xfrm>
              <a:prstGeom prst="flowChartProcess">
                <a:avLst/>
              </a:prstGeom>
              <a:blipFill>
                <a:blip r:embed="rId6"/>
                <a:stretch>
                  <a:fillRect l="-2147" t="-7857" r="-4294" b="-57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13" name="Flowchart: Process 12">
                <a:extLst>
                  <a:ext uri="{FF2B5EF4-FFF2-40B4-BE49-F238E27FC236}">
                    <a16:creationId xmlns:a16="http://schemas.microsoft.com/office/drawing/2014/main" id="{1989108C-A299-49AC-A2DD-FA4137C9F01C}"/>
                  </a:ext>
                </a:extLst>
              </p:cNvPr>
              <p:cNvSpPr/>
              <p:nvPr/>
            </p:nvSpPr>
            <p:spPr>
              <a:xfrm>
                <a:off x="6712238" y="3899851"/>
                <a:ext cx="1451110" cy="12785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cluster centers,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endParaRPr lang="en-US" dirty="0"/>
              </a:p>
            </p:txBody>
          </p:sp>
        </mc:Choice>
        <mc:Fallback>
          <p:sp>
            <p:nvSpPr>
              <p:cNvPr id="13" name="Flowchart: Process 12">
                <a:extLst>
                  <a:ext uri="{FF2B5EF4-FFF2-40B4-BE49-F238E27FC236}">
                    <a16:creationId xmlns:a16="http://schemas.microsoft.com/office/drawing/2014/main" xmlns="" xmlns:a14="http://schemas.microsoft.com/office/drawing/2010/main" id="{1989108C-A299-49AC-A2DD-FA4137C9F01C}"/>
                  </a:ext>
                </a:extLst>
              </p:cNvPr>
              <p:cNvSpPr>
                <a:spLocks noRot="1" noChangeAspect="1" noMove="1" noResize="1" noEditPoints="1" noAdjustHandles="1" noChangeArrowheads="1" noChangeShapeType="1" noTextEdit="1"/>
              </p:cNvSpPr>
              <p:nvPr/>
            </p:nvSpPr>
            <p:spPr>
              <a:xfrm>
                <a:off x="5034178" y="3899851"/>
                <a:ext cx="1088333" cy="1278562"/>
              </a:xfrm>
              <a:prstGeom prst="flowChartProcess">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14" name="Flowchart: Process 13">
                <a:extLst>
                  <a:ext uri="{FF2B5EF4-FFF2-40B4-BE49-F238E27FC236}">
                    <a16:creationId xmlns:a16="http://schemas.microsoft.com/office/drawing/2014/main" id="{AF9126D2-F80F-4FFF-B36C-7067E51CCFFB}"/>
                  </a:ext>
                </a:extLst>
              </p:cNvPr>
              <p:cNvSpPr/>
              <p:nvPr/>
            </p:nvSpPr>
            <p:spPr>
              <a:xfrm>
                <a:off x="4207560" y="4003670"/>
                <a:ext cx="1325217" cy="105632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final cluster centers,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oMath>
                </a14:m>
                <a:endParaRPr lang="en-US" dirty="0"/>
              </a:p>
            </p:txBody>
          </p:sp>
        </mc:Choice>
        <mc:Fallback>
          <p:sp>
            <p:nvSpPr>
              <p:cNvPr id="14" name="Flowchart: Process 13">
                <a:extLst>
                  <a:ext uri="{FF2B5EF4-FFF2-40B4-BE49-F238E27FC236}">
                    <a16:creationId xmlns:a16="http://schemas.microsoft.com/office/drawing/2014/main" xmlns="" xmlns:a14="http://schemas.microsoft.com/office/drawing/2010/main" id="{AF9126D2-F80F-4FFF-B36C-7067E51CCFFB}"/>
                  </a:ext>
                </a:extLst>
              </p:cNvPr>
              <p:cNvSpPr>
                <a:spLocks noRot="1" noChangeAspect="1" noMove="1" noResize="1" noEditPoints="1" noAdjustHandles="1" noChangeArrowheads="1" noChangeShapeType="1" noTextEdit="1"/>
              </p:cNvSpPr>
              <p:nvPr/>
            </p:nvSpPr>
            <p:spPr>
              <a:xfrm>
                <a:off x="3155670" y="4003670"/>
                <a:ext cx="993913" cy="1056322"/>
              </a:xfrm>
              <a:prstGeom prst="flowChartProcess">
                <a:avLst/>
              </a:prstGeom>
              <a:blipFill>
                <a:blip r:embed="rId8"/>
                <a:stretch>
                  <a:fillRect l="-3182" r="-6364" b="-17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15" name="Flowchart: Process 14">
                <a:extLst>
                  <a:ext uri="{FF2B5EF4-FFF2-40B4-BE49-F238E27FC236}">
                    <a16:creationId xmlns:a16="http://schemas.microsoft.com/office/drawing/2014/main" id="{AEC70A5D-F7C7-4EA8-AE9C-0646CE4158AF}"/>
                  </a:ext>
                </a:extLst>
              </p:cNvPr>
              <p:cNvSpPr/>
              <p:nvPr/>
            </p:nvSpPr>
            <p:spPr>
              <a:xfrm>
                <a:off x="990607" y="4003670"/>
                <a:ext cx="1977881" cy="105632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joint membership value,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𝑖𝑘</m:t>
                        </m:r>
                      </m:sub>
                    </m:sSub>
                  </m:oMath>
                </a14:m>
                <a:endParaRPr lang="en-US" dirty="0"/>
              </a:p>
            </p:txBody>
          </p:sp>
        </mc:Choice>
        <mc:Fallback>
          <p:sp>
            <p:nvSpPr>
              <p:cNvPr id="15" name="Flowchart: Process 14">
                <a:extLst>
                  <a:ext uri="{FF2B5EF4-FFF2-40B4-BE49-F238E27FC236}">
                    <a16:creationId xmlns:a16="http://schemas.microsoft.com/office/drawing/2014/main" xmlns="" xmlns:a14="http://schemas.microsoft.com/office/drawing/2010/main" id="{AEC70A5D-F7C7-4EA8-AE9C-0646CE4158AF}"/>
                  </a:ext>
                </a:extLst>
              </p:cNvPr>
              <p:cNvSpPr>
                <a:spLocks noRot="1" noChangeAspect="1" noMove="1" noResize="1" noEditPoints="1" noAdjustHandles="1" noChangeArrowheads="1" noChangeShapeType="1" noTextEdit="1"/>
              </p:cNvSpPr>
              <p:nvPr/>
            </p:nvSpPr>
            <p:spPr>
              <a:xfrm>
                <a:off x="742956" y="4003670"/>
                <a:ext cx="1483411" cy="1056324"/>
              </a:xfrm>
              <a:prstGeom prst="flowChartProcess">
                <a:avLst/>
              </a:prstGeom>
              <a:blipFill>
                <a:blip r:embed="rId9"/>
                <a:stretch>
                  <a:fillRect l="-2147" r="-42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16" name="Flowchart: Decision 15">
                <a:extLst>
                  <a:ext uri="{FF2B5EF4-FFF2-40B4-BE49-F238E27FC236}">
                    <a16:creationId xmlns:a16="http://schemas.microsoft.com/office/drawing/2014/main" id="{2BD18DD5-2C7B-4873-94C6-96FC49EF471A}"/>
                  </a:ext>
                </a:extLst>
              </p:cNvPr>
              <p:cNvSpPr/>
              <p:nvPr/>
            </p:nvSpPr>
            <p:spPr>
              <a:xfrm>
                <a:off x="8663599" y="3962812"/>
                <a:ext cx="3087760" cy="115293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d>
                      <m:dPr>
                        <m:begChr m:val="‖"/>
                        <m:endChr m:val="‖"/>
                        <m:ctrlPr>
                          <a:rPr lang="en-US" i="1" smtClean="0">
                            <a:latin typeface="Cambria Math" panose="02040503050406030204" pitchFamily="18" charset="0"/>
                          </a:rPr>
                        </m:ctrlPr>
                      </m:dPr>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𝑖</m:t>
                            </m:r>
                          </m:sub>
                          <m:sup>
                            <m:r>
                              <a:rPr lang="en-US" b="0" i="1" smtClean="0">
                                <a:latin typeface="Cambria Math" panose="02040503050406030204" pitchFamily="18" charset="0"/>
                              </a:rPr>
                              <m:t>𝑗</m:t>
                            </m:r>
                          </m:sup>
                        </m:sSubSup>
                        <m:r>
                          <a:rPr lang="en-US" b="0" i="1" smtClean="0">
                            <a:latin typeface="Cambria Math" panose="02040503050406030204" pitchFamily="18" charset="0"/>
                          </a:rPr>
                          <m:t>−</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𝑖</m:t>
                            </m:r>
                          </m:sub>
                          <m:sup>
                            <m:r>
                              <a:rPr lang="en-US" b="0" i="1" smtClean="0">
                                <a:latin typeface="Cambria Math" panose="02040503050406030204" pitchFamily="18" charset="0"/>
                              </a:rPr>
                              <m:t>𝑗</m:t>
                            </m:r>
                            <m:r>
                              <a:rPr lang="en-US" b="0" i="1" smtClean="0">
                                <a:latin typeface="Cambria Math" panose="02040503050406030204" pitchFamily="18" charset="0"/>
                              </a:rPr>
                              <m:t>−1</m:t>
                            </m:r>
                          </m:sup>
                        </m:sSubSup>
                      </m:e>
                    </m:d>
                  </m:oMath>
                </a14:m>
                <a:r>
                  <a:rPr lang="en-US" dirty="0"/>
                  <a:t>&lt;</a:t>
                </a:r>
                <a:r>
                  <a:rPr lang="el-GR" dirty="0"/>
                  <a:t>ξ</a:t>
                </a:r>
                <a:r>
                  <a:rPr lang="en-US" dirty="0"/>
                  <a:t> ?</a:t>
                </a:r>
              </a:p>
            </p:txBody>
          </p:sp>
        </mc:Choice>
        <mc:Fallback>
          <p:sp>
            <p:nvSpPr>
              <p:cNvPr id="16" name="Flowchart: Decision 15">
                <a:extLst>
                  <a:ext uri="{FF2B5EF4-FFF2-40B4-BE49-F238E27FC236}">
                    <a16:creationId xmlns:a16="http://schemas.microsoft.com/office/drawing/2014/main" xmlns="" xmlns:a14="http://schemas.microsoft.com/office/drawing/2010/main" id="{2BD18DD5-2C7B-4873-94C6-96FC49EF471A}"/>
                  </a:ext>
                </a:extLst>
              </p:cNvPr>
              <p:cNvSpPr>
                <a:spLocks noRot="1" noChangeAspect="1" noMove="1" noResize="1" noEditPoints="1" noAdjustHandles="1" noChangeArrowheads="1" noChangeShapeType="1" noTextEdit="1"/>
              </p:cNvSpPr>
              <p:nvPr/>
            </p:nvSpPr>
            <p:spPr>
              <a:xfrm>
                <a:off x="6497699" y="3962813"/>
                <a:ext cx="2315820" cy="1152935"/>
              </a:xfrm>
              <a:prstGeom prst="flowChartDecision">
                <a:avLst/>
              </a:prstGeom>
              <a:blipFill>
                <a:blip r:embed="rId10"/>
                <a:stretch>
                  <a:fillRect/>
                </a:stretch>
              </a:blipFill>
            </p:spPr>
            <p:txBody>
              <a:bodyPr/>
              <a:lstStyle/>
              <a:p>
                <a:r>
                  <a:rPr lang="en-US">
                    <a:noFill/>
                  </a:rPr>
                  <a:t> </a:t>
                </a:r>
              </a:p>
            </p:txBody>
          </p:sp>
        </mc:Fallback>
      </mc:AlternateContent>
      <p:sp>
        <p:nvSpPr>
          <p:cNvPr id="17" name="Flowchart: Process 16">
            <a:extLst>
              <a:ext uri="{FF2B5EF4-FFF2-40B4-BE49-F238E27FC236}">
                <a16:creationId xmlns:a16="http://schemas.microsoft.com/office/drawing/2014/main" xmlns="" id="{5C121533-791F-4D43-86E6-03579CC791EC}"/>
              </a:ext>
            </a:extLst>
          </p:cNvPr>
          <p:cNvSpPr/>
          <p:nvPr/>
        </p:nvSpPr>
        <p:spPr>
          <a:xfrm>
            <a:off x="5090080" y="5675243"/>
            <a:ext cx="1262270" cy="8912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 Image </a:t>
            </a:r>
          </a:p>
          <a:p>
            <a:pPr algn="ctr"/>
            <a:r>
              <a:rPr lang="en-US" dirty="0"/>
              <a:t>Segmentation</a:t>
            </a:r>
          </a:p>
        </p:txBody>
      </p:sp>
      <p:sp>
        <p:nvSpPr>
          <p:cNvPr id="18" name="Flowchart: Data 17">
            <a:extLst>
              <a:ext uri="{FF2B5EF4-FFF2-40B4-BE49-F238E27FC236}">
                <a16:creationId xmlns:a16="http://schemas.microsoft.com/office/drawing/2014/main" xmlns="" id="{5BEBDFEA-E69F-4FA7-9E78-EA63A022F1CE}"/>
              </a:ext>
            </a:extLst>
          </p:cNvPr>
          <p:cNvSpPr/>
          <p:nvPr/>
        </p:nvSpPr>
        <p:spPr>
          <a:xfrm>
            <a:off x="2889799" y="5727376"/>
            <a:ext cx="1262270" cy="79932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p>
          <a:p>
            <a:pPr algn="ctr"/>
            <a:r>
              <a:rPr lang="en-US" dirty="0" smtClean="0"/>
              <a:t>Image</a:t>
            </a:r>
            <a:endParaRPr lang="en-US" dirty="0"/>
          </a:p>
        </p:txBody>
      </p:sp>
      <p:cxnSp>
        <p:nvCxnSpPr>
          <p:cNvPr id="20" name="Connector: Elbow 19">
            <a:extLst>
              <a:ext uri="{FF2B5EF4-FFF2-40B4-BE49-F238E27FC236}">
                <a16:creationId xmlns:a16="http://schemas.microsoft.com/office/drawing/2014/main" xmlns="" id="{574DF9D8-181B-4FE2-8238-11E17242C37F}"/>
              </a:ext>
            </a:extLst>
          </p:cNvPr>
          <p:cNvCxnSpPr>
            <a:cxnSpLocks/>
            <a:stCxn id="4" idx="6"/>
            <a:endCxn id="5" idx="2"/>
          </p:cNvCxnSpPr>
          <p:nvPr/>
        </p:nvCxnSpPr>
        <p:spPr>
          <a:xfrm>
            <a:off x="1345508" y="845502"/>
            <a:ext cx="655361" cy="2351"/>
          </a:xfrm>
          <a:prstGeom prst="bent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xmlns="" id="{D09C48EE-B81E-4F37-B8DE-0446F7A8F566}"/>
              </a:ext>
            </a:extLst>
          </p:cNvPr>
          <p:cNvCxnSpPr>
            <a:cxnSpLocks/>
            <a:stCxn id="5" idx="5"/>
            <a:endCxn id="6" idx="1"/>
          </p:cNvCxnSpPr>
          <p:nvPr/>
        </p:nvCxnSpPr>
        <p:spPr>
          <a:xfrm>
            <a:off x="2999752" y="847852"/>
            <a:ext cx="655361" cy="2"/>
          </a:xfrm>
          <a:prstGeom prst="bent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xmlns="" id="{65A6768C-A7C0-4EEA-999F-AB3401AA3CE3}"/>
              </a:ext>
            </a:extLst>
          </p:cNvPr>
          <p:cNvCxnSpPr>
            <a:cxnSpLocks/>
            <a:stCxn id="6" idx="3"/>
            <a:endCxn id="11" idx="1"/>
          </p:cNvCxnSpPr>
          <p:nvPr/>
        </p:nvCxnSpPr>
        <p:spPr>
          <a:xfrm flipV="1">
            <a:off x="4649025" y="845502"/>
            <a:ext cx="708164" cy="2352"/>
          </a:xfrm>
          <a:prstGeom prst="bent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xmlns="" id="{4D28E4F9-1E6A-405D-883A-86AFCE50E5F1}"/>
              </a:ext>
            </a:extLst>
          </p:cNvPr>
          <p:cNvCxnSpPr>
            <a:cxnSpLocks/>
            <a:stCxn id="15" idx="3"/>
            <a:endCxn id="14" idx="1"/>
          </p:cNvCxnSpPr>
          <p:nvPr/>
        </p:nvCxnSpPr>
        <p:spPr>
          <a:xfrm flipV="1">
            <a:off x="2226366" y="4531832"/>
            <a:ext cx="929304" cy="1"/>
          </a:xfrm>
          <a:prstGeom prst="bent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xmlns="" id="{6775810D-783F-4566-AC7D-4D021AD68302}"/>
              </a:ext>
            </a:extLst>
          </p:cNvPr>
          <p:cNvCxnSpPr>
            <a:cxnSpLocks/>
            <a:stCxn id="11" idx="3"/>
            <a:endCxn id="10" idx="1"/>
          </p:cNvCxnSpPr>
          <p:nvPr/>
        </p:nvCxnSpPr>
        <p:spPr>
          <a:xfrm>
            <a:off x="6445521" y="845503"/>
            <a:ext cx="665923" cy="2351"/>
          </a:xfrm>
          <a:prstGeom prst="bent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xmlns="" id="{6DD1AFC5-0B5B-445C-81A7-F42E2627771C}"/>
              </a:ext>
            </a:extLst>
          </p:cNvPr>
          <p:cNvCxnSpPr>
            <a:cxnSpLocks/>
            <a:stCxn id="13" idx="3"/>
            <a:endCxn id="16" idx="1"/>
          </p:cNvCxnSpPr>
          <p:nvPr/>
        </p:nvCxnSpPr>
        <p:spPr>
          <a:xfrm>
            <a:off x="6122512" y="4539132"/>
            <a:ext cx="375188" cy="148"/>
          </a:xfrm>
          <a:prstGeom prst="bent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xmlns="" id="{8D450BCE-3D91-4705-B2CC-3DB46A77953E}"/>
              </a:ext>
            </a:extLst>
          </p:cNvPr>
          <p:cNvCxnSpPr>
            <a:cxnSpLocks/>
            <a:stCxn id="10" idx="2"/>
            <a:endCxn id="9" idx="0"/>
          </p:cNvCxnSpPr>
          <p:nvPr/>
        </p:nvCxnSpPr>
        <p:spPr>
          <a:xfrm rot="16200000" flipH="1">
            <a:off x="7155193" y="1864820"/>
            <a:ext cx="1000834" cy="1"/>
          </a:xfrm>
          <a:prstGeom prst="bent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xmlns="" id="{CBB2E027-4135-469B-9612-12455FA34FC8}"/>
              </a:ext>
            </a:extLst>
          </p:cNvPr>
          <p:cNvCxnSpPr>
            <a:cxnSpLocks/>
            <a:stCxn id="16" idx="2"/>
            <a:endCxn id="17" idx="3"/>
          </p:cNvCxnSpPr>
          <p:nvPr/>
        </p:nvCxnSpPr>
        <p:spPr>
          <a:xfrm rot="5400000">
            <a:off x="6501432" y="4966665"/>
            <a:ext cx="1005097" cy="1303260"/>
          </a:xfrm>
          <a:prstGeom prst="bentConnector2">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xmlns="" id="{B64FCD97-2EA6-45EF-8C10-6834E46A2743}"/>
              </a:ext>
            </a:extLst>
          </p:cNvPr>
          <p:cNvCxnSpPr>
            <a:cxnSpLocks/>
            <a:stCxn id="9" idx="1"/>
            <a:endCxn id="8" idx="3"/>
          </p:cNvCxnSpPr>
          <p:nvPr/>
        </p:nvCxnSpPr>
        <p:spPr>
          <a:xfrm rot="10800000" flipV="1">
            <a:off x="6351101" y="2838997"/>
            <a:ext cx="760343" cy="1"/>
          </a:xfrm>
          <a:prstGeom prst="bent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xmlns="" id="{C82783FE-2813-442D-92D0-8B763D2CD0EF}"/>
              </a:ext>
            </a:extLst>
          </p:cNvPr>
          <p:cNvCxnSpPr>
            <a:cxnSpLocks/>
            <a:stCxn id="17" idx="1"/>
            <a:endCxn id="18" idx="5"/>
          </p:cNvCxnSpPr>
          <p:nvPr/>
        </p:nvCxnSpPr>
        <p:spPr>
          <a:xfrm rot="10800000" flipV="1">
            <a:off x="4025842" y="6120844"/>
            <a:ext cx="1064238" cy="6192"/>
          </a:xfrm>
          <a:prstGeom prst="bent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xmlns="" id="{8BAAA091-7A7D-49E5-8F5F-315CD8CD2CD2}"/>
              </a:ext>
            </a:extLst>
          </p:cNvPr>
          <p:cNvCxnSpPr>
            <a:cxnSpLocks/>
            <a:stCxn id="12" idx="2"/>
            <a:endCxn id="15" idx="0"/>
          </p:cNvCxnSpPr>
          <p:nvPr/>
        </p:nvCxnSpPr>
        <p:spPr>
          <a:xfrm rot="5400000">
            <a:off x="1116157" y="3635166"/>
            <a:ext cx="737010" cy="1"/>
          </a:xfrm>
          <a:prstGeom prst="bent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xmlns="" id="{F21B3A78-8C59-4027-8DDC-E32E1E58B796}"/>
              </a:ext>
            </a:extLst>
          </p:cNvPr>
          <p:cNvSpPr/>
          <p:nvPr/>
        </p:nvSpPr>
        <p:spPr>
          <a:xfrm>
            <a:off x="924340" y="5675243"/>
            <a:ext cx="1099517" cy="891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a:t>
            </a:r>
          </a:p>
        </p:txBody>
      </p:sp>
      <p:cxnSp>
        <p:nvCxnSpPr>
          <p:cNvPr id="78" name="Connector: Elbow 77">
            <a:extLst>
              <a:ext uri="{FF2B5EF4-FFF2-40B4-BE49-F238E27FC236}">
                <a16:creationId xmlns:a16="http://schemas.microsoft.com/office/drawing/2014/main" xmlns="" id="{54894A41-2919-46F5-93B9-5CF1F5FEB9FE}"/>
              </a:ext>
            </a:extLst>
          </p:cNvPr>
          <p:cNvCxnSpPr>
            <a:cxnSpLocks/>
            <a:stCxn id="18" idx="2"/>
            <a:endCxn id="77" idx="6"/>
          </p:cNvCxnSpPr>
          <p:nvPr/>
        </p:nvCxnSpPr>
        <p:spPr>
          <a:xfrm rot="10800000">
            <a:off x="2023856" y="6120844"/>
            <a:ext cx="992171" cy="6192"/>
          </a:xfrm>
          <a:prstGeom prst="bentConnector3">
            <a:avLst>
              <a:gd name="adj1" fmla="val 50000"/>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xmlns="" id="{EB4B6B75-DD8D-452B-A45E-7ED6E8744281}"/>
              </a:ext>
            </a:extLst>
          </p:cNvPr>
          <p:cNvCxnSpPr>
            <a:cxnSpLocks/>
            <a:stCxn id="8" idx="1"/>
            <a:endCxn id="7" idx="3"/>
          </p:cNvCxnSpPr>
          <p:nvPr/>
        </p:nvCxnSpPr>
        <p:spPr>
          <a:xfrm rot="10800000">
            <a:off x="4194314" y="2838997"/>
            <a:ext cx="854765" cy="3"/>
          </a:xfrm>
          <a:prstGeom prst="bent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xmlns="" id="{B8675892-6BD0-4A79-B541-EDF54BB00299}"/>
              </a:ext>
            </a:extLst>
          </p:cNvPr>
          <p:cNvCxnSpPr>
            <a:cxnSpLocks/>
            <a:stCxn id="16" idx="0"/>
            <a:endCxn id="9" idx="2"/>
          </p:cNvCxnSpPr>
          <p:nvPr/>
        </p:nvCxnSpPr>
        <p:spPr>
          <a:xfrm rot="5400000" flipH="1" flipV="1">
            <a:off x="7330582" y="3637783"/>
            <a:ext cx="650056" cy="2"/>
          </a:xfrm>
          <a:prstGeom prst="bent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xmlns="" id="{D846FBA7-1BC6-4019-B16E-0565FE81689E}"/>
              </a:ext>
            </a:extLst>
          </p:cNvPr>
          <p:cNvSpPr txBox="1"/>
          <p:nvPr/>
        </p:nvSpPr>
        <p:spPr>
          <a:xfrm>
            <a:off x="7655609" y="5130558"/>
            <a:ext cx="665922" cy="369332"/>
          </a:xfrm>
          <a:prstGeom prst="rect">
            <a:avLst/>
          </a:prstGeom>
          <a:noFill/>
        </p:spPr>
        <p:txBody>
          <a:bodyPr wrap="square" rtlCol="0">
            <a:spAutoFit/>
          </a:bodyPr>
          <a:lstStyle/>
          <a:p>
            <a:r>
              <a:rPr lang="en-US" dirty="0"/>
              <a:t>Yes</a:t>
            </a:r>
          </a:p>
        </p:txBody>
      </p:sp>
      <p:sp>
        <p:nvSpPr>
          <p:cNvPr id="185" name="TextBox 184">
            <a:extLst>
              <a:ext uri="{FF2B5EF4-FFF2-40B4-BE49-F238E27FC236}">
                <a16:creationId xmlns:a16="http://schemas.microsoft.com/office/drawing/2014/main" xmlns="" id="{B6A763B5-5613-46DB-9CBD-A09595926FD9}"/>
              </a:ext>
            </a:extLst>
          </p:cNvPr>
          <p:cNvSpPr txBox="1"/>
          <p:nvPr/>
        </p:nvSpPr>
        <p:spPr>
          <a:xfrm>
            <a:off x="7704067" y="3657951"/>
            <a:ext cx="569006" cy="369332"/>
          </a:xfrm>
          <a:prstGeom prst="rect">
            <a:avLst/>
          </a:prstGeom>
          <a:noFill/>
        </p:spPr>
        <p:txBody>
          <a:bodyPr wrap="square" rtlCol="0">
            <a:spAutoFit/>
          </a:bodyPr>
          <a:lstStyle/>
          <a:p>
            <a:r>
              <a:rPr lang="en-US" dirty="0"/>
              <a:t>No</a:t>
            </a:r>
          </a:p>
        </p:txBody>
      </p:sp>
    </p:spTree>
    <p:extLst>
      <p:ext uri="{BB962C8B-B14F-4D97-AF65-F5344CB8AC3E}">
        <p14:creationId xmlns:p14="http://schemas.microsoft.com/office/powerpoint/2010/main" xmlns="" val="39203623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63"/>
                                        </p:tgtEl>
                                        <p:attrNameLst>
                                          <p:attrName>style.visibility</p:attrName>
                                        </p:attrNameLst>
                                      </p:cBhvr>
                                      <p:to>
                                        <p:strVal val="visible"/>
                                      </p:to>
                                    </p:set>
                                    <p:animEffect transition="in" filter="fade">
                                      <p:cBhvr>
                                        <p:cTn id="56" dur="500"/>
                                        <p:tgtEl>
                                          <p:spTgt spid="63"/>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81"/>
                                        </p:tgtEl>
                                        <p:attrNameLst>
                                          <p:attrName>style.visibility</p:attrName>
                                        </p:attrNameLst>
                                      </p:cBhvr>
                                      <p:to>
                                        <p:strVal val="visible"/>
                                      </p:to>
                                    </p:set>
                                    <p:animEffect transition="in" filter="fade">
                                      <p:cBhvr>
                                        <p:cTn id="65" dur="500"/>
                                        <p:tgtEl>
                                          <p:spTgt spid="81"/>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500"/>
                                        <p:tgtEl>
                                          <p:spTgt spid="7"/>
                                        </p:tgtEl>
                                      </p:cBhvr>
                                    </p:animEffect>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500"/>
                                        <p:tgtEl>
                                          <p:spTgt spid="1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fade">
                                      <p:cBhvr>
                                        <p:cTn id="78" dur="500"/>
                                        <p:tgtEl>
                                          <p:spTgt spid="71"/>
                                        </p:tgtEl>
                                      </p:cBhvr>
                                    </p:animEffec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fade">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500"/>
                                        <p:tgtEl>
                                          <p:spTgt spid="33"/>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500"/>
                                        <p:tgtEl>
                                          <p:spTgt spid="14"/>
                                        </p:tgtEl>
                                      </p:cBhvr>
                                    </p:animEffect>
                                  </p:childTnLst>
                                </p:cTn>
                              </p:par>
                            </p:childTnLst>
                          </p:cTn>
                        </p:par>
                        <p:par>
                          <p:cTn id="92" fill="hold">
                            <p:stCondLst>
                              <p:cond delay="1000"/>
                            </p:stCondLst>
                            <p:childTnLst>
                              <p:par>
                                <p:cTn id="93" presetID="10" presetClass="entr" presetSubtype="0"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fade">
                                      <p:cBhvr>
                                        <p:cTn id="95" dur="500"/>
                                        <p:tgtEl>
                                          <p:spTgt spid="13"/>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par>
                          <p:cTn id="101" fill="hold">
                            <p:stCondLst>
                              <p:cond delay="500"/>
                            </p:stCondLst>
                            <p:childTnLst>
                              <p:par>
                                <p:cTn id="102" presetID="10" presetClass="entr" presetSubtype="0" fill="hold" grpId="0" nodeType="afterEffect">
                                  <p:stCondLst>
                                    <p:cond delay="0"/>
                                  </p:stCondLst>
                                  <p:childTnLst>
                                    <p:set>
                                      <p:cBhvr>
                                        <p:cTn id="103" dur="1" fill="hold">
                                          <p:stCondLst>
                                            <p:cond delay="0"/>
                                          </p:stCondLst>
                                        </p:cTn>
                                        <p:tgtEl>
                                          <p:spTgt spid="16"/>
                                        </p:tgtEl>
                                        <p:attrNameLst>
                                          <p:attrName>style.visibility</p:attrName>
                                        </p:attrNameLst>
                                      </p:cBhvr>
                                      <p:to>
                                        <p:strVal val="visible"/>
                                      </p:to>
                                    </p:set>
                                    <p:animEffect transition="in" filter="fade">
                                      <p:cBhvr>
                                        <p:cTn id="104" dur="500"/>
                                        <p:tgtEl>
                                          <p:spTgt spid="16"/>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85"/>
                                        </p:tgtEl>
                                        <p:attrNameLst>
                                          <p:attrName>style.visibility</p:attrName>
                                        </p:attrNameLst>
                                      </p:cBhvr>
                                      <p:to>
                                        <p:strVal val="visible"/>
                                      </p:to>
                                    </p:set>
                                    <p:animEffect transition="in" filter="fade">
                                      <p:cBhvr>
                                        <p:cTn id="109" dur="500"/>
                                        <p:tgtEl>
                                          <p:spTgt spid="85"/>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85"/>
                                        </p:tgtEl>
                                        <p:attrNameLst>
                                          <p:attrName>style.visibility</p:attrName>
                                        </p:attrNameLst>
                                      </p:cBhvr>
                                      <p:to>
                                        <p:strVal val="visible"/>
                                      </p:to>
                                    </p:set>
                                    <p:animEffect transition="in" filter="fade">
                                      <p:cBhvr>
                                        <p:cTn id="112" dur="500"/>
                                        <p:tgtEl>
                                          <p:spTgt spid="185"/>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59"/>
                                        </p:tgtEl>
                                        <p:attrNameLst>
                                          <p:attrName>style.visibility</p:attrName>
                                        </p:attrNameLst>
                                      </p:cBhvr>
                                      <p:to>
                                        <p:strVal val="visible"/>
                                      </p:to>
                                    </p:set>
                                    <p:animEffect transition="in" filter="fade">
                                      <p:cBhvr>
                                        <p:cTn id="117" dur="500"/>
                                        <p:tgtEl>
                                          <p:spTgt spid="59"/>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84"/>
                                        </p:tgtEl>
                                        <p:attrNameLst>
                                          <p:attrName>style.visibility</p:attrName>
                                        </p:attrNameLst>
                                      </p:cBhvr>
                                      <p:to>
                                        <p:strVal val="visible"/>
                                      </p:to>
                                    </p:set>
                                    <p:animEffect transition="in" filter="fade">
                                      <p:cBhvr>
                                        <p:cTn id="120" dur="500"/>
                                        <p:tgtEl>
                                          <p:spTgt spid="184"/>
                                        </p:tgtEl>
                                      </p:cBhvr>
                                    </p:animEffect>
                                  </p:childTnLst>
                                </p:cTn>
                              </p:par>
                            </p:childTnLst>
                          </p:cTn>
                        </p:par>
                        <p:par>
                          <p:cTn id="121" fill="hold">
                            <p:stCondLst>
                              <p:cond delay="500"/>
                            </p:stCondLst>
                            <p:childTnLst>
                              <p:par>
                                <p:cTn id="122" presetID="10" presetClass="entr" presetSubtype="0" fill="hold" grpId="0" nodeType="afterEffect">
                                  <p:stCondLst>
                                    <p:cond delay="0"/>
                                  </p:stCondLst>
                                  <p:childTnLst>
                                    <p:set>
                                      <p:cBhvr>
                                        <p:cTn id="123" dur="1" fill="hold">
                                          <p:stCondLst>
                                            <p:cond delay="0"/>
                                          </p:stCondLst>
                                        </p:cTn>
                                        <p:tgtEl>
                                          <p:spTgt spid="17"/>
                                        </p:tgtEl>
                                        <p:attrNameLst>
                                          <p:attrName>style.visibility</p:attrName>
                                        </p:attrNameLst>
                                      </p:cBhvr>
                                      <p:to>
                                        <p:strVal val="visible"/>
                                      </p:to>
                                    </p:set>
                                    <p:animEffect transition="in" filter="fade">
                                      <p:cBhvr>
                                        <p:cTn id="124" dur="500"/>
                                        <p:tgtEl>
                                          <p:spTgt spid="17"/>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65"/>
                                        </p:tgtEl>
                                        <p:attrNameLst>
                                          <p:attrName>style.visibility</p:attrName>
                                        </p:attrNameLst>
                                      </p:cBhvr>
                                      <p:to>
                                        <p:strVal val="visible"/>
                                      </p:to>
                                    </p:set>
                                    <p:animEffect transition="in" filter="fade">
                                      <p:cBhvr>
                                        <p:cTn id="129" dur="500"/>
                                        <p:tgtEl>
                                          <p:spTgt spid="65"/>
                                        </p:tgtEl>
                                      </p:cBhvr>
                                    </p:animEffect>
                                  </p:childTnLst>
                                </p:cTn>
                              </p:par>
                            </p:childTnLst>
                          </p:cTn>
                        </p:par>
                        <p:par>
                          <p:cTn id="130" fill="hold">
                            <p:stCondLst>
                              <p:cond delay="500"/>
                            </p:stCondLst>
                            <p:childTnLst>
                              <p:par>
                                <p:cTn id="131" presetID="10" presetClass="entr" presetSubtype="0" fill="hold" grpId="0" nodeType="afterEffect">
                                  <p:stCondLst>
                                    <p:cond delay="0"/>
                                  </p:stCondLst>
                                  <p:childTnLst>
                                    <p:set>
                                      <p:cBhvr>
                                        <p:cTn id="132" dur="1" fill="hold">
                                          <p:stCondLst>
                                            <p:cond delay="0"/>
                                          </p:stCondLst>
                                        </p:cTn>
                                        <p:tgtEl>
                                          <p:spTgt spid="18"/>
                                        </p:tgtEl>
                                        <p:attrNameLst>
                                          <p:attrName>style.visibility</p:attrName>
                                        </p:attrNameLst>
                                      </p:cBhvr>
                                      <p:to>
                                        <p:strVal val="visible"/>
                                      </p:to>
                                    </p:set>
                                    <p:animEffect transition="in" filter="fade">
                                      <p:cBhvr>
                                        <p:cTn id="133" dur="500"/>
                                        <p:tgtEl>
                                          <p:spTgt spid="18"/>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78"/>
                                        </p:tgtEl>
                                        <p:attrNameLst>
                                          <p:attrName>style.visibility</p:attrName>
                                        </p:attrNameLst>
                                      </p:cBhvr>
                                      <p:to>
                                        <p:strVal val="visible"/>
                                      </p:to>
                                    </p:set>
                                    <p:animEffect transition="in" filter="fade">
                                      <p:cBhvr>
                                        <p:cTn id="138" dur="500"/>
                                        <p:tgtEl>
                                          <p:spTgt spid="78"/>
                                        </p:tgtEl>
                                      </p:cBhvr>
                                    </p:animEffect>
                                  </p:childTnLst>
                                </p:cTn>
                              </p:par>
                            </p:childTnLst>
                          </p:cTn>
                        </p:par>
                        <p:par>
                          <p:cTn id="139" fill="hold">
                            <p:stCondLst>
                              <p:cond delay="500"/>
                            </p:stCondLst>
                            <p:childTnLst>
                              <p:par>
                                <p:cTn id="140" presetID="10" presetClass="entr" presetSubtype="0" fill="hold" grpId="0" nodeType="afterEffect">
                                  <p:stCondLst>
                                    <p:cond delay="0"/>
                                  </p:stCondLst>
                                  <p:childTnLst>
                                    <p:set>
                                      <p:cBhvr>
                                        <p:cTn id="141" dur="1" fill="hold">
                                          <p:stCondLst>
                                            <p:cond delay="0"/>
                                          </p:stCondLst>
                                        </p:cTn>
                                        <p:tgtEl>
                                          <p:spTgt spid="77"/>
                                        </p:tgtEl>
                                        <p:attrNameLst>
                                          <p:attrName>style.visibility</p:attrName>
                                        </p:attrNameLst>
                                      </p:cBhvr>
                                      <p:to>
                                        <p:strVal val="visible"/>
                                      </p:to>
                                    </p:set>
                                    <p:animEffect transition="in" filter="fade">
                                      <p:cBhvr>
                                        <p:cTn id="142" dur="500"/>
                                        <p:tgtEl>
                                          <p:spTgt spid="77"/>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37"/>
                                        </p:tgtEl>
                                        <p:attrNameLst>
                                          <p:attrName>style.visibility</p:attrName>
                                        </p:attrNameLst>
                                      </p:cBhvr>
                                      <p:to>
                                        <p:strVal val="visible"/>
                                      </p:to>
                                    </p:set>
                                    <p:animEffect transition="in" filter="fade">
                                      <p:cBhvr>
                                        <p:cTn id="147" dur="500"/>
                                        <p:tgtEl>
                                          <p:spTgt spid="37"/>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38"/>
                                        </p:tgtEl>
                                        <p:attrNameLst>
                                          <p:attrName>style.visibility</p:attrName>
                                        </p:attrNameLst>
                                      </p:cBhvr>
                                      <p:to>
                                        <p:strVal val="visible"/>
                                      </p:to>
                                    </p:set>
                                    <p:animEffect transition="in" filter="fade">
                                      <p:cBhvr>
                                        <p:cTn id="15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77" grpId="0" animBg="1"/>
      <p:bldP spid="184" grpId="0"/>
      <p:bldP spid="18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228779" y="1732981"/>
            <a:ext cx="2264569" cy="30099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548332" y="1732982"/>
            <a:ext cx="2264569" cy="3009900"/>
          </a:xfrm>
          <a:prstGeom prst="rect">
            <a:avLst/>
          </a:prstGeom>
          <a:noFill/>
          <a:ln w="9525">
            <a:noFill/>
            <a:miter lim="800000"/>
            <a:headEnd/>
            <a:tailEnd/>
          </a:ln>
          <a:effectLst/>
        </p:spPr>
      </p:pic>
      <p:sp>
        <p:nvSpPr>
          <p:cNvPr id="6" name="Right Arrow 5"/>
          <p:cNvSpPr/>
          <p:nvPr/>
        </p:nvSpPr>
        <p:spPr>
          <a:xfrm>
            <a:off x="4073856" y="3002511"/>
            <a:ext cx="880281" cy="491319"/>
          </a:xfrm>
          <a:prstGeom prst="rightArrow">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18025" y="5295328"/>
            <a:ext cx="2262116" cy="369332"/>
          </a:xfrm>
          <a:prstGeom prst="rect">
            <a:avLst/>
          </a:prstGeom>
          <a:noFill/>
        </p:spPr>
        <p:txBody>
          <a:bodyPr wrap="square" rtlCol="0">
            <a:spAutoFit/>
          </a:bodyPr>
          <a:lstStyle/>
          <a:p>
            <a:pPr algn="ctr"/>
            <a:r>
              <a:rPr lang="en-US" dirty="0" smtClean="0"/>
              <a:t>Original Image</a:t>
            </a:r>
            <a:endParaRPr lang="en-US" dirty="0"/>
          </a:p>
        </p:txBody>
      </p:sp>
      <p:sp>
        <p:nvSpPr>
          <p:cNvPr id="8" name="TextBox 7"/>
          <p:cNvSpPr txBox="1"/>
          <p:nvPr/>
        </p:nvSpPr>
        <p:spPr>
          <a:xfrm>
            <a:off x="5561497" y="5286225"/>
            <a:ext cx="2262116" cy="646331"/>
          </a:xfrm>
          <a:prstGeom prst="rect">
            <a:avLst/>
          </a:prstGeom>
          <a:noFill/>
        </p:spPr>
        <p:txBody>
          <a:bodyPr wrap="square" rtlCol="0">
            <a:spAutoFit/>
          </a:bodyPr>
          <a:lstStyle/>
          <a:p>
            <a:pPr algn="ctr"/>
            <a:r>
              <a:rPr lang="en-US" dirty="0" smtClean="0"/>
              <a:t>Image segmented using </a:t>
            </a:r>
            <a:r>
              <a:rPr lang="en-US" dirty="0" err="1" smtClean="0"/>
              <a:t>mFCM</a:t>
            </a:r>
            <a:endParaRPr lang="en-US" dirty="0"/>
          </a:p>
        </p:txBody>
      </p:sp>
      <p:sp>
        <p:nvSpPr>
          <p:cNvPr id="9" name="TextBox 8"/>
          <p:cNvSpPr txBox="1"/>
          <p:nvPr/>
        </p:nvSpPr>
        <p:spPr>
          <a:xfrm>
            <a:off x="0" y="477664"/>
            <a:ext cx="9144000" cy="707886"/>
          </a:xfrm>
          <a:prstGeom prst="rect">
            <a:avLst/>
          </a:prstGeom>
          <a:noFill/>
        </p:spPr>
        <p:txBody>
          <a:bodyPr wrap="square" rtlCol="0">
            <a:spAutoFit/>
          </a:bodyPr>
          <a:lstStyle/>
          <a:p>
            <a:pPr algn="ctr"/>
            <a:r>
              <a:rPr lang="en-US" sz="4000" dirty="0" smtClean="0">
                <a:latin typeface="Cambria" pitchFamily="18" charset="0"/>
              </a:rPr>
              <a:t>Result</a:t>
            </a:r>
            <a:endParaRPr lang="en-US" sz="4000" dirty="0">
              <a:latin typeface="Cambria"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3000" y="1890979"/>
            <a:ext cx="6858000" cy="2387600"/>
          </a:xfrm>
          <a:prstGeom prst="rect">
            <a:avLst/>
          </a:prstGeom>
        </p:spPr>
        <p:txBody>
          <a:bodyPr vert="horz" lIns="91440" tIns="45720" rIns="91440" bIns="45720" rtlCol="0" anchor="ctr">
            <a:normAutofit fontScale="77500" lnSpcReduction="20000"/>
          </a:bodyPr>
          <a:lstStyle/>
          <a:p>
            <a:pPr marL="0" marR="0" lvl="0" indent="0" algn="ctr" defTabSz="914400" rtl="0" eaLnBrk="1" fontAlgn="auto" latinLnBrk="0" hangingPunct="1">
              <a:lnSpc>
                <a:spcPct val="150000"/>
              </a:lnSpc>
              <a:spcBef>
                <a:spcPct val="0"/>
              </a:spcBef>
              <a:spcAft>
                <a:spcPts val="0"/>
              </a:spcAft>
              <a:buClrTx/>
              <a:buSzTx/>
              <a:buFontTx/>
              <a:buNone/>
              <a:tabLst/>
              <a:defRPr/>
            </a:pPr>
            <a:r>
              <a:rPr lang="en-US" sz="4800" b="1" dirty="0" smtClean="0">
                <a:solidFill>
                  <a:srgbClr val="002060"/>
                </a:solidFill>
                <a:latin typeface="Times New Roman" pitchFamily="18" charset="0"/>
                <a:ea typeface="+mj-ea"/>
                <a:cs typeface="Times New Roman" pitchFamily="18" charset="0"/>
              </a:rPr>
              <a:t>s</a:t>
            </a:r>
            <a:r>
              <a:rPr kumimoji="0" lang="en-US" sz="4800" b="1" i="0" u="none" strike="noStrike" kern="1200" cap="none" spc="0" normalizeH="0" baseline="0" noProof="0" dirty="0" err="1" smtClean="0">
                <a:ln>
                  <a:noFill/>
                </a:ln>
                <a:solidFill>
                  <a:srgbClr val="002060"/>
                </a:solidFill>
                <a:effectLst/>
                <a:uLnTx/>
                <a:uFillTx/>
                <a:latin typeface="Times New Roman" pitchFamily="18" charset="0"/>
                <a:ea typeface="+mj-ea"/>
                <a:cs typeface="Times New Roman" pitchFamily="18" charset="0"/>
              </a:rPr>
              <a:t>pacially</a:t>
            </a:r>
            <a:r>
              <a:rPr kumimoji="0" lang="en-US" sz="4800" b="1" i="0" u="none" strike="noStrike" kern="1200" cap="none" spc="0" normalizeH="0" baseline="0" noProof="0" dirty="0" smtClean="0">
                <a:ln>
                  <a:noFill/>
                </a:ln>
                <a:solidFill>
                  <a:srgbClr val="002060"/>
                </a:solidFill>
                <a:effectLst/>
                <a:uLnTx/>
                <a:uFillTx/>
                <a:latin typeface="Times New Roman" pitchFamily="18" charset="0"/>
                <a:ea typeface="+mj-ea"/>
                <a:cs typeface="Times New Roman" pitchFamily="18" charset="0"/>
              </a:rPr>
              <a:t> constrained </a:t>
            </a:r>
            <a:r>
              <a:rPr kumimoji="0" lang="en-US" sz="4800" b="1" i="0" u="none" strike="noStrike" kern="1200" cap="none" spc="0" normalizeH="0" baseline="0" noProof="0" dirty="0" err="1" smtClean="0">
                <a:ln>
                  <a:noFill/>
                </a:ln>
                <a:solidFill>
                  <a:srgbClr val="002060"/>
                </a:solidFill>
                <a:effectLst/>
                <a:uLnTx/>
                <a:uFillTx/>
                <a:latin typeface="Times New Roman" pitchFamily="18" charset="0"/>
                <a:ea typeface="+mj-ea"/>
                <a:cs typeface="Times New Roman" pitchFamily="18" charset="0"/>
              </a:rPr>
              <a:t>kernelized</a:t>
            </a:r>
            <a:r>
              <a:rPr kumimoji="0" lang="en-US" sz="4800" b="1" i="0" u="none" strike="noStrike" kern="1200" cap="none" spc="0" normalizeH="0" baseline="0" noProof="0" dirty="0" smtClean="0">
                <a:ln>
                  <a:noFill/>
                </a:ln>
                <a:solidFill>
                  <a:srgbClr val="002060"/>
                </a:solidFill>
                <a:effectLst/>
                <a:uLnTx/>
                <a:uFillTx/>
                <a:latin typeface="Times New Roman" pitchFamily="18" charset="0"/>
                <a:ea typeface="+mj-ea"/>
                <a:cs typeface="Times New Roman" pitchFamily="18" charset="0"/>
              </a:rPr>
              <a:t> Fuzzy C – Means (</a:t>
            </a:r>
            <a:r>
              <a:rPr lang="en-US" sz="4800" b="1" dirty="0" err="1" smtClean="0">
                <a:solidFill>
                  <a:srgbClr val="002060"/>
                </a:solidFill>
                <a:latin typeface="Times New Roman" pitchFamily="18" charset="0"/>
                <a:ea typeface="+mj-ea"/>
                <a:cs typeface="Times New Roman" pitchFamily="18" charset="0"/>
              </a:rPr>
              <a:t>sk</a:t>
            </a:r>
            <a:r>
              <a:rPr kumimoji="0" lang="en-US" sz="4800" b="1" i="0" u="none" strike="noStrike" kern="1200" cap="none" spc="0" normalizeH="0" baseline="0" noProof="0" dirty="0" smtClean="0">
                <a:ln>
                  <a:noFill/>
                </a:ln>
                <a:solidFill>
                  <a:srgbClr val="002060"/>
                </a:solidFill>
                <a:effectLst/>
                <a:uLnTx/>
                <a:uFillTx/>
                <a:latin typeface="Times New Roman" pitchFamily="18" charset="0"/>
                <a:ea typeface="+mj-ea"/>
                <a:cs typeface="Times New Roman" pitchFamily="18" charset="0"/>
              </a:rPr>
              <a:t>FCM)</a:t>
            </a:r>
            <a:endParaRPr kumimoji="0" lang="en-US" sz="4800" b="1" i="0" u="none" strike="noStrike" kern="1200" cap="none" spc="0" normalizeH="0" baseline="0" noProof="0" dirty="0">
              <a:ln>
                <a:noFill/>
              </a:ln>
              <a:solidFill>
                <a:srgbClr val="002060"/>
              </a:solidFill>
              <a:effectLst/>
              <a:uLnTx/>
              <a:uFillTx/>
              <a:latin typeface="Times New Roman" pitchFamily="18" charset="0"/>
              <a:ea typeface="+mj-ea"/>
              <a:cs typeface="Times New Roman" pitchFamily="18"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31992" t="23694" r="41995" b="69216"/>
          <a:stretch>
            <a:fillRect/>
          </a:stretch>
        </p:blipFill>
        <p:spPr bwMode="auto">
          <a:xfrm>
            <a:off x="4493550" y="1733266"/>
            <a:ext cx="2237873" cy="457200"/>
          </a:xfrm>
          <a:prstGeom prst="rect">
            <a:avLst/>
          </a:prstGeom>
          <a:noFill/>
          <a:ln w="9525">
            <a:noFill/>
            <a:miter lim="800000"/>
            <a:headEnd/>
            <a:tailEnd/>
          </a:ln>
          <a:effectLst/>
        </p:spPr>
      </p:pic>
      <p:pic>
        <p:nvPicPr>
          <p:cNvPr id="3" name="Picture 2"/>
          <p:cNvPicPr>
            <a:picLocks noChangeAspect="1" noChangeArrowheads="1"/>
          </p:cNvPicPr>
          <p:nvPr/>
        </p:nvPicPr>
        <p:blipFill>
          <a:blip r:embed="rId2"/>
          <a:srcRect l="28111" t="45305" r="40963" b="44434"/>
          <a:stretch>
            <a:fillRect/>
          </a:stretch>
        </p:blipFill>
        <p:spPr bwMode="auto">
          <a:xfrm>
            <a:off x="4505492" y="2729552"/>
            <a:ext cx="2573412" cy="640080"/>
          </a:xfrm>
          <a:prstGeom prst="rect">
            <a:avLst/>
          </a:prstGeom>
          <a:noFill/>
          <a:ln w="9525">
            <a:noFill/>
            <a:miter lim="800000"/>
            <a:headEnd/>
            <a:tailEnd/>
          </a:ln>
          <a:effectLst/>
        </p:spPr>
      </p:pic>
      <p:pic>
        <p:nvPicPr>
          <p:cNvPr id="4" name="Picture 2"/>
          <p:cNvPicPr>
            <a:picLocks noChangeAspect="1" noChangeArrowheads="1"/>
          </p:cNvPicPr>
          <p:nvPr/>
        </p:nvPicPr>
        <p:blipFill>
          <a:blip r:embed="rId2"/>
          <a:srcRect l="38985" t="56095" r="25107" b="23507"/>
          <a:stretch>
            <a:fillRect/>
          </a:stretch>
        </p:blipFill>
        <p:spPr bwMode="auto">
          <a:xfrm>
            <a:off x="4483317" y="4642514"/>
            <a:ext cx="3006229" cy="1280160"/>
          </a:xfrm>
          <a:prstGeom prst="rect">
            <a:avLst/>
          </a:prstGeom>
          <a:noFill/>
          <a:ln w="9525">
            <a:noFill/>
            <a:miter lim="800000"/>
            <a:headEnd/>
            <a:tailEnd/>
          </a:ln>
          <a:effectLst/>
        </p:spPr>
      </p:pic>
      <p:sp>
        <p:nvSpPr>
          <p:cNvPr id="5" name="TextBox 4"/>
          <p:cNvSpPr txBox="1"/>
          <p:nvPr/>
        </p:nvSpPr>
        <p:spPr>
          <a:xfrm>
            <a:off x="0" y="464015"/>
            <a:ext cx="9144000" cy="707886"/>
          </a:xfrm>
          <a:prstGeom prst="rect">
            <a:avLst/>
          </a:prstGeom>
          <a:noFill/>
        </p:spPr>
        <p:txBody>
          <a:bodyPr wrap="square" rtlCol="0">
            <a:spAutoFit/>
          </a:bodyPr>
          <a:lstStyle/>
          <a:p>
            <a:pPr algn="ctr"/>
            <a:r>
              <a:rPr lang="en-US" sz="4000" dirty="0" smtClean="0">
                <a:latin typeface="Cambria" pitchFamily="18" charset="0"/>
              </a:rPr>
              <a:t>Kernel Functions</a:t>
            </a:r>
            <a:endParaRPr lang="en-US" sz="4000" dirty="0">
              <a:latin typeface="Cambria" pitchFamily="18" charset="0"/>
            </a:endParaRPr>
          </a:p>
        </p:txBody>
      </p:sp>
      <p:pic>
        <p:nvPicPr>
          <p:cNvPr id="3075" name="Picture 3"/>
          <p:cNvPicPr>
            <a:picLocks noChangeAspect="1" noChangeArrowheads="1"/>
          </p:cNvPicPr>
          <p:nvPr/>
        </p:nvPicPr>
        <p:blipFill>
          <a:blip r:embed="rId3"/>
          <a:srcRect l="29161" t="58909" r="34546" b="30830"/>
          <a:stretch>
            <a:fillRect/>
          </a:stretch>
        </p:blipFill>
        <p:spPr bwMode="auto">
          <a:xfrm>
            <a:off x="4493551" y="3862316"/>
            <a:ext cx="3020018" cy="640080"/>
          </a:xfrm>
          <a:prstGeom prst="rect">
            <a:avLst/>
          </a:prstGeom>
          <a:noFill/>
          <a:ln w="9525">
            <a:noFill/>
            <a:miter lim="800000"/>
            <a:headEnd/>
            <a:tailEnd/>
          </a:ln>
          <a:effectLst/>
        </p:spPr>
      </p:pic>
      <p:sp>
        <p:nvSpPr>
          <p:cNvPr id="9" name="TextBox 8"/>
          <p:cNvSpPr txBox="1"/>
          <p:nvPr/>
        </p:nvSpPr>
        <p:spPr>
          <a:xfrm>
            <a:off x="1351146" y="1733264"/>
            <a:ext cx="3959738" cy="3785652"/>
          </a:xfrm>
          <a:prstGeom prst="rect">
            <a:avLst/>
          </a:prstGeom>
          <a:noFill/>
        </p:spPr>
        <p:txBody>
          <a:bodyPr wrap="none" rtlCol="0">
            <a:spAutoFit/>
          </a:bodyPr>
          <a:lstStyle/>
          <a:p>
            <a:r>
              <a:rPr lang="en-US" sz="2400" dirty="0" smtClean="0"/>
              <a:t>Polynomial Kernel		:</a:t>
            </a:r>
          </a:p>
          <a:p>
            <a:endParaRPr lang="en-US" sz="2000" dirty="0" smtClean="0"/>
          </a:p>
          <a:p>
            <a:endParaRPr lang="en-US" sz="2800" dirty="0" smtClean="0"/>
          </a:p>
          <a:p>
            <a:r>
              <a:rPr lang="en-US" sz="2400" dirty="0" smtClean="0"/>
              <a:t>Gaussian Kernel		:</a:t>
            </a:r>
          </a:p>
          <a:p>
            <a:endParaRPr lang="en-US" sz="2400" dirty="0" smtClean="0"/>
          </a:p>
          <a:p>
            <a:endParaRPr lang="en-US" sz="2400" dirty="0" smtClean="0"/>
          </a:p>
          <a:p>
            <a:r>
              <a:rPr lang="en-US" sz="2400" dirty="0" smtClean="0"/>
              <a:t>Radial Basis Kernel		:</a:t>
            </a:r>
          </a:p>
          <a:p>
            <a:endParaRPr lang="en-US" sz="2400" dirty="0" smtClean="0"/>
          </a:p>
          <a:p>
            <a:endParaRPr lang="en-US" sz="2400" dirty="0" smtClean="0"/>
          </a:p>
          <a:p>
            <a:r>
              <a:rPr lang="en-US" sz="2400" dirty="0" smtClean="0"/>
              <a:t>Hyper Tangent Kernel		:</a:t>
            </a:r>
            <a:endParaRPr lang="en-US" sz="240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l="44265" t="48694" r="22694" b="37127"/>
          <a:stretch>
            <a:fillRect/>
          </a:stretch>
        </p:blipFill>
        <p:spPr bwMode="auto">
          <a:xfrm>
            <a:off x="4032913" y="1965278"/>
            <a:ext cx="3224284" cy="1037230"/>
          </a:xfrm>
          <a:prstGeom prst="rect">
            <a:avLst/>
          </a:prstGeom>
          <a:noFill/>
          <a:ln w="9525">
            <a:noFill/>
            <a:miter lim="800000"/>
            <a:headEnd/>
            <a:tailEnd/>
          </a:ln>
          <a:effectLst/>
        </p:spPr>
      </p:pic>
      <p:pic>
        <p:nvPicPr>
          <p:cNvPr id="3" name="Picture 2"/>
          <p:cNvPicPr>
            <a:picLocks noChangeAspect="1" noChangeArrowheads="1"/>
          </p:cNvPicPr>
          <p:nvPr/>
        </p:nvPicPr>
        <p:blipFill>
          <a:blip r:embed="rId2"/>
          <a:srcRect l="44265" t="65454" r="32047" b="22388"/>
          <a:stretch>
            <a:fillRect/>
          </a:stretch>
        </p:blipFill>
        <p:spPr bwMode="auto">
          <a:xfrm>
            <a:off x="4055091" y="3985147"/>
            <a:ext cx="2311590" cy="889379"/>
          </a:xfrm>
          <a:prstGeom prst="rect">
            <a:avLst/>
          </a:prstGeom>
          <a:noFill/>
          <a:ln w="9525">
            <a:noFill/>
            <a:miter lim="800000"/>
            <a:headEnd/>
            <a:tailEnd/>
          </a:ln>
          <a:effectLst/>
        </p:spPr>
      </p:pic>
      <p:sp>
        <p:nvSpPr>
          <p:cNvPr id="4" name="TextBox 3"/>
          <p:cNvSpPr txBox="1"/>
          <p:nvPr/>
        </p:nvSpPr>
        <p:spPr>
          <a:xfrm>
            <a:off x="736979" y="2224582"/>
            <a:ext cx="3959738" cy="2431435"/>
          </a:xfrm>
          <a:prstGeom prst="rect">
            <a:avLst/>
          </a:prstGeom>
          <a:noFill/>
        </p:spPr>
        <p:txBody>
          <a:bodyPr wrap="none" rtlCol="0">
            <a:spAutoFit/>
          </a:bodyPr>
          <a:lstStyle/>
          <a:p>
            <a:r>
              <a:rPr lang="en-US" sz="2400" dirty="0" smtClean="0"/>
              <a:t>Membership values		:</a:t>
            </a:r>
          </a:p>
          <a:p>
            <a:endParaRPr lang="en-US" sz="2400" dirty="0" smtClean="0"/>
          </a:p>
          <a:p>
            <a:endParaRPr lang="en-US" sz="2400" dirty="0" smtClean="0"/>
          </a:p>
          <a:p>
            <a:endParaRPr lang="en-US" sz="2800" dirty="0" smtClean="0"/>
          </a:p>
          <a:p>
            <a:endParaRPr lang="en-US" sz="2800" dirty="0" smtClean="0"/>
          </a:p>
          <a:p>
            <a:r>
              <a:rPr lang="en-US" sz="2400" dirty="0" smtClean="0"/>
              <a:t>Cluster Centers		:</a:t>
            </a:r>
            <a:endParaRPr lang="en-US" sz="240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4800596" y="4053388"/>
            <a:ext cx="1003110" cy="9553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Update cluster centers </a:t>
            </a:r>
          </a:p>
        </p:txBody>
      </p:sp>
      <p:sp>
        <p:nvSpPr>
          <p:cNvPr id="4" name="Oval 3">
            <a:extLst>
              <a:ext uri="{FF2B5EF4-FFF2-40B4-BE49-F238E27FC236}">
                <a16:creationId xmlns:a16="http://schemas.microsoft.com/office/drawing/2014/main" xmlns="" id="{EB17519A-9980-49C9-83D7-ECFB50FCF669}"/>
              </a:ext>
            </a:extLst>
          </p:cNvPr>
          <p:cNvSpPr/>
          <p:nvPr/>
        </p:nvSpPr>
        <p:spPr>
          <a:xfrm>
            <a:off x="1136028" y="397590"/>
            <a:ext cx="997639" cy="8412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Start</a:t>
            </a:r>
          </a:p>
        </p:txBody>
      </p:sp>
      <p:sp>
        <p:nvSpPr>
          <p:cNvPr id="5" name="Flowchart: Data 4">
            <a:extLst>
              <a:ext uri="{FF2B5EF4-FFF2-40B4-BE49-F238E27FC236}">
                <a16:creationId xmlns:a16="http://schemas.microsoft.com/office/drawing/2014/main" xmlns="" id="{9919F559-2E86-4FD6-BC10-44F74669498B}"/>
              </a:ext>
            </a:extLst>
          </p:cNvPr>
          <p:cNvSpPr/>
          <p:nvPr/>
        </p:nvSpPr>
        <p:spPr>
          <a:xfrm>
            <a:off x="3145250" y="304009"/>
            <a:ext cx="1248605" cy="1033095"/>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image</a:t>
            </a:r>
          </a:p>
        </p:txBody>
      </p:sp>
      <p:sp>
        <p:nvSpPr>
          <p:cNvPr id="9" name="Flowchart: Process 8">
            <a:extLst>
              <a:ext uri="{FF2B5EF4-FFF2-40B4-BE49-F238E27FC236}">
                <a16:creationId xmlns:a16="http://schemas.microsoft.com/office/drawing/2014/main" xmlns="" id="{C24884CB-A8D8-4DF3-A7A2-C07648D0692D}"/>
              </a:ext>
            </a:extLst>
          </p:cNvPr>
          <p:cNvSpPr/>
          <p:nvPr/>
        </p:nvSpPr>
        <p:spPr>
          <a:xfrm>
            <a:off x="7111444" y="2378886"/>
            <a:ext cx="1088333" cy="947519"/>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j</a:t>
            </a:r>
            <a:r>
              <a:rPr lang="en-US" dirty="0" smtClean="0"/>
              <a:t> </a:t>
            </a:r>
            <a:r>
              <a:rPr lang="en-US" dirty="0"/>
              <a:t>= j + 1</a:t>
            </a:r>
          </a:p>
        </p:txBody>
      </p:sp>
      <p:sp>
        <p:nvSpPr>
          <p:cNvPr id="10" name="Flowchart: Process 9">
            <a:extLst>
              <a:ext uri="{FF2B5EF4-FFF2-40B4-BE49-F238E27FC236}">
                <a16:creationId xmlns:a16="http://schemas.microsoft.com/office/drawing/2014/main" xmlns="" id="{340258BD-BF89-41D8-BD12-CB63246A738C}"/>
              </a:ext>
            </a:extLst>
          </p:cNvPr>
          <p:cNvSpPr/>
          <p:nvPr/>
        </p:nvSpPr>
        <p:spPr>
          <a:xfrm>
            <a:off x="7111444" y="304007"/>
            <a:ext cx="1088332" cy="103310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Set j = 0</a:t>
            </a:r>
          </a:p>
        </p:txBody>
      </p:sp>
      <p:sp>
        <p:nvSpPr>
          <p:cNvPr id="17" name="Flowchart: Process 16">
            <a:extLst>
              <a:ext uri="{FF2B5EF4-FFF2-40B4-BE49-F238E27FC236}">
                <a16:creationId xmlns:a16="http://schemas.microsoft.com/office/drawing/2014/main" xmlns="" id="{5C121533-791F-4D43-86E6-03579CC791EC}"/>
              </a:ext>
            </a:extLst>
          </p:cNvPr>
          <p:cNvSpPr/>
          <p:nvPr/>
        </p:nvSpPr>
        <p:spPr>
          <a:xfrm>
            <a:off x="5090080" y="5675243"/>
            <a:ext cx="1262270" cy="891203"/>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Final Image </a:t>
            </a:r>
          </a:p>
          <a:p>
            <a:pPr algn="ctr"/>
            <a:r>
              <a:rPr lang="en-US" dirty="0"/>
              <a:t>Segmentation</a:t>
            </a:r>
          </a:p>
        </p:txBody>
      </p:sp>
      <p:sp>
        <p:nvSpPr>
          <p:cNvPr id="18" name="Flowchart: Data 17">
            <a:extLst>
              <a:ext uri="{FF2B5EF4-FFF2-40B4-BE49-F238E27FC236}">
                <a16:creationId xmlns:a16="http://schemas.microsoft.com/office/drawing/2014/main" xmlns="" id="{5BEBDFEA-E69F-4FA7-9E78-EA63A022F1CE}"/>
              </a:ext>
            </a:extLst>
          </p:cNvPr>
          <p:cNvSpPr/>
          <p:nvPr/>
        </p:nvSpPr>
        <p:spPr>
          <a:xfrm>
            <a:off x="2879563" y="5704765"/>
            <a:ext cx="1262270" cy="822960"/>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Output</a:t>
            </a:r>
          </a:p>
          <a:p>
            <a:pPr algn="ctr"/>
            <a:r>
              <a:rPr lang="en-US" dirty="0" smtClean="0"/>
              <a:t>Image</a:t>
            </a:r>
            <a:endParaRPr lang="en-US" dirty="0"/>
          </a:p>
        </p:txBody>
      </p:sp>
      <p:cxnSp>
        <p:nvCxnSpPr>
          <p:cNvPr id="20" name="Connector: Elbow 19">
            <a:extLst>
              <a:ext uri="{FF2B5EF4-FFF2-40B4-BE49-F238E27FC236}">
                <a16:creationId xmlns:a16="http://schemas.microsoft.com/office/drawing/2014/main" xmlns="" id="{574DF9D8-181B-4FE2-8238-11E17242C37F}"/>
              </a:ext>
            </a:extLst>
          </p:cNvPr>
          <p:cNvCxnSpPr>
            <a:cxnSpLocks/>
            <a:stCxn id="4" idx="6"/>
            <a:endCxn id="5" idx="2"/>
          </p:cNvCxnSpPr>
          <p:nvPr/>
        </p:nvCxnSpPr>
        <p:spPr>
          <a:xfrm>
            <a:off x="2133667" y="818206"/>
            <a:ext cx="1136444" cy="2350"/>
          </a:xfrm>
          <a:prstGeom prst="bentConnector3">
            <a:avLst>
              <a:gd name="adj1" fmla="val 50000"/>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xmlns="" id="{D09C48EE-B81E-4F37-B8DE-0446F7A8F566}"/>
              </a:ext>
            </a:extLst>
          </p:cNvPr>
          <p:cNvCxnSpPr>
            <a:cxnSpLocks/>
            <a:stCxn id="5" idx="5"/>
            <a:endCxn id="42" idx="1"/>
          </p:cNvCxnSpPr>
          <p:nvPr/>
        </p:nvCxnSpPr>
        <p:spPr>
          <a:xfrm>
            <a:off x="4268994" y="820556"/>
            <a:ext cx="1055339" cy="586"/>
          </a:xfrm>
          <a:prstGeom prst="bentConnector3">
            <a:avLst>
              <a:gd name="adj1" fmla="val 50000"/>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xmlns="" id="{6775810D-783F-4566-AC7D-4D021AD68302}"/>
              </a:ext>
            </a:extLst>
          </p:cNvPr>
          <p:cNvCxnSpPr>
            <a:cxnSpLocks/>
            <a:stCxn id="42" idx="3"/>
            <a:endCxn id="10" idx="1"/>
          </p:cNvCxnSpPr>
          <p:nvPr/>
        </p:nvCxnSpPr>
        <p:spPr>
          <a:xfrm flipV="1">
            <a:off x="6327443" y="820558"/>
            <a:ext cx="784001" cy="585"/>
          </a:xfrm>
          <a:prstGeom prst="bentConnector3">
            <a:avLst>
              <a:gd name="adj1" fmla="val 50000"/>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xmlns="" id="{6DD1AFC5-0B5B-445C-81A7-F42E2627771C}"/>
              </a:ext>
            </a:extLst>
          </p:cNvPr>
          <p:cNvCxnSpPr>
            <a:cxnSpLocks/>
            <a:stCxn id="40" idx="3"/>
            <a:endCxn id="37" idx="1"/>
          </p:cNvCxnSpPr>
          <p:nvPr/>
        </p:nvCxnSpPr>
        <p:spPr>
          <a:xfrm flipV="1">
            <a:off x="5803706" y="4524225"/>
            <a:ext cx="644857" cy="6835"/>
          </a:xfrm>
          <a:prstGeom prst="bentConnector3">
            <a:avLst>
              <a:gd name="adj1" fmla="val 50000"/>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xmlns="" id="{8D450BCE-3D91-4705-B2CC-3DB46A77953E}"/>
              </a:ext>
            </a:extLst>
          </p:cNvPr>
          <p:cNvCxnSpPr>
            <a:cxnSpLocks/>
            <a:stCxn id="10" idx="2"/>
            <a:endCxn id="9" idx="0"/>
          </p:cNvCxnSpPr>
          <p:nvPr/>
        </p:nvCxnSpPr>
        <p:spPr>
          <a:xfrm rot="16200000" flipH="1">
            <a:off x="7134721" y="1857996"/>
            <a:ext cx="1041778" cy="1"/>
          </a:xfrm>
          <a:prstGeom prst="bentConnector3">
            <a:avLst>
              <a:gd name="adj1" fmla="val 50000"/>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xmlns="" id="{CBB2E027-4135-469B-9612-12455FA34FC8}"/>
              </a:ext>
            </a:extLst>
          </p:cNvPr>
          <p:cNvCxnSpPr>
            <a:cxnSpLocks/>
            <a:stCxn id="37" idx="2"/>
            <a:endCxn id="17" idx="3"/>
          </p:cNvCxnSpPr>
          <p:nvPr/>
        </p:nvCxnSpPr>
        <p:spPr>
          <a:xfrm rot="5400000">
            <a:off x="6467074" y="4934940"/>
            <a:ext cx="1071181" cy="1300628"/>
          </a:xfrm>
          <a:prstGeom prst="bentConnector2">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xmlns="" id="{B64FCD97-2EA6-45EF-8C10-6834E46A2743}"/>
              </a:ext>
            </a:extLst>
          </p:cNvPr>
          <p:cNvCxnSpPr>
            <a:cxnSpLocks/>
            <a:stCxn id="9" idx="1"/>
            <a:endCxn id="41" idx="3"/>
          </p:cNvCxnSpPr>
          <p:nvPr/>
        </p:nvCxnSpPr>
        <p:spPr>
          <a:xfrm rot="10800000">
            <a:off x="5926534" y="2852384"/>
            <a:ext cx="1184911" cy="263"/>
          </a:xfrm>
          <a:prstGeom prst="bentConnector3">
            <a:avLst>
              <a:gd name="adj1" fmla="val 50000"/>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xmlns="" id="{C82783FE-2813-442D-92D0-8B763D2CD0EF}"/>
              </a:ext>
            </a:extLst>
          </p:cNvPr>
          <p:cNvCxnSpPr>
            <a:cxnSpLocks/>
            <a:stCxn id="17" idx="1"/>
            <a:endCxn id="18" idx="5"/>
          </p:cNvCxnSpPr>
          <p:nvPr/>
        </p:nvCxnSpPr>
        <p:spPr>
          <a:xfrm rot="10800000">
            <a:off x="4015606" y="6116247"/>
            <a:ext cx="1074474" cy="4599"/>
          </a:xfrm>
          <a:prstGeom prst="bentConnector3">
            <a:avLst>
              <a:gd name="adj1" fmla="val 50000"/>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xmlns="" id="{8BAAA091-7A7D-49E5-8F5F-315CD8CD2CD2}"/>
              </a:ext>
            </a:extLst>
          </p:cNvPr>
          <p:cNvCxnSpPr>
            <a:cxnSpLocks/>
            <a:stCxn id="41" idx="2"/>
            <a:endCxn id="40" idx="0"/>
          </p:cNvCxnSpPr>
          <p:nvPr/>
        </p:nvCxnSpPr>
        <p:spPr>
          <a:xfrm rot="16200000" flipH="1">
            <a:off x="4951571" y="3702808"/>
            <a:ext cx="696038" cy="5120"/>
          </a:xfrm>
          <a:prstGeom prst="bentConnector3">
            <a:avLst>
              <a:gd name="adj1" fmla="val 50000"/>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xmlns="" id="{F21B3A78-8C59-4027-8DDC-E32E1E58B796}"/>
              </a:ext>
            </a:extLst>
          </p:cNvPr>
          <p:cNvSpPr/>
          <p:nvPr/>
        </p:nvSpPr>
        <p:spPr>
          <a:xfrm>
            <a:off x="924340" y="5675243"/>
            <a:ext cx="1099517" cy="89120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Stop</a:t>
            </a:r>
          </a:p>
        </p:txBody>
      </p:sp>
      <p:cxnSp>
        <p:nvCxnSpPr>
          <p:cNvPr id="78" name="Connector: Elbow 77">
            <a:extLst>
              <a:ext uri="{FF2B5EF4-FFF2-40B4-BE49-F238E27FC236}">
                <a16:creationId xmlns:a16="http://schemas.microsoft.com/office/drawing/2014/main" xmlns="" id="{54894A41-2919-46F5-93B9-5CF1F5FEB9FE}"/>
              </a:ext>
            </a:extLst>
          </p:cNvPr>
          <p:cNvCxnSpPr>
            <a:cxnSpLocks/>
            <a:stCxn id="18" idx="2"/>
            <a:endCxn id="77" idx="6"/>
          </p:cNvCxnSpPr>
          <p:nvPr/>
        </p:nvCxnSpPr>
        <p:spPr>
          <a:xfrm rot="10800000" flipV="1">
            <a:off x="2023856" y="6116245"/>
            <a:ext cx="981935" cy="4599"/>
          </a:xfrm>
          <a:prstGeom prst="bentConnector3">
            <a:avLst>
              <a:gd name="adj1" fmla="val 50000"/>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xmlns="" id="{B8675892-6BD0-4A79-B541-EDF54BB00299}"/>
              </a:ext>
            </a:extLst>
          </p:cNvPr>
          <p:cNvCxnSpPr>
            <a:cxnSpLocks/>
            <a:stCxn id="37" idx="0"/>
            <a:endCxn id="9" idx="2"/>
          </p:cNvCxnSpPr>
          <p:nvPr/>
        </p:nvCxnSpPr>
        <p:spPr>
          <a:xfrm rot="5400000" flipH="1" flipV="1">
            <a:off x="7318104" y="3661280"/>
            <a:ext cx="672381" cy="2633"/>
          </a:xfrm>
          <a:prstGeom prst="bentConnector3">
            <a:avLst>
              <a:gd name="adj1" fmla="val 50000"/>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xmlns="" id="{D846FBA7-1BC6-4019-B16E-0565FE81689E}"/>
              </a:ext>
            </a:extLst>
          </p:cNvPr>
          <p:cNvSpPr txBox="1"/>
          <p:nvPr/>
        </p:nvSpPr>
        <p:spPr>
          <a:xfrm>
            <a:off x="7655609" y="5130558"/>
            <a:ext cx="665922" cy="369332"/>
          </a:xfrm>
          <a:prstGeom prst="rect">
            <a:avLst/>
          </a:prstGeom>
          <a:noFill/>
        </p:spPr>
        <p:txBody>
          <a:bodyPr wrap="square" rtlCol="0">
            <a:spAutoFit/>
          </a:bodyPr>
          <a:lstStyle/>
          <a:p>
            <a:r>
              <a:rPr lang="en-US" dirty="0"/>
              <a:t>Yes</a:t>
            </a:r>
          </a:p>
        </p:txBody>
      </p:sp>
      <p:sp>
        <p:nvSpPr>
          <p:cNvPr id="185" name="TextBox 184">
            <a:extLst>
              <a:ext uri="{FF2B5EF4-FFF2-40B4-BE49-F238E27FC236}">
                <a16:creationId xmlns:a16="http://schemas.microsoft.com/office/drawing/2014/main" xmlns="" id="{B6A763B5-5613-46DB-9CBD-A09595926FD9}"/>
              </a:ext>
            </a:extLst>
          </p:cNvPr>
          <p:cNvSpPr txBox="1"/>
          <p:nvPr/>
        </p:nvSpPr>
        <p:spPr>
          <a:xfrm>
            <a:off x="7704067" y="3657951"/>
            <a:ext cx="569006" cy="369332"/>
          </a:xfrm>
          <a:prstGeom prst="rect">
            <a:avLst/>
          </a:prstGeom>
          <a:noFill/>
        </p:spPr>
        <p:txBody>
          <a:bodyPr wrap="square" rtlCol="0">
            <a:spAutoFit/>
          </a:bodyPr>
          <a:lstStyle/>
          <a:p>
            <a:r>
              <a:rPr lang="en-US" dirty="0"/>
              <a:t>No</a:t>
            </a:r>
          </a:p>
        </p:txBody>
      </p:sp>
      <p:sp>
        <p:nvSpPr>
          <p:cNvPr id="37" name="Diamond 36"/>
          <p:cNvSpPr/>
          <p:nvPr/>
        </p:nvSpPr>
        <p:spPr>
          <a:xfrm>
            <a:off x="6448563" y="3998785"/>
            <a:ext cx="2408830" cy="1050878"/>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5122" name="Picture 2"/>
          <p:cNvPicPr>
            <a:picLocks noChangeAspect="1" noChangeArrowheads="1"/>
          </p:cNvPicPr>
          <p:nvPr/>
        </p:nvPicPr>
        <p:blipFill>
          <a:blip r:embed="rId2"/>
          <a:srcRect l="52237" t="35634" r="20281" b="55597"/>
          <a:stretch>
            <a:fillRect/>
          </a:stretch>
        </p:blipFill>
        <p:spPr bwMode="auto">
          <a:xfrm>
            <a:off x="6919417" y="4353635"/>
            <a:ext cx="1529189" cy="365760"/>
          </a:xfrm>
          <a:prstGeom prst="rect">
            <a:avLst/>
          </a:prstGeom>
          <a:noFill/>
          <a:ln w="9525">
            <a:noFill/>
            <a:miter lim="800000"/>
            <a:headEnd/>
            <a:tailEnd/>
          </a:ln>
          <a:effectLst/>
        </p:spPr>
      </p:pic>
      <p:sp>
        <p:nvSpPr>
          <p:cNvPr id="41" name="Rectangle 40"/>
          <p:cNvSpPr/>
          <p:nvPr/>
        </p:nvSpPr>
        <p:spPr>
          <a:xfrm>
            <a:off x="4667527" y="2347415"/>
            <a:ext cx="1259006" cy="10099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Calculate membership values</a:t>
            </a:r>
            <a:endParaRPr lang="en-US" dirty="0"/>
          </a:p>
        </p:txBody>
      </p:sp>
      <p:sp>
        <p:nvSpPr>
          <p:cNvPr id="42" name="Rectangle 41"/>
          <p:cNvSpPr/>
          <p:nvPr/>
        </p:nvSpPr>
        <p:spPr>
          <a:xfrm>
            <a:off x="5324333" y="343471"/>
            <a:ext cx="1003110" cy="9553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Initialize cluster centers </a:t>
            </a:r>
          </a:p>
        </p:txBody>
      </p:sp>
    </p:spTree>
    <p:extLst>
      <p:ext uri="{BB962C8B-B14F-4D97-AF65-F5344CB8AC3E}">
        <p14:creationId xmlns:p14="http://schemas.microsoft.com/office/powerpoint/2010/main" xmlns="" val="39203623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fade">
                                      <p:cBhvr>
                                        <p:cTn id="53" dur="500"/>
                                        <p:tgtEl>
                                          <p:spTgt spid="5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85"/>
                                        </p:tgtEl>
                                        <p:attrNameLst>
                                          <p:attrName>style.visibility</p:attrName>
                                        </p:attrNameLst>
                                      </p:cBhvr>
                                      <p:to>
                                        <p:strVal val="visible"/>
                                      </p:to>
                                    </p:set>
                                    <p:animEffect transition="in" filter="fade">
                                      <p:cBhvr>
                                        <p:cTn id="58" dur="500"/>
                                        <p:tgtEl>
                                          <p:spTgt spid="8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85"/>
                                        </p:tgtEl>
                                        <p:attrNameLst>
                                          <p:attrName>style.visibility</p:attrName>
                                        </p:attrNameLst>
                                      </p:cBhvr>
                                      <p:to>
                                        <p:strVal val="visible"/>
                                      </p:to>
                                    </p:set>
                                    <p:animEffect transition="in" filter="fade">
                                      <p:cBhvr>
                                        <p:cTn id="61" dur="500"/>
                                        <p:tgtEl>
                                          <p:spTgt spid="18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fade">
                                      <p:cBhvr>
                                        <p:cTn id="66" dur="500"/>
                                        <p:tgtEl>
                                          <p:spTgt spid="5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4"/>
                                        </p:tgtEl>
                                        <p:attrNameLst>
                                          <p:attrName>style.visibility</p:attrName>
                                        </p:attrNameLst>
                                      </p:cBhvr>
                                      <p:to>
                                        <p:strVal val="visible"/>
                                      </p:to>
                                    </p:set>
                                    <p:animEffect transition="in" filter="fade">
                                      <p:cBhvr>
                                        <p:cTn id="69" dur="500"/>
                                        <p:tgtEl>
                                          <p:spTgt spid="184"/>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500"/>
                                        <p:tgtEl>
                                          <p:spTgt spid="1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65"/>
                                        </p:tgtEl>
                                        <p:attrNameLst>
                                          <p:attrName>style.visibility</p:attrName>
                                        </p:attrNameLst>
                                      </p:cBhvr>
                                      <p:to>
                                        <p:strVal val="visible"/>
                                      </p:to>
                                    </p:set>
                                    <p:animEffect transition="in" filter="fade">
                                      <p:cBhvr>
                                        <p:cTn id="78" dur="500"/>
                                        <p:tgtEl>
                                          <p:spTgt spid="65"/>
                                        </p:tgtEl>
                                      </p:cBhvr>
                                    </p:animEffec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5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8"/>
                                        </p:tgtEl>
                                        <p:attrNameLst>
                                          <p:attrName>style.visibility</p:attrName>
                                        </p:attrNameLst>
                                      </p:cBhvr>
                                      <p:to>
                                        <p:strVal val="visible"/>
                                      </p:to>
                                    </p:set>
                                    <p:animEffect transition="in" filter="fade">
                                      <p:cBhvr>
                                        <p:cTn id="87" dur="500"/>
                                        <p:tgtEl>
                                          <p:spTgt spid="78"/>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77"/>
                                        </p:tgtEl>
                                        <p:attrNameLst>
                                          <p:attrName>style.visibility</p:attrName>
                                        </p:attrNameLst>
                                      </p:cBhvr>
                                      <p:to>
                                        <p:strVal val="visible"/>
                                      </p:to>
                                    </p:set>
                                    <p:animEffect transition="in" filter="fade">
                                      <p:cBhvr>
                                        <p:cTn id="91"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0" grpId="0" animBg="1"/>
      <p:bldP spid="17" grpId="0" animBg="1"/>
      <p:bldP spid="18" grpId="0" animBg="1"/>
      <p:bldP spid="77" grpId="0" animBg="1"/>
      <p:bldP spid="184" grpId="0"/>
      <p:bldP spid="18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351611" y="1732981"/>
            <a:ext cx="2264569" cy="3009900"/>
          </a:xfrm>
          <a:prstGeom prst="rect">
            <a:avLst/>
          </a:prstGeom>
          <a:noFill/>
          <a:ln w="9525">
            <a:noFill/>
            <a:miter lim="800000"/>
            <a:headEnd/>
            <a:tailEnd/>
          </a:ln>
          <a:effectLst/>
        </p:spPr>
      </p:pic>
      <p:sp>
        <p:nvSpPr>
          <p:cNvPr id="6" name="Right Arrow 5"/>
          <p:cNvSpPr/>
          <p:nvPr/>
        </p:nvSpPr>
        <p:spPr>
          <a:xfrm>
            <a:off x="4196688" y="3002511"/>
            <a:ext cx="880281" cy="491319"/>
          </a:xfrm>
          <a:prstGeom prst="rightArrow">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p:cNvPicPr>
            <a:picLocks noChangeAspect="1" noChangeArrowheads="1"/>
          </p:cNvPicPr>
          <p:nvPr/>
        </p:nvPicPr>
        <p:blipFill>
          <a:blip r:embed="rId3"/>
          <a:srcRect/>
          <a:stretch>
            <a:fillRect/>
          </a:stretch>
        </p:blipFill>
        <p:spPr bwMode="auto">
          <a:xfrm>
            <a:off x="5599473" y="1732982"/>
            <a:ext cx="2264569" cy="3009900"/>
          </a:xfrm>
          <a:prstGeom prst="rect">
            <a:avLst/>
          </a:prstGeom>
          <a:noFill/>
          <a:ln w="9525">
            <a:noFill/>
            <a:miter lim="800000"/>
            <a:headEnd/>
            <a:tailEnd/>
          </a:ln>
          <a:effectLst/>
        </p:spPr>
      </p:pic>
      <p:sp>
        <p:nvSpPr>
          <p:cNvPr id="10" name="TextBox 9"/>
          <p:cNvSpPr txBox="1"/>
          <p:nvPr/>
        </p:nvSpPr>
        <p:spPr>
          <a:xfrm>
            <a:off x="1340857" y="5486400"/>
            <a:ext cx="2262116" cy="369332"/>
          </a:xfrm>
          <a:prstGeom prst="rect">
            <a:avLst/>
          </a:prstGeom>
          <a:noFill/>
        </p:spPr>
        <p:txBody>
          <a:bodyPr wrap="square" rtlCol="0">
            <a:spAutoFit/>
          </a:bodyPr>
          <a:lstStyle/>
          <a:p>
            <a:pPr algn="ctr"/>
            <a:r>
              <a:rPr lang="en-US" dirty="0" smtClean="0"/>
              <a:t>Original Image</a:t>
            </a:r>
            <a:endParaRPr lang="en-US" dirty="0"/>
          </a:p>
        </p:txBody>
      </p:sp>
      <p:sp>
        <p:nvSpPr>
          <p:cNvPr id="12" name="TextBox 11"/>
          <p:cNvSpPr txBox="1"/>
          <p:nvPr/>
        </p:nvSpPr>
        <p:spPr>
          <a:xfrm>
            <a:off x="5571733" y="5477297"/>
            <a:ext cx="2262116" cy="646331"/>
          </a:xfrm>
          <a:prstGeom prst="rect">
            <a:avLst/>
          </a:prstGeom>
          <a:noFill/>
        </p:spPr>
        <p:txBody>
          <a:bodyPr wrap="square" rtlCol="0">
            <a:spAutoFit/>
          </a:bodyPr>
          <a:lstStyle/>
          <a:p>
            <a:pPr algn="ctr"/>
            <a:r>
              <a:rPr lang="en-US" dirty="0" smtClean="0"/>
              <a:t>Image segmented using </a:t>
            </a:r>
            <a:r>
              <a:rPr lang="en-US" dirty="0" err="1" smtClean="0"/>
              <a:t>skFCM</a:t>
            </a:r>
            <a:endParaRPr lang="en-US" dirty="0"/>
          </a:p>
        </p:txBody>
      </p:sp>
      <p:sp>
        <p:nvSpPr>
          <p:cNvPr id="13" name="TextBox 12"/>
          <p:cNvSpPr txBox="1"/>
          <p:nvPr/>
        </p:nvSpPr>
        <p:spPr>
          <a:xfrm>
            <a:off x="0" y="477664"/>
            <a:ext cx="9144000" cy="707886"/>
          </a:xfrm>
          <a:prstGeom prst="rect">
            <a:avLst/>
          </a:prstGeom>
          <a:noFill/>
        </p:spPr>
        <p:txBody>
          <a:bodyPr wrap="square" rtlCol="0">
            <a:spAutoFit/>
          </a:bodyPr>
          <a:lstStyle/>
          <a:p>
            <a:pPr algn="ctr"/>
            <a:r>
              <a:rPr lang="en-US" sz="4000" dirty="0" smtClean="0">
                <a:latin typeface="Cambria" pitchFamily="18" charset="0"/>
              </a:rPr>
              <a:t>Result</a:t>
            </a:r>
            <a:endParaRPr lang="en-US" sz="4000" dirty="0">
              <a:latin typeface="Cambria"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0"/>
            <a:ext cx="8001000" cy="2286000"/>
          </a:xfrm>
        </p:spPr>
        <p:txBody>
          <a:bodyPr>
            <a:normAutofit/>
          </a:bodyPr>
          <a:lstStyle/>
          <a:p>
            <a:r>
              <a:rPr lang="en-US" dirty="0" smtClean="0"/>
              <a:t>Two Stage Multi-Threshold Otsu Method (TSMO)</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27798"/>
            <a:ext cx="9144000" cy="646331"/>
          </a:xfrm>
          <a:prstGeom prst="rect">
            <a:avLst/>
          </a:prstGeom>
          <a:noFill/>
        </p:spPr>
        <p:txBody>
          <a:bodyPr wrap="square" rtlCol="0">
            <a:spAutoFit/>
          </a:bodyPr>
          <a:lstStyle/>
          <a:p>
            <a:pPr algn="ctr"/>
            <a:r>
              <a:rPr lang="en-US" sz="3600" dirty="0" smtClean="0">
                <a:latin typeface="Cambria" pitchFamily="18" charset="0"/>
              </a:rPr>
              <a:t>Comparison</a:t>
            </a:r>
            <a:endParaRPr lang="en-US" sz="3600" dirty="0">
              <a:latin typeface="Cambria" pitchFamily="18" charset="0"/>
            </a:endParaRPr>
          </a:p>
        </p:txBody>
      </p:sp>
      <p:pic>
        <p:nvPicPr>
          <p:cNvPr id="3" name="Picture 2"/>
          <p:cNvPicPr>
            <a:picLocks noChangeAspect="1" noChangeArrowheads="1"/>
          </p:cNvPicPr>
          <p:nvPr/>
        </p:nvPicPr>
        <p:blipFill>
          <a:blip r:embed="rId2"/>
          <a:srcRect/>
          <a:stretch>
            <a:fillRect/>
          </a:stretch>
        </p:blipFill>
        <p:spPr bwMode="auto">
          <a:xfrm>
            <a:off x="3419244" y="2197011"/>
            <a:ext cx="2264569" cy="3009900"/>
          </a:xfrm>
          <a:prstGeom prst="rect">
            <a:avLst/>
          </a:prstGeom>
          <a:noFill/>
          <a:ln w="9525">
            <a:noFill/>
            <a:miter lim="800000"/>
            <a:headEnd/>
            <a:tailEnd/>
          </a:ln>
          <a:effectLst/>
        </p:spPr>
      </p:pic>
      <p:pic>
        <p:nvPicPr>
          <p:cNvPr id="4" name="Picture 3"/>
          <p:cNvPicPr>
            <a:picLocks noChangeAspect="1" noChangeArrowheads="1"/>
          </p:cNvPicPr>
          <p:nvPr/>
        </p:nvPicPr>
        <p:blipFill>
          <a:blip r:embed="rId3"/>
          <a:srcRect/>
          <a:stretch>
            <a:fillRect/>
          </a:stretch>
        </p:blipFill>
        <p:spPr bwMode="auto">
          <a:xfrm>
            <a:off x="143820" y="2169715"/>
            <a:ext cx="2264569" cy="3009900"/>
          </a:xfrm>
          <a:prstGeom prst="rect">
            <a:avLst/>
          </a:prstGeom>
          <a:noFill/>
          <a:ln w="9525">
            <a:noFill/>
            <a:miter lim="800000"/>
            <a:headEnd/>
            <a:tailEnd/>
          </a:ln>
          <a:effectLst/>
        </p:spPr>
      </p:pic>
      <p:sp>
        <p:nvSpPr>
          <p:cNvPr id="5" name="Right Arrow 4"/>
          <p:cNvSpPr/>
          <p:nvPr/>
        </p:nvSpPr>
        <p:spPr>
          <a:xfrm flipH="1">
            <a:off x="2456581" y="3452894"/>
            <a:ext cx="880281" cy="491319"/>
          </a:xfrm>
          <a:prstGeom prst="rightArrow">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5752552" y="3439247"/>
            <a:ext cx="880281" cy="491319"/>
          </a:xfrm>
          <a:prstGeom prst="rightArrow">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p:cNvPicPr>
            <a:picLocks noChangeAspect="1" noChangeArrowheads="1"/>
          </p:cNvPicPr>
          <p:nvPr/>
        </p:nvPicPr>
        <p:blipFill>
          <a:blip r:embed="rId4"/>
          <a:srcRect/>
          <a:stretch>
            <a:fillRect/>
          </a:stretch>
        </p:blipFill>
        <p:spPr bwMode="auto">
          <a:xfrm>
            <a:off x="6684489" y="2183366"/>
            <a:ext cx="2264569" cy="3009900"/>
          </a:xfrm>
          <a:prstGeom prst="rect">
            <a:avLst/>
          </a:prstGeom>
          <a:noFill/>
          <a:ln w="9525">
            <a:noFill/>
            <a:miter lim="800000"/>
            <a:headEnd/>
            <a:tailEnd/>
          </a:ln>
          <a:effectLst/>
        </p:spPr>
      </p:pic>
      <p:sp>
        <p:nvSpPr>
          <p:cNvPr id="8" name="TextBox 7"/>
          <p:cNvSpPr txBox="1"/>
          <p:nvPr/>
        </p:nvSpPr>
        <p:spPr>
          <a:xfrm>
            <a:off x="3429001" y="5486400"/>
            <a:ext cx="2262116" cy="369332"/>
          </a:xfrm>
          <a:prstGeom prst="rect">
            <a:avLst/>
          </a:prstGeom>
          <a:noFill/>
        </p:spPr>
        <p:txBody>
          <a:bodyPr wrap="square" rtlCol="0">
            <a:spAutoFit/>
          </a:bodyPr>
          <a:lstStyle/>
          <a:p>
            <a:pPr algn="ctr"/>
            <a:r>
              <a:rPr lang="en-US" dirty="0" smtClean="0"/>
              <a:t>Original Image</a:t>
            </a:r>
            <a:endParaRPr lang="en-US" dirty="0"/>
          </a:p>
        </p:txBody>
      </p:sp>
      <p:sp>
        <p:nvSpPr>
          <p:cNvPr id="9" name="TextBox 8"/>
          <p:cNvSpPr txBox="1"/>
          <p:nvPr/>
        </p:nvSpPr>
        <p:spPr>
          <a:xfrm>
            <a:off x="155185" y="5475025"/>
            <a:ext cx="2262116" cy="646331"/>
          </a:xfrm>
          <a:prstGeom prst="rect">
            <a:avLst/>
          </a:prstGeom>
          <a:noFill/>
        </p:spPr>
        <p:txBody>
          <a:bodyPr wrap="square" rtlCol="0">
            <a:spAutoFit/>
          </a:bodyPr>
          <a:lstStyle/>
          <a:p>
            <a:pPr algn="ctr"/>
            <a:r>
              <a:rPr lang="en-US" dirty="0" smtClean="0"/>
              <a:t>Image segmented using </a:t>
            </a:r>
            <a:r>
              <a:rPr lang="en-US" dirty="0" err="1" smtClean="0"/>
              <a:t>mFCM</a:t>
            </a:r>
            <a:endParaRPr lang="en-US" dirty="0"/>
          </a:p>
        </p:txBody>
      </p:sp>
      <p:sp>
        <p:nvSpPr>
          <p:cNvPr id="10" name="TextBox 9"/>
          <p:cNvSpPr txBox="1"/>
          <p:nvPr/>
        </p:nvSpPr>
        <p:spPr>
          <a:xfrm>
            <a:off x="6687456" y="5477297"/>
            <a:ext cx="2262116" cy="646331"/>
          </a:xfrm>
          <a:prstGeom prst="rect">
            <a:avLst/>
          </a:prstGeom>
          <a:noFill/>
        </p:spPr>
        <p:txBody>
          <a:bodyPr wrap="square" rtlCol="0">
            <a:spAutoFit/>
          </a:bodyPr>
          <a:lstStyle/>
          <a:p>
            <a:pPr algn="ctr"/>
            <a:r>
              <a:rPr lang="en-US" dirty="0" smtClean="0"/>
              <a:t>Image segmented using </a:t>
            </a:r>
            <a:r>
              <a:rPr lang="en-US" dirty="0" err="1" smtClean="0"/>
              <a:t>skFCM</a:t>
            </a:r>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27798"/>
            <a:ext cx="9144000" cy="646331"/>
          </a:xfrm>
          <a:prstGeom prst="rect">
            <a:avLst/>
          </a:prstGeom>
          <a:noFill/>
        </p:spPr>
        <p:txBody>
          <a:bodyPr wrap="square" rtlCol="0">
            <a:spAutoFit/>
          </a:bodyPr>
          <a:lstStyle/>
          <a:p>
            <a:pPr algn="ctr"/>
            <a:r>
              <a:rPr lang="en-US" sz="3600" dirty="0" smtClean="0">
                <a:latin typeface="Cambria" pitchFamily="18" charset="0"/>
              </a:rPr>
              <a:t>Comparison</a:t>
            </a:r>
            <a:endParaRPr lang="en-US" sz="3600" dirty="0">
              <a:latin typeface="Cambria" pitchFamily="18" charset="0"/>
            </a:endParaRPr>
          </a:p>
        </p:txBody>
      </p:sp>
      <p:sp>
        <p:nvSpPr>
          <p:cNvPr id="3" name="Right Arrow 2"/>
          <p:cNvSpPr/>
          <p:nvPr/>
        </p:nvSpPr>
        <p:spPr>
          <a:xfrm flipH="1">
            <a:off x="2456581" y="3452894"/>
            <a:ext cx="880281" cy="491319"/>
          </a:xfrm>
          <a:prstGeom prst="rightArrow">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Arrow 3"/>
          <p:cNvSpPr/>
          <p:nvPr/>
        </p:nvSpPr>
        <p:spPr>
          <a:xfrm>
            <a:off x="5752552" y="3439247"/>
            <a:ext cx="880281" cy="491319"/>
          </a:xfrm>
          <a:prstGeom prst="rightArrow">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5" name="Picture 3"/>
          <p:cNvPicPr>
            <a:picLocks noChangeAspect="1" noChangeArrowheads="1"/>
          </p:cNvPicPr>
          <p:nvPr/>
        </p:nvPicPr>
        <p:blipFill>
          <a:blip r:embed="rId2"/>
          <a:srcRect t="12360" b="19916"/>
          <a:stretch>
            <a:fillRect/>
          </a:stretch>
        </p:blipFill>
        <p:spPr bwMode="auto">
          <a:xfrm>
            <a:off x="507411" y="2511187"/>
            <a:ext cx="1594121" cy="2377440"/>
          </a:xfrm>
          <a:prstGeom prst="rect">
            <a:avLst/>
          </a:prstGeom>
          <a:noFill/>
          <a:ln w="9525">
            <a:noFill/>
            <a:miter lim="800000"/>
            <a:headEnd/>
            <a:tailEnd/>
          </a:ln>
          <a:effectLst/>
        </p:spPr>
      </p:pic>
      <p:pic>
        <p:nvPicPr>
          <p:cNvPr id="8196" name="Picture 4"/>
          <p:cNvPicPr>
            <a:picLocks noChangeAspect="1" noChangeArrowheads="1"/>
          </p:cNvPicPr>
          <p:nvPr/>
        </p:nvPicPr>
        <p:blipFill>
          <a:blip r:embed="rId3"/>
          <a:srcRect t="11800" b="19916"/>
          <a:stretch>
            <a:fillRect/>
          </a:stretch>
        </p:blipFill>
        <p:spPr bwMode="auto">
          <a:xfrm>
            <a:off x="3762459" y="2497539"/>
            <a:ext cx="1581054" cy="2377440"/>
          </a:xfrm>
          <a:prstGeom prst="rect">
            <a:avLst/>
          </a:prstGeom>
          <a:noFill/>
          <a:ln w="9525">
            <a:noFill/>
            <a:miter lim="800000"/>
            <a:headEnd/>
            <a:tailEnd/>
          </a:ln>
          <a:effectLst/>
        </p:spPr>
      </p:pic>
      <p:pic>
        <p:nvPicPr>
          <p:cNvPr id="8197" name="Picture 5"/>
          <p:cNvPicPr>
            <a:picLocks noChangeAspect="1" noChangeArrowheads="1"/>
          </p:cNvPicPr>
          <p:nvPr/>
        </p:nvPicPr>
        <p:blipFill>
          <a:blip r:embed="rId4"/>
          <a:srcRect t="12360" b="20476"/>
          <a:stretch>
            <a:fillRect/>
          </a:stretch>
        </p:blipFill>
        <p:spPr bwMode="auto">
          <a:xfrm>
            <a:off x="6976561" y="2511187"/>
            <a:ext cx="1607404" cy="2377440"/>
          </a:xfrm>
          <a:prstGeom prst="rect">
            <a:avLst/>
          </a:prstGeom>
          <a:noFill/>
          <a:ln w="9525">
            <a:noFill/>
            <a:miter lim="800000"/>
            <a:headEnd/>
            <a:tailEnd/>
          </a:ln>
          <a:effectLst/>
        </p:spPr>
      </p:pic>
      <p:sp>
        <p:nvSpPr>
          <p:cNvPr id="9" name="TextBox 8"/>
          <p:cNvSpPr txBox="1"/>
          <p:nvPr/>
        </p:nvSpPr>
        <p:spPr>
          <a:xfrm>
            <a:off x="3429001" y="5486400"/>
            <a:ext cx="2262116" cy="369332"/>
          </a:xfrm>
          <a:prstGeom prst="rect">
            <a:avLst/>
          </a:prstGeom>
          <a:noFill/>
        </p:spPr>
        <p:txBody>
          <a:bodyPr wrap="square" rtlCol="0">
            <a:spAutoFit/>
          </a:bodyPr>
          <a:lstStyle/>
          <a:p>
            <a:pPr algn="ctr"/>
            <a:r>
              <a:rPr lang="en-US" dirty="0" smtClean="0"/>
              <a:t>Original Image</a:t>
            </a:r>
            <a:endParaRPr lang="en-US" dirty="0"/>
          </a:p>
        </p:txBody>
      </p:sp>
      <p:sp>
        <p:nvSpPr>
          <p:cNvPr id="10" name="TextBox 9"/>
          <p:cNvSpPr txBox="1"/>
          <p:nvPr/>
        </p:nvSpPr>
        <p:spPr>
          <a:xfrm>
            <a:off x="155185" y="5475025"/>
            <a:ext cx="2262116" cy="646331"/>
          </a:xfrm>
          <a:prstGeom prst="rect">
            <a:avLst/>
          </a:prstGeom>
          <a:noFill/>
        </p:spPr>
        <p:txBody>
          <a:bodyPr wrap="square" rtlCol="0">
            <a:spAutoFit/>
          </a:bodyPr>
          <a:lstStyle/>
          <a:p>
            <a:pPr algn="ctr"/>
            <a:r>
              <a:rPr lang="en-US" dirty="0" smtClean="0"/>
              <a:t>Image segmented using </a:t>
            </a:r>
            <a:r>
              <a:rPr lang="en-US" dirty="0" err="1" smtClean="0"/>
              <a:t>mFCM</a:t>
            </a:r>
            <a:endParaRPr lang="en-US" dirty="0"/>
          </a:p>
        </p:txBody>
      </p:sp>
      <p:sp>
        <p:nvSpPr>
          <p:cNvPr id="11" name="TextBox 10"/>
          <p:cNvSpPr txBox="1"/>
          <p:nvPr/>
        </p:nvSpPr>
        <p:spPr>
          <a:xfrm>
            <a:off x="6687456" y="5477297"/>
            <a:ext cx="2262116" cy="646331"/>
          </a:xfrm>
          <a:prstGeom prst="rect">
            <a:avLst/>
          </a:prstGeom>
          <a:noFill/>
        </p:spPr>
        <p:txBody>
          <a:bodyPr wrap="square" rtlCol="0">
            <a:spAutoFit/>
          </a:bodyPr>
          <a:lstStyle/>
          <a:p>
            <a:pPr algn="ctr"/>
            <a:r>
              <a:rPr lang="en-US" dirty="0" smtClean="0"/>
              <a:t>Image segmented using </a:t>
            </a:r>
            <a:r>
              <a:rPr lang="en-US" dirty="0" err="1" smtClean="0"/>
              <a:t>skFCM</a:t>
            </a:r>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777051-6124-45EA-B90C-CB9EB233F4A8}"/>
              </a:ext>
            </a:extLst>
          </p:cNvPr>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ULTRASONOGRAPHY</a:t>
            </a:r>
          </a:p>
        </p:txBody>
      </p:sp>
      <p:sp>
        <p:nvSpPr>
          <p:cNvPr id="3" name="Subtitle 2">
            <a:extLst>
              <a:ext uri="{FF2B5EF4-FFF2-40B4-BE49-F238E27FC236}">
                <a16:creationId xmlns="" xmlns:a16="http://schemas.microsoft.com/office/drawing/2014/main" id="{3AFEAB99-2E0A-4820-8D6A-9AFA02B2363F}"/>
              </a:ext>
            </a:extLst>
          </p:cNvPr>
          <p:cNvSpPr>
            <a:spLocks noGrp="1"/>
          </p:cNvSpPr>
          <p:nvPr>
            <p:ph type="subTitle" idx="1"/>
          </p:nvPr>
        </p:nvSpPr>
        <p:spPr/>
        <p:txBody>
          <a:bodyPr/>
          <a:lstStyle/>
          <a:p>
            <a:endParaRPr lang="en-IN" dirty="0"/>
          </a:p>
        </p:txBody>
      </p:sp>
    </p:spTree>
    <p:extLst>
      <p:ext uri="{BB962C8B-B14F-4D97-AF65-F5344CB8AC3E}">
        <p14:creationId xmlns="" xmlns:p14="http://schemas.microsoft.com/office/powerpoint/2010/main" val="3757278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786CF3-A8BB-4481-9067-A0A3D1A9086C}"/>
              </a:ext>
            </a:extLst>
          </p:cNvPr>
          <p:cNvSpPr>
            <a:spLocks noGrp="1"/>
          </p:cNvSpPr>
          <p:nvPr>
            <p:ph type="ctrTitle"/>
          </p:nvPr>
        </p:nvSpPr>
        <p:spPr>
          <a:xfrm>
            <a:off x="1143000" y="1122363"/>
            <a:ext cx="6858000" cy="1488315"/>
          </a:xfrm>
        </p:spPr>
        <p:txBody>
          <a:bodyPr/>
          <a:lstStyle/>
          <a:p>
            <a:r>
              <a:rPr lang="en-IN" dirty="0">
                <a:latin typeface="Times New Roman" panose="02020603050405020304" pitchFamily="18" charset="0"/>
                <a:cs typeface="Times New Roman" panose="02020603050405020304" pitchFamily="18" charset="0"/>
              </a:rPr>
              <a:t>Speckle</a:t>
            </a:r>
            <a:r>
              <a:rPr lang="en-IN" dirty="0"/>
              <a:t> </a:t>
            </a:r>
            <a:r>
              <a:rPr lang="en-IN" dirty="0">
                <a:latin typeface="Times New Roman" panose="02020603050405020304" pitchFamily="18" charset="0"/>
                <a:cs typeface="Times New Roman" panose="02020603050405020304" pitchFamily="18" charset="0"/>
              </a:rPr>
              <a:t>Noise</a:t>
            </a:r>
          </a:p>
        </p:txBody>
      </p:sp>
      <p:sp>
        <p:nvSpPr>
          <p:cNvPr id="3" name="Subtitle 2">
            <a:extLst>
              <a:ext uri="{FF2B5EF4-FFF2-40B4-BE49-F238E27FC236}">
                <a16:creationId xmlns="" xmlns:a16="http://schemas.microsoft.com/office/drawing/2014/main" id="{F1014F9B-712B-41F3-9944-BEC6996E77A9}"/>
              </a:ext>
            </a:extLst>
          </p:cNvPr>
          <p:cNvSpPr>
            <a:spLocks noGrp="1"/>
          </p:cNvSpPr>
          <p:nvPr>
            <p:ph type="subTitle" idx="1"/>
          </p:nvPr>
        </p:nvSpPr>
        <p:spPr>
          <a:xfrm>
            <a:off x="1143000" y="3602038"/>
            <a:ext cx="6858000" cy="1655762"/>
          </a:xfrm>
        </p:spPr>
        <p:txBody>
          <a:bodyPr>
            <a:normAutofit fontScale="92500"/>
          </a:bodyPr>
          <a:lstStyle/>
          <a:p>
            <a:pPr algn="just"/>
            <a:r>
              <a:rPr lang="en-IN" sz="3200" dirty="0">
                <a:latin typeface="Times New Roman" panose="02020603050405020304" pitchFamily="18" charset="0"/>
                <a:cs typeface="Times New Roman" panose="02020603050405020304" pitchFamily="18" charset="0"/>
              </a:rPr>
              <a:t>Speckle is a granular 'noise' that inherently exists in and degrades the quality of the medical ultrasound images.</a:t>
            </a:r>
          </a:p>
        </p:txBody>
      </p:sp>
    </p:spTree>
    <p:extLst>
      <p:ext uri="{BB962C8B-B14F-4D97-AF65-F5344CB8AC3E}">
        <p14:creationId xmlns="" xmlns:p14="http://schemas.microsoft.com/office/powerpoint/2010/main" val="1711919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969A30-0664-42F9-B534-A008DE868B51}"/>
              </a:ext>
            </a:extLst>
          </p:cNvPr>
          <p:cNvSpPr>
            <a:spLocks noGrp="1"/>
          </p:cNvSpPr>
          <p:nvPr>
            <p:ph type="title"/>
          </p:nvPr>
        </p:nvSpPr>
        <p:spPr>
          <a:xfrm>
            <a:off x="628650" y="320041"/>
            <a:ext cx="7886700" cy="1370648"/>
          </a:xfrm>
        </p:spPr>
        <p:txBody>
          <a:bodyPr>
            <a:normAutofit/>
          </a:bodyPr>
          <a:lstStyle/>
          <a:p>
            <a:pPr algn="ctr"/>
            <a:r>
              <a:rPr lang="en-IN" sz="6000" dirty="0" err="1">
                <a:latin typeface="Times New Roman" panose="02020603050405020304" pitchFamily="18" charset="0"/>
                <a:cs typeface="Times New Roman" panose="02020603050405020304" pitchFamily="18" charset="0"/>
              </a:rPr>
              <a:t>Kuan</a:t>
            </a:r>
            <a:r>
              <a:rPr lang="en-IN" sz="6000" dirty="0">
                <a:latin typeface="Times New Roman" panose="02020603050405020304" pitchFamily="18" charset="0"/>
                <a:cs typeface="Times New Roman" panose="02020603050405020304" pitchFamily="18" charset="0"/>
              </a:rPr>
              <a:t> Filter</a:t>
            </a:r>
          </a:p>
        </p:txBody>
      </p:sp>
      <p:sp>
        <p:nvSpPr>
          <p:cNvPr id="3" name="Content Placeholder 2">
            <a:extLst>
              <a:ext uri="{FF2B5EF4-FFF2-40B4-BE49-F238E27FC236}">
                <a16:creationId xmlns="" xmlns:a16="http://schemas.microsoft.com/office/drawing/2014/main" id="{E8B29C49-D935-4CE4-B77E-462FB6EB25F4}"/>
              </a:ext>
            </a:extLst>
          </p:cNvPr>
          <p:cNvSpPr>
            <a:spLocks noGrp="1"/>
          </p:cNvSpPr>
          <p:nvPr>
            <p:ph idx="1"/>
          </p:nvPr>
        </p:nvSpPr>
        <p:spPr/>
        <p:txBody>
          <a:bodyPr>
            <a:normAutofit/>
          </a:bodyPr>
          <a:lstStyle/>
          <a:p>
            <a:pPr algn="just"/>
            <a:r>
              <a:rPr lang="en-IN" sz="3200" dirty="0">
                <a:latin typeface="Times New Roman" panose="02020603050405020304" pitchFamily="18" charset="0"/>
                <a:cs typeface="Times New Roman" panose="02020603050405020304" pitchFamily="18" charset="0"/>
              </a:rPr>
              <a:t>It is local linear minimum mean square error filter under multiplicative noise. </a:t>
            </a:r>
          </a:p>
          <a:p>
            <a:pPr marL="0" indent="0" algn="just">
              <a:buNone/>
            </a:pPr>
            <a:endParaRPr lang="en-IN" sz="3200" dirty="0">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a:p>
            <a:pPr algn="just"/>
            <a:r>
              <a:rPr lang="en-IN" sz="3200" dirty="0">
                <a:latin typeface="Times New Roman" panose="02020603050405020304" pitchFamily="18" charset="0"/>
                <a:cs typeface="Times New Roman" panose="02020603050405020304" pitchFamily="18" charset="0"/>
              </a:rPr>
              <a:t>It has no approximation involved and transforms the multiplicative speckle model into the additive linear form. </a:t>
            </a:r>
          </a:p>
        </p:txBody>
      </p:sp>
    </p:spTree>
    <p:extLst>
      <p:ext uri="{BB962C8B-B14F-4D97-AF65-F5344CB8AC3E}">
        <p14:creationId xmlns="" xmlns:p14="http://schemas.microsoft.com/office/powerpoint/2010/main" val="3030251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21B416-9562-41A7-B197-913524981FA2}"/>
              </a:ext>
            </a:extLst>
          </p:cNvPr>
          <p:cNvSpPr>
            <a:spLocks noGrp="1"/>
          </p:cNvSpPr>
          <p:nvPr>
            <p:ph type="title"/>
          </p:nvPr>
        </p:nvSpPr>
        <p:spPr>
          <a:xfrm>
            <a:off x="628650" y="365126"/>
            <a:ext cx="7886700" cy="111953"/>
          </a:xfrm>
        </p:spPr>
        <p:txBody>
          <a:bodyPr>
            <a:normAutofit fontScale="90000"/>
          </a:bodyPr>
          <a:lstStyle/>
          <a:p>
            <a:endParaRPr lang="en-IN" dirty="0"/>
          </a:p>
        </p:txBody>
      </p:sp>
      <mc:AlternateContent xmlns:mc="http://schemas.openxmlformats.org/markup-compatibility/2006">
        <mc:Choice xmlns="" xmlns:a14="http://schemas.microsoft.com/office/drawing/2010/main" Requires="a14">
          <p:sp>
            <p:nvSpPr>
              <p:cNvPr id="3" name="Content Placeholder 2">
                <a:extLst>
                  <a:ext uri="{FF2B5EF4-FFF2-40B4-BE49-F238E27FC236}">
                    <a16:creationId xmlns:a16="http://schemas.microsoft.com/office/drawing/2014/main" id="{80848E06-E5CD-4229-BC73-704E1B47399C}"/>
                  </a:ext>
                </a:extLst>
              </p:cNvPr>
              <p:cNvSpPr>
                <a:spLocks noGrp="1"/>
              </p:cNvSpPr>
              <p:nvPr>
                <p:ph idx="1"/>
              </p:nvPr>
            </p:nvSpPr>
            <p:spPr>
              <a:xfrm>
                <a:off x="838200" y="940904"/>
                <a:ext cx="10515600" cy="5236059"/>
              </a:xfrm>
            </p:spPr>
            <p:txBody>
              <a:bodyPr>
                <a:normAutofit/>
              </a:bodyPr>
              <a:lstStyle/>
              <a:p>
                <a:pPr marL="0" indent="0">
                  <a:buNone/>
                </a:pPr>
                <a:r>
                  <a:rPr lang="en-IN" dirty="0"/>
                  <a:t>Weighted function W is for </a:t>
                </a:r>
                <a:r>
                  <a:rPr lang="en-IN" dirty="0" err="1"/>
                  <a:t>Kuan</a:t>
                </a:r>
                <a:r>
                  <a:rPr lang="en-IN" dirty="0"/>
                  <a:t> filter is given by,</a:t>
                </a:r>
              </a:p>
              <a:p>
                <a:pPr marL="0" indent="0" algn="just">
                  <a:buNone/>
                </a:pPr>
                <a:r>
                  <a:rPr lang="en-IN" dirty="0"/>
                  <a:t/>
                </a:r>
                <a:r>
                  <a:rPr lang="en-IN" sz="3600" b="1" dirty="0">
                    <a:latin typeface="Times New Roman" panose="02020603050405020304" pitchFamily="18" charset="0"/>
                    <a:cs typeface="Times New Roman" panose="02020603050405020304" pitchFamily="18" charset="0"/>
                  </a:rPr>
                  <a:t>W = </a:t>
                </a:r>
                <a14:m>
                  <m:oMath xmlns:m="http://schemas.openxmlformats.org/officeDocument/2006/math">
                    <m:f>
                      <m:fPr>
                        <m:ctrlPr>
                          <a:rPr lang="en-IN" sz="3600" b="1" i="1">
                            <a:latin typeface="Cambria Math" panose="02040503050406030204" pitchFamily="18" charset="0"/>
                          </a:rPr>
                        </m:ctrlPr>
                      </m:fPr>
                      <m:num>
                        <m:r>
                          <a:rPr lang="en-IN" sz="3600" b="1" i="1">
                            <a:latin typeface="Cambria Math" panose="02040503050406030204" pitchFamily="18" charset="0"/>
                          </a:rPr>
                          <m:t>(</m:t>
                        </m:r>
                        <m:r>
                          <a:rPr lang="en-IN" sz="3600" b="1" i="1">
                            <a:latin typeface="Cambria Math" panose="02040503050406030204" pitchFamily="18" charset="0"/>
                          </a:rPr>
                          <m:t>𝟏</m:t>
                        </m:r>
                        <m:r>
                          <a:rPr lang="en-IN" sz="3600" b="1" i="1">
                            <a:latin typeface="Cambria Math" panose="02040503050406030204" pitchFamily="18" charset="0"/>
                          </a:rPr>
                          <m:t> − </m:t>
                        </m:r>
                        <m:f>
                          <m:fPr>
                            <m:ctrlPr>
                              <a:rPr lang="en-IN" sz="3600" b="1" i="1">
                                <a:latin typeface="Cambria Math" panose="02040503050406030204" pitchFamily="18" charset="0"/>
                              </a:rPr>
                            </m:ctrlPr>
                          </m:fPr>
                          <m:num>
                            <m:r>
                              <a:rPr lang="en-IN" sz="3600" b="1" i="1">
                                <a:latin typeface="Cambria Math" panose="02040503050406030204" pitchFamily="18" charset="0"/>
                              </a:rPr>
                              <m:t>𝑪𝒖</m:t>
                            </m:r>
                          </m:num>
                          <m:den>
                            <m:r>
                              <a:rPr lang="en-IN" sz="3600" b="1" i="1">
                                <a:latin typeface="Cambria Math" panose="02040503050406030204" pitchFamily="18" charset="0"/>
                              </a:rPr>
                              <m:t>𝑪𝒊</m:t>
                            </m:r>
                          </m:den>
                        </m:f>
                        <m:r>
                          <a:rPr lang="en-IN" sz="3600" b="1" i="1">
                            <a:latin typeface="Cambria Math" panose="02040503050406030204" pitchFamily="18" charset="0"/>
                          </a:rPr>
                          <m:t>)</m:t>
                        </m:r>
                      </m:num>
                      <m:den>
                        <m:r>
                          <a:rPr lang="en-IN" sz="3600" b="1" i="1">
                            <a:latin typeface="Cambria Math" panose="02040503050406030204" pitchFamily="18" charset="0"/>
                          </a:rPr>
                          <m:t>(</m:t>
                        </m:r>
                        <m:r>
                          <a:rPr lang="en-IN" sz="3600" b="1" i="1">
                            <a:latin typeface="Cambria Math" panose="02040503050406030204" pitchFamily="18" charset="0"/>
                          </a:rPr>
                          <m:t>𝟏</m:t>
                        </m:r>
                        <m:r>
                          <a:rPr lang="en-IN" sz="3600" b="1" i="1">
                            <a:latin typeface="Cambria Math" panose="02040503050406030204" pitchFamily="18" charset="0"/>
                          </a:rPr>
                          <m:t>+</m:t>
                        </m:r>
                        <m:r>
                          <a:rPr lang="en-IN" sz="3600" b="1" i="1">
                            <a:latin typeface="Cambria Math" panose="02040503050406030204" pitchFamily="18" charset="0"/>
                          </a:rPr>
                          <m:t>𝑪𝒖</m:t>
                        </m:r>
                        <m:r>
                          <a:rPr lang="en-IN" sz="3600" b="1" i="1">
                            <a:latin typeface="Cambria Math" panose="02040503050406030204" pitchFamily="18" charset="0"/>
                          </a:rPr>
                          <m:t>)</m:t>
                        </m:r>
                      </m:den>
                    </m:f>
                  </m:oMath>
                </a14:m>
                <a:endParaRPr lang="en-IN" sz="3600" b="1" dirty="0">
                  <a:latin typeface="Times New Roman" panose="02020603050405020304" pitchFamily="18" charset="0"/>
                  <a:cs typeface="Times New Roman" panose="02020603050405020304" pitchFamily="18" charset="0"/>
                </a:endParaRPr>
              </a:p>
              <a:p>
                <a:pPr marL="0" indent="0">
                  <a:buNone/>
                </a:pPr>
                <a:r>
                  <a:rPr lang="en-IN" dirty="0"/>
                  <a:t>Where,</a:t>
                </a:r>
              </a:p>
              <a:p>
                <a:r>
                  <a:rPr lang="en-IN" dirty="0"/>
                  <a:t>Cu = estimated noise variation coefficient.</a:t>
                </a:r>
              </a:p>
              <a:p>
                <a:r>
                  <a:rPr lang="en-IN" dirty="0"/>
                  <a:t>Cu  = </a:t>
                </a:r>
                <a14:m>
                  <m:oMath xmlns:m="http://schemas.openxmlformats.org/officeDocument/2006/math">
                    <m:rad>
                      <m:radPr>
                        <m:degHide m:val="on"/>
                        <m:ctrlPr>
                          <a:rPr lang="en-IN" i="1" smtClean="0">
                            <a:latin typeface="Cambria Math" panose="02040503050406030204" pitchFamily="18" charset="0"/>
                          </a:rPr>
                        </m:ctrlPr>
                      </m:radPr>
                      <m:deg/>
                      <m:e>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𝐸𝑁𝐿</m:t>
                            </m:r>
                          </m:den>
                        </m:f>
                      </m:e>
                    </m:rad>
                  </m:oMath>
                </a14:m>
                <a:r>
                  <a:rPr lang="en-IN" dirty="0"/>
                  <a:t> , ENL = equivalent noise looks.</a:t>
                </a:r>
              </a:p>
              <a:p>
                <a:r>
                  <a:rPr lang="en-IN" dirty="0"/>
                  <a:t>Ci = variation coefficient of image which is S/</a:t>
                </a:r>
                <a:r>
                  <a:rPr lang="en-IN" dirty="0" err="1"/>
                  <a:t>Im</a:t>
                </a:r>
                <a:endParaRPr lang="en-IN" dirty="0"/>
              </a:p>
              <a:p>
                <a:r>
                  <a:rPr lang="en-IN" dirty="0"/>
                  <a:t>S = standard deviation in the filter window.</a:t>
                </a:r>
              </a:p>
              <a:p>
                <a:endParaRPr lang="en-IN" dirty="0"/>
              </a:p>
            </p:txBody>
          </p:sp>
        </mc:Choice>
        <mc:Fallback>
          <p:sp>
            <p:nvSpPr>
              <p:cNvPr id="3" name="Content Placeholder 2">
                <a:extLst>
                  <a:ext uri="{FF2B5EF4-FFF2-40B4-BE49-F238E27FC236}">
                    <a16:creationId xmlns="" xmlns:a16="http://schemas.microsoft.com/office/drawing/2014/main" id="{80848E06-E5CD-4229-BC73-704E1B47399C}"/>
                  </a:ext>
                </a:extLst>
              </p:cNvPr>
              <p:cNvSpPr>
                <a:spLocks noGrp="1" noRot="1" noChangeAspect="1" noMove="1" noResize="1" noEditPoints="1" noAdjustHandles="1" noChangeArrowheads="1" noChangeShapeType="1" noTextEdit="1"/>
              </p:cNvSpPr>
              <p:nvPr>
                <p:ph idx="1"/>
              </p:nvPr>
            </p:nvSpPr>
            <p:spPr>
              <a:xfrm>
                <a:off x="628650" y="940904"/>
                <a:ext cx="7886700" cy="5236059"/>
              </a:xfrm>
              <a:blipFill>
                <a:blip r:embed="rId2"/>
                <a:stretch>
                  <a:fillRect l="-1217" t="-1863"/>
                </a:stretch>
              </a:blipFill>
            </p:spPr>
            <p:txBody>
              <a:bodyPr/>
              <a:lstStyle/>
              <a:p>
                <a:r>
                  <a:rPr lang="en-IN">
                    <a:noFill/>
                  </a:rPr>
                  <a:t> </a:t>
                </a:r>
              </a:p>
            </p:txBody>
          </p:sp>
        </mc:Fallback>
      </mc:AlternateContent>
    </p:spTree>
    <p:extLst>
      <p:ext uri="{BB962C8B-B14F-4D97-AF65-F5344CB8AC3E}">
        <p14:creationId xmlns="" xmlns:p14="http://schemas.microsoft.com/office/powerpoint/2010/main" val="711846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A058B6F1-B5B9-41A3-999A-2A24516BB2F8}"/>
              </a:ext>
            </a:extLst>
          </p:cNvPr>
          <p:cNvPicPr>
            <a:picLocks noChangeAspect="1"/>
          </p:cNvPicPr>
          <p:nvPr/>
        </p:nvPicPr>
        <p:blipFill>
          <a:blip r:embed="rId2"/>
          <a:stretch>
            <a:fillRect/>
          </a:stretch>
        </p:blipFill>
        <p:spPr>
          <a:xfrm>
            <a:off x="711269" y="1556302"/>
            <a:ext cx="3600468" cy="4208395"/>
          </a:xfrm>
          <a:prstGeom prst="rect">
            <a:avLst/>
          </a:prstGeom>
        </p:spPr>
      </p:pic>
      <p:pic>
        <p:nvPicPr>
          <p:cNvPr id="4" name="Picture 3">
            <a:extLst>
              <a:ext uri="{FF2B5EF4-FFF2-40B4-BE49-F238E27FC236}">
                <a16:creationId xmlns="" xmlns:a16="http://schemas.microsoft.com/office/drawing/2014/main" id="{CCD147C1-FBBE-4D47-8541-036EC69A0742}"/>
              </a:ext>
            </a:extLst>
          </p:cNvPr>
          <p:cNvPicPr>
            <a:picLocks noChangeAspect="1"/>
          </p:cNvPicPr>
          <p:nvPr/>
        </p:nvPicPr>
        <p:blipFill>
          <a:blip r:embed="rId3"/>
          <a:stretch>
            <a:fillRect/>
          </a:stretch>
        </p:blipFill>
        <p:spPr>
          <a:xfrm>
            <a:off x="4832263" y="1556302"/>
            <a:ext cx="3600468" cy="4208395"/>
          </a:xfrm>
          <a:prstGeom prst="rect">
            <a:avLst/>
          </a:prstGeom>
        </p:spPr>
      </p:pic>
      <p:sp>
        <p:nvSpPr>
          <p:cNvPr id="7" name="TextBox 6">
            <a:extLst>
              <a:ext uri="{FF2B5EF4-FFF2-40B4-BE49-F238E27FC236}">
                <a16:creationId xmlns="" xmlns:a16="http://schemas.microsoft.com/office/drawing/2014/main" id="{F5B53970-A379-4B6B-84EA-F44C9BDE2CD2}"/>
              </a:ext>
            </a:extLst>
          </p:cNvPr>
          <p:cNvSpPr txBox="1"/>
          <p:nvPr/>
        </p:nvSpPr>
        <p:spPr>
          <a:xfrm>
            <a:off x="2504661" y="272912"/>
            <a:ext cx="3600468" cy="1200329"/>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Experimental Results</a:t>
            </a:r>
          </a:p>
        </p:txBody>
      </p:sp>
      <p:sp>
        <p:nvSpPr>
          <p:cNvPr id="8" name="TextBox 7">
            <a:extLst>
              <a:ext uri="{FF2B5EF4-FFF2-40B4-BE49-F238E27FC236}">
                <a16:creationId xmlns="" xmlns:a16="http://schemas.microsoft.com/office/drawing/2014/main" id="{02508C25-D9F5-4590-AB1C-DB72976029DD}"/>
              </a:ext>
            </a:extLst>
          </p:cNvPr>
          <p:cNvSpPr txBox="1"/>
          <p:nvPr/>
        </p:nvSpPr>
        <p:spPr>
          <a:xfrm>
            <a:off x="711269" y="6096001"/>
            <a:ext cx="3711644"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Noisy Ultrasound Image</a:t>
            </a:r>
          </a:p>
        </p:txBody>
      </p:sp>
      <p:sp>
        <p:nvSpPr>
          <p:cNvPr id="10" name="TextBox 9">
            <a:extLst>
              <a:ext uri="{FF2B5EF4-FFF2-40B4-BE49-F238E27FC236}">
                <a16:creationId xmlns="" xmlns:a16="http://schemas.microsoft.com/office/drawing/2014/main" id="{624A6F69-CE12-49CC-8BCD-CE1857054F57}"/>
              </a:ext>
            </a:extLst>
          </p:cNvPr>
          <p:cNvSpPr txBox="1"/>
          <p:nvPr/>
        </p:nvSpPr>
        <p:spPr>
          <a:xfrm>
            <a:off x="4832263" y="6123425"/>
            <a:ext cx="3600468" cy="830997"/>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Noise Reduced Ultrasound Image</a:t>
            </a:r>
          </a:p>
        </p:txBody>
      </p:sp>
    </p:spTree>
    <p:extLst>
      <p:ext uri="{BB962C8B-B14F-4D97-AF65-F5344CB8AC3E}">
        <p14:creationId xmlns="" xmlns:p14="http://schemas.microsoft.com/office/powerpoint/2010/main" val="3620436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48F628F2-2FDF-400F-A0E8-6B4F5839123E}"/>
              </a:ext>
            </a:extLst>
          </p:cNvPr>
          <p:cNvPicPr>
            <a:picLocks noChangeAspect="1"/>
          </p:cNvPicPr>
          <p:nvPr/>
        </p:nvPicPr>
        <p:blipFill>
          <a:blip r:embed="rId2"/>
          <a:stretch>
            <a:fillRect/>
          </a:stretch>
        </p:blipFill>
        <p:spPr>
          <a:xfrm>
            <a:off x="1521773" y="1720919"/>
            <a:ext cx="2562122" cy="3416162"/>
          </a:xfrm>
          <a:prstGeom prst="rect">
            <a:avLst/>
          </a:prstGeom>
        </p:spPr>
      </p:pic>
      <p:pic>
        <p:nvPicPr>
          <p:cNvPr id="3" name="Picture 2">
            <a:extLst>
              <a:ext uri="{FF2B5EF4-FFF2-40B4-BE49-F238E27FC236}">
                <a16:creationId xmlns="" xmlns:a16="http://schemas.microsoft.com/office/drawing/2014/main" id="{E078E9DA-B113-499F-AD2E-D3EC16311532}"/>
              </a:ext>
            </a:extLst>
          </p:cNvPr>
          <p:cNvPicPr>
            <a:picLocks noChangeAspect="1"/>
          </p:cNvPicPr>
          <p:nvPr/>
        </p:nvPicPr>
        <p:blipFill>
          <a:blip r:embed="rId3"/>
          <a:stretch>
            <a:fillRect/>
          </a:stretch>
        </p:blipFill>
        <p:spPr>
          <a:xfrm>
            <a:off x="5436704" y="1720920"/>
            <a:ext cx="2562121" cy="3416161"/>
          </a:xfrm>
          <a:prstGeom prst="rect">
            <a:avLst/>
          </a:prstGeom>
        </p:spPr>
      </p:pic>
      <p:sp>
        <p:nvSpPr>
          <p:cNvPr id="4" name="Rectangle 3">
            <a:extLst>
              <a:ext uri="{FF2B5EF4-FFF2-40B4-BE49-F238E27FC236}">
                <a16:creationId xmlns="" xmlns:a16="http://schemas.microsoft.com/office/drawing/2014/main" id="{3264BA87-FE0D-49D8-8280-6473D90DEBA3}"/>
              </a:ext>
            </a:extLst>
          </p:cNvPr>
          <p:cNvSpPr/>
          <p:nvPr/>
        </p:nvSpPr>
        <p:spPr>
          <a:xfrm>
            <a:off x="2802834" y="445190"/>
            <a:ext cx="3727174" cy="1138773"/>
          </a:xfrm>
          <a:prstGeom prst="rect">
            <a:avLst/>
          </a:prstGeom>
        </p:spPr>
        <p:txBody>
          <a:bodyPr wrap="square">
            <a:spAutoFit/>
          </a:bodyPr>
          <a:lstStyle/>
          <a:p>
            <a:pPr algn="ctr"/>
            <a:r>
              <a:rPr lang="en-IN" sz="3600" dirty="0">
                <a:latin typeface="Times New Roman" panose="02020603050405020304" pitchFamily="18" charset="0"/>
                <a:cs typeface="Times New Roman" panose="02020603050405020304" pitchFamily="18" charset="0"/>
              </a:rPr>
              <a:t>Experimental</a:t>
            </a:r>
            <a:r>
              <a:rPr lang="en-IN" sz="3200" dirty="0">
                <a:latin typeface="Times New Roman" panose="02020603050405020304" pitchFamily="18" charset="0"/>
                <a:cs typeface="Times New Roman" panose="02020603050405020304" pitchFamily="18" charset="0"/>
              </a:rPr>
              <a:t> Results</a:t>
            </a:r>
          </a:p>
        </p:txBody>
      </p:sp>
      <p:sp>
        <p:nvSpPr>
          <p:cNvPr id="5" name="TextBox 4">
            <a:extLst>
              <a:ext uri="{FF2B5EF4-FFF2-40B4-BE49-F238E27FC236}">
                <a16:creationId xmlns="" xmlns:a16="http://schemas.microsoft.com/office/drawing/2014/main" id="{57B25EE3-41B8-46AF-9FB2-F5B04DBBBE2D}"/>
              </a:ext>
            </a:extLst>
          </p:cNvPr>
          <p:cNvSpPr txBox="1"/>
          <p:nvPr/>
        </p:nvSpPr>
        <p:spPr>
          <a:xfrm>
            <a:off x="1521774" y="5612135"/>
            <a:ext cx="2562122" cy="830997"/>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Noisy Ultrasound Image</a:t>
            </a:r>
          </a:p>
        </p:txBody>
      </p:sp>
      <p:sp>
        <p:nvSpPr>
          <p:cNvPr id="7" name="TextBox 6">
            <a:extLst>
              <a:ext uri="{FF2B5EF4-FFF2-40B4-BE49-F238E27FC236}">
                <a16:creationId xmlns="" xmlns:a16="http://schemas.microsoft.com/office/drawing/2014/main" id="{3EA52CC8-7293-4E47-BB19-4BDC68551756}"/>
              </a:ext>
            </a:extLst>
          </p:cNvPr>
          <p:cNvSpPr txBox="1"/>
          <p:nvPr/>
        </p:nvSpPr>
        <p:spPr>
          <a:xfrm>
            <a:off x="5436703" y="5658301"/>
            <a:ext cx="2562122" cy="830997"/>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Noise Reduced Ultrasound Image</a:t>
            </a:r>
          </a:p>
        </p:txBody>
      </p:sp>
    </p:spTree>
    <p:extLst>
      <p:ext uri="{BB962C8B-B14F-4D97-AF65-F5344CB8AC3E}">
        <p14:creationId xmlns="" xmlns:p14="http://schemas.microsoft.com/office/powerpoint/2010/main" val="1050565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BC755B-9BAD-40FE-92E5-C0D68896C61D}"/>
              </a:ext>
            </a:extLst>
          </p:cNvPr>
          <p:cNvSpPr>
            <a:spLocks noGrp="1"/>
          </p:cNvSpPr>
          <p:nvPr>
            <p:ph type="title"/>
          </p:nvPr>
        </p:nvSpPr>
        <p:spPr>
          <a:xfrm>
            <a:off x="628650" y="365125"/>
            <a:ext cx="7886700" cy="2286635"/>
          </a:xfrm>
        </p:spPr>
        <p:txBody>
          <a:bodyPr>
            <a:noAutofit/>
          </a:bodyPr>
          <a:lstStyle/>
          <a:p>
            <a:pPr algn="ctr"/>
            <a:r>
              <a:rPr lang="en-IN" sz="4800" dirty="0">
                <a:latin typeface="Times New Roman" panose="02020603050405020304" pitchFamily="18" charset="0"/>
                <a:cs typeface="Times New Roman" panose="02020603050405020304" pitchFamily="18" charset="0"/>
              </a:rPr>
              <a:t>Speckle Smoothing Algorithm With Edge Preservation</a:t>
            </a:r>
          </a:p>
        </p:txBody>
      </p:sp>
      <p:sp>
        <p:nvSpPr>
          <p:cNvPr id="3" name="Content Placeholder 2">
            <a:extLst>
              <a:ext uri="{FF2B5EF4-FFF2-40B4-BE49-F238E27FC236}">
                <a16:creationId xmlns="" xmlns:a16="http://schemas.microsoft.com/office/drawing/2014/main" id="{09EC809A-FE4A-4CCA-97A3-BC5FF9DF0965}"/>
              </a:ext>
            </a:extLst>
          </p:cNvPr>
          <p:cNvSpPr>
            <a:spLocks noGrp="1"/>
          </p:cNvSpPr>
          <p:nvPr>
            <p:ph idx="1"/>
          </p:nvPr>
        </p:nvSpPr>
        <p:spPr>
          <a:xfrm>
            <a:off x="628650" y="2651759"/>
            <a:ext cx="7886700" cy="3525204"/>
          </a:xfrm>
        </p:spPr>
        <p:txBody>
          <a:bodyPr>
            <a:normAutofit/>
          </a:bodyPr>
          <a:lstStyle/>
          <a:p>
            <a:pPr algn="just"/>
            <a:r>
              <a:rPr lang="en-IN" sz="3200" dirty="0">
                <a:latin typeface="Times New Roman" panose="02020603050405020304" pitchFamily="18" charset="0"/>
                <a:cs typeface="Times New Roman" panose="02020603050405020304" pitchFamily="18" charset="0"/>
              </a:rPr>
              <a:t>Based on local order statistics to remove speckle noise with edge preservation capabilities.</a:t>
            </a:r>
          </a:p>
          <a:p>
            <a:pPr marL="0" indent="0" algn="just">
              <a:buNone/>
            </a:pPr>
            <a:endParaRPr lang="en-IN" sz="3200" dirty="0">
              <a:latin typeface="Times New Roman" panose="02020603050405020304" pitchFamily="18" charset="0"/>
              <a:cs typeface="Times New Roman" panose="02020603050405020304" pitchFamily="18" charset="0"/>
            </a:endParaRPr>
          </a:p>
          <a:p>
            <a:pPr algn="just"/>
            <a:r>
              <a:rPr lang="en-IN" sz="3200" dirty="0">
                <a:latin typeface="Times New Roman" panose="02020603050405020304" pitchFamily="18" charset="0"/>
                <a:cs typeface="Times New Roman" panose="02020603050405020304" pitchFamily="18" charset="0"/>
              </a:rPr>
              <a:t>Combines Sigma Filter with High Pass Filter.</a:t>
            </a:r>
          </a:p>
        </p:txBody>
      </p:sp>
    </p:spTree>
    <p:extLst>
      <p:ext uri="{BB962C8B-B14F-4D97-AF65-F5344CB8AC3E}">
        <p14:creationId xmlns="" xmlns:p14="http://schemas.microsoft.com/office/powerpoint/2010/main" val="2224487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22A18A-FB4B-4816-B48E-4BDE27334D02}"/>
              </a:ext>
            </a:extLst>
          </p:cNvPr>
          <p:cNvSpPr>
            <a:spLocks noGrp="1"/>
          </p:cNvSpPr>
          <p:nvPr>
            <p:ph type="title"/>
          </p:nvPr>
        </p:nvSpPr>
        <p:spPr/>
        <p:txBody>
          <a:bodyPr>
            <a:normAutofit/>
          </a:bodyPr>
          <a:lstStyle/>
          <a:p>
            <a:pPr algn="ctr"/>
            <a:r>
              <a:rPr lang="en-IN" sz="6000" dirty="0">
                <a:latin typeface="Times New Roman" panose="02020603050405020304" pitchFamily="18" charset="0"/>
                <a:cs typeface="Times New Roman" panose="02020603050405020304" pitchFamily="18" charset="0"/>
              </a:rPr>
              <a:t>Sigma Filter</a:t>
            </a:r>
          </a:p>
        </p:txBody>
      </p:sp>
      <p:sp>
        <p:nvSpPr>
          <p:cNvPr id="3" name="Content Placeholder 2">
            <a:extLst>
              <a:ext uri="{FF2B5EF4-FFF2-40B4-BE49-F238E27FC236}">
                <a16:creationId xmlns="" xmlns:a16="http://schemas.microsoft.com/office/drawing/2014/main" id="{D87DE3C8-BC76-4135-AF15-E1894E85B6C5}"/>
              </a:ext>
            </a:extLst>
          </p:cNvPr>
          <p:cNvSpPr>
            <a:spLocks noGrp="1"/>
          </p:cNvSpPr>
          <p:nvPr>
            <p:ph idx="1"/>
          </p:nvPr>
        </p:nvSpPr>
        <p:spPr/>
        <p:txBody>
          <a:bodyPr>
            <a:normAutofit fontScale="85000" lnSpcReduction="10000"/>
          </a:bodyPr>
          <a:lstStyle/>
          <a:p>
            <a:pPr algn="just"/>
            <a:r>
              <a:rPr lang="en-IN" sz="3200" dirty="0">
                <a:latin typeface="Times New Roman" panose="02020603050405020304" pitchFamily="18" charset="0"/>
                <a:cs typeface="Times New Roman" panose="02020603050405020304" pitchFamily="18" charset="0"/>
              </a:rPr>
              <a:t>Compute Variance and Mean of the 3*3 window s(m, n).</a:t>
            </a:r>
            <a:endParaRPr lang="en-IN" sz="1050" dirty="0">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a:p>
            <a:pPr algn="just"/>
            <a:r>
              <a:rPr lang="en-IN" sz="3200" dirty="0">
                <a:latin typeface="Times New Roman" panose="02020603050405020304" pitchFamily="18" charset="0"/>
                <a:cs typeface="Times New Roman" panose="02020603050405020304" pitchFamily="18" charset="0"/>
              </a:rPr>
              <a:t>Compute lower and upper intensity values as:</a:t>
            </a:r>
          </a:p>
          <a:p>
            <a:pPr marL="457200" lvl="1" indent="0" algn="just">
              <a:buNone/>
            </a:pPr>
            <a:r>
              <a:rPr lang="en-IN" sz="3200" dirty="0">
                <a:latin typeface="Times New Roman" panose="02020603050405020304" pitchFamily="18" charset="0"/>
                <a:cs typeface="Times New Roman" panose="02020603050405020304" pitchFamily="18" charset="0"/>
              </a:rPr>
              <a:t>cl = mean(s(m, n)) – 3* mean(s(m, n))*var(s(m, n))</a:t>
            </a:r>
          </a:p>
          <a:p>
            <a:pPr marL="457200" lvl="1" indent="0" algn="just">
              <a:buNone/>
            </a:pPr>
            <a:r>
              <a:rPr lang="en-IN" sz="3200" dirty="0">
                <a:latin typeface="Times New Roman" panose="02020603050405020304" pitchFamily="18" charset="0"/>
                <a:cs typeface="Times New Roman" panose="02020603050405020304" pitchFamily="18" charset="0"/>
              </a:rPr>
              <a:t>cu = mean(s(m, n)) + 3* mean(s(m, n))*var(s(m, n))</a:t>
            </a:r>
          </a:p>
          <a:p>
            <a:pPr marL="457200" lvl="1" indent="0" algn="just">
              <a:buNone/>
            </a:pPr>
            <a:endParaRPr lang="en-IN" sz="3200" dirty="0">
              <a:latin typeface="Times New Roman" panose="02020603050405020304" pitchFamily="18" charset="0"/>
              <a:cs typeface="Times New Roman" panose="02020603050405020304" pitchFamily="18" charset="0"/>
            </a:endParaRPr>
          </a:p>
          <a:p>
            <a:pPr algn="just"/>
            <a:r>
              <a:rPr lang="en-IN" sz="3200" dirty="0">
                <a:latin typeface="Times New Roman" panose="02020603050405020304" pitchFamily="18" charset="0"/>
                <a:cs typeface="Times New Roman" panose="02020603050405020304" pitchFamily="18" charset="0"/>
              </a:rPr>
              <a:t>Intensity of each pixel is compared with cl and cu, if it lies in the limits then it is replaced by the mean of the pixels that lie between cl and cu. </a:t>
            </a:r>
          </a:p>
          <a:p>
            <a:pPr lvl="1"/>
            <a:endParaRPr lang="en-IN" dirty="0"/>
          </a:p>
          <a:p>
            <a:pPr lvl="1"/>
            <a:endParaRPr lang="en-IN" dirty="0"/>
          </a:p>
        </p:txBody>
      </p:sp>
    </p:spTree>
    <p:extLst>
      <p:ext uri="{BB962C8B-B14F-4D97-AF65-F5344CB8AC3E}">
        <p14:creationId xmlns="" xmlns:p14="http://schemas.microsoft.com/office/powerpoint/2010/main" val="3851725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TSMO</a:t>
            </a:r>
            <a:endParaRPr lang="en-IN"/>
          </a:p>
        </p:txBody>
      </p:sp>
      <p:sp>
        <p:nvSpPr>
          <p:cNvPr id="3" name="Content Placeholder 2"/>
          <p:cNvSpPr>
            <a:spLocks noGrp="1"/>
          </p:cNvSpPr>
          <p:nvPr>
            <p:ph idx="1"/>
          </p:nvPr>
        </p:nvSpPr>
        <p:spPr/>
        <p:txBody>
          <a:bodyPr>
            <a:normAutofit/>
          </a:bodyPr>
          <a:lstStyle/>
          <a:p>
            <a:endParaRPr lang="en-IN" dirty="0" smtClean="0"/>
          </a:p>
          <a:p>
            <a:r>
              <a:rPr lang="en-IN" i="1" dirty="0" smtClean="0"/>
              <a:t>Optimized Otsu method based on improved </a:t>
            </a:r>
            <a:r>
              <a:rPr lang="en-IN" i="1" dirty="0" err="1" smtClean="0"/>
              <a:t>thresholding</a:t>
            </a:r>
            <a:r>
              <a:rPr lang="en-IN" i="1" dirty="0" smtClean="0"/>
              <a:t> </a:t>
            </a:r>
            <a:r>
              <a:rPr lang="en-IN" i="1" dirty="0" smtClean="0"/>
              <a:t>algorithm</a:t>
            </a:r>
            <a:endParaRPr lang="en-IN" i="1" dirty="0" smtClean="0"/>
          </a:p>
          <a:p>
            <a:r>
              <a:rPr lang="en-IN" i="1" dirty="0" smtClean="0"/>
              <a:t>reduces the operating time </a:t>
            </a:r>
          </a:p>
          <a:p>
            <a:r>
              <a:rPr lang="en-IN" i="1" dirty="0" smtClean="0"/>
              <a:t>increases the </a:t>
            </a:r>
            <a:r>
              <a:rPr lang="en-IN" i="1" dirty="0" err="1" smtClean="0"/>
              <a:t>separability</a:t>
            </a:r>
            <a:r>
              <a:rPr lang="en-IN" i="1" dirty="0" smtClean="0"/>
              <a:t> factor in medical image segmentation </a:t>
            </a:r>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5DE1209-A670-49B7-953F-C1067883505B}"/>
              </a:ext>
            </a:extLst>
          </p:cNvPr>
          <p:cNvSpPr txBox="1"/>
          <p:nvPr/>
        </p:nvSpPr>
        <p:spPr>
          <a:xfrm>
            <a:off x="2438400" y="228600"/>
            <a:ext cx="3738865" cy="1200329"/>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Experimental Results</a:t>
            </a:r>
          </a:p>
        </p:txBody>
      </p:sp>
      <p:pic>
        <p:nvPicPr>
          <p:cNvPr id="3" name="Picture 2">
            <a:extLst>
              <a:ext uri="{FF2B5EF4-FFF2-40B4-BE49-F238E27FC236}">
                <a16:creationId xmlns="" xmlns:a16="http://schemas.microsoft.com/office/drawing/2014/main" id="{57EDA9A5-5A54-483E-9E83-498EFE0B32B5}"/>
              </a:ext>
            </a:extLst>
          </p:cNvPr>
          <p:cNvPicPr>
            <a:picLocks noChangeAspect="1"/>
          </p:cNvPicPr>
          <p:nvPr/>
        </p:nvPicPr>
        <p:blipFill>
          <a:blip r:embed="rId2"/>
          <a:stretch>
            <a:fillRect/>
          </a:stretch>
        </p:blipFill>
        <p:spPr>
          <a:xfrm>
            <a:off x="1086161" y="1505364"/>
            <a:ext cx="3290870" cy="3570219"/>
          </a:xfrm>
          <a:prstGeom prst="rect">
            <a:avLst/>
          </a:prstGeom>
        </p:spPr>
      </p:pic>
      <p:pic>
        <p:nvPicPr>
          <p:cNvPr id="4" name="Picture 3">
            <a:extLst>
              <a:ext uri="{FF2B5EF4-FFF2-40B4-BE49-F238E27FC236}">
                <a16:creationId xmlns="" xmlns:a16="http://schemas.microsoft.com/office/drawing/2014/main" id="{781F0AAD-E85E-4502-AD9B-986461EF5F5B}"/>
              </a:ext>
            </a:extLst>
          </p:cNvPr>
          <p:cNvPicPr>
            <a:picLocks noChangeAspect="1"/>
          </p:cNvPicPr>
          <p:nvPr/>
        </p:nvPicPr>
        <p:blipFill>
          <a:blip r:embed="rId3"/>
          <a:stretch>
            <a:fillRect/>
          </a:stretch>
        </p:blipFill>
        <p:spPr>
          <a:xfrm>
            <a:off x="5134958" y="1505364"/>
            <a:ext cx="3293219" cy="3570219"/>
          </a:xfrm>
          <a:prstGeom prst="rect">
            <a:avLst/>
          </a:prstGeom>
        </p:spPr>
      </p:pic>
      <p:sp>
        <p:nvSpPr>
          <p:cNvPr id="5" name="TextBox 4">
            <a:extLst>
              <a:ext uri="{FF2B5EF4-FFF2-40B4-BE49-F238E27FC236}">
                <a16:creationId xmlns="" xmlns:a16="http://schemas.microsoft.com/office/drawing/2014/main" id="{282DA404-FC4F-4E46-AEDA-0DAE4C5E5F6E}"/>
              </a:ext>
            </a:extLst>
          </p:cNvPr>
          <p:cNvSpPr txBox="1"/>
          <p:nvPr/>
        </p:nvSpPr>
        <p:spPr>
          <a:xfrm>
            <a:off x="1086161" y="5730124"/>
            <a:ext cx="329087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Noisy Ultrasound Image</a:t>
            </a:r>
          </a:p>
        </p:txBody>
      </p:sp>
      <p:sp>
        <p:nvSpPr>
          <p:cNvPr id="6" name="TextBox 5">
            <a:extLst>
              <a:ext uri="{FF2B5EF4-FFF2-40B4-BE49-F238E27FC236}">
                <a16:creationId xmlns="" xmlns:a16="http://schemas.microsoft.com/office/drawing/2014/main" id="{214D83DA-E8E9-4B36-935C-8E89AA67B4FF}"/>
              </a:ext>
            </a:extLst>
          </p:cNvPr>
          <p:cNvSpPr txBox="1"/>
          <p:nvPr/>
        </p:nvSpPr>
        <p:spPr>
          <a:xfrm>
            <a:off x="5134958" y="5759651"/>
            <a:ext cx="3600468" cy="830997"/>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Noise Reduced Ultrasound Image</a:t>
            </a:r>
          </a:p>
        </p:txBody>
      </p:sp>
    </p:spTree>
    <p:extLst>
      <p:ext uri="{BB962C8B-B14F-4D97-AF65-F5344CB8AC3E}">
        <p14:creationId xmlns="" xmlns:p14="http://schemas.microsoft.com/office/powerpoint/2010/main" val="3523190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751C23F-4A4E-4924-BCB3-161E33DEF02A}"/>
              </a:ext>
            </a:extLst>
          </p:cNvPr>
          <p:cNvSpPr txBox="1"/>
          <p:nvPr/>
        </p:nvSpPr>
        <p:spPr>
          <a:xfrm>
            <a:off x="2576797" y="435380"/>
            <a:ext cx="3600468" cy="1200329"/>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Experimental Results</a:t>
            </a:r>
          </a:p>
        </p:txBody>
      </p:sp>
      <p:sp>
        <p:nvSpPr>
          <p:cNvPr id="5" name="TextBox 4">
            <a:extLst>
              <a:ext uri="{FF2B5EF4-FFF2-40B4-BE49-F238E27FC236}">
                <a16:creationId xmlns="" xmlns:a16="http://schemas.microsoft.com/office/drawing/2014/main" id="{54940C9C-87A3-491D-87E9-69456D8C7801}"/>
              </a:ext>
            </a:extLst>
          </p:cNvPr>
          <p:cNvSpPr txBox="1"/>
          <p:nvPr/>
        </p:nvSpPr>
        <p:spPr>
          <a:xfrm>
            <a:off x="1086161" y="5730124"/>
            <a:ext cx="329087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Noisy Ultrasound Image</a:t>
            </a:r>
          </a:p>
        </p:txBody>
      </p:sp>
      <p:sp>
        <p:nvSpPr>
          <p:cNvPr id="6" name="TextBox 5">
            <a:extLst>
              <a:ext uri="{FF2B5EF4-FFF2-40B4-BE49-F238E27FC236}">
                <a16:creationId xmlns="" xmlns:a16="http://schemas.microsoft.com/office/drawing/2014/main" id="{28E009CE-97E2-4AE1-9C4F-D097BA0DFE93}"/>
              </a:ext>
            </a:extLst>
          </p:cNvPr>
          <p:cNvSpPr txBox="1"/>
          <p:nvPr/>
        </p:nvSpPr>
        <p:spPr>
          <a:xfrm>
            <a:off x="4581854" y="5747552"/>
            <a:ext cx="3600468" cy="830997"/>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Noise Reduced Ultrasound Image</a:t>
            </a:r>
          </a:p>
        </p:txBody>
      </p:sp>
      <p:pic>
        <p:nvPicPr>
          <p:cNvPr id="7" name="Picture 6">
            <a:extLst>
              <a:ext uri="{FF2B5EF4-FFF2-40B4-BE49-F238E27FC236}">
                <a16:creationId xmlns="" xmlns:a16="http://schemas.microsoft.com/office/drawing/2014/main" id="{C49C1835-2339-402D-BD8A-6704B884DDA6}"/>
              </a:ext>
            </a:extLst>
          </p:cNvPr>
          <p:cNvPicPr>
            <a:picLocks noChangeAspect="1"/>
          </p:cNvPicPr>
          <p:nvPr/>
        </p:nvPicPr>
        <p:blipFill>
          <a:blip r:embed="rId2"/>
          <a:stretch>
            <a:fillRect/>
          </a:stretch>
        </p:blipFill>
        <p:spPr>
          <a:xfrm>
            <a:off x="1513310" y="1865244"/>
            <a:ext cx="2497206" cy="3329608"/>
          </a:xfrm>
          <a:prstGeom prst="rect">
            <a:avLst/>
          </a:prstGeom>
        </p:spPr>
      </p:pic>
      <p:pic>
        <p:nvPicPr>
          <p:cNvPr id="9" name="Picture 8">
            <a:extLst>
              <a:ext uri="{FF2B5EF4-FFF2-40B4-BE49-F238E27FC236}">
                <a16:creationId xmlns="" xmlns:a16="http://schemas.microsoft.com/office/drawing/2014/main" id="{F2DE5227-02BC-4404-92E5-1AC6A1BB69AE}"/>
              </a:ext>
            </a:extLst>
          </p:cNvPr>
          <p:cNvPicPr>
            <a:picLocks noChangeAspect="1"/>
          </p:cNvPicPr>
          <p:nvPr/>
        </p:nvPicPr>
        <p:blipFill>
          <a:blip r:embed="rId3"/>
          <a:stretch>
            <a:fillRect/>
          </a:stretch>
        </p:blipFill>
        <p:spPr>
          <a:xfrm>
            <a:off x="5133486" y="1865244"/>
            <a:ext cx="2497205" cy="3329606"/>
          </a:xfrm>
          <a:prstGeom prst="rect">
            <a:avLst/>
          </a:prstGeom>
        </p:spPr>
      </p:pic>
    </p:spTree>
    <p:extLst>
      <p:ext uri="{BB962C8B-B14F-4D97-AF65-F5344CB8AC3E}">
        <p14:creationId xmlns="" xmlns:p14="http://schemas.microsoft.com/office/powerpoint/2010/main" val="3450212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1B16DC-DA3F-4C26-A284-95F2D222D9D1}"/>
              </a:ext>
            </a:extLst>
          </p:cNvPr>
          <p:cNvSpPr>
            <a:spLocks noGrp="1"/>
          </p:cNvSpPr>
          <p:nvPr>
            <p:ph type="title"/>
          </p:nvPr>
        </p:nvSpPr>
        <p:spPr/>
        <p:txBody>
          <a:bodyPr>
            <a:normAutofit/>
          </a:bodyPr>
          <a:lstStyle/>
          <a:p>
            <a:pPr algn="ctr"/>
            <a:r>
              <a:rPr lang="en-IN" sz="6000" dirty="0">
                <a:latin typeface="Times New Roman" panose="02020603050405020304" pitchFamily="18" charset="0"/>
                <a:cs typeface="Times New Roman" panose="02020603050405020304" pitchFamily="18" charset="0"/>
              </a:rPr>
              <a:t>Conclusion</a:t>
            </a:r>
            <a:endParaRPr lang="en-IN" sz="6000" dirty="0"/>
          </a:p>
        </p:txBody>
      </p:sp>
      <p:sp>
        <p:nvSpPr>
          <p:cNvPr id="3" name="Content Placeholder 2">
            <a:extLst>
              <a:ext uri="{FF2B5EF4-FFF2-40B4-BE49-F238E27FC236}">
                <a16:creationId xmlns="" xmlns:a16="http://schemas.microsoft.com/office/drawing/2014/main" id="{7EFF2AE8-9E36-4B55-A4F5-40F0B3DD0972}"/>
              </a:ext>
            </a:extLst>
          </p:cNvPr>
          <p:cNvSpPr>
            <a:spLocks noGrp="1"/>
          </p:cNvSpPr>
          <p:nvPr>
            <p:ph idx="1"/>
          </p:nvPr>
        </p:nvSpPr>
        <p:spPr>
          <a:xfrm>
            <a:off x="609600" y="2057400"/>
            <a:ext cx="8077200" cy="3840163"/>
          </a:xfrm>
        </p:spPr>
        <p:txBody>
          <a:bodyPr>
            <a:normAutofit fontScale="92500" lnSpcReduction="20000"/>
          </a:bodyPr>
          <a:lstStyle/>
          <a:p>
            <a:pPr algn="just"/>
            <a:r>
              <a:rPr lang="en-US" dirty="0" smtClean="0"/>
              <a:t>We </a:t>
            </a:r>
            <a:r>
              <a:rPr lang="en-US" dirty="0"/>
              <a:t>have implemented different algorithms on various types of medical images and obtained the required experimental results</a:t>
            </a:r>
            <a:r>
              <a:rPr lang="en-US" dirty="0" smtClean="0"/>
              <a:t>.</a:t>
            </a:r>
          </a:p>
          <a:p>
            <a:pPr algn="just"/>
            <a:endParaRPr lang="en-US" dirty="0"/>
          </a:p>
          <a:p>
            <a:pPr algn="just"/>
            <a:r>
              <a:rPr lang="en-US" dirty="0"/>
              <a:t> For the completion of the project, we aim to compare these different types of methods with different parameters to understand which method is the most suitable for a particular type of medical image. </a:t>
            </a:r>
            <a:endParaRPr lang="en-IN" dirty="0"/>
          </a:p>
          <a:p>
            <a:pPr algn="just"/>
            <a:endParaRPr lang="en-IN" dirty="0"/>
          </a:p>
          <a:p>
            <a:endParaRPr lang="en-IN" dirty="0"/>
          </a:p>
        </p:txBody>
      </p:sp>
    </p:spTree>
    <p:extLst>
      <p:ext uri="{BB962C8B-B14F-4D97-AF65-F5344CB8AC3E}">
        <p14:creationId xmlns="" xmlns:p14="http://schemas.microsoft.com/office/powerpoint/2010/main" val="3987001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1752600"/>
            <a:ext cx="1676400" cy="838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solidFill>
                  <a:schemeClr val="tx1"/>
                </a:solidFill>
                <a:effectLst>
                  <a:outerShdw blurRad="38100" dist="38100" dir="2700000" algn="tl">
                    <a:srgbClr val="000000">
                      <a:alpha val="43137"/>
                    </a:srgbClr>
                  </a:outerShdw>
                </a:effectLst>
              </a:rPr>
              <a:t>Obtain histogram values of image</a:t>
            </a:r>
            <a:endParaRPr lang="en-IN" b="1" dirty="0">
              <a:solidFill>
                <a:schemeClr val="tx1"/>
              </a:solidFill>
              <a:effectLst>
                <a:outerShdw blurRad="38100" dist="38100" dir="2700000" algn="tl">
                  <a:srgbClr val="000000">
                    <a:alpha val="43137"/>
                  </a:srgbClr>
                </a:outerShdw>
              </a:effectLst>
            </a:endParaRPr>
          </a:p>
        </p:txBody>
      </p:sp>
      <p:sp>
        <p:nvSpPr>
          <p:cNvPr id="5" name="Rectangle 4"/>
          <p:cNvSpPr/>
          <p:nvPr/>
        </p:nvSpPr>
        <p:spPr>
          <a:xfrm>
            <a:off x="1147764" y="3124200"/>
            <a:ext cx="250666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solidFill>
                  <a:schemeClr val="tx1"/>
                </a:solidFill>
                <a:effectLst>
                  <a:outerShdw blurRad="38100" dist="38100" dir="2700000" algn="tl">
                    <a:srgbClr val="000000">
                      <a:alpha val="43137"/>
                    </a:srgbClr>
                  </a:outerShdw>
                </a:effectLst>
              </a:rPr>
              <a:t>Set initial threshold value </a:t>
            </a:r>
            <a:endParaRPr lang="en-IN" b="1" dirty="0">
              <a:solidFill>
                <a:schemeClr val="tx1"/>
              </a:solidFill>
              <a:effectLst>
                <a:outerShdw blurRad="38100" dist="38100" dir="2700000" algn="tl">
                  <a:srgbClr val="000000">
                    <a:alpha val="43137"/>
                  </a:srgbClr>
                </a:outerShdw>
              </a:effectLst>
            </a:endParaRPr>
          </a:p>
        </p:txBody>
      </p:sp>
      <p:sp>
        <p:nvSpPr>
          <p:cNvPr id="6" name="Rectangle 5"/>
          <p:cNvSpPr/>
          <p:nvPr/>
        </p:nvSpPr>
        <p:spPr>
          <a:xfrm>
            <a:off x="1524000" y="4038600"/>
            <a:ext cx="14478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solidFill>
                  <a:schemeClr val="tx1"/>
                </a:solidFill>
                <a:effectLst>
                  <a:outerShdw blurRad="38100" dist="38100" dir="2700000" algn="tl">
                    <a:srgbClr val="000000">
                      <a:alpha val="43137"/>
                    </a:srgbClr>
                  </a:outerShdw>
                </a:effectLst>
              </a:rPr>
              <a:t>Segment </a:t>
            </a:r>
            <a:endParaRPr lang="en-IN" b="1" dirty="0">
              <a:solidFill>
                <a:schemeClr val="tx1"/>
              </a:solidFill>
              <a:effectLst>
                <a:outerShdw blurRad="38100" dist="38100" dir="2700000" algn="tl">
                  <a:srgbClr val="000000">
                    <a:alpha val="43137"/>
                  </a:srgbClr>
                </a:outerShdw>
              </a:effectLst>
            </a:endParaRPr>
          </a:p>
        </p:txBody>
      </p:sp>
      <p:cxnSp>
        <p:nvCxnSpPr>
          <p:cNvPr id="7" name="Straight Arrow Connector 6"/>
          <p:cNvCxnSpPr>
            <a:cxnSpLocks/>
          </p:cNvCxnSpPr>
          <p:nvPr/>
        </p:nvCxnSpPr>
        <p:spPr>
          <a:xfrm>
            <a:off x="2291652" y="3657600"/>
            <a:ext cx="0" cy="3689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a:stCxn id="4" idx="2"/>
          </p:cNvCxnSpPr>
          <p:nvPr/>
        </p:nvCxnSpPr>
        <p:spPr>
          <a:xfrm rot="5400000">
            <a:off x="2019300" y="2857500"/>
            <a:ext cx="533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a:cxnSpLocks/>
          </p:cNvCxnSpPr>
          <p:nvPr/>
        </p:nvCxnSpPr>
        <p:spPr>
          <a:xfrm rot="16200000" flipH="1">
            <a:off x="2101152" y="4743450"/>
            <a:ext cx="381000" cy="38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ounded Rectangle 9"/>
          <p:cNvSpPr/>
          <p:nvPr/>
        </p:nvSpPr>
        <p:spPr>
          <a:xfrm>
            <a:off x="4724400" y="3581400"/>
            <a:ext cx="1447800" cy="990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solidFill>
                  <a:schemeClr val="tx1"/>
                </a:solidFill>
                <a:effectLst>
                  <a:outerShdw blurRad="38100" dist="38100" dir="2700000" algn="tl">
                    <a:srgbClr val="000000">
                      <a:alpha val="43137"/>
                    </a:srgbClr>
                  </a:outerShdw>
                </a:effectLst>
              </a:rPr>
              <a:t>Change in Threshold value?</a:t>
            </a:r>
            <a:endParaRPr lang="en-IN" b="1" dirty="0">
              <a:solidFill>
                <a:schemeClr val="tx1"/>
              </a:solidFill>
              <a:effectLst>
                <a:outerShdw blurRad="38100" dist="38100" dir="2700000" algn="tl">
                  <a:srgbClr val="000000">
                    <a:alpha val="43137"/>
                  </a:srgbClr>
                </a:outerShdw>
              </a:effectLst>
            </a:endParaRPr>
          </a:p>
        </p:txBody>
      </p:sp>
      <p:cxnSp>
        <p:nvCxnSpPr>
          <p:cNvPr id="11" name="Shape 10"/>
          <p:cNvCxnSpPr>
            <a:endCxn id="10" idx="1"/>
          </p:cNvCxnSpPr>
          <p:nvPr/>
        </p:nvCxnSpPr>
        <p:spPr>
          <a:xfrm rot="5400000" flipH="1" flipV="1">
            <a:off x="2743200" y="3657600"/>
            <a:ext cx="1562100" cy="2400300"/>
          </a:xfrm>
          <a:prstGeom prst="bentConnector4">
            <a:avLst>
              <a:gd name="adj1" fmla="val -14634"/>
              <a:gd name="adj2" fmla="val 74603"/>
            </a:avLst>
          </a:prstGeom>
          <a:ln>
            <a:tailEnd type="arrow"/>
          </a:ln>
        </p:spPr>
        <p:style>
          <a:lnRef idx="2">
            <a:schemeClr val="dk1"/>
          </a:lnRef>
          <a:fillRef idx="0">
            <a:schemeClr val="dk1"/>
          </a:fillRef>
          <a:effectRef idx="1">
            <a:schemeClr val="dk1"/>
          </a:effectRef>
          <a:fontRef idx="minor">
            <a:schemeClr val="tx1"/>
          </a:fontRef>
        </p:style>
      </p:cxnSp>
      <p:cxnSp>
        <p:nvCxnSpPr>
          <p:cNvPr id="12" name="Shape 11"/>
          <p:cNvCxnSpPr>
            <a:stCxn id="10" idx="0"/>
          </p:cNvCxnSpPr>
          <p:nvPr/>
        </p:nvCxnSpPr>
        <p:spPr>
          <a:xfrm rot="16200000" flipV="1">
            <a:off x="3524250" y="1657350"/>
            <a:ext cx="762000" cy="3086100"/>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cxnSpLocks/>
            <a:stCxn id="10" idx="3"/>
          </p:cNvCxnSpPr>
          <p:nvPr/>
        </p:nvCxnSpPr>
        <p:spPr>
          <a:xfrm flipV="1">
            <a:off x="6172200" y="4071032"/>
            <a:ext cx="574676" cy="56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Rounded Rectangle 14"/>
          <p:cNvSpPr/>
          <p:nvPr/>
        </p:nvSpPr>
        <p:spPr>
          <a:xfrm>
            <a:off x="1676400" y="685800"/>
            <a:ext cx="12192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solidFill>
                  <a:schemeClr val="tx1"/>
                </a:solidFill>
                <a:effectLst>
                  <a:outerShdw blurRad="38100" dist="38100" dir="2700000" algn="tl">
                    <a:srgbClr val="000000">
                      <a:alpha val="43137"/>
                    </a:srgbClr>
                  </a:outerShdw>
                </a:effectLst>
              </a:rPr>
              <a:t>START</a:t>
            </a:r>
            <a:endParaRPr lang="en-IN" b="1" dirty="0">
              <a:solidFill>
                <a:schemeClr val="tx1"/>
              </a:solidFill>
              <a:effectLst>
                <a:outerShdw blurRad="38100" dist="38100" dir="2700000" algn="tl">
                  <a:srgbClr val="000000">
                    <a:alpha val="43137"/>
                  </a:srgbClr>
                </a:outerShdw>
              </a:effectLst>
            </a:endParaRPr>
          </a:p>
        </p:txBody>
      </p:sp>
      <p:cxnSp>
        <p:nvCxnSpPr>
          <p:cNvPr id="16" name="Straight Arrow Connector 15"/>
          <p:cNvCxnSpPr>
            <a:stCxn id="15" idx="2"/>
            <a:endCxn id="4" idx="0"/>
          </p:cNvCxnSpPr>
          <p:nvPr/>
        </p:nvCxnSpPr>
        <p:spPr>
          <a:xfrm rot="5400000">
            <a:off x="1981200" y="1447800"/>
            <a:ext cx="609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Plus 16"/>
          <p:cNvSpPr/>
          <p:nvPr/>
        </p:nvSpPr>
        <p:spPr>
          <a:xfrm>
            <a:off x="4343400" y="2362200"/>
            <a:ext cx="304800" cy="304800"/>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Minus 17"/>
          <p:cNvSpPr/>
          <p:nvPr/>
        </p:nvSpPr>
        <p:spPr>
          <a:xfrm>
            <a:off x="6400800" y="3581400"/>
            <a:ext cx="304800" cy="228600"/>
          </a:xfrm>
          <a:prstGeom prst="mathMinus">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22" name="Rectangle 21"/>
          <p:cNvSpPr/>
          <p:nvPr/>
        </p:nvSpPr>
        <p:spPr>
          <a:xfrm>
            <a:off x="1066800" y="4953000"/>
            <a:ext cx="2667000" cy="762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solidFill>
                  <a:schemeClr val="tx1"/>
                </a:solidFill>
                <a:effectLst>
                  <a:outerShdw blurRad="38100" dist="38100" dir="2700000" algn="tl">
                    <a:srgbClr val="000000">
                      <a:alpha val="43137"/>
                    </a:srgbClr>
                  </a:outerShdw>
                </a:effectLst>
              </a:rPr>
              <a:t>Compute new Threshold value</a:t>
            </a:r>
          </a:p>
        </p:txBody>
      </p:sp>
      <p:sp>
        <p:nvSpPr>
          <p:cNvPr id="24" name="Rectangle 23">
            <a:extLst>
              <a:ext uri="{FF2B5EF4-FFF2-40B4-BE49-F238E27FC236}">
                <a16:creationId xmlns:a16="http://schemas.microsoft.com/office/drawing/2014/main" xmlns="" id="{178865FC-5EED-4024-AECA-FC0E8AE41983}"/>
              </a:ext>
            </a:extLst>
          </p:cNvPr>
          <p:cNvSpPr/>
          <p:nvPr/>
        </p:nvSpPr>
        <p:spPr>
          <a:xfrm>
            <a:off x="6746876" y="3733800"/>
            <a:ext cx="1676400" cy="838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solidFill>
                  <a:schemeClr val="tx1"/>
                </a:solidFill>
                <a:effectLst>
                  <a:outerShdw blurRad="38100" dist="38100" dir="2700000" algn="tl">
                    <a:srgbClr val="000000">
                      <a:alpha val="43137"/>
                    </a:srgbClr>
                  </a:outerShdw>
                </a:effectLst>
              </a:rPr>
              <a:t>Apply Conventional Otsu  </a:t>
            </a:r>
          </a:p>
        </p:txBody>
      </p:sp>
      <p:cxnSp>
        <p:nvCxnSpPr>
          <p:cNvPr id="29" name="Straight Arrow Connector 28">
            <a:extLst>
              <a:ext uri="{FF2B5EF4-FFF2-40B4-BE49-F238E27FC236}">
                <a16:creationId xmlns:a16="http://schemas.microsoft.com/office/drawing/2014/main" xmlns="" id="{A4561F55-15AB-4044-8919-07B089BFF8DC}"/>
              </a:ext>
            </a:extLst>
          </p:cNvPr>
          <p:cNvCxnSpPr>
            <a:cxnSpLocks/>
          </p:cNvCxnSpPr>
          <p:nvPr/>
        </p:nvCxnSpPr>
        <p:spPr>
          <a:xfrm>
            <a:off x="7696200" y="4592466"/>
            <a:ext cx="0" cy="530566"/>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30" name="Rounded Rectangle 14">
            <a:extLst>
              <a:ext uri="{FF2B5EF4-FFF2-40B4-BE49-F238E27FC236}">
                <a16:creationId xmlns:a16="http://schemas.microsoft.com/office/drawing/2014/main" xmlns="" id="{B1FD3274-C130-48BE-B6F9-8E0406D531BD}"/>
              </a:ext>
            </a:extLst>
          </p:cNvPr>
          <p:cNvSpPr/>
          <p:nvPr/>
        </p:nvSpPr>
        <p:spPr>
          <a:xfrm>
            <a:off x="7086600" y="5128332"/>
            <a:ext cx="12192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solidFill>
                  <a:schemeClr val="tx1"/>
                </a:solidFill>
                <a:effectLst>
                  <a:outerShdw blurRad="38100" dist="38100" dir="2700000" algn="tl">
                    <a:srgbClr val="000000">
                      <a:alpha val="43137"/>
                    </a:srgbClr>
                  </a:outerShdw>
                </a:effectLst>
              </a:rPr>
              <a:t>Stop</a:t>
            </a:r>
            <a:endParaRPr lang="en-IN" b="1" dirty="0">
              <a:solidFill>
                <a:schemeClr val="tx1"/>
              </a:solidFill>
              <a:effectLst>
                <a:outerShdw blurRad="38100" dist="38100" dir="2700000" algn="tl">
                  <a:srgbClr val="000000">
                    <a:alpha val="43137"/>
                  </a:srgbClr>
                </a:outerShdw>
              </a:effectLst>
            </a:endParaRPr>
          </a:p>
        </p:txBody>
      </p:sp>
      <p:sp>
        <p:nvSpPr>
          <p:cNvPr id="21" name="TextBox 20"/>
          <p:cNvSpPr txBox="1"/>
          <p:nvPr/>
        </p:nvSpPr>
        <p:spPr>
          <a:xfrm>
            <a:off x="3429000" y="304800"/>
            <a:ext cx="2438400" cy="584775"/>
          </a:xfrm>
          <a:prstGeom prst="rect">
            <a:avLst/>
          </a:prstGeom>
          <a:noFill/>
        </p:spPr>
        <p:txBody>
          <a:bodyPr wrap="square" rtlCol="0">
            <a:spAutoFit/>
          </a:bodyPr>
          <a:lstStyle/>
          <a:p>
            <a:r>
              <a:rPr lang="en-US" sz="3200" b="1" dirty="0" smtClean="0"/>
              <a:t>ALGORITHM</a:t>
            </a:r>
            <a:endParaRPr lang="en-IN" b="1" dirty="0"/>
          </a:p>
        </p:txBody>
      </p:sp>
    </p:spTree>
    <p:extLst>
      <p:ext uri="{BB962C8B-B14F-4D97-AF65-F5344CB8AC3E}">
        <p14:creationId xmlns:p14="http://schemas.microsoft.com/office/powerpoint/2010/main" xmlns="" val="1091356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Amreeta - academics\LAST SEM\project\TSMO\mri4.jpg"/>
          <p:cNvPicPr>
            <a:picLocks noChangeAspect="1" noChangeArrowheads="1"/>
          </p:cNvPicPr>
          <p:nvPr/>
        </p:nvPicPr>
        <p:blipFill>
          <a:blip r:embed="rId2"/>
          <a:srcRect/>
          <a:stretch>
            <a:fillRect/>
          </a:stretch>
        </p:blipFill>
        <p:spPr bwMode="auto">
          <a:xfrm>
            <a:off x="533400" y="1524000"/>
            <a:ext cx="3352800" cy="3352800"/>
          </a:xfrm>
          <a:prstGeom prst="rect">
            <a:avLst/>
          </a:prstGeom>
          <a:noFill/>
        </p:spPr>
      </p:pic>
      <p:pic>
        <p:nvPicPr>
          <p:cNvPr id="1028" name="Picture 4"/>
          <p:cNvPicPr>
            <a:picLocks noChangeAspect="1" noChangeArrowheads="1"/>
          </p:cNvPicPr>
          <p:nvPr/>
        </p:nvPicPr>
        <p:blipFill>
          <a:blip r:embed="rId3"/>
          <a:srcRect/>
          <a:stretch>
            <a:fillRect/>
          </a:stretch>
        </p:blipFill>
        <p:spPr bwMode="auto">
          <a:xfrm>
            <a:off x="5257800" y="1524000"/>
            <a:ext cx="3429000" cy="3429000"/>
          </a:xfrm>
          <a:prstGeom prst="rect">
            <a:avLst/>
          </a:prstGeom>
          <a:noFill/>
          <a:ln w="9525">
            <a:noFill/>
            <a:miter lim="800000"/>
            <a:headEnd/>
            <a:tailEnd/>
          </a:ln>
          <a:effectLst/>
        </p:spPr>
      </p:pic>
      <p:sp>
        <p:nvSpPr>
          <p:cNvPr id="5" name="Right Arrow 4"/>
          <p:cNvSpPr/>
          <p:nvPr/>
        </p:nvSpPr>
        <p:spPr>
          <a:xfrm>
            <a:off x="4114800" y="2895600"/>
            <a:ext cx="9144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219200" y="5410200"/>
            <a:ext cx="1600200" cy="369332"/>
          </a:xfrm>
          <a:prstGeom prst="rect">
            <a:avLst/>
          </a:prstGeom>
          <a:noFill/>
        </p:spPr>
        <p:txBody>
          <a:bodyPr wrap="square" rtlCol="0">
            <a:spAutoFit/>
          </a:bodyPr>
          <a:lstStyle/>
          <a:p>
            <a:r>
              <a:rPr lang="en-US" dirty="0" smtClean="0"/>
              <a:t>Input image</a:t>
            </a:r>
            <a:endParaRPr lang="en-IN" dirty="0"/>
          </a:p>
        </p:txBody>
      </p:sp>
      <p:sp>
        <p:nvSpPr>
          <p:cNvPr id="7" name="TextBox 6"/>
          <p:cNvSpPr txBox="1"/>
          <p:nvPr/>
        </p:nvSpPr>
        <p:spPr>
          <a:xfrm>
            <a:off x="5791200" y="5410200"/>
            <a:ext cx="1600200" cy="381000"/>
          </a:xfrm>
          <a:prstGeom prst="rect">
            <a:avLst/>
          </a:prstGeom>
          <a:noFill/>
        </p:spPr>
        <p:txBody>
          <a:bodyPr wrap="square" rtlCol="0">
            <a:spAutoFit/>
          </a:bodyPr>
          <a:lstStyle/>
          <a:p>
            <a:r>
              <a:rPr lang="en-US" dirty="0" smtClean="0"/>
              <a:t>Output image</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890979"/>
            <a:ext cx="8382000" cy="2387600"/>
          </a:xfrm>
        </p:spPr>
        <p:txBody>
          <a:bodyPr>
            <a:normAutofit/>
          </a:bodyPr>
          <a:lstStyle/>
          <a:p>
            <a:pPr>
              <a:lnSpc>
                <a:spcPct val="150000"/>
              </a:lnSpc>
            </a:pPr>
            <a:r>
              <a:rPr lang="en-US" sz="4800" dirty="0" err="1" smtClean="0">
                <a:solidFill>
                  <a:srgbClr val="002060"/>
                </a:solidFill>
                <a:latin typeface="Calibri" pitchFamily="34" charset="0"/>
                <a:cs typeface="Calibri" pitchFamily="34" charset="0"/>
              </a:rPr>
              <a:t>Kernelized</a:t>
            </a:r>
            <a:r>
              <a:rPr lang="en-US" sz="4800" dirty="0" smtClean="0">
                <a:solidFill>
                  <a:srgbClr val="002060"/>
                </a:solidFill>
                <a:latin typeface="Calibri" pitchFamily="34" charset="0"/>
                <a:cs typeface="Calibri" pitchFamily="34" charset="0"/>
              </a:rPr>
              <a:t> Fuzzy </a:t>
            </a:r>
            <a:r>
              <a:rPr lang="en-US" sz="4800" dirty="0">
                <a:solidFill>
                  <a:srgbClr val="002060"/>
                </a:solidFill>
                <a:latin typeface="Calibri" pitchFamily="34" charset="0"/>
                <a:cs typeface="Calibri" pitchFamily="34" charset="0"/>
              </a:rPr>
              <a:t>C – Means </a:t>
            </a:r>
            <a:r>
              <a:rPr lang="en-US" sz="4800" dirty="0" smtClean="0">
                <a:solidFill>
                  <a:srgbClr val="002060"/>
                </a:solidFill>
                <a:latin typeface="Calibri" pitchFamily="34" charset="0"/>
                <a:cs typeface="Calibri" pitchFamily="34" charset="0"/>
              </a:rPr>
              <a:t>(</a:t>
            </a:r>
            <a:r>
              <a:rPr lang="en-US" sz="4800" dirty="0">
                <a:solidFill>
                  <a:srgbClr val="002060"/>
                </a:solidFill>
                <a:latin typeface="Calibri" pitchFamily="34" charset="0"/>
                <a:cs typeface="Calibri" pitchFamily="34" charset="0"/>
              </a:rPr>
              <a:t>K</a:t>
            </a:r>
            <a:r>
              <a:rPr lang="en-US" sz="4800" dirty="0" smtClean="0">
                <a:solidFill>
                  <a:srgbClr val="002060"/>
                </a:solidFill>
                <a:latin typeface="Calibri" pitchFamily="34" charset="0"/>
                <a:cs typeface="Calibri" pitchFamily="34" charset="0"/>
              </a:rPr>
              <a:t>FCM</a:t>
            </a:r>
            <a:r>
              <a:rPr lang="en-US" sz="4800" dirty="0">
                <a:solidFill>
                  <a:srgbClr val="002060"/>
                </a:solidFill>
                <a:latin typeface="Calibri" pitchFamily="34" charset="0"/>
                <a:cs typeface="Calibri" pitchFamily="34" charset="0"/>
              </a:rPr>
              <a:t>)</a:t>
            </a:r>
          </a:p>
        </p:txBody>
      </p:sp>
    </p:spTree>
    <p:extLst>
      <p:ext uri="{BB962C8B-B14F-4D97-AF65-F5344CB8AC3E}">
        <p14:creationId xmlns:p14="http://schemas.microsoft.com/office/powerpoint/2010/main" xmlns="" val="413777666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KFCM</a:t>
            </a:r>
            <a:endParaRPr lang="en-IN" dirty="0"/>
          </a:p>
        </p:txBody>
      </p:sp>
      <p:sp>
        <p:nvSpPr>
          <p:cNvPr id="3" name="Content Placeholder 2"/>
          <p:cNvSpPr>
            <a:spLocks noGrp="1"/>
          </p:cNvSpPr>
          <p:nvPr>
            <p:ph idx="1"/>
          </p:nvPr>
        </p:nvSpPr>
        <p:spPr/>
        <p:txBody>
          <a:bodyPr/>
          <a:lstStyle/>
          <a:p>
            <a:r>
              <a:rPr lang="en-US" dirty="0" smtClean="0"/>
              <a:t>Derived from original FCM using ‘kernel’ method</a:t>
            </a:r>
          </a:p>
          <a:p>
            <a:endParaRPr lang="en-US" dirty="0" smtClean="0"/>
          </a:p>
          <a:p>
            <a:r>
              <a:rPr lang="en-IN" dirty="0" smtClean="0"/>
              <a:t>The Euclidean distance is replaced with a kernel induced </a:t>
            </a:r>
            <a:r>
              <a:rPr lang="en-IN" dirty="0" smtClean="0"/>
              <a:t>distance</a:t>
            </a:r>
          </a:p>
          <a:p>
            <a:endParaRPr lang="en-US" dirty="0" smtClean="0"/>
          </a:p>
          <a:p>
            <a:r>
              <a:rPr lang="en-US" dirty="0" smtClean="0"/>
              <a:t>Gaussian kernel: </a:t>
            </a:r>
            <a:endParaRPr lang="en-IN" dirty="0"/>
          </a:p>
        </p:txBody>
      </p:sp>
      <p:pic>
        <p:nvPicPr>
          <p:cNvPr id="4" name="Picture 3"/>
          <p:cNvPicPr>
            <a:picLocks noChangeAspect="1" noChangeArrowheads="1"/>
          </p:cNvPicPr>
          <p:nvPr/>
        </p:nvPicPr>
        <p:blipFill>
          <a:blip r:embed="rId2"/>
          <a:srcRect l="28111" t="45305" r="40963" b="44434"/>
          <a:stretch>
            <a:fillRect/>
          </a:stretch>
        </p:blipFill>
        <p:spPr bwMode="auto">
          <a:xfrm>
            <a:off x="3886200" y="4800600"/>
            <a:ext cx="3437617" cy="8550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1752600"/>
            <a:ext cx="1676400" cy="838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solidFill>
                  <a:schemeClr val="tx1"/>
                </a:solidFill>
                <a:effectLst>
                  <a:outerShdw blurRad="38100" dist="38100" dir="2700000" algn="tl">
                    <a:srgbClr val="000000">
                      <a:alpha val="43137"/>
                    </a:srgbClr>
                  </a:outerShdw>
                </a:effectLst>
              </a:rPr>
              <a:t>Number of clusters (K)</a:t>
            </a:r>
            <a:endParaRPr lang="en-IN" b="1" dirty="0">
              <a:solidFill>
                <a:schemeClr val="tx1"/>
              </a:solidFill>
              <a:effectLst>
                <a:outerShdw blurRad="38100" dist="38100" dir="2700000" algn="tl">
                  <a:srgbClr val="000000">
                    <a:alpha val="43137"/>
                  </a:srgbClr>
                </a:outerShdw>
              </a:effectLst>
            </a:endParaRPr>
          </a:p>
        </p:txBody>
      </p:sp>
      <p:sp>
        <p:nvSpPr>
          <p:cNvPr id="5" name="Rectangle 4"/>
          <p:cNvSpPr/>
          <p:nvPr/>
        </p:nvSpPr>
        <p:spPr>
          <a:xfrm>
            <a:off x="1600200" y="3124200"/>
            <a:ext cx="12954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solidFill>
                  <a:schemeClr val="tx1"/>
                </a:solidFill>
                <a:effectLst>
                  <a:outerShdw blurRad="38100" dist="38100" dir="2700000" algn="tl">
                    <a:srgbClr val="000000">
                      <a:alpha val="43137"/>
                    </a:srgbClr>
                  </a:outerShdw>
                </a:effectLst>
              </a:rPr>
              <a:t>centroid</a:t>
            </a:r>
            <a:endParaRPr lang="en-IN" b="1" dirty="0">
              <a:solidFill>
                <a:schemeClr val="tx1"/>
              </a:solidFill>
              <a:effectLst>
                <a:outerShdw blurRad="38100" dist="38100" dir="2700000" algn="tl">
                  <a:srgbClr val="000000">
                    <a:alpha val="43137"/>
                  </a:srgbClr>
                </a:outerShdw>
              </a:effectLst>
            </a:endParaRPr>
          </a:p>
        </p:txBody>
      </p:sp>
      <p:sp>
        <p:nvSpPr>
          <p:cNvPr id="6" name="Rectangle 5"/>
          <p:cNvSpPr/>
          <p:nvPr/>
        </p:nvSpPr>
        <p:spPr>
          <a:xfrm>
            <a:off x="1524000" y="4038600"/>
            <a:ext cx="14478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solidFill>
                  <a:schemeClr val="tx1"/>
                </a:solidFill>
                <a:effectLst>
                  <a:outerShdw blurRad="38100" dist="38100" dir="2700000" algn="tl">
                    <a:srgbClr val="000000">
                      <a:alpha val="43137"/>
                    </a:srgbClr>
                  </a:outerShdw>
                </a:effectLst>
              </a:rPr>
              <a:t>Membership value</a:t>
            </a:r>
            <a:endParaRPr lang="en-IN" b="1" dirty="0">
              <a:solidFill>
                <a:schemeClr val="tx1"/>
              </a:solidFill>
              <a:effectLst>
                <a:outerShdw blurRad="38100" dist="38100" dir="2700000" algn="tl">
                  <a:srgbClr val="000000">
                    <a:alpha val="43137"/>
                  </a:srgbClr>
                </a:outerShdw>
              </a:effectLst>
            </a:endParaRPr>
          </a:p>
        </p:txBody>
      </p:sp>
      <p:cxnSp>
        <p:nvCxnSpPr>
          <p:cNvPr id="7" name="Straight Arrow Connector 6"/>
          <p:cNvCxnSpPr>
            <a:stCxn id="5" idx="2"/>
            <a:endCxn id="6" idx="0"/>
          </p:cNvCxnSpPr>
          <p:nvPr/>
        </p:nvCxnSpPr>
        <p:spPr>
          <a:xfrm rot="5400000">
            <a:off x="2057400" y="3848100"/>
            <a:ext cx="381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a:stCxn id="4" idx="2"/>
          </p:cNvCxnSpPr>
          <p:nvPr/>
        </p:nvCxnSpPr>
        <p:spPr>
          <a:xfrm rot="5400000">
            <a:off x="2019300" y="2857500"/>
            <a:ext cx="533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a:stCxn id="6" idx="2"/>
          </p:cNvCxnSpPr>
          <p:nvPr/>
        </p:nvCxnSpPr>
        <p:spPr>
          <a:xfrm rot="16200000" flipH="1">
            <a:off x="2076450" y="4743450"/>
            <a:ext cx="381000" cy="38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ounded Rectangle 9"/>
          <p:cNvSpPr/>
          <p:nvPr/>
        </p:nvSpPr>
        <p:spPr>
          <a:xfrm>
            <a:off x="4724400" y="3581400"/>
            <a:ext cx="1447800" cy="990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solidFill>
                  <a:schemeClr val="tx1"/>
                </a:solidFill>
                <a:effectLst>
                  <a:outerShdw blurRad="38100" dist="38100" dir="2700000" algn="tl">
                    <a:srgbClr val="000000">
                      <a:alpha val="43137"/>
                    </a:srgbClr>
                  </a:outerShdw>
                </a:effectLst>
              </a:rPr>
              <a:t>Change in clusters?</a:t>
            </a:r>
            <a:endParaRPr lang="en-IN" b="1" dirty="0">
              <a:solidFill>
                <a:schemeClr val="tx1"/>
              </a:solidFill>
              <a:effectLst>
                <a:outerShdw blurRad="38100" dist="38100" dir="2700000" algn="tl">
                  <a:srgbClr val="000000">
                    <a:alpha val="43137"/>
                  </a:srgbClr>
                </a:outerShdw>
              </a:effectLst>
            </a:endParaRPr>
          </a:p>
        </p:txBody>
      </p:sp>
      <p:cxnSp>
        <p:nvCxnSpPr>
          <p:cNvPr id="11" name="Shape 10"/>
          <p:cNvCxnSpPr>
            <a:endCxn id="10" idx="1"/>
          </p:cNvCxnSpPr>
          <p:nvPr/>
        </p:nvCxnSpPr>
        <p:spPr>
          <a:xfrm rot="5400000" flipH="1" flipV="1">
            <a:off x="2743200" y="3657600"/>
            <a:ext cx="1562100" cy="2400300"/>
          </a:xfrm>
          <a:prstGeom prst="bentConnector4">
            <a:avLst>
              <a:gd name="adj1" fmla="val -14634"/>
              <a:gd name="adj2" fmla="val 74603"/>
            </a:avLst>
          </a:prstGeom>
          <a:ln>
            <a:tailEnd type="arrow"/>
          </a:ln>
        </p:spPr>
        <p:style>
          <a:lnRef idx="2">
            <a:schemeClr val="dk1"/>
          </a:lnRef>
          <a:fillRef idx="0">
            <a:schemeClr val="dk1"/>
          </a:fillRef>
          <a:effectRef idx="1">
            <a:schemeClr val="dk1"/>
          </a:effectRef>
          <a:fontRef idx="minor">
            <a:schemeClr val="tx1"/>
          </a:fontRef>
        </p:style>
      </p:cxnSp>
      <p:cxnSp>
        <p:nvCxnSpPr>
          <p:cNvPr id="12" name="Shape 11"/>
          <p:cNvCxnSpPr>
            <a:stCxn id="10" idx="0"/>
          </p:cNvCxnSpPr>
          <p:nvPr/>
        </p:nvCxnSpPr>
        <p:spPr>
          <a:xfrm rot="16200000" flipV="1">
            <a:off x="3524250" y="1657350"/>
            <a:ext cx="762000" cy="3086100"/>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13" name="Rectangle 12"/>
          <p:cNvSpPr/>
          <p:nvPr/>
        </p:nvSpPr>
        <p:spPr>
          <a:xfrm>
            <a:off x="7010400" y="3810000"/>
            <a:ext cx="9906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effectLst>
                  <a:outerShdw blurRad="38100" dist="38100" dir="2700000" algn="tl">
                    <a:srgbClr val="000000">
                      <a:alpha val="43137"/>
                    </a:srgbClr>
                  </a:outerShdw>
                </a:effectLst>
              </a:rPr>
              <a:t>STOP</a:t>
            </a:r>
            <a:endParaRPr lang="en-IN" b="1" dirty="0">
              <a:effectLst>
                <a:outerShdw blurRad="38100" dist="38100" dir="2700000" algn="tl">
                  <a:srgbClr val="000000">
                    <a:alpha val="43137"/>
                  </a:srgbClr>
                </a:outerShdw>
              </a:effectLst>
            </a:endParaRPr>
          </a:p>
        </p:txBody>
      </p:sp>
      <p:cxnSp>
        <p:nvCxnSpPr>
          <p:cNvPr id="14" name="Straight Arrow Connector 13"/>
          <p:cNvCxnSpPr>
            <a:stCxn id="10" idx="3"/>
            <a:endCxn id="13" idx="1"/>
          </p:cNvCxnSpPr>
          <p:nvPr/>
        </p:nvCxnSpPr>
        <p:spPr>
          <a:xfrm>
            <a:off x="6172200" y="4076700"/>
            <a:ext cx="838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Rounded Rectangle 14"/>
          <p:cNvSpPr/>
          <p:nvPr/>
        </p:nvSpPr>
        <p:spPr>
          <a:xfrm>
            <a:off x="1676400" y="685800"/>
            <a:ext cx="12192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solidFill>
                  <a:schemeClr val="tx1"/>
                </a:solidFill>
                <a:effectLst>
                  <a:outerShdw blurRad="38100" dist="38100" dir="2700000" algn="tl">
                    <a:srgbClr val="000000">
                      <a:alpha val="43137"/>
                    </a:srgbClr>
                  </a:outerShdw>
                </a:effectLst>
              </a:rPr>
              <a:t>START</a:t>
            </a:r>
            <a:endParaRPr lang="en-IN" b="1" dirty="0">
              <a:solidFill>
                <a:schemeClr val="tx1"/>
              </a:solidFill>
              <a:effectLst>
                <a:outerShdw blurRad="38100" dist="38100" dir="2700000" algn="tl">
                  <a:srgbClr val="000000">
                    <a:alpha val="43137"/>
                  </a:srgbClr>
                </a:outerShdw>
              </a:effectLst>
            </a:endParaRPr>
          </a:p>
        </p:txBody>
      </p:sp>
      <p:cxnSp>
        <p:nvCxnSpPr>
          <p:cNvPr id="16" name="Straight Arrow Connector 15"/>
          <p:cNvCxnSpPr>
            <a:stCxn id="15" idx="2"/>
            <a:endCxn id="4" idx="0"/>
          </p:cNvCxnSpPr>
          <p:nvPr/>
        </p:nvCxnSpPr>
        <p:spPr>
          <a:xfrm rot="5400000">
            <a:off x="1981200" y="1447800"/>
            <a:ext cx="609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Plus 16"/>
          <p:cNvSpPr/>
          <p:nvPr/>
        </p:nvSpPr>
        <p:spPr>
          <a:xfrm>
            <a:off x="4343400" y="2362200"/>
            <a:ext cx="304800" cy="304800"/>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Minus 17"/>
          <p:cNvSpPr/>
          <p:nvPr/>
        </p:nvSpPr>
        <p:spPr>
          <a:xfrm>
            <a:off x="6400800" y="3581400"/>
            <a:ext cx="304800" cy="228600"/>
          </a:xfrm>
          <a:prstGeom prst="mathMinus">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22" name="Rectangle 21"/>
          <p:cNvSpPr/>
          <p:nvPr/>
        </p:nvSpPr>
        <p:spPr>
          <a:xfrm>
            <a:off x="1066800" y="4953000"/>
            <a:ext cx="2667000" cy="762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smtClean="0">
                <a:solidFill>
                  <a:schemeClr val="tx1"/>
                </a:solidFill>
                <a:effectLst>
                  <a:outerShdw blurRad="38100" dist="38100" dir="2700000" algn="tl">
                    <a:srgbClr val="000000">
                      <a:alpha val="43137"/>
                    </a:srgbClr>
                  </a:outerShdw>
                </a:effectLst>
              </a:rPr>
              <a:t>Compute kernel function</a:t>
            </a:r>
            <a:endParaRPr lang="en-IN" b="1" dirty="0">
              <a:solidFill>
                <a:schemeClr val="tx1"/>
              </a:solidFill>
              <a:effectLst>
                <a:outerShdw blurRad="38100" dist="38100" dir="2700000" algn="tl">
                  <a:srgbClr val="000000">
                    <a:alpha val="43137"/>
                  </a:srgbClr>
                </a:outerShdw>
              </a:effectLst>
            </a:endParaRPr>
          </a:p>
        </p:txBody>
      </p:sp>
      <p:sp>
        <p:nvSpPr>
          <p:cNvPr id="19" name="TextBox 18"/>
          <p:cNvSpPr txBox="1"/>
          <p:nvPr/>
        </p:nvSpPr>
        <p:spPr>
          <a:xfrm>
            <a:off x="3429000" y="304800"/>
            <a:ext cx="2438400" cy="584775"/>
          </a:xfrm>
          <a:prstGeom prst="rect">
            <a:avLst/>
          </a:prstGeom>
          <a:noFill/>
        </p:spPr>
        <p:txBody>
          <a:bodyPr wrap="square" rtlCol="0">
            <a:spAutoFit/>
          </a:bodyPr>
          <a:lstStyle/>
          <a:p>
            <a:r>
              <a:rPr lang="en-US" sz="3200" b="1" dirty="0" smtClean="0"/>
              <a:t>ALGORITHM</a:t>
            </a:r>
            <a:endParaRPr lang="en-IN"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Amreeta - academics\LAST SEM\project\TSMO\mri4.jpg"/>
          <p:cNvPicPr>
            <a:picLocks noChangeAspect="1" noChangeArrowheads="1"/>
          </p:cNvPicPr>
          <p:nvPr/>
        </p:nvPicPr>
        <p:blipFill>
          <a:blip r:embed="rId2"/>
          <a:srcRect/>
          <a:stretch>
            <a:fillRect/>
          </a:stretch>
        </p:blipFill>
        <p:spPr bwMode="auto">
          <a:xfrm>
            <a:off x="533400" y="1524000"/>
            <a:ext cx="3352800" cy="3352800"/>
          </a:xfrm>
          <a:prstGeom prst="rect">
            <a:avLst/>
          </a:prstGeom>
          <a:noFill/>
        </p:spPr>
      </p:pic>
      <p:sp>
        <p:nvSpPr>
          <p:cNvPr id="3" name="Right Arrow 2"/>
          <p:cNvSpPr/>
          <p:nvPr/>
        </p:nvSpPr>
        <p:spPr>
          <a:xfrm>
            <a:off x="4114800" y="2895600"/>
            <a:ext cx="9144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1219200" y="5410200"/>
            <a:ext cx="1600200" cy="369332"/>
          </a:xfrm>
          <a:prstGeom prst="rect">
            <a:avLst/>
          </a:prstGeom>
          <a:noFill/>
        </p:spPr>
        <p:txBody>
          <a:bodyPr wrap="square" rtlCol="0">
            <a:spAutoFit/>
          </a:bodyPr>
          <a:lstStyle/>
          <a:p>
            <a:r>
              <a:rPr lang="en-US" dirty="0" smtClean="0"/>
              <a:t>Input image</a:t>
            </a:r>
            <a:endParaRPr lang="en-IN" dirty="0"/>
          </a:p>
        </p:txBody>
      </p:sp>
      <p:sp>
        <p:nvSpPr>
          <p:cNvPr id="5" name="TextBox 4"/>
          <p:cNvSpPr txBox="1"/>
          <p:nvPr/>
        </p:nvSpPr>
        <p:spPr>
          <a:xfrm>
            <a:off x="5943600" y="5410200"/>
            <a:ext cx="1600200" cy="369332"/>
          </a:xfrm>
          <a:prstGeom prst="rect">
            <a:avLst/>
          </a:prstGeom>
          <a:noFill/>
        </p:spPr>
        <p:txBody>
          <a:bodyPr wrap="square" rtlCol="0">
            <a:spAutoFit/>
          </a:bodyPr>
          <a:lstStyle/>
          <a:p>
            <a:r>
              <a:rPr lang="en-US" dirty="0" smtClean="0"/>
              <a:t>Output image</a:t>
            </a:r>
            <a:endParaRPr lang="en-IN" dirty="0"/>
          </a:p>
        </p:txBody>
      </p:sp>
      <p:pic>
        <p:nvPicPr>
          <p:cNvPr id="2050" name="Picture 2"/>
          <p:cNvPicPr>
            <a:picLocks noChangeAspect="1" noChangeArrowheads="1"/>
          </p:cNvPicPr>
          <p:nvPr/>
        </p:nvPicPr>
        <p:blipFill>
          <a:blip r:embed="rId3"/>
          <a:srcRect/>
          <a:stretch>
            <a:fillRect/>
          </a:stretch>
        </p:blipFill>
        <p:spPr bwMode="auto">
          <a:xfrm>
            <a:off x="5257800" y="1524000"/>
            <a:ext cx="34290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516</Words>
  <Application>Microsoft Office PowerPoint</Application>
  <PresentationFormat>On-screen Show (4:3)</PresentationFormat>
  <Paragraphs>170</Paragraphs>
  <Slides>32</Slides>
  <Notes>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SEGMENTATION AND NOISE REDUCTION OF MEDICAL IMAGES</vt:lpstr>
      <vt:lpstr>Two Stage Multi-Threshold Otsu Method (TSMO)</vt:lpstr>
      <vt:lpstr>TSMO</vt:lpstr>
      <vt:lpstr>Slide 4</vt:lpstr>
      <vt:lpstr>Slide 5</vt:lpstr>
      <vt:lpstr>Kernelized Fuzzy C – Means (KFCM)</vt:lpstr>
      <vt:lpstr>KFCM</vt:lpstr>
      <vt:lpstr>Slide 8</vt:lpstr>
      <vt:lpstr>Slide 9</vt:lpstr>
      <vt:lpstr>modified Fuzzy C – Means (mFCM)</vt:lpstr>
      <vt:lpstr>Slide 11</vt:lpstr>
      <vt:lpstr>Slide 12</vt:lpstr>
      <vt:lpstr>Slide 13</vt:lpstr>
      <vt:lpstr>Slide 14</vt:lpstr>
      <vt:lpstr>Slide 15</vt:lpstr>
      <vt:lpstr>Slide 16</vt:lpstr>
      <vt:lpstr>Slide 17</vt:lpstr>
      <vt:lpstr>Slide 18</vt:lpstr>
      <vt:lpstr>Slide 19</vt:lpstr>
      <vt:lpstr>Slide 20</vt:lpstr>
      <vt:lpstr>Slide 21</vt:lpstr>
      <vt:lpstr>ULTRASONOGRAPHY</vt:lpstr>
      <vt:lpstr>Speckle Noise</vt:lpstr>
      <vt:lpstr>Kuan Filter</vt:lpstr>
      <vt:lpstr>Slide 25</vt:lpstr>
      <vt:lpstr>Slide 26</vt:lpstr>
      <vt:lpstr>Slide 27</vt:lpstr>
      <vt:lpstr>Speckle Smoothing Algorithm With Edge Preservation</vt:lpstr>
      <vt:lpstr>Sigma Filter</vt:lpstr>
      <vt:lpstr>Slide 30</vt:lpstr>
      <vt:lpstr>Slide 31</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Amreeta Chatterjee</dc:creator>
  <cp:lastModifiedBy>Amreeta</cp:lastModifiedBy>
  <cp:revision>6</cp:revision>
  <dcterms:created xsi:type="dcterms:W3CDTF">2006-08-16T00:00:00Z</dcterms:created>
  <dcterms:modified xsi:type="dcterms:W3CDTF">2019-04-04T21:02:20Z</dcterms:modified>
</cp:coreProperties>
</file>