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84" r:id="rId2"/>
  </p:sldMasterIdLst>
  <p:notesMasterIdLst>
    <p:notesMasterId r:id="rId19"/>
  </p:notesMasterIdLst>
  <p:handoutMasterIdLst>
    <p:handoutMasterId r:id="rId20"/>
  </p:handoutMasterIdLst>
  <p:sldIdLst>
    <p:sldId id="258" r:id="rId3"/>
    <p:sldId id="262" r:id="rId4"/>
    <p:sldId id="263" r:id="rId5"/>
    <p:sldId id="272" r:id="rId6"/>
    <p:sldId id="267" r:id="rId7"/>
    <p:sldId id="276" r:id="rId8"/>
    <p:sldId id="275" r:id="rId9"/>
    <p:sldId id="280" r:id="rId10"/>
    <p:sldId id="268" r:id="rId11"/>
    <p:sldId id="269" r:id="rId12"/>
    <p:sldId id="270" r:id="rId13"/>
    <p:sldId id="271" r:id="rId14"/>
    <p:sldId id="273" r:id="rId15"/>
    <p:sldId id="278" r:id="rId16"/>
    <p:sldId id="274"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902" autoAdjust="0"/>
    <p:restoredTop sz="94660"/>
  </p:normalViewPr>
  <p:slideViewPr>
    <p:cSldViewPr snapToGrid="0">
      <p:cViewPr varScale="1">
        <p:scale>
          <a:sx n="86" d="100"/>
          <a:sy n="86" d="100"/>
        </p:scale>
        <p:origin x="773" y="58"/>
      </p:cViewPr>
      <p:guideLst>
        <p:guide orient="horz" pos="2160"/>
        <p:guide pos="2880"/>
      </p:guideLst>
    </p:cSldViewPr>
  </p:slideViewPr>
  <p:notesTextViewPr>
    <p:cViewPr>
      <p:scale>
        <a:sx n="1" d="1"/>
        <a:sy n="1" d="1"/>
      </p:scale>
      <p:origin x="0" y="0"/>
    </p:cViewPr>
  </p:notesTextViewPr>
  <p:notesViewPr>
    <p:cSldViewPr snapToGrid="0">
      <p:cViewPr varScale="1">
        <p:scale>
          <a:sx n="88" d="100"/>
          <a:sy n="88" d="100"/>
        </p:scale>
        <p:origin x="296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Professional Development &amp; Learning</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FE5C54-887F-475E-9CE3-EBDD5D50CC2D}" type="datetimeFigureOut">
              <a:rPr lang="en-US" smtClean="0"/>
              <a:t>5/2/2019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74CB17-0328-4379-BC8F-0C55491D36A2}" type="slidenum">
              <a:rPr lang="en-US" smtClean="0"/>
              <a:t>‹#›</a:t>
            </a:fld>
            <a:endParaRPr lang="en-US"/>
          </a:p>
        </p:txBody>
      </p:sp>
    </p:spTree>
    <p:extLst>
      <p:ext uri="{BB962C8B-B14F-4D97-AF65-F5344CB8AC3E}">
        <p14:creationId xmlns:p14="http://schemas.microsoft.com/office/powerpoint/2010/main" val="139541603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Professional Development &amp; Learning</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C47EC-2F0A-458B-B386-60A585BE7D65}" type="datetimeFigureOut">
              <a:rPr lang="en-US" smtClean="0"/>
              <a:t>5/2/2019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216796-3CD3-42F3-AB74-05951A962589}" type="slidenum">
              <a:rPr lang="en-US" smtClean="0"/>
              <a:t>‹#›</a:t>
            </a:fld>
            <a:endParaRPr lang="en-US"/>
          </a:p>
        </p:txBody>
      </p:sp>
    </p:spTree>
    <p:extLst>
      <p:ext uri="{BB962C8B-B14F-4D97-AF65-F5344CB8AC3E}">
        <p14:creationId xmlns:p14="http://schemas.microsoft.com/office/powerpoint/2010/main" val="204803888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242809"/>
            <a:ext cx="6858000" cy="25130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itle 3"/>
          <p:cNvSpPr>
            <a:spLocks noGrp="1"/>
          </p:cNvSpPr>
          <p:nvPr>
            <p:ph type="title"/>
          </p:nvPr>
        </p:nvSpPr>
        <p:spPr>
          <a:xfrm>
            <a:off x="628650" y="1810206"/>
            <a:ext cx="7886700" cy="1325563"/>
          </a:xfrm>
          <a:ln>
            <a:noFill/>
          </a:ln>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2308901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39710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333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4560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4560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660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a:t>Click to edit Master title style</a:t>
            </a:r>
          </a:p>
        </p:txBody>
      </p:sp>
      <p:sp>
        <p:nvSpPr>
          <p:cNvPr id="3" name="Content Placeholder 2"/>
          <p:cNvSpPr>
            <a:spLocks noGrp="1"/>
          </p:cNvSpPr>
          <p:nvPr>
            <p:ph idx="1"/>
          </p:nvPr>
        </p:nvSpPr>
        <p:spPr>
          <a:xfrm>
            <a:off x="628650" y="1825625"/>
            <a:ext cx="7886700" cy="40689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a:ln>
            <a:noFill/>
          </a:ln>
        </p:spPr>
        <p:txBody>
          <a:bodyPr anchor="b">
            <a:normAutofit/>
          </a:bodyPr>
          <a:lstStyle>
            <a:lvl1pPr algn="ctr">
              <a:defRPr sz="4000"/>
            </a:lvl1pPr>
          </a:lstStyle>
          <a:p>
            <a:r>
              <a:rPr lang="en-US" dirty="0"/>
              <a:t>Click to edit Master title style</a:t>
            </a:r>
          </a:p>
        </p:txBody>
      </p:sp>
      <p:sp>
        <p:nvSpPr>
          <p:cNvPr id="3" name="Text Placeholder 2"/>
          <p:cNvSpPr>
            <a:spLocks noGrp="1"/>
          </p:cNvSpPr>
          <p:nvPr>
            <p:ph type="body" idx="1"/>
          </p:nvPr>
        </p:nvSpPr>
        <p:spPr>
          <a:xfrm>
            <a:off x="623888" y="4589466"/>
            <a:ext cx="7886700" cy="1199013"/>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357824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0118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0118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514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a:ln>
            <a:noFill/>
          </a:ln>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3"/>
            <a:ext cx="2057400" cy="365125"/>
          </a:xfrm>
          <a:prstGeom prst="rect">
            <a:avLst/>
          </a:prstGeom>
        </p:spPr>
        <p:txBody>
          <a:bodyPr/>
          <a:lstStyle/>
          <a:p>
            <a:fld id="{57B6AA04-0B4C-4C8F-BFCC-24E4CA98A4E3}" type="datetime1">
              <a:rPr lang="en-US" smtClean="0"/>
              <a:t>5/2/2019</a:t>
            </a:fld>
            <a:endParaRPr lang="en-US"/>
          </a:p>
        </p:txBody>
      </p:sp>
      <p:sp>
        <p:nvSpPr>
          <p:cNvPr id="8" name="Footer Placeholder 7"/>
          <p:cNvSpPr>
            <a:spLocks noGrp="1"/>
          </p:cNvSpPr>
          <p:nvPr>
            <p:ph type="ftr" sz="quarter" idx="11"/>
          </p:nvPr>
        </p:nvSpPr>
        <p:spPr>
          <a:xfrm>
            <a:off x="3028950" y="6356353"/>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3"/>
            <a:ext cx="2057400" cy="365125"/>
          </a:xfrm>
          <a:prstGeom prst="rect">
            <a:avLst/>
          </a:prstGeom>
        </p:spPr>
        <p:txBody>
          <a:bodyPr/>
          <a:lstStyle/>
          <a:p>
            <a:fld id="{D2E13838-E41E-4357-8C4F-D3193208F369}" type="slidenum">
              <a:rPr lang="en-US" smtClean="0"/>
              <a:t>‹#›</a:t>
            </a:fld>
            <a:endParaRPr lang="en-US"/>
          </a:p>
        </p:txBody>
      </p:sp>
    </p:spTree>
    <p:extLst>
      <p:ext uri="{BB962C8B-B14F-4D97-AF65-F5344CB8AC3E}">
        <p14:creationId xmlns:p14="http://schemas.microsoft.com/office/powerpoint/2010/main" val="179981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9305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5926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3331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705462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320349"/>
            <a:ext cx="7886700" cy="1325563"/>
          </a:xfrm>
          <a:prstGeom prst="rect">
            <a:avLst/>
          </a:prstGeom>
          <a:ln>
            <a:solidFill>
              <a:schemeClr val="tx1"/>
            </a:solidFill>
          </a:ln>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2718707"/>
            <a:ext cx="7886700" cy="32085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8024887"/>
      </p:ext>
    </p:extLst>
  </p:cSld>
  <p:clrMap bg1="lt1" tx1="dk1" bg2="lt2" tx2="dk2" accent1="accent1" accent2="accent2" accent3="accent3" accent4="accent4" accent5="accent5" accent6="accent6" hlink="hlink" folHlink="folHlink"/>
  <p:sldLayoutIdLst>
    <p:sldLayoutId id="2147483661" r:id="rId1"/>
  </p:sldLayoutIdLst>
  <p:hf hdr="0" ftr="0"/>
  <p:txStyles>
    <p:titleStyle>
      <a:lvl1pPr algn="l" defTabSz="914400" rtl="0" eaLnBrk="1" latinLnBrk="0" hangingPunct="1">
        <a:lnSpc>
          <a:spcPct val="90000"/>
        </a:lnSpc>
        <a:spcBef>
          <a:spcPct val="0"/>
        </a:spcBef>
        <a:buNone/>
        <a:defRPr sz="3600" kern="1200" cap="all" baseline="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a:ln>
            <a:noFill/>
          </a:ln>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10164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210117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hf hdr="0" ftr="0"/>
  <p:txStyles>
    <p:titleStyle>
      <a:lvl1pPr algn="l" defTabSz="914400" rtl="0" eaLnBrk="1" latinLnBrk="0" hangingPunct="1">
        <a:lnSpc>
          <a:spcPct val="90000"/>
        </a:lnSpc>
        <a:spcBef>
          <a:spcPct val="0"/>
        </a:spcBef>
        <a:buNone/>
        <a:defRPr sz="3600" kern="1200" cap="all" baseline="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91936" y="2830742"/>
            <a:ext cx="7886700" cy="1325563"/>
          </a:xfrm>
        </p:spPr>
        <p:txBody>
          <a:bodyPr>
            <a:normAutofit fontScale="90000"/>
          </a:bodyPr>
          <a:lstStyle/>
          <a:p>
            <a:r>
              <a:rPr lang="en-US" b="1" u="sng" dirty="0"/>
              <a:t>OBJECT DETECTION AND FOLLOWING ROBOT</a:t>
            </a:r>
            <a:br>
              <a:rPr lang="en-US" dirty="0"/>
            </a:br>
            <a:br>
              <a:rPr lang="en-US" b="1" i="1" dirty="0"/>
            </a:br>
            <a:r>
              <a:rPr lang="en-US" b="1" i="1" dirty="0"/>
              <a:t>BY</a:t>
            </a:r>
            <a:br>
              <a:rPr lang="en-US" b="1" i="1" dirty="0"/>
            </a:br>
            <a:br>
              <a:rPr lang="en-US" b="1" i="1" dirty="0"/>
            </a:br>
            <a:r>
              <a:rPr lang="en-US" b="1" i="1" dirty="0"/>
              <a:t>Amreeta Sengupta</a:t>
            </a:r>
            <a:br>
              <a:rPr lang="en-US" b="1" i="1" dirty="0"/>
            </a:br>
            <a:r>
              <a:rPr lang="en-US" b="1" i="1" dirty="0"/>
              <a:t>RIDHI SHAH</a:t>
            </a:r>
          </a:p>
        </p:txBody>
      </p:sp>
    </p:spTree>
    <p:extLst>
      <p:ext uri="{BB962C8B-B14F-4D97-AF65-F5344CB8AC3E}">
        <p14:creationId xmlns:p14="http://schemas.microsoft.com/office/powerpoint/2010/main" val="4052274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EABEA39-F2FB-4ABF-9886-9DE95E26B18E}"/>
              </a:ext>
            </a:extLst>
          </p:cNvPr>
          <p:cNvSpPr>
            <a:spLocks noGrp="1"/>
          </p:cNvSpPr>
          <p:nvPr>
            <p:ph type="subTitle" idx="1"/>
          </p:nvPr>
        </p:nvSpPr>
        <p:spPr>
          <a:xfrm>
            <a:off x="295564" y="2211531"/>
            <a:ext cx="8552872" cy="3496541"/>
          </a:xfrm>
        </p:spPr>
        <p:txBody>
          <a:bodyPr>
            <a:noAutofit/>
          </a:bodyPr>
          <a:lstStyle/>
          <a:p>
            <a:pPr algn="just"/>
            <a:r>
              <a:rPr lang="en-US" sz="1800" b="1" dirty="0"/>
              <a:t>SERVICE 1 : IMAGE PROCESSING TASK</a:t>
            </a:r>
          </a:p>
          <a:p>
            <a:pPr marL="285750" indent="-285750" algn="just">
              <a:lnSpc>
                <a:spcPct val="150000"/>
              </a:lnSpc>
              <a:buFont typeface="Arial" panose="020B0604020202020204" pitchFamily="34" charset="0"/>
              <a:buChar char="•"/>
            </a:pPr>
            <a:r>
              <a:rPr lang="en-US" sz="1800" dirty="0"/>
              <a:t>Continuous Capture of Images</a:t>
            </a:r>
          </a:p>
          <a:p>
            <a:pPr marL="285750" indent="-285750" algn="just">
              <a:lnSpc>
                <a:spcPct val="150000"/>
              </a:lnSpc>
              <a:buFont typeface="Arial" panose="020B0604020202020204" pitchFamily="34" charset="0"/>
              <a:buChar char="•"/>
            </a:pPr>
            <a:r>
              <a:rPr lang="en-US" sz="1800" dirty="0"/>
              <a:t>Detection of circles in the captured image using Hough Elliptical Algorithm</a:t>
            </a:r>
          </a:p>
          <a:p>
            <a:pPr marL="285750" indent="-285750" algn="just">
              <a:lnSpc>
                <a:spcPct val="150000"/>
              </a:lnSpc>
              <a:buFont typeface="Arial" panose="020B0604020202020204" pitchFamily="34" charset="0"/>
              <a:buChar char="•"/>
            </a:pPr>
            <a:r>
              <a:rPr lang="en-US" sz="1800" dirty="0"/>
              <a:t>Detection of a specific color</a:t>
            </a:r>
          </a:p>
          <a:p>
            <a:pPr marL="285750" indent="-285750" algn="just">
              <a:lnSpc>
                <a:spcPct val="150000"/>
              </a:lnSpc>
              <a:buFont typeface="Arial" panose="020B0604020202020204" pitchFamily="34" charset="0"/>
              <a:buChar char="•"/>
            </a:pPr>
            <a:r>
              <a:rPr lang="en-US" sz="1800" dirty="0"/>
              <a:t>Calculation of the difference between the Image center and the Center of the circle on detection of object</a:t>
            </a:r>
          </a:p>
          <a:p>
            <a:pPr marL="285750" indent="-285750" algn="just">
              <a:lnSpc>
                <a:spcPct val="150000"/>
              </a:lnSpc>
              <a:buFont typeface="Arial" panose="020B0604020202020204" pitchFamily="34" charset="0"/>
              <a:buChar char="•"/>
            </a:pPr>
            <a:r>
              <a:rPr lang="en-US" sz="1800" dirty="0"/>
              <a:t>Determine the direction in which bot moves using the calculated offset value.</a:t>
            </a:r>
          </a:p>
          <a:p>
            <a:pPr marL="285750" indent="-285750" algn="just">
              <a:buFont typeface="Arial" panose="020B0604020202020204" pitchFamily="34" charset="0"/>
              <a:buChar char="•"/>
            </a:pPr>
            <a:endParaRPr lang="en-US" sz="1800" dirty="0"/>
          </a:p>
        </p:txBody>
      </p:sp>
      <p:sp>
        <p:nvSpPr>
          <p:cNvPr id="3" name="Title 2">
            <a:extLst>
              <a:ext uri="{FF2B5EF4-FFF2-40B4-BE49-F238E27FC236}">
                <a16:creationId xmlns:a16="http://schemas.microsoft.com/office/drawing/2014/main" id="{537BAB5C-88A4-4666-A49C-AD0C96231FEB}"/>
              </a:ext>
            </a:extLst>
          </p:cNvPr>
          <p:cNvSpPr>
            <a:spLocks noGrp="1"/>
          </p:cNvSpPr>
          <p:nvPr>
            <p:ph type="title"/>
          </p:nvPr>
        </p:nvSpPr>
        <p:spPr>
          <a:xfrm>
            <a:off x="520111" y="877165"/>
            <a:ext cx="7886700" cy="1198991"/>
          </a:xfrm>
        </p:spPr>
        <p:txBody>
          <a:bodyPr>
            <a:normAutofit/>
          </a:bodyPr>
          <a:lstStyle/>
          <a:p>
            <a:r>
              <a:rPr lang="en-US" sz="2800" b="1" u="sng" dirty="0"/>
              <a:t>IMPLEMENTATION OF KEY SERVICES</a:t>
            </a:r>
          </a:p>
        </p:txBody>
      </p:sp>
      <p:pic>
        <p:nvPicPr>
          <p:cNvPr id="8" name="Picture 7">
            <a:extLst>
              <a:ext uri="{FF2B5EF4-FFF2-40B4-BE49-F238E27FC236}">
                <a16:creationId xmlns:a16="http://schemas.microsoft.com/office/drawing/2014/main" id="{A677D1CA-09D0-4B6F-ABD5-551FC6017B3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160" t="17353" r="50000" b="33923"/>
          <a:stretch/>
        </p:blipFill>
        <p:spPr>
          <a:xfrm>
            <a:off x="5238044" y="1693332"/>
            <a:ext cx="1859255" cy="1551709"/>
          </a:xfrm>
          <a:prstGeom prst="rect">
            <a:avLst/>
          </a:prstGeom>
        </p:spPr>
      </p:pic>
    </p:spTree>
    <p:extLst>
      <p:ext uri="{BB962C8B-B14F-4D97-AF65-F5344CB8AC3E}">
        <p14:creationId xmlns:p14="http://schemas.microsoft.com/office/powerpoint/2010/main" val="3696535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6719E49-A1B2-4A93-A621-0C9F4026A929}"/>
              </a:ext>
            </a:extLst>
          </p:cNvPr>
          <p:cNvSpPr>
            <a:spLocks noGrp="1"/>
          </p:cNvSpPr>
          <p:nvPr>
            <p:ph type="subTitle" idx="1"/>
          </p:nvPr>
        </p:nvSpPr>
        <p:spPr>
          <a:xfrm>
            <a:off x="676564" y="1366982"/>
            <a:ext cx="7410423" cy="4328586"/>
          </a:xfrm>
        </p:spPr>
        <p:txBody>
          <a:bodyPr>
            <a:normAutofit/>
          </a:bodyPr>
          <a:lstStyle/>
          <a:p>
            <a:pPr algn="l"/>
            <a:r>
              <a:rPr lang="en-US" sz="1800" b="1" dirty="0"/>
              <a:t>SERVICE 2 : MOTOR CONTROL TASK</a:t>
            </a:r>
          </a:p>
          <a:p>
            <a:pPr marL="285750" indent="-285750" algn="l">
              <a:buFont typeface="Arial" panose="020B0604020202020204" pitchFamily="34" charset="0"/>
              <a:buChar char="•"/>
            </a:pPr>
            <a:endParaRPr lang="en-US" sz="1800" dirty="0"/>
          </a:p>
        </p:txBody>
      </p:sp>
      <p:sp>
        <p:nvSpPr>
          <p:cNvPr id="8" name="Rectangle 7">
            <a:extLst>
              <a:ext uri="{FF2B5EF4-FFF2-40B4-BE49-F238E27FC236}">
                <a16:creationId xmlns:a16="http://schemas.microsoft.com/office/drawing/2014/main" id="{9191B170-F438-4C34-85E8-F0CDBA5B7BE4}"/>
              </a:ext>
            </a:extLst>
          </p:cNvPr>
          <p:cNvSpPr/>
          <p:nvPr/>
        </p:nvSpPr>
        <p:spPr>
          <a:xfrm>
            <a:off x="676563" y="1935902"/>
            <a:ext cx="8245763" cy="3226524"/>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a:t>Control of motor using the calculated offset value</a:t>
            </a:r>
          </a:p>
          <a:p>
            <a:pPr marL="285750" indent="-285750" algn="just">
              <a:lnSpc>
                <a:spcPct val="200000"/>
              </a:lnSpc>
              <a:buFont typeface="Arial" panose="020B0604020202020204" pitchFamily="34" charset="0"/>
              <a:buChar char="•"/>
            </a:pPr>
            <a:r>
              <a:rPr lang="en-US" dirty="0"/>
              <a:t>If the calculated offset value is negative, move the bot towards the right</a:t>
            </a:r>
          </a:p>
          <a:p>
            <a:pPr marL="285750" indent="-285750" algn="just">
              <a:lnSpc>
                <a:spcPct val="200000"/>
              </a:lnSpc>
              <a:buFont typeface="Arial" panose="020B0604020202020204" pitchFamily="34" charset="0"/>
              <a:buChar char="•"/>
            </a:pPr>
            <a:r>
              <a:rPr lang="en-US" dirty="0"/>
              <a:t>If the calculated offset value is positive, move the bot towards the left</a:t>
            </a:r>
          </a:p>
          <a:p>
            <a:pPr marL="285750" indent="-285750" algn="just">
              <a:lnSpc>
                <a:spcPct val="200000"/>
              </a:lnSpc>
              <a:buFont typeface="Arial" panose="020B0604020202020204" pitchFamily="34" charset="0"/>
              <a:buChar char="•"/>
            </a:pPr>
            <a:r>
              <a:rPr lang="en-US" dirty="0"/>
              <a:t>If the calculated offset value is zero, the bot moves in the forward direction in a straight line.</a:t>
            </a:r>
          </a:p>
          <a:p>
            <a:pPr marL="285750" indent="-285750" algn="just">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2054871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3B1BD4-1CE8-4D5F-BDAA-AFFED76F2031}"/>
              </a:ext>
            </a:extLst>
          </p:cNvPr>
          <p:cNvSpPr>
            <a:spLocks noGrp="1"/>
          </p:cNvSpPr>
          <p:nvPr>
            <p:ph type="title"/>
          </p:nvPr>
        </p:nvSpPr>
        <p:spPr>
          <a:xfrm>
            <a:off x="628650" y="1500326"/>
            <a:ext cx="7886700" cy="4287915"/>
          </a:xfrm>
        </p:spPr>
        <p:txBody>
          <a:bodyPr>
            <a:normAutofit/>
          </a:bodyPr>
          <a:lstStyle/>
          <a:p>
            <a:br>
              <a:rPr lang="en-US" sz="4400" b="1" dirty="0"/>
            </a:br>
            <a:br>
              <a:rPr lang="en-US" sz="4400" dirty="0"/>
            </a:br>
            <a:endParaRPr lang="en-US" sz="4400" u="sng" dirty="0"/>
          </a:p>
        </p:txBody>
      </p:sp>
      <p:sp>
        <p:nvSpPr>
          <p:cNvPr id="9" name="TextBox 8">
            <a:extLst>
              <a:ext uri="{FF2B5EF4-FFF2-40B4-BE49-F238E27FC236}">
                <a16:creationId xmlns:a16="http://schemas.microsoft.com/office/drawing/2014/main" id="{B335910A-F8B5-4B37-994C-7CBF26C1C0AA}"/>
              </a:ext>
            </a:extLst>
          </p:cNvPr>
          <p:cNvSpPr txBox="1"/>
          <p:nvPr/>
        </p:nvSpPr>
        <p:spPr>
          <a:xfrm>
            <a:off x="5624945" y="3029527"/>
            <a:ext cx="914400" cy="914400"/>
          </a:xfrm>
          <a:prstGeom prst="rect">
            <a:avLst/>
          </a:prstGeom>
          <a:noFill/>
        </p:spPr>
        <p:txBody>
          <a:bodyPr wrap="square" rtlCol="0">
            <a:spAutoFit/>
          </a:bodyPr>
          <a:lstStyle/>
          <a:p>
            <a:endParaRPr lang="en-US" dirty="0"/>
          </a:p>
        </p:txBody>
      </p:sp>
      <p:sp>
        <p:nvSpPr>
          <p:cNvPr id="10" name="Rectangle 9">
            <a:extLst>
              <a:ext uri="{FF2B5EF4-FFF2-40B4-BE49-F238E27FC236}">
                <a16:creationId xmlns:a16="http://schemas.microsoft.com/office/drawing/2014/main" id="{96069664-F1C8-42E2-9C60-AEF2625E14F2}"/>
              </a:ext>
            </a:extLst>
          </p:cNvPr>
          <p:cNvSpPr/>
          <p:nvPr/>
        </p:nvSpPr>
        <p:spPr>
          <a:xfrm>
            <a:off x="390292" y="1664355"/>
            <a:ext cx="8363415" cy="3693319"/>
          </a:xfrm>
          <a:prstGeom prst="rect">
            <a:avLst/>
          </a:prstGeom>
        </p:spPr>
        <p:txBody>
          <a:bodyPr wrap="square">
            <a:spAutoFit/>
          </a:bodyPr>
          <a:lstStyle/>
          <a:p>
            <a:pPr algn="just"/>
            <a:r>
              <a:rPr lang="en-US" b="1" dirty="0"/>
              <a:t>SERVICE 3 : SEQUENCER THREAD</a:t>
            </a:r>
          </a:p>
          <a:p>
            <a:pPr algn="just"/>
            <a:endParaRPr lang="en-US" b="1" dirty="0"/>
          </a:p>
          <a:p>
            <a:pPr algn="just"/>
            <a:endParaRPr lang="en-US" b="1" dirty="0"/>
          </a:p>
          <a:p>
            <a:pPr marL="285750" indent="-285750" algn="just">
              <a:buFont typeface="Arial" panose="020B0604020202020204" pitchFamily="34" charset="0"/>
              <a:buChar char="•"/>
            </a:pPr>
            <a:r>
              <a:rPr lang="en-US" dirty="0"/>
              <a:t>Taking into consideration the WCET of both the task, frequency at which the sequencer runs is calculated.</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sequencer schedules the tasks in the following order: </a:t>
            </a:r>
          </a:p>
          <a:p>
            <a:pPr algn="just"/>
            <a:r>
              <a:rPr lang="en-US" dirty="0"/>
              <a:t>     1) The image processing task</a:t>
            </a:r>
          </a:p>
          <a:p>
            <a:pPr algn="just"/>
            <a:r>
              <a:rPr lang="en-US" dirty="0"/>
              <a:t>     2) The motor control task</a:t>
            </a:r>
          </a:p>
          <a:p>
            <a:pPr algn="just"/>
            <a:endParaRPr lang="en-US" dirty="0"/>
          </a:p>
          <a:p>
            <a:pPr marL="285750" indent="-285750" algn="just">
              <a:buFont typeface="Arial" panose="020B0604020202020204" pitchFamily="34" charset="0"/>
              <a:buChar char="•"/>
            </a:pPr>
            <a:r>
              <a:rPr lang="en-US" dirty="0"/>
              <a:t>This is done by posting the semaphores according to the required frequency.</a:t>
            </a:r>
          </a:p>
          <a:p>
            <a:pPr marL="285750" indent="-285750" algn="just">
              <a:buFont typeface="Arial" panose="020B0604020202020204" pitchFamily="34" charset="0"/>
              <a:buChar char="•"/>
            </a:pPr>
            <a:endParaRPr lang="en-US" dirty="0"/>
          </a:p>
          <a:p>
            <a:pPr marL="285750" indent="-285750" algn="just">
              <a:buFont typeface="Wingdings" panose="05000000000000000000" pitchFamily="2" charset="2"/>
              <a:buChar char="Ø"/>
            </a:pPr>
            <a:endParaRPr lang="en-US" dirty="0"/>
          </a:p>
        </p:txBody>
      </p:sp>
    </p:spTree>
    <p:extLst>
      <p:ext uri="{BB962C8B-B14F-4D97-AF65-F5344CB8AC3E}">
        <p14:creationId xmlns:p14="http://schemas.microsoft.com/office/powerpoint/2010/main" val="3874361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9883E25-3CFE-4296-8303-84E64E2CD54F}"/>
              </a:ext>
            </a:extLst>
          </p:cNvPr>
          <p:cNvSpPr>
            <a:spLocks noGrp="1"/>
          </p:cNvSpPr>
          <p:nvPr>
            <p:ph type="subTitle" idx="1"/>
          </p:nvPr>
        </p:nvSpPr>
        <p:spPr>
          <a:xfrm>
            <a:off x="1142999" y="2520319"/>
            <a:ext cx="7052733" cy="3078969"/>
          </a:xfrm>
        </p:spPr>
        <p:txBody>
          <a:bodyPr/>
          <a:lstStyle/>
          <a:p>
            <a:pPr marL="342900" indent="-342900" algn="l">
              <a:lnSpc>
                <a:spcPct val="150000"/>
              </a:lnSpc>
              <a:buFont typeface="Arial" panose="020B0604020202020204" pitchFamily="34" charset="0"/>
              <a:buChar char="•"/>
            </a:pPr>
            <a:r>
              <a:rPr lang="en-US" sz="1800" dirty="0"/>
              <a:t>Synchronization of tasks is done by the sequencer thread.</a:t>
            </a:r>
          </a:p>
          <a:p>
            <a:pPr marL="342900" indent="-342900" algn="l">
              <a:lnSpc>
                <a:spcPct val="150000"/>
              </a:lnSpc>
              <a:buFont typeface="Arial" panose="020B0604020202020204" pitchFamily="34" charset="0"/>
              <a:buChar char="•"/>
            </a:pPr>
            <a:r>
              <a:rPr lang="en-US" sz="1800" dirty="0"/>
              <a:t>Global flags have been used to share the offset value between the two threads.</a:t>
            </a:r>
          </a:p>
          <a:p>
            <a:pPr marL="342900" indent="-342900" algn="l">
              <a:lnSpc>
                <a:spcPct val="150000"/>
              </a:lnSpc>
              <a:buFont typeface="Arial" panose="020B0604020202020204" pitchFamily="34" charset="0"/>
              <a:buChar char="•"/>
            </a:pPr>
            <a:r>
              <a:rPr lang="en-US" sz="1800" dirty="0"/>
              <a:t>This shared resource is protected by using mutex locks to ensure correct value is given to each thread.</a:t>
            </a:r>
          </a:p>
          <a:p>
            <a:pPr marL="342900" indent="-342900" algn="l">
              <a:buFont typeface="Arial" panose="020B0604020202020204" pitchFamily="34" charset="0"/>
              <a:buChar char="•"/>
            </a:pPr>
            <a:endParaRPr lang="en-US" sz="1800"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1AD8B5F1-5EA5-4BE9-8AAA-0DC8E2154537}"/>
              </a:ext>
            </a:extLst>
          </p:cNvPr>
          <p:cNvSpPr>
            <a:spLocks noGrp="1"/>
          </p:cNvSpPr>
          <p:nvPr>
            <p:ph type="title"/>
          </p:nvPr>
        </p:nvSpPr>
        <p:spPr>
          <a:xfrm>
            <a:off x="628650" y="1102179"/>
            <a:ext cx="7886700" cy="1325563"/>
          </a:xfrm>
        </p:spPr>
        <p:txBody>
          <a:bodyPr>
            <a:normAutofit/>
          </a:bodyPr>
          <a:lstStyle/>
          <a:p>
            <a:r>
              <a:rPr lang="en-US" sz="2800" b="1" u="sng" dirty="0"/>
              <a:t>SYNCHRONIZATION OF TASK AND RESOURCE ANALYSIS</a:t>
            </a:r>
          </a:p>
        </p:txBody>
      </p:sp>
    </p:spTree>
    <p:extLst>
      <p:ext uri="{BB962C8B-B14F-4D97-AF65-F5344CB8AC3E}">
        <p14:creationId xmlns:p14="http://schemas.microsoft.com/office/powerpoint/2010/main" val="1316914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F5E354-5941-45DB-99B9-0BD521A7A7FA}"/>
              </a:ext>
            </a:extLst>
          </p:cNvPr>
          <p:cNvSpPr>
            <a:spLocks noGrp="1"/>
          </p:cNvSpPr>
          <p:nvPr>
            <p:ph type="title"/>
          </p:nvPr>
        </p:nvSpPr>
        <p:spPr>
          <a:xfrm>
            <a:off x="752827" y="195895"/>
            <a:ext cx="7886700" cy="1325563"/>
          </a:xfrm>
        </p:spPr>
        <p:txBody>
          <a:bodyPr>
            <a:normAutofit/>
          </a:bodyPr>
          <a:lstStyle/>
          <a:p>
            <a:r>
              <a:rPr lang="en-US" sz="2800" b="1" u="sng" dirty="0">
                <a:solidFill>
                  <a:schemeClr val="bg1"/>
                </a:solidFill>
              </a:rPr>
              <a:t>VERIFICATION AND VALIDATION PLANS</a:t>
            </a:r>
          </a:p>
        </p:txBody>
      </p:sp>
      <p:pic>
        <p:nvPicPr>
          <p:cNvPr id="5" name="Picture 4">
            <a:extLst>
              <a:ext uri="{FF2B5EF4-FFF2-40B4-BE49-F238E27FC236}">
                <a16:creationId xmlns:a16="http://schemas.microsoft.com/office/drawing/2014/main" id="{6434E5AB-25E3-40CD-B46C-35995D762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637" y="1501423"/>
            <a:ext cx="5192735" cy="4312354"/>
          </a:xfrm>
          <a:prstGeom prst="rect">
            <a:avLst/>
          </a:prstGeom>
        </p:spPr>
      </p:pic>
      <p:sp>
        <p:nvSpPr>
          <p:cNvPr id="7" name="TextBox 6">
            <a:extLst>
              <a:ext uri="{FF2B5EF4-FFF2-40B4-BE49-F238E27FC236}">
                <a16:creationId xmlns:a16="http://schemas.microsoft.com/office/drawing/2014/main" id="{D8C20500-D255-4F0A-ADD8-023F7D7C58F3}"/>
              </a:ext>
            </a:extLst>
          </p:cNvPr>
          <p:cNvSpPr txBox="1"/>
          <p:nvPr/>
        </p:nvSpPr>
        <p:spPr>
          <a:xfrm>
            <a:off x="345440" y="1818640"/>
            <a:ext cx="2052320" cy="461665"/>
          </a:xfrm>
          <a:prstGeom prst="rect">
            <a:avLst/>
          </a:prstGeom>
          <a:noFill/>
        </p:spPr>
        <p:txBody>
          <a:bodyPr wrap="square" rtlCol="0">
            <a:spAutoFit/>
          </a:bodyPr>
          <a:lstStyle/>
          <a:p>
            <a:pPr marL="285750" indent="-285750">
              <a:buFontTx/>
              <a:buChar char="-"/>
            </a:pPr>
            <a:r>
              <a:rPr lang="en-US" sz="1200" dirty="0"/>
              <a:t>Object detection</a:t>
            </a:r>
          </a:p>
          <a:p>
            <a:r>
              <a:rPr lang="en-US" sz="1200" dirty="0"/>
              <a:t>-     Motor Control</a:t>
            </a:r>
          </a:p>
        </p:txBody>
      </p:sp>
      <p:sp>
        <p:nvSpPr>
          <p:cNvPr id="10" name="TextBox 9">
            <a:extLst>
              <a:ext uri="{FF2B5EF4-FFF2-40B4-BE49-F238E27FC236}">
                <a16:creationId xmlns:a16="http://schemas.microsoft.com/office/drawing/2014/main" id="{30AEB6B9-69C3-4E95-8DE3-FF66B600ED39}"/>
              </a:ext>
            </a:extLst>
          </p:cNvPr>
          <p:cNvSpPr txBox="1"/>
          <p:nvPr/>
        </p:nvSpPr>
        <p:spPr>
          <a:xfrm>
            <a:off x="1828800" y="3657600"/>
            <a:ext cx="1341120" cy="600164"/>
          </a:xfrm>
          <a:prstGeom prst="rect">
            <a:avLst/>
          </a:prstGeom>
          <a:noFill/>
        </p:spPr>
        <p:txBody>
          <a:bodyPr wrap="square" rtlCol="0">
            <a:spAutoFit/>
          </a:bodyPr>
          <a:lstStyle/>
          <a:p>
            <a:r>
              <a:rPr lang="en-US" sz="1100" dirty="0"/>
              <a:t>-Camera system</a:t>
            </a:r>
          </a:p>
          <a:p>
            <a:r>
              <a:rPr lang="en-US" sz="1100" dirty="0"/>
              <a:t>-Raspberry PI GPIO </a:t>
            </a:r>
          </a:p>
        </p:txBody>
      </p:sp>
      <p:sp>
        <p:nvSpPr>
          <p:cNvPr id="11" name="TextBox 10">
            <a:extLst>
              <a:ext uri="{FF2B5EF4-FFF2-40B4-BE49-F238E27FC236}">
                <a16:creationId xmlns:a16="http://schemas.microsoft.com/office/drawing/2014/main" id="{1D04F1D9-FBA2-40C5-A9C0-717B6D9670B1}"/>
              </a:ext>
            </a:extLst>
          </p:cNvPr>
          <p:cNvSpPr txBox="1"/>
          <p:nvPr/>
        </p:nvSpPr>
        <p:spPr>
          <a:xfrm>
            <a:off x="1960880" y="4705781"/>
            <a:ext cx="1499317" cy="938719"/>
          </a:xfrm>
          <a:prstGeom prst="rect">
            <a:avLst/>
          </a:prstGeom>
          <a:noFill/>
        </p:spPr>
        <p:txBody>
          <a:bodyPr wrap="square" rtlCol="0">
            <a:spAutoFit/>
          </a:bodyPr>
          <a:lstStyle/>
          <a:p>
            <a:r>
              <a:rPr lang="en-US" sz="1100" dirty="0"/>
              <a:t>-Code executed using </a:t>
            </a:r>
            <a:r>
              <a:rPr lang="en-US" sz="1100" dirty="0" err="1"/>
              <a:t>Opencv</a:t>
            </a:r>
            <a:endParaRPr lang="en-US" sz="1100" dirty="0"/>
          </a:p>
          <a:p>
            <a:r>
              <a:rPr lang="en-US" sz="1100" dirty="0"/>
              <a:t>-Linux drivers for GPIO and PWM generation for motor </a:t>
            </a:r>
          </a:p>
        </p:txBody>
      </p:sp>
      <p:sp>
        <p:nvSpPr>
          <p:cNvPr id="12" name="TextBox 11">
            <a:extLst>
              <a:ext uri="{FF2B5EF4-FFF2-40B4-BE49-F238E27FC236}">
                <a16:creationId xmlns:a16="http://schemas.microsoft.com/office/drawing/2014/main" id="{B1D15BA3-0AD2-4F56-B3AE-12B884B8E5A7}"/>
              </a:ext>
            </a:extLst>
          </p:cNvPr>
          <p:cNvSpPr txBox="1"/>
          <p:nvPr/>
        </p:nvSpPr>
        <p:spPr>
          <a:xfrm>
            <a:off x="6746242" y="4399280"/>
            <a:ext cx="1696718" cy="646331"/>
          </a:xfrm>
          <a:prstGeom prst="rect">
            <a:avLst/>
          </a:prstGeom>
          <a:noFill/>
        </p:spPr>
        <p:txBody>
          <a:bodyPr wrap="square" rtlCol="0">
            <a:spAutoFit/>
          </a:bodyPr>
          <a:lstStyle/>
          <a:p>
            <a:r>
              <a:rPr lang="en-US" sz="1200" dirty="0"/>
              <a:t>-Image detection testing</a:t>
            </a:r>
          </a:p>
          <a:p>
            <a:r>
              <a:rPr lang="en-US" sz="1200" dirty="0"/>
              <a:t>-Motor testing</a:t>
            </a:r>
          </a:p>
        </p:txBody>
      </p:sp>
      <p:sp>
        <p:nvSpPr>
          <p:cNvPr id="14" name="TextBox 13">
            <a:extLst>
              <a:ext uri="{FF2B5EF4-FFF2-40B4-BE49-F238E27FC236}">
                <a16:creationId xmlns:a16="http://schemas.microsoft.com/office/drawing/2014/main" id="{2F0955A0-A1BB-4A9E-A29C-5F4F671A3F44}"/>
              </a:ext>
            </a:extLst>
          </p:cNvPr>
          <p:cNvSpPr txBox="1"/>
          <p:nvPr/>
        </p:nvSpPr>
        <p:spPr>
          <a:xfrm>
            <a:off x="7254240" y="3058160"/>
            <a:ext cx="1696718" cy="600164"/>
          </a:xfrm>
          <a:prstGeom prst="rect">
            <a:avLst/>
          </a:prstGeom>
          <a:noFill/>
        </p:spPr>
        <p:txBody>
          <a:bodyPr wrap="square" rtlCol="0">
            <a:spAutoFit/>
          </a:bodyPr>
          <a:lstStyle/>
          <a:p>
            <a:r>
              <a:rPr lang="en-US" sz="1100" dirty="0"/>
              <a:t>-Testing of motor using values calculated by image processing task</a:t>
            </a:r>
          </a:p>
        </p:txBody>
      </p:sp>
    </p:spTree>
    <p:extLst>
      <p:ext uri="{BB962C8B-B14F-4D97-AF65-F5344CB8AC3E}">
        <p14:creationId xmlns:p14="http://schemas.microsoft.com/office/powerpoint/2010/main" val="121008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624D48A-288F-4655-9BFC-46E6B7D3B3B2}"/>
              </a:ext>
            </a:extLst>
          </p:cNvPr>
          <p:cNvSpPr>
            <a:spLocks noGrp="1"/>
          </p:cNvSpPr>
          <p:nvPr>
            <p:ph type="subTitle" idx="1"/>
          </p:nvPr>
        </p:nvSpPr>
        <p:spPr>
          <a:xfrm>
            <a:off x="759177" y="2172493"/>
            <a:ext cx="8068734" cy="3426795"/>
          </a:xfrm>
        </p:spPr>
        <p:txBody>
          <a:bodyPr>
            <a:normAutofit/>
          </a:bodyPr>
          <a:lstStyle/>
          <a:p>
            <a:pPr marL="342900" indent="-342900" algn="l">
              <a:buFont typeface="Arial" panose="020B0604020202020204" pitchFamily="34" charset="0"/>
              <a:buChar char="•"/>
            </a:pPr>
            <a:r>
              <a:rPr lang="en-US" sz="1800" dirty="0"/>
              <a:t>The camera gives a very high output latency and a very low FPS which results in delay while detecting the object.</a:t>
            </a:r>
          </a:p>
          <a:p>
            <a:pPr marL="342900" indent="-342900" algn="l">
              <a:buFont typeface="Arial" panose="020B0604020202020204" pitchFamily="34" charset="0"/>
              <a:buChar char="•"/>
            </a:pPr>
            <a:endParaRPr lang="en-US" sz="1800" dirty="0"/>
          </a:p>
          <a:p>
            <a:pPr marL="342900" indent="-342900" algn="l">
              <a:buFont typeface="Arial" panose="020B0604020202020204" pitchFamily="34" charset="0"/>
              <a:buChar char="•"/>
            </a:pPr>
            <a:r>
              <a:rPr lang="en-US" sz="1800" dirty="0"/>
              <a:t>Due to this high latency, the motor cannot be properly synchronized with the detected object and behaves in an unexpected manner.</a:t>
            </a:r>
          </a:p>
          <a:p>
            <a:pPr marL="342900" indent="-342900" algn="l">
              <a:buFont typeface="Arial" panose="020B0604020202020204" pitchFamily="34" charset="0"/>
              <a:buChar char="•"/>
            </a:pPr>
            <a:endParaRPr lang="en-US" sz="1800" dirty="0"/>
          </a:p>
          <a:p>
            <a:pPr marL="342900" indent="-342900" algn="l">
              <a:buFont typeface="Arial" panose="020B0604020202020204" pitchFamily="34" charset="0"/>
              <a:buChar char="•"/>
            </a:pPr>
            <a:r>
              <a:rPr lang="en-US" sz="1800" dirty="0"/>
              <a:t>Owing to the delay in the image detection and processing, even if the position of the object is changed, the motor still executes the task according to the previous image which results in an erroneous output.</a:t>
            </a:r>
          </a:p>
          <a:p>
            <a:pPr marL="342900" indent="-342900" algn="l">
              <a:buFont typeface="Arial" panose="020B0604020202020204" pitchFamily="34" charset="0"/>
              <a:buChar char="•"/>
            </a:pPr>
            <a:endParaRPr lang="en-US" sz="1800" dirty="0"/>
          </a:p>
          <a:p>
            <a:pPr marL="285750" indent="-285750" algn="l">
              <a:buFont typeface="Arial" panose="020B0604020202020204" pitchFamily="34" charset="0"/>
              <a:buChar char="•"/>
            </a:pPr>
            <a:endParaRPr lang="en-US" sz="1800" dirty="0"/>
          </a:p>
        </p:txBody>
      </p:sp>
      <p:sp>
        <p:nvSpPr>
          <p:cNvPr id="3" name="Title 2">
            <a:extLst>
              <a:ext uri="{FF2B5EF4-FFF2-40B4-BE49-F238E27FC236}">
                <a16:creationId xmlns:a16="http://schemas.microsoft.com/office/drawing/2014/main" id="{018DEE6B-ADAA-403B-A972-882F0C4EB81C}"/>
              </a:ext>
            </a:extLst>
          </p:cNvPr>
          <p:cNvSpPr>
            <a:spLocks noGrp="1"/>
          </p:cNvSpPr>
          <p:nvPr>
            <p:ph type="title"/>
          </p:nvPr>
        </p:nvSpPr>
        <p:spPr>
          <a:xfrm>
            <a:off x="628650" y="1102179"/>
            <a:ext cx="7886700" cy="1325563"/>
          </a:xfrm>
        </p:spPr>
        <p:txBody>
          <a:bodyPr>
            <a:normAutofit/>
          </a:bodyPr>
          <a:lstStyle/>
          <a:p>
            <a:r>
              <a:rPr lang="en-US" sz="2800" b="1" u="sng" dirty="0"/>
              <a:t>CHALLENGES FACED</a:t>
            </a:r>
          </a:p>
        </p:txBody>
      </p:sp>
    </p:spTree>
    <p:extLst>
      <p:ext uri="{BB962C8B-B14F-4D97-AF65-F5344CB8AC3E}">
        <p14:creationId xmlns:p14="http://schemas.microsoft.com/office/powerpoint/2010/main" val="4051406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20074D-5143-4505-AEA5-50A9CDA27A82}"/>
              </a:ext>
            </a:extLst>
          </p:cNvPr>
          <p:cNvSpPr>
            <a:spLocks noGrp="1"/>
          </p:cNvSpPr>
          <p:nvPr>
            <p:ph type="title"/>
          </p:nvPr>
        </p:nvSpPr>
        <p:spPr>
          <a:xfrm>
            <a:off x="628650" y="2912385"/>
            <a:ext cx="7886700" cy="1325563"/>
          </a:xfrm>
        </p:spPr>
        <p:txBody>
          <a:bodyPr/>
          <a:lstStyle/>
          <a:p>
            <a:r>
              <a:rPr lang="en-US" b="1" u="sng" dirty="0"/>
              <a:t>THANK YOU</a:t>
            </a:r>
          </a:p>
        </p:txBody>
      </p:sp>
    </p:spTree>
    <p:extLst>
      <p:ext uri="{BB962C8B-B14F-4D97-AF65-F5344CB8AC3E}">
        <p14:creationId xmlns:p14="http://schemas.microsoft.com/office/powerpoint/2010/main" val="356278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EA1CA7-EB1A-445F-A71C-99759D241299}"/>
              </a:ext>
            </a:extLst>
          </p:cNvPr>
          <p:cNvSpPr>
            <a:spLocks noGrp="1"/>
          </p:cNvSpPr>
          <p:nvPr>
            <p:ph type="title"/>
          </p:nvPr>
        </p:nvSpPr>
        <p:spPr>
          <a:xfrm>
            <a:off x="522514" y="889057"/>
            <a:ext cx="7886700" cy="1325563"/>
          </a:xfrm>
        </p:spPr>
        <p:txBody>
          <a:bodyPr>
            <a:normAutofit/>
          </a:bodyPr>
          <a:lstStyle/>
          <a:p>
            <a:r>
              <a:rPr lang="en-US" sz="2800" b="1" u="sng" dirty="0"/>
              <a:t>BLOCK DIAGRAM </a:t>
            </a:r>
          </a:p>
        </p:txBody>
      </p:sp>
      <p:pic>
        <p:nvPicPr>
          <p:cNvPr id="4" name="Picture 3">
            <a:extLst>
              <a:ext uri="{FF2B5EF4-FFF2-40B4-BE49-F238E27FC236}">
                <a16:creationId xmlns:a16="http://schemas.microsoft.com/office/drawing/2014/main" id="{3EC169CE-4BB7-44F3-97A8-361BA78EB2A8}"/>
              </a:ext>
            </a:extLst>
          </p:cNvPr>
          <p:cNvPicPr>
            <a:picLocks noChangeAspect="1"/>
          </p:cNvPicPr>
          <p:nvPr/>
        </p:nvPicPr>
        <p:blipFill rotWithShape="1">
          <a:blip r:embed="rId2">
            <a:extLst>
              <a:ext uri="{28A0092B-C50C-407E-A947-70E740481C1C}">
                <a14:useLocalDpi xmlns:a14="http://schemas.microsoft.com/office/drawing/2010/main" val="0"/>
              </a:ext>
            </a:extLst>
          </a:blip>
          <a:srcRect r="67961" b="59755"/>
          <a:stretch/>
        </p:blipFill>
        <p:spPr>
          <a:xfrm>
            <a:off x="2081488" y="2068497"/>
            <a:ext cx="5029525" cy="3538274"/>
          </a:xfrm>
          <a:prstGeom prst="rect">
            <a:avLst/>
          </a:prstGeom>
        </p:spPr>
      </p:pic>
    </p:spTree>
    <p:extLst>
      <p:ext uri="{BB962C8B-B14F-4D97-AF65-F5344CB8AC3E}">
        <p14:creationId xmlns:p14="http://schemas.microsoft.com/office/powerpoint/2010/main" val="3863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03BACEC-B264-40C9-9F8D-F0FE51F4E62A}"/>
              </a:ext>
            </a:extLst>
          </p:cNvPr>
          <p:cNvSpPr>
            <a:spLocks noGrp="1"/>
          </p:cNvSpPr>
          <p:nvPr>
            <p:ph type="subTitle" idx="1"/>
          </p:nvPr>
        </p:nvSpPr>
        <p:spPr>
          <a:xfrm>
            <a:off x="881743" y="2718034"/>
            <a:ext cx="7690757" cy="2635362"/>
          </a:xfrm>
        </p:spPr>
        <p:txBody>
          <a:bodyPr>
            <a:normAutofit/>
          </a:bodyPr>
          <a:lstStyle/>
          <a:p>
            <a:pPr marL="342900" indent="-342900" algn="l">
              <a:buFont typeface="Wingdings" panose="05000000000000000000" pitchFamily="2" charset="2"/>
              <a:buChar char="Ø"/>
            </a:pPr>
            <a:endParaRPr lang="en-US" sz="1800" dirty="0"/>
          </a:p>
          <a:p>
            <a:pPr marL="342900" indent="-342900" algn="l">
              <a:buFont typeface="Wingdings" panose="05000000000000000000" pitchFamily="2" charset="2"/>
              <a:buChar char="Ø"/>
            </a:pPr>
            <a:endParaRPr lang="en-US" dirty="0"/>
          </a:p>
        </p:txBody>
      </p:sp>
      <p:sp>
        <p:nvSpPr>
          <p:cNvPr id="3" name="Title 2">
            <a:extLst>
              <a:ext uri="{FF2B5EF4-FFF2-40B4-BE49-F238E27FC236}">
                <a16:creationId xmlns:a16="http://schemas.microsoft.com/office/drawing/2014/main" id="{CF2B2A70-E4DD-43B1-A5A0-43942CB2665F}"/>
              </a:ext>
            </a:extLst>
          </p:cNvPr>
          <p:cNvSpPr>
            <a:spLocks noGrp="1"/>
          </p:cNvSpPr>
          <p:nvPr>
            <p:ph type="title"/>
          </p:nvPr>
        </p:nvSpPr>
        <p:spPr>
          <a:xfrm>
            <a:off x="555957" y="116269"/>
            <a:ext cx="7886700" cy="1325563"/>
          </a:xfrm>
        </p:spPr>
        <p:txBody>
          <a:bodyPr>
            <a:normAutofit/>
          </a:bodyPr>
          <a:lstStyle/>
          <a:p>
            <a:r>
              <a:rPr lang="en-US" sz="2800" b="1" u="sng" dirty="0">
                <a:solidFill>
                  <a:schemeClr val="bg1"/>
                </a:solidFill>
              </a:rPr>
              <a:t>FLOWCHART</a:t>
            </a:r>
            <a:endParaRPr lang="en-US" sz="2800" b="1" dirty="0">
              <a:solidFill>
                <a:schemeClr val="bg1"/>
              </a:solidFill>
            </a:endParaRPr>
          </a:p>
        </p:txBody>
      </p:sp>
      <p:pic>
        <p:nvPicPr>
          <p:cNvPr id="9" name="Picture 8">
            <a:extLst>
              <a:ext uri="{FF2B5EF4-FFF2-40B4-BE49-F238E27FC236}">
                <a16:creationId xmlns:a16="http://schemas.microsoft.com/office/drawing/2014/main" id="{39B48005-CA3D-47A0-AD43-032738007B5C}"/>
              </a:ext>
            </a:extLst>
          </p:cNvPr>
          <p:cNvPicPr/>
          <p:nvPr/>
        </p:nvPicPr>
        <p:blipFill>
          <a:blip r:embed="rId2">
            <a:extLst>
              <a:ext uri="{28A0092B-C50C-407E-A947-70E740481C1C}">
                <a14:useLocalDpi xmlns:a14="http://schemas.microsoft.com/office/drawing/2010/main" val="0"/>
              </a:ext>
            </a:extLst>
          </a:blip>
          <a:stretch>
            <a:fillRect/>
          </a:stretch>
        </p:blipFill>
        <p:spPr>
          <a:xfrm>
            <a:off x="2305877" y="1441832"/>
            <a:ext cx="4224131" cy="4412316"/>
          </a:xfrm>
          <a:prstGeom prst="rect">
            <a:avLst/>
          </a:prstGeom>
        </p:spPr>
      </p:pic>
    </p:spTree>
    <p:extLst>
      <p:ext uri="{BB962C8B-B14F-4D97-AF65-F5344CB8AC3E}">
        <p14:creationId xmlns:p14="http://schemas.microsoft.com/office/powerpoint/2010/main" val="294904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DF70930-2E5D-4872-87A5-0B24CACE6565}"/>
              </a:ext>
            </a:extLst>
          </p:cNvPr>
          <p:cNvSpPr>
            <a:spLocks noGrp="1"/>
          </p:cNvSpPr>
          <p:nvPr>
            <p:ph type="subTitle" idx="1"/>
          </p:nvPr>
        </p:nvSpPr>
        <p:spPr>
          <a:xfrm>
            <a:off x="1311121" y="1944210"/>
            <a:ext cx="6858000" cy="3820489"/>
          </a:xfrm>
        </p:spPr>
        <p:txBody>
          <a:bodyPr/>
          <a:lstStyle/>
          <a:p>
            <a:pPr marL="342900" indent="-342900" algn="just">
              <a:lnSpc>
                <a:spcPct val="150000"/>
              </a:lnSpc>
              <a:buFont typeface="Wingdings" panose="05000000000000000000" pitchFamily="2" charset="2"/>
              <a:buChar char="Ø"/>
            </a:pPr>
            <a:r>
              <a:rPr lang="en-US" dirty="0"/>
              <a:t>Shape Detection</a:t>
            </a:r>
          </a:p>
          <a:p>
            <a:pPr marL="342900" indent="-342900" algn="just">
              <a:lnSpc>
                <a:spcPct val="150000"/>
              </a:lnSpc>
              <a:buFont typeface="Wingdings" panose="05000000000000000000" pitchFamily="2" charset="2"/>
              <a:buChar char="Ø"/>
            </a:pPr>
            <a:r>
              <a:rPr lang="en-US" dirty="0"/>
              <a:t>Color Detection</a:t>
            </a:r>
          </a:p>
          <a:p>
            <a:pPr marL="342900" indent="-342900" algn="just">
              <a:lnSpc>
                <a:spcPct val="150000"/>
              </a:lnSpc>
              <a:buFont typeface="Wingdings" panose="05000000000000000000" pitchFamily="2" charset="2"/>
              <a:buChar char="Ø"/>
            </a:pPr>
            <a:r>
              <a:rPr lang="en-US" dirty="0"/>
              <a:t>Object Tracking</a:t>
            </a:r>
          </a:p>
          <a:p>
            <a:pPr marL="342900" indent="-342900" algn="just">
              <a:lnSpc>
                <a:spcPct val="150000"/>
              </a:lnSpc>
              <a:buFont typeface="Wingdings" panose="05000000000000000000" pitchFamily="2" charset="2"/>
              <a:buChar char="Ø"/>
            </a:pPr>
            <a:r>
              <a:rPr lang="en-US" dirty="0"/>
              <a:t>Motor Control</a:t>
            </a:r>
          </a:p>
          <a:p>
            <a:pPr marL="342900" indent="-342900" algn="just">
              <a:lnSpc>
                <a:spcPct val="150000"/>
              </a:lnSpc>
              <a:buFont typeface="Wingdings" panose="05000000000000000000" pitchFamily="2" charset="2"/>
              <a:buChar char="Ø"/>
            </a:pPr>
            <a:r>
              <a:rPr lang="en-US" dirty="0"/>
              <a:t>Synchronization between Tasks</a:t>
            </a:r>
          </a:p>
        </p:txBody>
      </p:sp>
      <p:sp>
        <p:nvSpPr>
          <p:cNvPr id="3" name="Title 2">
            <a:extLst>
              <a:ext uri="{FF2B5EF4-FFF2-40B4-BE49-F238E27FC236}">
                <a16:creationId xmlns:a16="http://schemas.microsoft.com/office/drawing/2014/main" id="{4CB4AEAF-4BA7-41F6-AB81-D6F65DB51F9C}"/>
              </a:ext>
            </a:extLst>
          </p:cNvPr>
          <p:cNvSpPr>
            <a:spLocks noGrp="1"/>
          </p:cNvSpPr>
          <p:nvPr>
            <p:ph type="title"/>
          </p:nvPr>
        </p:nvSpPr>
        <p:spPr>
          <a:xfrm>
            <a:off x="522118" y="886928"/>
            <a:ext cx="7886700" cy="1325563"/>
          </a:xfrm>
        </p:spPr>
        <p:txBody>
          <a:bodyPr>
            <a:normAutofit/>
          </a:bodyPr>
          <a:lstStyle/>
          <a:p>
            <a:r>
              <a:rPr lang="en-US" sz="2800" b="1" u="sng" dirty="0"/>
              <a:t>CAPABILITY REQUIREMENTS</a:t>
            </a:r>
          </a:p>
        </p:txBody>
      </p:sp>
    </p:spTree>
    <p:extLst>
      <p:ext uri="{BB962C8B-B14F-4D97-AF65-F5344CB8AC3E}">
        <p14:creationId xmlns:p14="http://schemas.microsoft.com/office/powerpoint/2010/main" val="2640066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393889-02C4-4FED-9101-2CD379D16E83}"/>
              </a:ext>
            </a:extLst>
          </p:cNvPr>
          <p:cNvSpPr/>
          <p:nvPr/>
        </p:nvSpPr>
        <p:spPr>
          <a:xfrm>
            <a:off x="2077041" y="1176995"/>
            <a:ext cx="5104218" cy="523220"/>
          </a:xfrm>
          <a:prstGeom prst="rect">
            <a:avLst/>
          </a:prstGeom>
        </p:spPr>
        <p:txBody>
          <a:bodyPr wrap="none">
            <a:spAutoFit/>
          </a:bodyPr>
          <a:lstStyle/>
          <a:p>
            <a:r>
              <a:rPr lang="en-US" sz="2800" b="1" u="sng" dirty="0"/>
              <a:t>REAL TIME REQUIREMENTS</a:t>
            </a:r>
            <a:endParaRPr lang="en-US" sz="2800" dirty="0"/>
          </a:p>
        </p:txBody>
      </p:sp>
      <p:sp>
        <p:nvSpPr>
          <p:cNvPr id="3" name="Rectangle 2">
            <a:extLst>
              <a:ext uri="{FF2B5EF4-FFF2-40B4-BE49-F238E27FC236}">
                <a16:creationId xmlns:a16="http://schemas.microsoft.com/office/drawing/2014/main" id="{E58BCD48-58B1-4FAC-B606-229E128A322F}"/>
              </a:ext>
            </a:extLst>
          </p:cNvPr>
          <p:cNvSpPr/>
          <p:nvPr/>
        </p:nvSpPr>
        <p:spPr>
          <a:xfrm>
            <a:off x="305505" y="2261227"/>
            <a:ext cx="8647289" cy="3416320"/>
          </a:xfrm>
          <a:prstGeom prst="rect">
            <a:avLst/>
          </a:prstGeom>
        </p:spPr>
        <p:txBody>
          <a:bodyPr wrap="square">
            <a:spAutoFit/>
          </a:bodyPr>
          <a:lstStyle/>
          <a:p>
            <a:pPr marL="285750" indent="-285750" algn="just">
              <a:buFont typeface="Arial" panose="020B0604020202020204" pitchFamily="34" charset="0"/>
              <a:buChar char="•"/>
            </a:pPr>
            <a:r>
              <a:rPr lang="en-US" dirty="0"/>
              <a:t>The real-time requirements that we need to meet are executing two tasks without missing the deadlines and protection of the resources shared by the two tasks.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sequencer task has the highest priority which will enable it to schedule the two tasks accurately.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Image detection and processing task, which executes more frequently, is given higher priority. </a:t>
            </a:r>
          </a:p>
          <a:p>
            <a:pPr algn="just"/>
            <a:endParaRPr lang="en-US" dirty="0"/>
          </a:p>
          <a:p>
            <a:pPr marL="285750" indent="-285750" algn="just">
              <a:buFont typeface="Arial" panose="020B0604020202020204" pitchFamily="34" charset="0"/>
              <a:buChar char="•"/>
            </a:pPr>
            <a:r>
              <a:rPr lang="en-US" dirty="0"/>
              <a:t>The motor control task runs based on the calculations made in the Image processing task and hence is assigned the lowest priority.</a:t>
            </a:r>
          </a:p>
        </p:txBody>
      </p:sp>
    </p:spTree>
    <p:extLst>
      <p:ext uri="{BB962C8B-B14F-4D97-AF65-F5344CB8AC3E}">
        <p14:creationId xmlns:p14="http://schemas.microsoft.com/office/powerpoint/2010/main" val="719118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972B227-2D96-4203-A41B-DAA9DB1D3CFE}"/>
              </a:ext>
            </a:extLst>
          </p:cNvPr>
          <p:cNvSpPr>
            <a:spLocks noGrp="1"/>
          </p:cNvSpPr>
          <p:nvPr>
            <p:ph type="subTitle" idx="1"/>
          </p:nvPr>
        </p:nvSpPr>
        <p:spPr>
          <a:xfrm>
            <a:off x="756357" y="1873956"/>
            <a:ext cx="7687732" cy="3881865"/>
          </a:xfrm>
        </p:spPr>
        <p:txBody>
          <a:bodyPr>
            <a:normAutofit/>
          </a:bodyPr>
          <a:lstStyle/>
          <a:p>
            <a:pPr marL="342900" indent="-342900" algn="l">
              <a:lnSpc>
                <a:spcPct val="150000"/>
              </a:lnSpc>
              <a:buFont typeface="Arial" panose="020B0604020202020204" pitchFamily="34" charset="0"/>
              <a:buChar char="•"/>
            </a:pPr>
            <a:r>
              <a:rPr lang="en-US" sz="1700" dirty="0"/>
              <a:t>The WCET for the image processing task was determined by the executing the task individually a number of time in various lighting and angle conditions and determining the maximum execution time.</a:t>
            </a:r>
          </a:p>
          <a:p>
            <a:pPr marL="342900" indent="-342900" algn="l">
              <a:lnSpc>
                <a:spcPct val="150000"/>
              </a:lnSpc>
              <a:buFont typeface="Arial" panose="020B0604020202020204" pitchFamily="34" charset="0"/>
              <a:buChar char="•"/>
            </a:pPr>
            <a:r>
              <a:rPr lang="en-US" sz="1700" dirty="0"/>
              <a:t>The WCET for the motor control task was calculated by running the thread multiple times and determining the maximum execution time.</a:t>
            </a:r>
          </a:p>
          <a:p>
            <a:pPr marL="342900" indent="-342900" algn="l">
              <a:buFont typeface="Arial" panose="020B0604020202020204" pitchFamily="34" charset="0"/>
              <a:buChar char="•"/>
            </a:pPr>
            <a:endParaRPr lang="en-US" sz="1800" dirty="0"/>
          </a:p>
        </p:txBody>
      </p:sp>
      <p:sp>
        <p:nvSpPr>
          <p:cNvPr id="3" name="Title 2">
            <a:extLst>
              <a:ext uri="{FF2B5EF4-FFF2-40B4-BE49-F238E27FC236}">
                <a16:creationId xmlns:a16="http://schemas.microsoft.com/office/drawing/2014/main" id="{DB08C543-F765-4BE5-BE22-228CAFFF0630}"/>
              </a:ext>
            </a:extLst>
          </p:cNvPr>
          <p:cNvSpPr>
            <a:spLocks noGrp="1"/>
          </p:cNvSpPr>
          <p:nvPr>
            <p:ph type="title"/>
          </p:nvPr>
        </p:nvSpPr>
        <p:spPr>
          <a:xfrm>
            <a:off x="414161" y="819957"/>
            <a:ext cx="7886700" cy="1325563"/>
          </a:xfrm>
        </p:spPr>
        <p:txBody>
          <a:bodyPr>
            <a:normAutofit/>
          </a:bodyPr>
          <a:lstStyle/>
          <a:p>
            <a:r>
              <a:rPr lang="en-US" sz="2800" b="1" u="sng" dirty="0"/>
              <a:t>DETERMINATION OF WCET</a:t>
            </a:r>
          </a:p>
        </p:txBody>
      </p:sp>
      <p:pic>
        <p:nvPicPr>
          <p:cNvPr id="5" name="Picture 4">
            <a:extLst>
              <a:ext uri="{FF2B5EF4-FFF2-40B4-BE49-F238E27FC236}">
                <a16:creationId xmlns:a16="http://schemas.microsoft.com/office/drawing/2014/main" id="{43E1D655-D75E-496E-8DDC-9E9EE99CB63B}"/>
              </a:ext>
            </a:extLst>
          </p:cNvPr>
          <p:cNvPicPr>
            <a:picLocks noChangeAspect="1"/>
          </p:cNvPicPr>
          <p:nvPr/>
        </p:nvPicPr>
        <p:blipFill rotWithShape="1">
          <a:blip r:embed="rId2">
            <a:extLst>
              <a:ext uri="{28A0092B-C50C-407E-A947-70E740481C1C}">
                <a14:useLocalDpi xmlns:a14="http://schemas.microsoft.com/office/drawing/2010/main" val="0"/>
              </a:ext>
            </a:extLst>
          </a:blip>
          <a:srcRect t="49016" r="51581" b="38092"/>
          <a:stretch/>
        </p:blipFill>
        <p:spPr>
          <a:xfrm>
            <a:off x="1931480" y="4478801"/>
            <a:ext cx="5703229" cy="854167"/>
          </a:xfrm>
          <a:prstGeom prst="rect">
            <a:avLst/>
          </a:prstGeom>
        </p:spPr>
      </p:pic>
    </p:spTree>
    <p:extLst>
      <p:ext uri="{BB962C8B-B14F-4D97-AF65-F5344CB8AC3E}">
        <p14:creationId xmlns:p14="http://schemas.microsoft.com/office/powerpoint/2010/main" val="120386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6007DCF-2D63-4ABB-A433-69EE2CA6B0F1}"/>
              </a:ext>
            </a:extLst>
          </p:cNvPr>
          <p:cNvSpPr>
            <a:spLocks noGrp="1"/>
          </p:cNvSpPr>
          <p:nvPr>
            <p:ph type="subTitle" idx="1"/>
          </p:nvPr>
        </p:nvSpPr>
        <p:spPr>
          <a:xfrm>
            <a:off x="1143000" y="1998134"/>
            <a:ext cx="6858000" cy="3757688"/>
          </a:xfrm>
        </p:spPr>
        <p:txBody>
          <a:bodyPr>
            <a:normAutofit/>
          </a:bodyPr>
          <a:lstStyle/>
          <a:p>
            <a:pPr marL="285750" indent="-285750" algn="l">
              <a:buFont typeface="Arial" panose="020B0604020202020204" pitchFamily="34" charset="0"/>
              <a:buChar char="•"/>
            </a:pPr>
            <a:r>
              <a:rPr lang="en-US" sz="1500" dirty="0"/>
              <a:t>The services are scheduled using Rate Monotonic Scheduling Policy. </a:t>
            </a:r>
          </a:p>
          <a:p>
            <a:pPr algn="l"/>
            <a:br>
              <a:rPr lang="en-US" dirty="0"/>
            </a:br>
            <a:r>
              <a:rPr lang="en-US" dirty="0"/>
              <a:t> </a:t>
            </a:r>
            <a:endParaRPr lang="en-US" sz="1500" dirty="0"/>
          </a:p>
          <a:p>
            <a:pPr algn="l"/>
            <a:endParaRPr lang="en-US" sz="1500" dirty="0"/>
          </a:p>
          <a:p>
            <a:pPr marL="285750" indent="-285750" algn="l">
              <a:buFont typeface="Arial" panose="020B0604020202020204" pitchFamily="34" charset="0"/>
              <a:buChar char="•"/>
            </a:pPr>
            <a:r>
              <a:rPr lang="en-US" sz="1500"/>
              <a:t>The Deadlines have </a:t>
            </a:r>
            <a:r>
              <a:rPr lang="en-US" sz="1500" dirty="0"/>
              <a:t>been calculated with an additional safety margin for accurate scheduling of tasks.</a:t>
            </a:r>
          </a:p>
          <a:p>
            <a:pPr marL="285750" indent="-285750" algn="l">
              <a:buFont typeface="Arial" panose="020B0604020202020204" pitchFamily="34" charset="0"/>
              <a:buChar char="•"/>
            </a:pPr>
            <a:r>
              <a:rPr lang="en-US" sz="1500" dirty="0"/>
              <a:t>The request period for image processing task as 300 </a:t>
            </a:r>
            <a:r>
              <a:rPr lang="en-US" sz="1500" dirty="0" err="1"/>
              <a:t>ms</a:t>
            </a:r>
            <a:r>
              <a:rPr lang="en-US" sz="1500" dirty="0"/>
              <a:t> which will also account for kernel preemption in Linux. </a:t>
            </a:r>
          </a:p>
          <a:p>
            <a:pPr marL="285750" indent="-285750" algn="l">
              <a:buFont typeface="Arial" panose="020B0604020202020204" pitchFamily="34" charset="0"/>
              <a:buChar char="•"/>
            </a:pPr>
            <a:r>
              <a:rPr lang="en-US" sz="1500" dirty="0"/>
              <a:t>Also, any update in motor control won’t occur until the Image processing task is computed. Thus, request period for motor control task is also set to 300 </a:t>
            </a:r>
            <a:r>
              <a:rPr lang="en-US" sz="1500" dirty="0" err="1"/>
              <a:t>ms.</a:t>
            </a:r>
            <a:r>
              <a:rPr lang="en-US" sz="1500" dirty="0"/>
              <a:t> </a:t>
            </a:r>
          </a:p>
          <a:p>
            <a:pPr algn="l"/>
            <a:endParaRPr lang="en-US" sz="1500" dirty="0"/>
          </a:p>
        </p:txBody>
      </p:sp>
      <p:sp>
        <p:nvSpPr>
          <p:cNvPr id="3" name="Title 2">
            <a:extLst>
              <a:ext uri="{FF2B5EF4-FFF2-40B4-BE49-F238E27FC236}">
                <a16:creationId xmlns:a16="http://schemas.microsoft.com/office/drawing/2014/main" id="{2DA48969-3C7D-4150-9CEC-D4CCC19383AF}"/>
              </a:ext>
            </a:extLst>
          </p:cNvPr>
          <p:cNvSpPr>
            <a:spLocks noGrp="1"/>
          </p:cNvSpPr>
          <p:nvPr>
            <p:ph type="title"/>
          </p:nvPr>
        </p:nvSpPr>
        <p:spPr>
          <a:xfrm>
            <a:off x="628650" y="873228"/>
            <a:ext cx="7886700" cy="1325563"/>
          </a:xfrm>
        </p:spPr>
        <p:txBody>
          <a:bodyPr>
            <a:normAutofit/>
          </a:bodyPr>
          <a:lstStyle/>
          <a:p>
            <a:r>
              <a:rPr lang="en-US" sz="2800" b="1" u="sng" dirty="0"/>
              <a:t>PERFORMANCE REQUIREMENTS</a:t>
            </a:r>
          </a:p>
        </p:txBody>
      </p:sp>
      <p:graphicFrame>
        <p:nvGraphicFramePr>
          <p:cNvPr id="4" name="Table 3">
            <a:extLst>
              <a:ext uri="{FF2B5EF4-FFF2-40B4-BE49-F238E27FC236}">
                <a16:creationId xmlns:a16="http://schemas.microsoft.com/office/drawing/2014/main" id="{CED77D30-BC67-4EDA-982F-13BFFCF252A3}"/>
              </a:ext>
            </a:extLst>
          </p:cNvPr>
          <p:cNvGraphicFramePr>
            <a:graphicFrameLocks noGrp="1"/>
          </p:cNvGraphicFramePr>
          <p:nvPr>
            <p:extLst>
              <p:ext uri="{D42A27DB-BD31-4B8C-83A1-F6EECF244321}">
                <p14:modId xmlns:p14="http://schemas.microsoft.com/office/powerpoint/2010/main" val="518195263"/>
              </p:ext>
            </p:extLst>
          </p:nvPr>
        </p:nvGraphicFramePr>
        <p:xfrm>
          <a:off x="1793857" y="2534228"/>
          <a:ext cx="5556286" cy="690767"/>
        </p:xfrm>
        <a:graphic>
          <a:graphicData uri="http://schemas.openxmlformats.org/drawingml/2006/table">
            <a:tbl>
              <a:tblPr firstRow="1" firstCol="1" bandRow="1">
                <a:tableStyleId>{5C22544A-7EE6-4342-B048-85BDC9FD1C3A}</a:tableStyleId>
              </a:tblPr>
              <a:tblGrid>
                <a:gridCol w="1426624">
                  <a:extLst>
                    <a:ext uri="{9D8B030D-6E8A-4147-A177-3AD203B41FA5}">
                      <a16:colId xmlns:a16="http://schemas.microsoft.com/office/drawing/2014/main" val="1555094881"/>
                    </a:ext>
                  </a:extLst>
                </a:gridCol>
                <a:gridCol w="1360768">
                  <a:extLst>
                    <a:ext uri="{9D8B030D-6E8A-4147-A177-3AD203B41FA5}">
                      <a16:colId xmlns:a16="http://schemas.microsoft.com/office/drawing/2014/main" val="474400454"/>
                    </a:ext>
                  </a:extLst>
                </a:gridCol>
                <a:gridCol w="1345683">
                  <a:extLst>
                    <a:ext uri="{9D8B030D-6E8A-4147-A177-3AD203B41FA5}">
                      <a16:colId xmlns:a16="http://schemas.microsoft.com/office/drawing/2014/main" val="2515156084"/>
                    </a:ext>
                  </a:extLst>
                </a:gridCol>
                <a:gridCol w="1423211">
                  <a:extLst>
                    <a:ext uri="{9D8B030D-6E8A-4147-A177-3AD203B41FA5}">
                      <a16:colId xmlns:a16="http://schemas.microsoft.com/office/drawing/2014/main" val="798710026"/>
                    </a:ext>
                  </a:extLst>
                </a:gridCol>
              </a:tblGrid>
              <a:tr h="223279">
                <a:tc>
                  <a:txBody>
                    <a:bodyPr/>
                    <a:lstStyle/>
                    <a:p>
                      <a:pPr marL="0" marR="0" algn="ctr">
                        <a:lnSpc>
                          <a:spcPct val="107000"/>
                        </a:lnSpc>
                        <a:spcBef>
                          <a:spcPts val="0"/>
                        </a:spcBef>
                        <a:spcAft>
                          <a:spcPts val="0"/>
                        </a:spcAft>
                      </a:pPr>
                      <a:r>
                        <a:rPr lang="en-IN" sz="1100" dirty="0">
                          <a:effectLst/>
                        </a:rPr>
                        <a:t>Tasks (S</a:t>
                      </a:r>
                      <a:r>
                        <a:rPr lang="en-IN" sz="1100" baseline="-25000" dirty="0">
                          <a:effectLst/>
                        </a:rPr>
                        <a:t>i</a:t>
                      </a:r>
                      <a:r>
                        <a:rPr lang="en-IN"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100">
                          <a:effectLst/>
                        </a:rPr>
                        <a:t>T</a:t>
                      </a:r>
                      <a:r>
                        <a:rPr lang="en-IN" sz="1100" baseline="-25000">
                          <a:effectLst/>
                        </a:rPr>
                        <a:t>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100">
                          <a:effectLst/>
                        </a:rPr>
                        <a:t>WCET (C</a:t>
                      </a:r>
                      <a:r>
                        <a:rPr lang="en-IN" sz="1100" baseline="-25000">
                          <a:effectLst/>
                        </a:rPr>
                        <a:t>i</a:t>
                      </a:r>
                      <a:r>
                        <a:rPr lang="en-IN"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100">
                          <a:effectLst/>
                        </a:rPr>
                        <a:t>D</a:t>
                      </a:r>
                      <a:r>
                        <a:rPr lang="en-IN" sz="1100" baseline="-25000">
                          <a:effectLst/>
                        </a:rPr>
                        <a:t>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2888589"/>
                  </a:ext>
                </a:extLst>
              </a:tr>
              <a:tr h="244209">
                <a:tc>
                  <a:txBody>
                    <a:bodyPr/>
                    <a:lstStyle/>
                    <a:p>
                      <a:pPr marL="0" marR="0" algn="ctr">
                        <a:lnSpc>
                          <a:spcPct val="107000"/>
                        </a:lnSpc>
                        <a:spcBef>
                          <a:spcPts val="0"/>
                        </a:spcBef>
                        <a:spcAft>
                          <a:spcPts val="0"/>
                        </a:spcAft>
                      </a:pPr>
                      <a:r>
                        <a:rPr lang="en-IN" sz="1100" dirty="0">
                          <a:effectLst/>
                        </a:rPr>
                        <a:t>Image processing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100" dirty="0">
                          <a:effectLst/>
                        </a:rPr>
                        <a:t>300 </a:t>
                      </a:r>
                      <a:r>
                        <a:rPr lang="en-IN" sz="1100" dirty="0" err="1">
                          <a:effectLst/>
                        </a:rPr>
                        <a:t>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100" dirty="0">
                          <a:effectLst/>
                        </a:rPr>
                        <a:t>275 </a:t>
                      </a:r>
                      <a:r>
                        <a:rPr lang="en-IN" sz="1100" dirty="0" err="1">
                          <a:effectLst/>
                        </a:rPr>
                        <a:t>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100" dirty="0">
                          <a:effectLst/>
                        </a:rPr>
                        <a:t>300 </a:t>
                      </a:r>
                      <a:r>
                        <a:rPr lang="en-IN" sz="1100" dirty="0" err="1">
                          <a:effectLst/>
                        </a:rPr>
                        <a:t>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1695915"/>
                  </a:ext>
                </a:extLst>
              </a:tr>
              <a:tr h="223279">
                <a:tc>
                  <a:txBody>
                    <a:bodyPr/>
                    <a:lstStyle/>
                    <a:p>
                      <a:pPr marL="0" marR="0" algn="ctr">
                        <a:lnSpc>
                          <a:spcPct val="107000"/>
                        </a:lnSpc>
                        <a:spcBef>
                          <a:spcPts val="0"/>
                        </a:spcBef>
                        <a:spcAft>
                          <a:spcPts val="0"/>
                        </a:spcAft>
                      </a:pPr>
                      <a:r>
                        <a:rPr lang="en-IN" sz="1100" dirty="0">
                          <a:effectLst/>
                        </a:rPr>
                        <a:t>Motor Control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100" dirty="0">
                          <a:effectLst/>
                        </a:rPr>
                        <a:t>300 </a:t>
                      </a:r>
                      <a:r>
                        <a:rPr lang="en-IN" sz="1100" dirty="0" err="1">
                          <a:effectLst/>
                        </a:rPr>
                        <a:t>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100">
                          <a:effectLst/>
                        </a:rPr>
                        <a:t>1 ms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100" dirty="0">
                          <a:effectLst/>
                        </a:rPr>
                        <a:t>300 </a:t>
                      </a:r>
                      <a:r>
                        <a:rPr lang="en-IN" sz="1100" dirty="0" err="1">
                          <a:effectLst/>
                        </a:rPr>
                        <a:t>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2973880"/>
                  </a:ext>
                </a:extLst>
              </a:tr>
            </a:tbl>
          </a:graphicData>
        </a:graphic>
      </p:graphicFrame>
    </p:spTree>
    <p:extLst>
      <p:ext uri="{BB962C8B-B14F-4D97-AF65-F5344CB8AC3E}">
        <p14:creationId xmlns:p14="http://schemas.microsoft.com/office/powerpoint/2010/main" val="991381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D1747C4-92D4-4040-9F30-AE501FCBA7E4}"/>
              </a:ext>
            </a:extLst>
          </p:cNvPr>
          <p:cNvSpPr>
            <a:spLocks noGrp="1"/>
          </p:cNvSpPr>
          <p:nvPr>
            <p:ph type="subTitle" idx="1"/>
          </p:nvPr>
        </p:nvSpPr>
        <p:spPr>
          <a:xfrm>
            <a:off x="1143000" y="1982969"/>
            <a:ext cx="6858000" cy="2513012"/>
          </a:xfrm>
        </p:spPr>
        <p:txBody>
          <a:bodyPr/>
          <a:lstStyle/>
          <a:p>
            <a:endParaRPr lang="en-US" dirty="0"/>
          </a:p>
        </p:txBody>
      </p:sp>
      <p:sp>
        <p:nvSpPr>
          <p:cNvPr id="3" name="Title 2">
            <a:extLst>
              <a:ext uri="{FF2B5EF4-FFF2-40B4-BE49-F238E27FC236}">
                <a16:creationId xmlns:a16="http://schemas.microsoft.com/office/drawing/2014/main" id="{9114257A-9350-44D5-ABB2-C1FB311C9E4A}"/>
              </a:ext>
            </a:extLst>
          </p:cNvPr>
          <p:cNvSpPr>
            <a:spLocks noGrp="1"/>
          </p:cNvSpPr>
          <p:nvPr>
            <p:ph type="title"/>
          </p:nvPr>
        </p:nvSpPr>
        <p:spPr>
          <a:xfrm>
            <a:off x="628650" y="831245"/>
            <a:ext cx="7886700" cy="1325563"/>
          </a:xfrm>
        </p:spPr>
        <p:txBody>
          <a:bodyPr>
            <a:normAutofit/>
          </a:bodyPr>
          <a:lstStyle/>
          <a:p>
            <a:r>
              <a:rPr lang="en-US" sz="2800" b="1" u="sng" dirty="0"/>
              <a:t>CHEDDAR SCHEDULING</a:t>
            </a:r>
          </a:p>
        </p:txBody>
      </p:sp>
      <p:pic>
        <p:nvPicPr>
          <p:cNvPr id="5" name="Picture 4">
            <a:extLst>
              <a:ext uri="{FF2B5EF4-FFF2-40B4-BE49-F238E27FC236}">
                <a16:creationId xmlns:a16="http://schemas.microsoft.com/office/drawing/2014/main" id="{5025AB26-EDED-47D6-A61D-0ECEF3C83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59" y="1801684"/>
            <a:ext cx="8025791" cy="3694876"/>
          </a:xfrm>
          <a:prstGeom prst="rect">
            <a:avLst/>
          </a:prstGeom>
        </p:spPr>
      </p:pic>
    </p:spTree>
    <p:extLst>
      <p:ext uri="{BB962C8B-B14F-4D97-AF65-F5344CB8AC3E}">
        <p14:creationId xmlns:p14="http://schemas.microsoft.com/office/powerpoint/2010/main" val="210691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88FD58C-11BF-450E-B3B1-AEA6FB9833A5}"/>
              </a:ext>
            </a:extLst>
          </p:cNvPr>
          <p:cNvSpPr>
            <a:spLocks noGrp="1"/>
          </p:cNvSpPr>
          <p:nvPr>
            <p:ph type="subTitle" idx="1"/>
          </p:nvPr>
        </p:nvSpPr>
        <p:spPr>
          <a:xfrm>
            <a:off x="596348" y="2007704"/>
            <a:ext cx="8299174" cy="3766931"/>
          </a:xfrm>
        </p:spPr>
        <p:txBody>
          <a:bodyPr>
            <a:normAutofit/>
          </a:bodyPr>
          <a:lstStyle/>
          <a:p>
            <a:r>
              <a:rPr lang="en-US" sz="1800" b="1" dirty="0"/>
              <a:t>PLATFORM USED : RASPBERRY PI</a:t>
            </a:r>
          </a:p>
        </p:txBody>
      </p:sp>
      <p:sp>
        <p:nvSpPr>
          <p:cNvPr id="3" name="Title 2">
            <a:extLst>
              <a:ext uri="{FF2B5EF4-FFF2-40B4-BE49-F238E27FC236}">
                <a16:creationId xmlns:a16="http://schemas.microsoft.com/office/drawing/2014/main" id="{4A49F4B7-12C9-48FA-9C62-1CADDE2201A0}"/>
              </a:ext>
            </a:extLst>
          </p:cNvPr>
          <p:cNvSpPr>
            <a:spLocks noGrp="1"/>
          </p:cNvSpPr>
          <p:nvPr>
            <p:ph type="title"/>
          </p:nvPr>
        </p:nvSpPr>
        <p:spPr>
          <a:xfrm>
            <a:off x="520111" y="855033"/>
            <a:ext cx="7886700" cy="1325563"/>
          </a:xfrm>
        </p:spPr>
        <p:txBody>
          <a:bodyPr>
            <a:normAutofit/>
          </a:bodyPr>
          <a:lstStyle/>
          <a:p>
            <a:r>
              <a:rPr lang="en-US" sz="2800" b="1" u="sng" dirty="0"/>
              <a:t>PROOF OF CONCEPT ANALYSIS</a:t>
            </a:r>
          </a:p>
        </p:txBody>
      </p:sp>
      <p:sp>
        <p:nvSpPr>
          <p:cNvPr id="4" name="Rectangle 3">
            <a:extLst>
              <a:ext uri="{FF2B5EF4-FFF2-40B4-BE49-F238E27FC236}">
                <a16:creationId xmlns:a16="http://schemas.microsoft.com/office/drawing/2014/main" id="{B7285031-9AB1-4E0E-9CE6-9909BF04AF1E}"/>
              </a:ext>
            </a:extLst>
          </p:cNvPr>
          <p:cNvSpPr/>
          <p:nvPr/>
        </p:nvSpPr>
        <p:spPr>
          <a:xfrm>
            <a:off x="520111" y="2407983"/>
            <a:ext cx="8027541" cy="3226524"/>
          </a:xfrm>
          <a:prstGeom prst="rect">
            <a:avLst/>
          </a:prstGeom>
        </p:spPr>
        <p:txBody>
          <a:bodyPr wrap="square">
            <a:spAutoFit/>
          </a:bodyPr>
          <a:lstStyle/>
          <a:p>
            <a:pPr marL="285750" indent="-285750" algn="just">
              <a:lnSpc>
                <a:spcPct val="250000"/>
              </a:lnSpc>
              <a:buFont typeface="Arial" panose="020B0604020202020204" pitchFamily="34" charset="0"/>
              <a:buChar char="•"/>
            </a:pPr>
            <a:r>
              <a:rPr lang="en-US" dirty="0"/>
              <a:t>Quad-Core 64-bit processor.</a:t>
            </a:r>
          </a:p>
          <a:p>
            <a:pPr marL="285750" indent="-285750" algn="just">
              <a:lnSpc>
                <a:spcPct val="250000"/>
              </a:lnSpc>
              <a:buFont typeface="Arial" panose="020B0604020202020204" pitchFamily="34" charset="0"/>
              <a:buChar char="•"/>
            </a:pPr>
            <a:r>
              <a:rPr lang="en-US" dirty="0"/>
              <a:t>Built in Wi-Fi which we utilized to use the VNC viewer.</a:t>
            </a:r>
          </a:p>
          <a:p>
            <a:pPr marL="285750" indent="-285750" algn="just">
              <a:lnSpc>
                <a:spcPct val="250000"/>
              </a:lnSpc>
              <a:buFont typeface="Arial" panose="020B0604020202020204" pitchFamily="34" charset="0"/>
              <a:buChar char="•"/>
            </a:pPr>
            <a:r>
              <a:rPr lang="en-US" dirty="0"/>
              <a:t>Memory : 1GB LPDDR2</a:t>
            </a:r>
          </a:p>
          <a:p>
            <a:pPr marL="285750" indent="-285750" algn="just">
              <a:lnSpc>
                <a:spcPct val="250000"/>
              </a:lnSpc>
              <a:buFont typeface="Arial" panose="020B0604020202020204" pitchFamily="34" charset="0"/>
              <a:buChar char="•"/>
            </a:pPr>
            <a:r>
              <a:rPr lang="en-US" dirty="0"/>
              <a:t>Power source: 5V via </a:t>
            </a:r>
            <a:r>
              <a:rPr lang="en-US" dirty="0" err="1"/>
              <a:t>MicroUSB</a:t>
            </a:r>
            <a:endParaRPr lang="en-US" dirty="0"/>
          </a:p>
          <a:p>
            <a:pPr marL="285750" indent="-285750" algn="just">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777341516"/>
      </p:ext>
    </p:extLst>
  </p:cSld>
  <p:clrMapOvr>
    <a:masterClrMapping/>
  </p:clrMapOvr>
</p:sld>
</file>

<file path=ppt/theme/theme1.xml><?xml version="1.0" encoding="utf-8"?>
<a:theme xmlns:a="http://schemas.openxmlformats.org/drawingml/2006/main" name="TitleSlides">
  <a:themeElements>
    <a:clrScheme name="CU Colors">
      <a:dk1>
        <a:sysClr val="windowText" lastClr="000000"/>
      </a:dk1>
      <a:lt1>
        <a:sysClr val="window" lastClr="FFFFFF"/>
      </a:lt1>
      <a:dk2>
        <a:srgbClr val="605A5C"/>
      </a:dk2>
      <a:lt2>
        <a:srgbClr val="A2A4A3"/>
      </a:lt2>
      <a:accent1>
        <a:srgbClr val="CFB87C"/>
      </a:accent1>
      <a:accent2>
        <a:srgbClr val="A2A4A3"/>
      </a:accent2>
      <a:accent3>
        <a:srgbClr val="605A5C"/>
      </a:accent3>
      <a:accent4>
        <a:srgbClr val="CFB87C"/>
      </a:accent4>
      <a:accent5>
        <a:srgbClr val="FFFFFF"/>
      </a:accent5>
      <a:accent6>
        <a:srgbClr val="000000"/>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ubSlides">
  <a:themeElements>
    <a:clrScheme name="CU Colors">
      <a:dk1>
        <a:sysClr val="windowText" lastClr="000000"/>
      </a:dk1>
      <a:lt1>
        <a:sysClr val="window" lastClr="FFFFFF"/>
      </a:lt1>
      <a:dk2>
        <a:srgbClr val="605A5C"/>
      </a:dk2>
      <a:lt2>
        <a:srgbClr val="A2A4A3"/>
      </a:lt2>
      <a:accent1>
        <a:srgbClr val="CFB87C"/>
      </a:accent1>
      <a:accent2>
        <a:srgbClr val="A2A4A3"/>
      </a:accent2>
      <a:accent3>
        <a:srgbClr val="605A5C"/>
      </a:accent3>
      <a:accent4>
        <a:srgbClr val="CFB87C"/>
      </a:accent4>
      <a:accent5>
        <a:srgbClr val="FFFFFF"/>
      </a:accent5>
      <a:accent6>
        <a:srgbClr val="000000"/>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 Colors">
      <a:dk1>
        <a:sysClr val="windowText" lastClr="000000"/>
      </a:dk1>
      <a:lt1>
        <a:sysClr val="window" lastClr="FFFFFF"/>
      </a:lt1>
      <a:dk2>
        <a:srgbClr val="605A5C"/>
      </a:dk2>
      <a:lt2>
        <a:srgbClr val="A2A4A3"/>
      </a:lt2>
      <a:accent1>
        <a:srgbClr val="CFB87C"/>
      </a:accent1>
      <a:accent2>
        <a:srgbClr val="A2A4A3"/>
      </a:accent2>
      <a:accent3>
        <a:srgbClr val="605A5C"/>
      </a:accent3>
      <a:accent4>
        <a:srgbClr val="CFB87C"/>
      </a:accent4>
      <a:accent5>
        <a:srgbClr val="FFFFFF"/>
      </a:accent5>
      <a:accent6>
        <a:srgbClr val="000000"/>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2068</TotalTime>
  <Words>611</Words>
  <Application>Microsoft Office PowerPoint</Application>
  <PresentationFormat>On-screen Show (4:3)</PresentationFormat>
  <Paragraphs>91</Paragraphs>
  <Slides>16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Calibri</vt:lpstr>
      <vt:lpstr>Wingdings</vt:lpstr>
      <vt:lpstr>TitleSlides</vt:lpstr>
      <vt:lpstr>SubSlides</vt:lpstr>
      <vt:lpstr>OBJECT DETECTION AND FOLLOWING ROBOT  BY  Amreeta Sengupta RIDHI SHAH</vt:lpstr>
      <vt:lpstr>BLOCK DIAGRAM </vt:lpstr>
      <vt:lpstr>FLOWCHART</vt:lpstr>
      <vt:lpstr>CAPABILITY REQUIREMENTS</vt:lpstr>
      <vt:lpstr>PowerPoint Presentation</vt:lpstr>
      <vt:lpstr>DETERMINATION OF WCET</vt:lpstr>
      <vt:lpstr>PERFORMANCE REQUIREMENTS</vt:lpstr>
      <vt:lpstr>CHEDDAR SCHEDULING</vt:lpstr>
      <vt:lpstr>PROOF OF CONCEPT ANALYSIS</vt:lpstr>
      <vt:lpstr>IMPLEMENTATION OF KEY SERVICES</vt:lpstr>
      <vt:lpstr>PowerPoint Presentation</vt:lpstr>
      <vt:lpstr>  </vt:lpstr>
      <vt:lpstr>SYNCHRONIZATION OF TASK AND RESOURCE ANALYSIS</vt:lpstr>
      <vt:lpstr>VERIFICATION AND VALIDATION PLANS</vt:lpstr>
      <vt:lpstr>CHALLENGES FACED</vt:lpstr>
      <vt:lpstr>THANK YOU</vt:lpstr>
    </vt:vector>
  </TitlesOfParts>
  <Company>ucb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Sophie E Maes</dc:creator>
  <cp:lastModifiedBy>Amreeta Sengupta</cp:lastModifiedBy>
  <cp:revision>122</cp:revision>
  <dcterms:created xsi:type="dcterms:W3CDTF">2014-12-17T22:36:00Z</dcterms:created>
  <dcterms:modified xsi:type="dcterms:W3CDTF">2019-05-02T17:01:15Z</dcterms:modified>
</cp:coreProperties>
</file>