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0" r:id="rId4"/>
    <p:sldId id="262" r:id="rId5"/>
    <p:sldId id="275" r:id="rId6"/>
    <p:sldId id="267" r:id="rId7"/>
    <p:sldId id="261" r:id="rId8"/>
    <p:sldId id="266" r:id="rId9"/>
    <p:sldId id="265" r:id="rId10"/>
    <p:sldId id="264" r:id="rId11"/>
    <p:sldId id="263" r:id="rId12"/>
    <p:sldId id="268" r:id="rId13"/>
    <p:sldId id="269" r:id="rId14"/>
    <p:sldId id="271" r:id="rId15"/>
    <p:sldId id="273" r:id="rId16"/>
    <p:sldId id="272" r:id="rId17"/>
    <p:sldId id="274" r:id="rId18"/>
    <p:sldId id="270" r:id="rId19"/>
    <p:sldId id="25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14" autoAdjust="0"/>
    <p:restoredTop sz="94660"/>
  </p:normalViewPr>
  <p:slideViewPr>
    <p:cSldViewPr>
      <p:cViewPr varScale="1">
        <p:scale>
          <a:sx n="86" d="100"/>
          <a:sy n="86" d="100"/>
        </p:scale>
        <p:origin x="-15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011F8-B83E-4288-9C9E-1F8EEEF7F5AA}" type="datetimeFigureOut">
              <a:rPr lang="en-US" smtClean="0"/>
              <a:pPr/>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E11ADD-B9BF-48F4-B956-B2157C2731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pPr/>
              <a:t>1</a:t>
            </a:fld>
            <a:endParaRPr lang="en-US"/>
          </a:p>
        </p:txBody>
      </p:sp>
    </p:spTree>
    <p:extLst>
      <p:ext uri="{BB962C8B-B14F-4D97-AF65-F5344CB8AC3E}">
        <p14:creationId xmlns="" xmlns:p14="http://schemas.microsoft.com/office/powerpoint/2010/main" val="28288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pPr/>
              <a:t>2</a:t>
            </a:fld>
            <a:endParaRPr lang="en-US"/>
          </a:p>
        </p:txBody>
      </p:sp>
    </p:spTree>
    <p:extLst>
      <p:ext uri="{BB962C8B-B14F-4D97-AF65-F5344CB8AC3E}">
        <p14:creationId xmlns="" xmlns:p14="http://schemas.microsoft.com/office/powerpoint/2010/main" val="245977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ECDFCC-9FCE-424B-A9A9-8B857BA150CE}"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CDFCC-9FCE-424B-A9A9-8B857BA150CE}"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CDFCC-9FCE-424B-A9A9-8B857BA150CE}"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CDFCC-9FCE-424B-A9A9-8B857BA150CE}"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CDFCC-9FCE-424B-A9A9-8B857BA150CE}"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ECDFCC-9FCE-424B-A9A9-8B857BA150CE}"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ECDFCC-9FCE-424B-A9A9-8B857BA150CE}"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ECDFCC-9FCE-424B-A9A9-8B857BA150CE}"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CDFCC-9FCE-424B-A9A9-8B857BA150CE}"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CDFCC-9FCE-424B-A9A9-8B857BA150CE}"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CDFCC-9FCE-424B-A9A9-8B857BA150CE}"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21F6D-18DE-4B46-AB66-35DD66B2E9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CDFCC-9FCE-424B-A9A9-8B857BA150CE}"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21F6D-18DE-4B46-AB66-35DD66B2E9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D6AF15BB-1145-48FD-A5CF-F9CB75E22C26}"/>
              </a:ext>
            </a:extLst>
          </p:cNvPr>
          <p:cNvSpPr/>
          <p:nvPr/>
        </p:nvSpPr>
        <p:spPr>
          <a:xfrm>
            <a:off x="361258" y="153070"/>
            <a:ext cx="8341403"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 xmlns:a16="http://schemas.microsoft.com/office/drawing/2014/main" id="{A1CBB798-810B-4E42-956D-26FF755BF9BB}"/>
              </a:ext>
            </a:extLst>
          </p:cNvPr>
          <p:cNvCxnSpPr>
            <a:cxnSpLocks/>
          </p:cNvCxnSpPr>
          <p:nvPr/>
        </p:nvCxnSpPr>
        <p:spPr>
          <a:xfrm>
            <a:off x="361258" y="866336"/>
            <a:ext cx="8341403"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 xmlns:a16="http://schemas.microsoft.com/office/drawing/2014/main" id="{CB84D742-C81A-4E03-94FA-C3F891EDC1FF}"/>
              </a:ext>
            </a:extLst>
          </p:cNvPr>
          <p:cNvSpPr/>
          <p:nvPr/>
        </p:nvSpPr>
        <p:spPr>
          <a:xfrm>
            <a:off x="498764" y="866337"/>
            <a:ext cx="8065944" cy="3819964"/>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solidFill>
            </a:endParaRPr>
          </a:p>
          <a:p>
            <a:pPr algn="just">
              <a:lnSpc>
                <a:spcPct val="150000"/>
              </a:lnSpc>
            </a:pPr>
            <a:r>
              <a:rPr lang="en-IN" b="1" dirty="0">
                <a:solidFill>
                  <a:schemeClr val="tx1"/>
                </a:solidFill>
              </a:rPr>
              <a:t>Overview</a:t>
            </a:r>
          </a:p>
          <a:p>
            <a:pPr algn="just">
              <a:lnSpc>
                <a:spcPct val="150000"/>
              </a:lnSpc>
            </a:pPr>
            <a:r>
              <a:rPr lang="en-US" dirty="0">
                <a:solidFill>
                  <a:schemeClr val="tx1">
                    <a:lumMod val="95000"/>
                    <a:lumOff val="5000"/>
                  </a:schemeClr>
                </a:solidFill>
              </a:rPr>
              <a:t>In today’s competitive world where Airlines companies are struggling to maintain their margin it becomes imperative to not only add new set of customers to the portfolio but equally important is retaining the customer loyalty. Understanding your current customer reaction to the services is key to maintaining a strong relationship.</a:t>
            </a:r>
          </a:p>
          <a:p>
            <a:pPr algn="just">
              <a:lnSpc>
                <a:spcPct val="150000"/>
              </a:lnSpc>
            </a:pPr>
            <a:endParaRPr lang="en-US" dirty="0">
              <a:solidFill>
                <a:schemeClr val="tx1">
                  <a:lumMod val="95000"/>
                  <a:lumOff val="5000"/>
                </a:schemeClr>
              </a:solidFill>
            </a:endParaRPr>
          </a:p>
          <a:p>
            <a:pPr algn="just">
              <a:lnSpc>
                <a:spcPct val="150000"/>
              </a:lnSpc>
            </a:pPr>
            <a:r>
              <a:rPr lang="en-US" dirty="0">
                <a:solidFill>
                  <a:schemeClr val="tx1">
                    <a:lumMod val="95000"/>
                    <a:lumOff val="5000"/>
                  </a:schemeClr>
                </a:solidFill>
              </a:rPr>
              <a:t>Business wants to capture the customer feedback shared in Twitter about the flying experience of recent time which company  wants to understand and act upon; any negative sentiment has to be identified on a near real time basis  and customer should be reached out to understand the problem and also get themes around complaints to put in place a strategic plan.</a:t>
            </a:r>
          </a:p>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lumMod val="65000"/>
                  <a:lumOff val="35000"/>
                </a:schemeClr>
              </a:solidFill>
            </a:endParaRPr>
          </a:p>
        </p:txBody>
      </p:sp>
      <p:sp>
        <p:nvSpPr>
          <p:cNvPr id="2" name="Oval 1">
            <a:extLst>
              <a:ext uri="{FF2B5EF4-FFF2-40B4-BE49-F238E27FC236}">
                <a16:creationId xmlns="" xmlns:a16="http://schemas.microsoft.com/office/drawing/2014/main" id="{2139B257-1043-42F3-8A37-2B75B9D4A96D}"/>
              </a:ext>
            </a:extLst>
          </p:cNvPr>
          <p:cNvSpPr/>
          <p:nvPr/>
        </p:nvSpPr>
        <p:spPr>
          <a:xfrm>
            <a:off x="1784638" y="5112328"/>
            <a:ext cx="888423" cy="10598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3" name="Oval 12">
            <a:extLst>
              <a:ext uri="{FF2B5EF4-FFF2-40B4-BE49-F238E27FC236}">
                <a16:creationId xmlns="" xmlns:a16="http://schemas.microsoft.com/office/drawing/2014/main" id="{18B3B6EF-5CF8-4878-A3C0-FDB18DB2CB4E}"/>
              </a:ext>
            </a:extLst>
          </p:cNvPr>
          <p:cNvSpPr/>
          <p:nvPr/>
        </p:nvSpPr>
        <p:spPr>
          <a:xfrm>
            <a:off x="3823853" y="5112328"/>
            <a:ext cx="888423" cy="10598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9" name="Oval 18">
            <a:extLst>
              <a:ext uri="{FF2B5EF4-FFF2-40B4-BE49-F238E27FC236}">
                <a16:creationId xmlns="" xmlns:a16="http://schemas.microsoft.com/office/drawing/2014/main" id="{D76DD41A-4AB2-4795-AD97-091AA4BA1264}"/>
              </a:ext>
            </a:extLst>
          </p:cNvPr>
          <p:cNvSpPr/>
          <p:nvPr/>
        </p:nvSpPr>
        <p:spPr>
          <a:xfrm>
            <a:off x="5792930" y="5112327"/>
            <a:ext cx="888423" cy="10598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Neutral</a:t>
            </a:r>
            <a:endParaRPr lang="en-IN" sz="1600" dirty="0">
              <a:solidFill>
                <a:schemeClr val="tx1">
                  <a:lumMod val="85000"/>
                  <a:lumOff val="15000"/>
                </a:schemeClr>
              </a:solidFill>
            </a:endParaRPr>
          </a:p>
        </p:txBody>
      </p:sp>
    </p:spTree>
    <p:extLst>
      <p:ext uri="{BB962C8B-B14F-4D97-AF65-F5344CB8AC3E}">
        <p14:creationId xmlns="" xmlns:p14="http://schemas.microsoft.com/office/powerpoint/2010/main" val="260897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mar\Pictures\southwest.PNG"/>
          <p:cNvPicPr>
            <a:picLocks noGrp="1" noChangeAspect="1" noChangeArrowheads="1"/>
          </p:cNvPicPr>
          <p:nvPr>
            <p:ph idx="1"/>
          </p:nvPr>
        </p:nvPicPr>
        <p:blipFill>
          <a:blip r:embed="rId2"/>
          <a:srcRect/>
          <a:stretch>
            <a:fillRect/>
          </a:stretch>
        </p:blipFill>
        <p:spPr bwMode="auto">
          <a:xfrm>
            <a:off x="457200" y="1785709"/>
            <a:ext cx="8229600" cy="415494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mar\Pictures\American.PNG"/>
          <p:cNvPicPr>
            <a:picLocks noChangeAspect="1" noChangeArrowheads="1"/>
          </p:cNvPicPr>
          <p:nvPr/>
        </p:nvPicPr>
        <p:blipFill>
          <a:blip r:embed="rId2"/>
          <a:srcRect/>
          <a:stretch>
            <a:fillRect/>
          </a:stretch>
        </p:blipFill>
        <p:spPr bwMode="auto">
          <a:xfrm>
            <a:off x="457199" y="2057400"/>
            <a:ext cx="8077201" cy="407193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mar\Pictures\Negative Feedbacks.PNG"/>
          <p:cNvPicPr>
            <a:picLocks noGrp="1" noChangeAspect="1" noChangeArrowheads="1"/>
          </p:cNvPicPr>
          <p:nvPr>
            <p:ph idx="1"/>
          </p:nvPr>
        </p:nvPicPr>
        <p:blipFill>
          <a:blip r:embed="rId2"/>
          <a:srcRect/>
          <a:stretch>
            <a:fillRect/>
          </a:stretch>
        </p:blipFill>
        <p:spPr bwMode="auto">
          <a:xfrm>
            <a:off x="2390470" y="2596179"/>
            <a:ext cx="4363059" cy="253400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mar\Pictures\Sentiment Airline wise.PNG"/>
          <p:cNvPicPr>
            <a:picLocks noGrp="1" noChangeAspect="1" noChangeArrowheads="1"/>
          </p:cNvPicPr>
          <p:nvPr>
            <p:ph idx="1"/>
          </p:nvPr>
        </p:nvPicPr>
        <p:blipFill>
          <a:blip r:embed="rId2"/>
          <a:srcRect/>
          <a:stretch>
            <a:fillRect/>
          </a:stretch>
        </p:blipFill>
        <p:spPr bwMode="auto">
          <a:xfrm>
            <a:off x="457200" y="2465390"/>
            <a:ext cx="8229600" cy="279558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descr="C:\Users\amar\Pictures\common words.PNG"/>
          <p:cNvPicPr>
            <a:picLocks noGrp="1" noChangeAspect="1" noChangeArrowheads="1"/>
          </p:cNvPicPr>
          <p:nvPr>
            <p:ph idx="1"/>
          </p:nvPr>
        </p:nvPicPr>
        <p:blipFill>
          <a:blip r:embed="rId2"/>
          <a:srcRect/>
          <a:stretch>
            <a:fillRect/>
          </a:stretch>
        </p:blipFill>
        <p:spPr bwMode="auto">
          <a:xfrm>
            <a:off x="914400" y="1981200"/>
            <a:ext cx="2819400" cy="3810000"/>
          </a:xfrm>
          <a:prstGeom prst="rect">
            <a:avLst/>
          </a:prstGeom>
          <a:noFill/>
        </p:spPr>
      </p:pic>
      <p:pic>
        <p:nvPicPr>
          <p:cNvPr id="12292" name="Picture 4" descr="C:\Users\amar\Pictures\sentiments.PNG"/>
          <p:cNvPicPr>
            <a:picLocks noChangeAspect="1" noChangeArrowheads="1"/>
          </p:cNvPicPr>
          <p:nvPr/>
        </p:nvPicPr>
        <p:blipFill>
          <a:blip r:embed="rId3"/>
          <a:srcRect/>
          <a:stretch>
            <a:fillRect/>
          </a:stretch>
        </p:blipFill>
        <p:spPr bwMode="auto">
          <a:xfrm>
            <a:off x="4343400" y="2209800"/>
            <a:ext cx="2895600" cy="1676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amar\Pictures\donut.PNG"/>
          <p:cNvPicPr>
            <a:picLocks noChangeAspect="1" noChangeArrowheads="1"/>
          </p:cNvPicPr>
          <p:nvPr/>
        </p:nvPicPr>
        <p:blipFill>
          <a:blip r:embed="rId2"/>
          <a:srcRect/>
          <a:stretch>
            <a:fillRect/>
          </a:stretch>
        </p:blipFill>
        <p:spPr bwMode="auto">
          <a:xfrm>
            <a:off x="838200" y="685800"/>
            <a:ext cx="8305800" cy="4572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C:\Users\amar\Pictures\negative.PNG"/>
          <p:cNvPicPr>
            <a:picLocks noGrp="1" noChangeAspect="1" noChangeArrowheads="1"/>
          </p:cNvPicPr>
          <p:nvPr>
            <p:ph idx="1"/>
          </p:nvPr>
        </p:nvPicPr>
        <p:blipFill>
          <a:blip r:embed="rId2"/>
          <a:srcRect/>
          <a:stretch>
            <a:fillRect/>
          </a:stretch>
        </p:blipFill>
        <p:spPr bwMode="auto">
          <a:xfrm>
            <a:off x="1752601" y="762000"/>
            <a:ext cx="6248400" cy="53641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mar\Pictures\neutral unique.PNG"/>
          <p:cNvPicPr>
            <a:picLocks noChangeAspect="1" noChangeArrowheads="1"/>
          </p:cNvPicPr>
          <p:nvPr/>
        </p:nvPicPr>
        <p:blipFill>
          <a:blip r:embed="rId2"/>
          <a:srcRect/>
          <a:stretch>
            <a:fillRect/>
          </a:stretch>
        </p:blipFill>
        <p:spPr bwMode="auto">
          <a:xfrm>
            <a:off x="1379538" y="742950"/>
            <a:ext cx="6383337" cy="53721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and classification </a:t>
            </a:r>
            <a:endParaRPr lang="en-US" dirty="0"/>
          </a:p>
        </p:txBody>
      </p:sp>
      <p:pic>
        <p:nvPicPr>
          <p:cNvPr id="11266" name="Picture 2" descr="C:\Users\amar\Pictures\Predictions and Classification.PNG"/>
          <p:cNvPicPr>
            <a:picLocks noGrp="1" noChangeAspect="1" noChangeArrowheads="1"/>
          </p:cNvPicPr>
          <p:nvPr>
            <p:ph idx="1"/>
          </p:nvPr>
        </p:nvPicPr>
        <p:blipFill>
          <a:blip r:embed="rId2"/>
          <a:srcRect/>
          <a:stretch>
            <a:fillRect/>
          </a:stretch>
        </p:blipFill>
        <p:spPr bwMode="auto">
          <a:xfrm>
            <a:off x="457200" y="2590800"/>
            <a:ext cx="8229600" cy="27431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828800"/>
            <a:ext cx="7848600" cy="4343400"/>
          </a:xfrm>
        </p:spPr>
        <p:txBody>
          <a:bodyPr>
            <a:noAutofit/>
          </a:bodyPr>
          <a:lstStyle/>
          <a:p>
            <a:pPr algn="l"/>
            <a:r>
              <a:rPr lang="en-US" sz="1400" b="1" dirty="0"/>
              <a:t>Topic </a:t>
            </a:r>
            <a:r>
              <a:rPr lang="en-US" sz="1400" b="1" dirty="0" err="1"/>
              <a:t>modelling</a:t>
            </a:r>
            <a:r>
              <a:rPr lang="en-US" sz="1400" b="1" dirty="0"/>
              <a:t> is the process in which we try uncover abstract themes or "topics" based on the underlying documents and words in a corpus of text. I will introduce two standard topic </a:t>
            </a:r>
            <a:r>
              <a:rPr lang="en-US" sz="1400" b="1" dirty="0" err="1"/>
              <a:t>modelling</a:t>
            </a:r>
            <a:r>
              <a:rPr lang="en-US" sz="1400" b="1" dirty="0"/>
              <a:t> techniques here with the first technique known as Latent </a:t>
            </a:r>
            <a:r>
              <a:rPr lang="en-US" sz="1400" b="1" dirty="0" err="1"/>
              <a:t>Dirichlet</a:t>
            </a:r>
            <a:r>
              <a:rPr lang="en-US" sz="1400" b="1" dirty="0"/>
              <a:t> Allocation (LDA) and the second Non-negative Matrix Factorization (NMF). I will also take the opportunity to introduce some Natural Language Processing basics such as Tokenization, Stemming and </a:t>
            </a:r>
            <a:r>
              <a:rPr lang="en-US" sz="1400" b="1" dirty="0" err="1"/>
              <a:t>vectorization</a:t>
            </a:r>
            <a:r>
              <a:rPr lang="en-US" sz="1400" b="1" dirty="0"/>
              <a:t> of the raw text which should also hopefully come in handy when making predictions with learning models</a:t>
            </a:r>
            <a:r>
              <a:rPr lang="en-US" sz="1400" b="1" dirty="0" smtClean="0"/>
              <a:t>.</a:t>
            </a:r>
          </a:p>
          <a:p>
            <a:pPr algn="l"/>
            <a:endParaRPr lang="en-US" sz="1400" b="1" dirty="0"/>
          </a:p>
          <a:p>
            <a:pPr algn="l"/>
            <a:r>
              <a:rPr lang="en-US" sz="1400" b="1" dirty="0"/>
              <a:t>The outline of this notebook is as follows:</a:t>
            </a:r>
          </a:p>
          <a:p>
            <a:pPr algn="l"/>
            <a:r>
              <a:rPr lang="en-US" sz="1400" b="1" dirty="0"/>
              <a:t>Exploratory Data Analysis (EDA) and </a:t>
            </a:r>
            <a:r>
              <a:rPr lang="en-US" sz="1400" b="1" dirty="0" err="1"/>
              <a:t>Wordclouds</a:t>
            </a:r>
            <a:r>
              <a:rPr lang="en-US" sz="1400" b="1" dirty="0"/>
              <a:t> - Analyzing the data by generating simple statistics such word frequencies over the different authors as well as plotting some </a:t>
            </a:r>
            <a:r>
              <a:rPr lang="en-US" sz="1400" b="1" dirty="0" err="1"/>
              <a:t>wordclouds</a:t>
            </a:r>
            <a:r>
              <a:rPr lang="en-US" sz="1400" b="1" dirty="0"/>
              <a:t> (with image masks</a:t>
            </a:r>
            <a:r>
              <a:rPr lang="en-US" sz="1400" b="1" dirty="0" smtClean="0"/>
              <a:t>).</a:t>
            </a:r>
          </a:p>
          <a:p>
            <a:pPr algn="l"/>
            <a:endParaRPr lang="en-US" sz="1400" b="1" dirty="0"/>
          </a:p>
          <a:p>
            <a:pPr algn="l"/>
            <a:r>
              <a:rPr lang="en-US" sz="1400" b="1" dirty="0"/>
              <a:t>Natural Language Processing (NLP) with NLTK (Natural Language Toolkit) - Introducing basic text processing methods such as </a:t>
            </a:r>
            <a:r>
              <a:rPr lang="en-US" sz="1400" b="1" dirty="0" err="1"/>
              <a:t>tokenizations</a:t>
            </a:r>
            <a:r>
              <a:rPr lang="en-US" sz="1400" b="1" dirty="0"/>
              <a:t>, stop word removal, stemming and </a:t>
            </a:r>
            <a:r>
              <a:rPr lang="en-US" sz="1400" b="1" dirty="0" err="1"/>
              <a:t>vectorizing</a:t>
            </a:r>
            <a:r>
              <a:rPr lang="en-US" sz="1400" b="1" dirty="0"/>
              <a:t> text via term frequencies (TF) as well as the inverse document frequencies (TF-IDF</a:t>
            </a:r>
            <a:r>
              <a:rPr lang="en-US" sz="1400" b="1" dirty="0" smtClean="0"/>
              <a:t>)</a:t>
            </a:r>
          </a:p>
          <a:p>
            <a:pPr algn="l"/>
            <a:endParaRPr lang="en-US" sz="1400" b="1" dirty="0"/>
          </a:p>
          <a:p>
            <a:pPr algn="l"/>
            <a:r>
              <a:rPr lang="en-US" sz="1400" b="1" dirty="0" smtClean="0"/>
              <a:t>Topic </a:t>
            </a:r>
            <a:r>
              <a:rPr lang="en-US" sz="1400" b="1" dirty="0" err="1"/>
              <a:t>Modelling</a:t>
            </a:r>
            <a:r>
              <a:rPr lang="en-US" sz="1400" b="1" dirty="0"/>
              <a:t> with LDA and </a:t>
            </a:r>
            <a:r>
              <a:rPr lang="en-US" sz="1400" b="1" dirty="0" smtClean="0"/>
              <a:t>NNMF - Implementing the two topic </a:t>
            </a:r>
            <a:r>
              <a:rPr lang="en-US" sz="1400" b="1" dirty="0" err="1" smtClean="0"/>
              <a:t>modelling</a:t>
            </a:r>
            <a:r>
              <a:rPr lang="en-US" sz="1400" b="1" dirty="0" smtClean="0"/>
              <a:t> techniques of Latent </a:t>
            </a:r>
            <a:r>
              <a:rPr lang="en-US" sz="1400" b="1" dirty="0" err="1" smtClean="0"/>
              <a:t>Dirichlet</a:t>
            </a:r>
            <a:r>
              <a:rPr lang="en-US" sz="1400" b="1" dirty="0" smtClean="0"/>
              <a:t> Allocation (LDA) </a:t>
            </a:r>
            <a:r>
              <a:rPr lang="en-US" sz="1400" b="1" dirty="0"/>
              <a:t>and Non-negative Matrix Factorization (NMF).</a:t>
            </a:r>
          </a:p>
          <a:p>
            <a:pPr algn="l"/>
            <a:endParaRPr lang="en-US"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D6AF15BB-1145-48FD-A5CF-F9CB75E22C26}"/>
              </a:ext>
            </a:extLst>
          </p:cNvPr>
          <p:cNvSpPr/>
          <p:nvPr/>
        </p:nvSpPr>
        <p:spPr>
          <a:xfrm>
            <a:off x="361258" y="153070"/>
            <a:ext cx="8341403"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 xmlns:a16="http://schemas.microsoft.com/office/drawing/2014/main" id="{A1CBB798-810B-4E42-956D-26FF755BF9BB}"/>
              </a:ext>
            </a:extLst>
          </p:cNvPr>
          <p:cNvCxnSpPr>
            <a:cxnSpLocks/>
          </p:cNvCxnSpPr>
          <p:nvPr/>
        </p:nvCxnSpPr>
        <p:spPr>
          <a:xfrm>
            <a:off x="361258" y="866336"/>
            <a:ext cx="8341403"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 xmlns:a16="http://schemas.microsoft.com/office/drawing/2014/main" id="{372CCA9D-CA1D-4144-9A1E-5D7E73EAF478}"/>
              </a:ext>
            </a:extLst>
          </p:cNvPr>
          <p:cNvSpPr/>
          <p:nvPr/>
        </p:nvSpPr>
        <p:spPr>
          <a:xfrm>
            <a:off x="678007" y="2463631"/>
            <a:ext cx="7782517" cy="1887448"/>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r>
              <a:rPr lang="en-IN" b="1" dirty="0">
                <a:solidFill>
                  <a:schemeClr val="tx1">
                    <a:lumMod val="65000"/>
                    <a:lumOff val="35000"/>
                  </a:schemeClr>
                </a:solidFill>
              </a:rPr>
              <a:t>Solution:</a:t>
            </a:r>
          </a:p>
          <a:p>
            <a:pPr algn="just">
              <a:lnSpc>
                <a:spcPct val="150000"/>
              </a:lnSpc>
            </a:pPr>
            <a:r>
              <a:rPr lang="en-US" dirty="0">
                <a:solidFill>
                  <a:schemeClr val="tx1">
                    <a:lumMod val="95000"/>
                    <a:lumOff val="5000"/>
                  </a:schemeClr>
                </a:solidFill>
              </a:rPr>
              <a:t>Build a classification model to decide whether it is a positive or negative or neutral category. Also, build a system to understand themes around the customer's feedback.   </a:t>
            </a:r>
          </a:p>
          <a:p>
            <a:pPr algn="just">
              <a:lnSpc>
                <a:spcPct val="150000"/>
              </a:lnSpc>
            </a:pPr>
            <a:r>
              <a:rPr lang="en-US" dirty="0">
                <a:solidFill>
                  <a:schemeClr val="tx1">
                    <a:lumMod val="95000"/>
                    <a:lumOff val="5000"/>
                  </a:schemeClr>
                </a:solidFill>
              </a:rPr>
              <a:t>The data has feedback of different airlines; feel free to use all data and show sentiments across operators</a:t>
            </a:r>
          </a:p>
          <a:p>
            <a:pPr algn="just">
              <a:lnSpc>
                <a:spcPct val="150000"/>
              </a:lnSpc>
            </a:pPr>
            <a:endParaRPr lang="en-IN" sz="1600" b="1" dirty="0">
              <a:solidFill>
                <a:schemeClr val="tx1">
                  <a:lumMod val="65000"/>
                  <a:lumOff val="35000"/>
                </a:schemeClr>
              </a:solidFill>
            </a:endParaRPr>
          </a:p>
        </p:txBody>
      </p:sp>
      <p:graphicFrame>
        <p:nvGraphicFramePr>
          <p:cNvPr id="5" name="Object 4"/>
          <p:cNvGraphicFramePr>
            <a:graphicFrameLocks noChangeAspect="1"/>
          </p:cNvGraphicFramePr>
          <p:nvPr>
            <p:extLst>
              <p:ext uri="{D42A27DB-BD31-4B8C-83A1-F6EECF244321}">
                <p14:modId xmlns="" xmlns:p14="http://schemas.microsoft.com/office/powerpoint/2010/main" val="337179706"/>
              </p:ext>
            </p:extLst>
          </p:nvPr>
        </p:nvGraphicFramePr>
        <p:xfrm>
          <a:off x="4403148" y="4646391"/>
          <a:ext cx="1387187" cy="824192"/>
        </p:xfrm>
        <a:graphic>
          <a:graphicData uri="http://schemas.openxmlformats.org/presentationml/2006/ole">
            <p:oleObj spid="_x0000_s1026" name="Packager Shell Object" showAsIcon="1" r:id="rId4" imgW="1135080" imgH="437400" progId="Package">
              <p:embed/>
            </p:oleObj>
          </a:graphicData>
        </a:graphic>
      </p:graphicFrame>
      <p:sp>
        <p:nvSpPr>
          <p:cNvPr id="6" name="Rectangle 5"/>
          <p:cNvSpPr/>
          <p:nvPr/>
        </p:nvSpPr>
        <p:spPr>
          <a:xfrm>
            <a:off x="3342372" y="4873821"/>
            <a:ext cx="1189588" cy="369332"/>
          </a:xfrm>
          <a:prstGeom prst="rect">
            <a:avLst/>
          </a:prstGeom>
        </p:spPr>
        <p:txBody>
          <a:bodyPr wrap="square">
            <a:spAutoFit/>
          </a:bodyPr>
          <a:lstStyle/>
          <a:p>
            <a:r>
              <a:rPr lang="en-US" b="1" dirty="0"/>
              <a:t>Dataset </a:t>
            </a:r>
            <a:r>
              <a:rPr lang="en-US" b="1" dirty="0">
                <a:sym typeface="Wingdings" panose="05000000000000000000" pitchFamily="2" charset="2"/>
              </a:rPr>
              <a:t></a:t>
            </a:r>
            <a:endParaRPr lang="en-US" dirty="0"/>
          </a:p>
        </p:txBody>
      </p:sp>
      <p:sp>
        <p:nvSpPr>
          <p:cNvPr id="14" name="Rectangle 13">
            <a:extLst>
              <a:ext uri="{FF2B5EF4-FFF2-40B4-BE49-F238E27FC236}">
                <a16:creationId xmlns="" xmlns:a16="http://schemas.microsoft.com/office/drawing/2014/main" id="{622AB728-AAA2-4EF8-A169-AEC8565400DC}"/>
              </a:ext>
            </a:extLst>
          </p:cNvPr>
          <p:cNvSpPr/>
          <p:nvPr/>
        </p:nvSpPr>
        <p:spPr>
          <a:xfrm>
            <a:off x="672537" y="957030"/>
            <a:ext cx="7787987" cy="1415909"/>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Problem:</a:t>
            </a:r>
          </a:p>
          <a:p>
            <a:pPr algn="just">
              <a:lnSpc>
                <a:spcPct val="150000"/>
              </a:lnSpc>
            </a:pPr>
            <a:r>
              <a:rPr lang="en-US" dirty="0">
                <a:solidFill>
                  <a:schemeClr val="tx1">
                    <a:lumMod val="95000"/>
                    <a:lumOff val="5000"/>
                  </a:schemeClr>
                </a:solidFill>
              </a:rPr>
              <a:t>In the current world, there is no automatic system in place to find whether customer's feedback is positive or negative or neutral. </a:t>
            </a:r>
            <a:endParaRPr lang="en-IN" dirty="0">
              <a:solidFill>
                <a:schemeClr val="tx1">
                  <a:lumMod val="95000"/>
                  <a:lumOff val="5000"/>
                </a:schemeClr>
              </a:solidFill>
            </a:endParaRPr>
          </a:p>
        </p:txBody>
      </p:sp>
    </p:spTree>
    <p:extLst>
      <p:ext uri="{BB962C8B-B14F-4D97-AF65-F5344CB8AC3E}">
        <p14:creationId xmlns="" xmlns:p14="http://schemas.microsoft.com/office/powerpoint/2010/main" val="255275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Sentiment Analysis </a:t>
            </a:r>
            <a:br>
              <a:rPr lang="en-US" dirty="0" smtClean="0"/>
            </a:br>
            <a:endParaRPr lang="en-US" dirty="0"/>
          </a:p>
        </p:txBody>
      </p:sp>
      <p:sp>
        <p:nvSpPr>
          <p:cNvPr id="3" name="Content Placeholder 2"/>
          <p:cNvSpPr>
            <a:spLocks noGrp="1"/>
          </p:cNvSpPr>
          <p:nvPr>
            <p:ph idx="1"/>
          </p:nvPr>
        </p:nvSpPr>
        <p:spPr/>
        <p:txBody>
          <a:bodyPr>
            <a:normAutofit/>
          </a:bodyPr>
          <a:lstStyle/>
          <a:p>
            <a:endParaRPr lang="en-US" sz="1200" dirty="0"/>
          </a:p>
          <a:p>
            <a:pPr>
              <a:buNone/>
            </a:pPr>
            <a:r>
              <a:rPr lang="en-US" sz="1200" dirty="0" smtClean="0">
                <a:solidFill>
                  <a:schemeClr val="tx1">
                    <a:lumMod val="95000"/>
                    <a:lumOff val="5000"/>
                  </a:schemeClr>
                </a:solidFill>
              </a:rPr>
              <a:t>Classification  model is built in order to decide whether it is a positive or negative or neutral feedback</a:t>
            </a:r>
          </a:p>
          <a:p>
            <a:pPr>
              <a:buNone/>
            </a:pPr>
            <a:endParaRPr lang="en-US" sz="1200" dirty="0">
              <a:solidFill>
                <a:schemeClr val="tx1">
                  <a:lumMod val="95000"/>
                  <a:lumOff val="5000"/>
                </a:schemeClr>
              </a:solidFill>
            </a:endParaRPr>
          </a:p>
          <a:p>
            <a:pPr>
              <a:buNone/>
            </a:pPr>
            <a:r>
              <a:rPr lang="en-US" sz="1200" dirty="0" smtClean="0">
                <a:solidFill>
                  <a:schemeClr val="tx1">
                    <a:lumMod val="95000"/>
                    <a:lumOff val="5000"/>
                  </a:schemeClr>
                </a:solidFill>
              </a:rPr>
              <a:t>Additionally ,Topic </a:t>
            </a:r>
            <a:r>
              <a:rPr lang="en-US" sz="1200" dirty="0" err="1" smtClean="0">
                <a:solidFill>
                  <a:schemeClr val="tx1">
                    <a:lumMod val="95000"/>
                    <a:lumOff val="5000"/>
                  </a:schemeClr>
                </a:solidFill>
              </a:rPr>
              <a:t>modelling</a:t>
            </a:r>
            <a:r>
              <a:rPr lang="en-US" sz="1200" dirty="0" smtClean="0">
                <a:solidFill>
                  <a:schemeClr val="tx1">
                    <a:lumMod val="95000"/>
                    <a:lumOff val="5000"/>
                  </a:schemeClr>
                </a:solidFill>
              </a:rPr>
              <a:t> is done </a:t>
            </a:r>
            <a:r>
              <a:rPr lang="en-US" sz="1200" dirty="0" err="1" smtClean="0">
                <a:solidFill>
                  <a:schemeClr val="tx1">
                    <a:lumMod val="95000"/>
                    <a:lumOff val="5000"/>
                  </a:schemeClr>
                </a:solidFill>
              </a:rPr>
              <a:t>w.r.t</a:t>
            </a:r>
            <a:r>
              <a:rPr lang="en-US" sz="1200" dirty="0" smtClean="0">
                <a:solidFill>
                  <a:schemeClr val="tx1">
                    <a:lumMod val="95000"/>
                    <a:lumOff val="5000"/>
                  </a:schemeClr>
                </a:solidFill>
              </a:rPr>
              <a:t> specific airline  in order understand the most frequent worst used by the</a:t>
            </a:r>
          </a:p>
          <a:p>
            <a:pPr>
              <a:buNone/>
            </a:pPr>
            <a:r>
              <a:rPr lang="en-US" sz="1200" dirty="0" smtClean="0">
                <a:solidFill>
                  <a:schemeClr val="tx1">
                    <a:lumMod val="95000"/>
                    <a:lumOff val="5000"/>
                  </a:schemeClr>
                </a:solidFill>
              </a:rPr>
              <a:t>passenger or customer  </a:t>
            </a:r>
          </a:p>
          <a:p>
            <a:endParaRPr lang="en-US" sz="1200" dirty="0" smtClean="0"/>
          </a:p>
          <a:p>
            <a:pPr>
              <a:buNone/>
            </a:pPr>
            <a:r>
              <a:rPr lang="en-US" sz="1200" dirty="0" smtClean="0"/>
              <a:t>Model used:-</a:t>
            </a:r>
            <a:r>
              <a:rPr lang="en-US" sz="1200" b="1" dirty="0" smtClean="0"/>
              <a:t> </a:t>
            </a:r>
          </a:p>
          <a:p>
            <a:pPr>
              <a:buNone/>
            </a:pPr>
            <a:endParaRPr lang="en-US" sz="1200" b="1" dirty="0"/>
          </a:p>
          <a:p>
            <a:r>
              <a:rPr lang="en-US" sz="1200" b="1" dirty="0" smtClean="0"/>
              <a:t>Topic </a:t>
            </a:r>
            <a:r>
              <a:rPr lang="en-US" sz="1200" b="1" dirty="0" err="1" smtClean="0"/>
              <a:t>Modelling</a:t>
            </a:r>
            <a:r>
              <a:rPr lang="en-US" sz="1200" b="1" dirty="0"/>
              <a:t> </a:t>
            </a:r>
            <a:r>
              <a:rPr lang="en-US" sz="1200" b="1" dirty="0" smtClean="0"/>
              <a:t>with</a:t>
            </a:r>
            <a:r>
              <a:rPr lang="en-US" sz="1200" b="1" dirty="0"/>
              <a:t> </a:t>
            </a:r>
            <a:r>
              <a:rPr lang="en-US" sz="1200" b="1" dirty="0" smtClean="0"/>
              <a:t>LDA and NNMF,</a:t>
            </a:r>
          </a:p>
          <a:p>
            <a:endParaRPr lang="en-US" sz="1200" b="1" dirty="0"/>
          </a:p>
          <a:p>
            <a:r>
              <a:rPr lang="en-US" sz="1200" b="1" dirty="0" smtClean="0"/>
              <a:t> Multinomial Naïve </a:t>
            </a:r>
            <a:r>
              <a:rPr lang="en-US" sz="1200" b="1" dirty="0" err="1" smtClean="0"/>
              <a:t>Bayes</a:t>
            </a:r>
            <a:r>
              <a:rPr lang="en-US" sz="1200" b="1" dirty="0" smtClean="0"/>
              <a:t>  </a:t>
            </a:r>
          </a:p>
          <a:p>
            <a:endParaRPr lang="en-US" sz="1200" b="1" dirty="0"/>
          </a:p>
          <a:p>
            <a:r>
              <a:rPr lang="en-US" sz="1200" b="1" dirty="0" smtClean="0"/>
              <a:t>Linear SVC</a:t>
            </a:r>
          </a:p>
          <a:p>
            <a:endParaRPr lang="en-US" sz="1200" b="1" dirty="0"/>
          </a:p>
          <a:p>
            <a:r>
              <a:rPr lang="en-US" sz="1200" b="1" dirty="0" smtClean="0"/>
              <a:t>Logistic Regression</a:t>
            </a:r>
          </a:p>
          <a:p>
            <a:endParaRPr lang="en-US" sz="1200" b="1" dirty="0"/>
          </a:p>
          <a:p>
            <a:endParaRPr lang="en-US" sz="1200" b="1" dirty="0" smtClean="0"/>
          </a:p>
          <a:p>
            <a:endParaRPr lang="en-US" sz="1200" b="1" dirty="0"/>
          </a:p>
          <a:p>
            <a:endParaRPr lang="en-US" sz="1200" b="1" dirty="0" smtClean="0"/>
          </a:p>
          <a:p>
            <a:r>
              <a:rPr lang="en-US" sz="1200" dirty="0" smtClean="0"/>
              <a:t>Note :-Data used </a:t>
            </a:r>
            <a:r>
              <a:rPr lang="en-US" sz="1200" dirty="0" err="1" smtClean="0"/>
              <a:t>Usecase</a:t>
            </a:r>
            <a:r>
              <a:rPr lang="en-US" sz="1200" dirty="0" smtClean="0"/>
              <a:t> </a:t>
            </a:r>
            <a:r>
              <a:rPr lang="en-US" sz="1200" dirty="0" smtClean="0"/>
              <a:t> 3 dataset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observed</a:t>
            </a:r>
            <a:endParaRPr lang="en-US" dirty="0"/>
          </a:p>
        </p:txBody>
      </p:sp>
      <p:pic>
        <p:nvPicPr>
          <p:cNvPr id="2050" name="Picture 2" descr="C:\Users\amar\Pictures\Count Airline.PNG"/>
          <p:cNvPicPr>
            <a:picLocks noGrp="1" noChangeAspect="1" noChangeArrowheads="1"/>
          </p:cNvPicPr>
          <p:nvPr>
            <p:ph idx="1"/>
          </p:nvPr>
        </p:nvPicPr>
        <p:blipFill>
          <a:blip r:embed="rId2"/>
          <a:srcRect/>
          <a:stretch>
            <a:fillRect/>
          </a:stretch>
        </p:blipFill>
        <p:spPr bwMode="auto">
          <a:xfrm>
            <a:off x="457200" y="1600200"/>
            <a:ext cx="8229600" cy="3886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mar\Pictures\funnel.PNG"/>
          <p:cNvPicPr>
            <a:picLocks noChangeAspect="1" noChangeArrowheads="1"/>
          </p:cNvPicPr>
          <p:nvPr/>
        </p:nvPicPr>
        <p:blipFill>
          <a:blip r:embed="rId2"/>
          <a:srcRect/>
          <a:stretch>
            <a:fillRect/>
          </a:stretch>
        </p:blipFill>
        <p:spPr bwMode="auto">
          <a:xfrm>
            <a:off x="1341438" y="1385888"/>
            <a:ext cx="6459537" cy="40862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amar\Pictures\Virgin.PNG"/>
          <p:cNvPicPr>
            <a:picLocks noGrp="1" noChangeAspect="1" noChangeArrowheads="1"/>
          </p:cNvPicPr>
          <p:nvPr>
            <p:ph idx="1"/>
          </p:nvPr>
        </p:nvPicPr>
        <p:blipFill>
          <a:blip r:embed="rId2"/>
          <a:srcRect/>
          <a:stretch>
            <a:fillRect/>
          </a:stretch>
        </p:blipFill>
        <p:spPr bwMode="auto">
          <a:xfrm>
            <a:off x="457200" y="2130812"/>
            <a:ext cx="8229600" cy="41937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descr="C:\Users\amar\Pictures\United.PNG"/>
          <p:cNvPicPr>
            <a:picLocks noGrp="1" noChangeAspect="1" noChangeArrowheads="1"/>
          </p:cNvPicPr>
          <p:nvPr>
            <p:ph idx="1"/>
          </p:nvPr>
        </p:nvPicPr>
        <p:blipFill>
          <a:blip r:embed="rId2"/>
          <a:srcRect/>
          <a:stretch>
            <a:fillRect/>
          </a:stretch>
        </p:blipFill>
        <p:spPr bwMode="auto">
          <a:xfrm>
            <a:off x="457200" y="1922679"/>
            <a:ext cx="8229600" cy="388100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amar\Pictures\US Airways.PNG"/>
          <p:cNvPicPr>
            <a:picLocks noGrp="1" noChangeAspect="1" noChangeArrowheads="1"/>
          </p:cNvPicPr>
          <p:nvPr>
            <p:ph idx="1"/>
          </p:nvPr>
        </p:nvPicPr>
        <p:blipFill>
          <a:blip r:embed="rId2"/>
          <a:srcRect/>
          <a:stretch>
            <a:fillRect/>
          </a:stretch>
        </p:blipFill>
        <p:spPr bwMode="auto">
          <a:xfrm>
            <a:off x="457200" y="1817405"/>
            <a:ext cx="8229600" cy="40915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mar\Pictures\Delta.PNG"/>
          <p:cNvPicPr>
            <a:picLocks noGrp="1" noChangeAspect="1" noChangeArrowheads="1"/>
          </p:cNvPicPr>
          <p:nvPr>
            <p:ph idx="1"/>
          </p:nvPr>
        </p:nvPicPr>
        <p:blipFill>
          <a:blip r:embed="rId2"/>
          <a:srcRect/>
          <a:stretch>
            <a:fillRect/>
          </a:stretch>
        </p:blipFill>
        <p:spPr bwMode="auto">
          <a:xfrm>
            <a:off x="457200" y="2111433"/>
            <a:ext cx="8229600" cy="350349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354</Words>
  <Application>Microsoft Office PowerPoint</Application>
  <PresentationFormat>On-screen Show (4:3)</PresentationFormat>
  <Paragraphs>51</Paragraphs>
  <Slides>19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Packager Shell Object</vt:lpstr>
      <vt:lpstr>Slide 1</vt:lpstr>
      <vt:lpstr>Slide 2</vt:lpstr>
      <vt:lpstr>Sentiment Analysis  </vt:lpstr>
      <vt:lpstr>Insights observed</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Predictions and classification </vt:lpstr>
      <vt:lpstr>Slide 19</vt:lpstr>
    </vt:vector>
  </TitlesOfParts>
  <Company>TEAM 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dc:creator>
  <cp:lastModifiedBy>amar</cp:lastModifiedBy>
  <cp:revision>16</cp:revision>
  <dcterms:created xsi:type="dcterms:W3CDTF">2021-03-27T12:59:08Z</dcterms:created>
  <dcterms:modified xsi:type="dcterms:W3CDTF">2021-03-27T17:15:37Z</dcterms:modified>
</cp:coreProperties>
</file>