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95" r:id="rId2"/>
    <p:sldId id="259" r:id="rId3"/>
    <p:sldId id="257" r:id="rId4"/>
    <p:sldId id="297" r:id="rId5"/>
    <p:sldId id="296" r:id="rId6"/>
    <p:sldId id="298" r:id="rId7"/>
    <p:sldId id="299" r:id="rId8"/>
    <p:sldId id="301" r:id="rId9"/>
    <p:sldId id="302" r:id="rId10"/>
    <p:sldId id="300" r:id="rId11"/>
    <p:sldId id="30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ews Cycle" panose="02000503000000000000" pitchFamily="2" charset="2"/>
      <p:regular r:id="rId18"/>
      <p:bold r:id="rId19"/>
    </p:embeddedFont>
    <p:embeddedFont>
      <p:font typeface="Oswald" pitchFamily="2" charset="0"/>
      <p:regular r:id="rId20"/>
      <p:bold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5681E7-3F6B-493A-A081-50176DB923CF}">
  <a:tblStyle styleId="{6B5681E7-3F6B-493A-A081-50176DB923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EFF09-86D4-41D1-8CD3-602A2CEEB6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3;n">
            <a:extLst>
              <a:ext uri="{FF2B5EF4-FFF2-40B4-BE49-F238E27FC236}">
                <a16:creationId xmlns:a16="http://schemas.microsoft.com/office/drawing/2014/main" id="{944C2D95-E2C0-937C-AA39-43080E9DB9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Google Shape;4;n">
            <a:extLst>
              <a:ext uri="{FF2B5EF4-FFF2-40B4-BE49-F238E27FC236}">
                <a16:creationId xmlns:a16="http://schemas.microsoft.com/office/drawing/2014/main" id="{C13C81BE-D49C-B42F-0904-F826FBC919F3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33;g3606f1c2d_30:notes">
            <a:extLst>
              <a:ext uri="{FF2B5EF4-FFF2-40B4-BE49-F238E27FC236}">
                <a16:creationId xmlns:a16="http://schemas.microsoft.com/office/drawing/2014/main" id="{DFECE2A8-1394-51A9-DBF1-0D696196523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6147" name="Google Shape;134;g3606f1c2d_30:notes">
            <a:extLst>
              <a:ext uri="{FF2B5EF4-FFF2-40B4-BE49-F238E27FC236}">
                <a16:creationId xmlns:a16="http://schemas.microsoft.com/office/drawing/2014/main" id="{92B546C0-E357-6EEC-D9D5-EBCD0D76082D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50;g35f391192_029:notes">
            <a:extLst>
              <a:ext uri="{FF2B5EF4-FFF2-40B4-BE49-F238E27FC236}">
                <a16:creationId xmlns:a16="http://schemas.microsoft.com/office/drawing/2014/main" id="{39FF1B6D-4A70-C1A2-C67B-15E7C4B4D23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8195" name="Google Shape;151;g35f391192_029:notes">
            <a:extLst>
              <a:ext uri="{FF2B5EF4-FFF2-40B4-BE49-F238E27FC236}">
                <a16:creationId xmlns:a16="http://schemas.microsoft.com/office/drawing/2014/main" id="{808151EA-0F4A-556E-8B74-1FE6BDB5FE28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33;g3606f1c2d_30:notes">
            <a:extLst>
              <a:ext uri="{FF2B5EF4-FFF2-40B4-BE49-F238E27FC236}">
                <a16:creationId xmlns:a16="http://schemas.microsoft.com/office/drawing/2014/main" id="{F19EE75F-B74E-7C50-95CA-BB32581F3BF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10243" name="Google Shape;134;g3606f1c2d_30:notes">
            <a:extLst>
              <a:ext uri="{FF2B5EF4-FFF2-40B4-BE49-F238E27FC236}">
                <a16:creationId xmlns:a16="http://schemas.microsoft.com/office/drawing/2014/main" id="{BE74644B-C0C6-7CB2-BAD6-D75B3A79BC42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;p3">
            <a:extLst>
              <a:ext uri="{FF2B5EF4-FFF2-40B4-BE49-F238E27FC236}">
                <a16:creationId xmlns:a16="http://schemas.microsoft.com/office/drawing/2014/main" id="{68C954F8-105F-60DE-C70F-F4CC47BB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675" y="0"/>
            <a:ext cx="892175" cy="322263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45700" rIns="45700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800"/>
              <a:buFont typeface="Calibri" panose="020F0502020204030204" pitchFamily="34" charset="0"/>
              <a:buNone/>
              <a:defRPr/>
            </a:pP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Google Shape;23;p3">
            <a:extLst>
              <a:ext uri="{FF2B5EF4-FFF2-40B4-BE49-F238E27FC236}">
                <a16:creationId xmlns:a16="http://schemas.microsoft.com/office/drawing/2014/main" id="{2FF62633-3802-B021-5F8B-36AEF98F3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3" y="0"/>
            <a:ext cx="565150" cy="1700213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45700" rIns="45700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800"/>
              <a:buFont typeface="Calibri" panose="020F0502020204030204" pitchFamily="34" charset="0"/>
              <a:buNone/>
              <a:defRPr/>
            </a:pP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Google Shape;24;p3">
            <a:extLst>
              <a:ext uri="{FF2B5EF4-FFF2-40B4-BE49-F238E27FC236}">
                <a16:creationId xmlns:a16="http://schemas.microsoft.com/office/drawing/2014/main" id="{453A50AC-2F24-5009-4439-403B1398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609600"/>
            <a:ext cx="1314450" cy="2119313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45700" tIns="45700" rIns="45700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800"/>
              <a:buFont typeface="Calibri" panose="020F0502020204030204" pitchFamily="34" charset="0"/>
              <a:buNone/>
              <a:defRPr/>
            </a:pP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Google Shape;25;p3">
            <a:extLst>
              <a:ext uri="{FF2B5EF4-FFF2-40B4-BE49-F238E27FC236}">
                <a16:creationId xmlns:a16="http://schemas.microsoft.com/office/drawing/2014/main" id="{1409AB23-CD28-E8C3-78B7-55EA3524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992188"/>
            <a:ext cx="1844675" cy="415925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45700" rIns="45700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800"/>
              <a:buFont typeface="Calibri" panose="020F0502020204030204" pitchFamily="34" charset="0"/>
              <a:buNone/>
              <a:defRPr/>
            </a:pP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Google Shape;26;p3">
            <a:extLst>
              <a:ext uri="{FF2B5EF4-FFF2-40B4-BE49-F238E27FC236}">
                <a16:creationId xmlns:a16="http://schemas.microsoft.com/office/drawing/2014/main" id="{7FEA740A-4745-9A19-B9F2-465EDA1F18D2}"/>
              </a:ext>
            </a:extLst>
          </p:cNvPr>
          <p:cNvSpPr/>
          <p:nvPr/>
        </p:nvSpPr>
        <p:spPr>
          <a:xfrm>
            <a:off x="4359275" y="2643188"/>
            <a:ext cx="1314450" cy="25114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lIns="45700" tIns="45700" rIns="45700" bIns="457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pPr>
            <a:endParaRPr sz="1800" kern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;p3">
            <a:extLst>
              <a:ext uri="{FF2B5EF4-FFF2-40B4-BE49-F238E27FC236}">
                <a16:creationId xmlns:a16="http://schemas.microsoft.com/office/drawing/2014/main" id="{265F84E6-A9DF-D8BF-65D8-D7E88D338AE6}"/>
              </a:ext>
            </a:extLst>
          </p:cNvPr>
          <p:cNvSpPr/>
          <p:nvPr/>
        </p:nvSpPr>
        <p:spPr>
          <a:xfrm>
            <a:off x="7813675" y="306388"/>
            <a:ext cx="892175" cy="2978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lIns="45700" tIns="45700" rIns="45700" bIns="457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pPr>
            <a:endParaRPr sz="1800" kern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8;p3">
            <a:extLst>
              <a:ext uri="{FF2B5EF4-FFF2-40B4-BE49-F238E27FC236}">
                <a16:creationId xmlns:a16="http://schemas.microsoft.com/office/drawing/2014/main" id="{F0A349E5-AC77-ACB6-2D24-F2C0B5D1A7A6}"/>
              </a:ext>
            </a:extLst>
          </p:cNvPr>
          <p:cNvSpPr/>
          <p:nvPr/>
        </p:nvSpPr>
        <p:spPr>
          <a:xfrm>
            <a:off x="5821363" y="0"/>
            <a:ext cx="1844675" cy="11604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lIns="45700" tIns="45700" rIns="45700" bIns="457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pPr>
            <a:endParaRPr sz="1800" kern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9;p3">
            <a:extLst>
              <a:ext uri="{FF2B5EF4-FFF2-40B4-BE49-F238E27FC236}">
                <a16:creationId xmlns:a16="http://schemas.microsoft.com/office/drawing/2014/main" id="{2B40407E-20BA-D795-0783-0267699B0E76}"/>
              </a:ext>
            </a:extLst>
          </p:cNvPr>
          <p:cNvSpPr/>
          <p:nvPr/>
        </p:nvSpPr>
        <p:spPr>
          <a:xfrm>
            <a:off x="7813675" y="3276600"/>
            <a:ext cx="892175" cy="1166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lIns="45700" tIns="45700" rIns="45700" bIns="457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pPr>
            <a:endParaRPr sz="1800" kern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550500" y="3044025"/>
            <a:ext cx="36387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50500" y="4300725"/>
            <a:ext cx="3638700" cy="375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907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9;p7">
            <a:extLst>
              <a:ext uri="{FF2B5EF4-FFF2-40B4-BE49-F238E27FC236}">
                <a16:creationId xmlns:a16="http://schemas.microsoft.com/office/drawing/2014/main" id="{6296E41C-D8C8-5B42-92F1-B03838FE0095}"/>
              </a:ext>
            </a:extLst>
          </p:cNvPr>
          <p:cNvGrpSpPr>
            <a:grpSpLocks/>
          </p:cNvGrpSpPr>
          <p:nvPr/>
        </p:nvGrpSpPr>
        <p:grpSpPr bwMode="auto">
          <a:xfrm>
            <a:off x="6962775" y="0"/>
            <a:ext cx="1952625" cy="5143500"/>
            <a:chOff x="6963076" y="0"/>
            <a:chExt cx="1952316" cy="5143493"/>
          </a:xfrm>
        </p:grpSpPr>
        <p:sp>
          <p:nvSpPr>
            <p:cNvPr id="6" name="Google Shape;70;p7">
              <a:extLst>
                <a:ext uri="{FF2B5EF4-FFF2-40B4-BE49-F238E27FC236}">
                  <a16:creationId xmlns:a16="http://schemas.microsoft.com/office/drawing/2014/main" id="{A8329726-01C8-7343-04AE-20F1333C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3076" y="3275009"/>
              <a:ext cx="358718" cy="186848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45700" rIns="45700" bIns="45700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800"/>
                <a:buFont typeface="Calibri" panose="020F0502020204030204" pitchFamily="34" charset="0"/>
                <a:buNone/>
                <a:defRPr/>
              </a:pPr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" name="Google Shape;71;p7">
              <a:extLst>
                <a:ext uri="{FF2B5EF4-FFF2-40B4-BE49-F238E27FC236}">
                  <a16:creationId xmlns:a16="http://schemas.microsoft.com/office/drawing/2014/main" id="{BABE6B5D-BA85-EAB4-CA51-446DFFBD2434}"/>
                </a:ext>
              </a:extLst>
            </p:cNvPr>
            <p:cNvSpPr/>
            <p:nvPr/>
          </p:nvSpPr>
          <p:spPr>
            <a:xfrm>
              <a:off x="6963076" y="977899"/>
              <a:ext cx="358718" cy="43973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45700" tIns="45700" rIns="45700" bIns="457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defRPr/>
              </a:pPr>
              <a:endParaRPr sz="1800" kern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2;p7">
              <a:extLst>
                <a:ext uri="{FF2B5EF4-FFF2-40B4-BE49-F238E27FC236}">
                  <a16:creationId xmlns:a16="http://schemas.microsoft.com/office/drawing/2014/main" id="{A552C2B3-D077-6566-968A-FC1DC66030ED}"/>
                </a:ext>
              </a:extLst>
            </p:cNvPr>
            <p:cNvSpPr/>
            <p:nvPr/>
          </p:nvSpPr>
          <p:spPr>
            <a:xfrm>
              <a:off x="6963076" y="0"/>
              <a:ext cx="358718" cy="9540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45700" tIns="45700" rIns="45700" bIns="457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defRPr/>
              </a:pPr>
              <a:endParaRPr sz="1800" kern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3;p7">
              <a:extLst>
                <a:ext uri="{FF2B5EF4-FFF2-40B4-BE49-F238E27FC236}">
                  <a16:creationId xmlns:a16="http://schemas.microsoft.com/office/drawing/2014/main" id="{3355E713-3BBC-299B-7413-626525116F99}"/>
                </a:ext>
              </a:extLst>
            </p:cNvPr>
            <p:cNvSpPr/>
            <p:nvPr/>
          </p:nvSpPr>
          <p:spPr>
            <a:xfrm>
              <a:off x="7415442" y="1035049"/>
              <a:ext cx="838067" cy="296227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45700" tIns="45700" rIns="45700" bIns="457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defRPr/>
              </a:pPr>
              <a:endParaRPr sz="1800" kern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;p7">
              <a:extLst>
                <a:ext uri="{FF2B5EF4-FFF2-40B4-BE49-F238E27FC236}">
                  <a16:creationId xmlns:a16="http://schemas.microsoft.com/office/drawing/2014/main" id="{861A8FB9-919B-9FA8-7E16-3E69F199D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442" y="0"/>
              <a:ext cx="838067" cy="109219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 extrusionOk="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45700" rIns="45700" bIns="45700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800"/>
                <a:buFont typeface="Calibri" panose="020F0502020204030204" pitchFamily="34" charset="0"/>
                <a:buNone/>
                <a:defRPr/>
              </a:pPr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" name="Google Shape;75;p7">
              <a:extLst>
                <a:ext uri="{FF2B5EF4-FFF2-40B4-BE49-F238E27FC236}">
                  <a16:creationId xmlns:a16="http://schemas.microsoft.com/office/drawing/2014/main" id="{5BCBC4C0-5E33-3D52-CC0B-C1DDB039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7157" y="1552573"/>
              <a:ext cx="568235" cy="113982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 extrusionOk="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45700" tIns="45700" rIns="45700" bIns="45700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800"/>
                <a:buFont typeface="Calibri" panose="020F0502020204030204" pitchFamily="34" charset="0"/>
                <a:buNone/>
                <a:defRPr/>
              </a:pPr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" name="Google Shape;76;p7">
              <a:extLst>
                <a:ext uri="{FF2B5EF4-FFF2-40B4-BE49-F238E27FC236}">
                  <a16:creationId xmlns:a16="http://schemas.microsoft.com/office/drawing/2014/main" id="{DD31B593-FC8A-E471-65DE-9201DA3E608F}"/>
                </a:ext>
              </a:extLst>
            </p:cNvPr>
            <p:cNvSpPr/>
            <p:nvPr/>
          </p:nvSpPr>
          <p:spPr>
            <a:xfrm>
              <a:off x="8347157" y="4575169"/>
              <a:ext cx="568235" cy="5683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45700" tIns="45700" rIns="45700" bIns="457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defRPr/>
              </a:pPr>
              <a:endParaRPr sz="1800" kern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7;p7">
              <a:extLst>
                <a:ext uri="{FF2B5EF4-FFF2-40B4-BE49-F238E27FC236}">
                  <a16:creationId xmlns:a16="http://schemas.microsoft.com/office/drawing/2014/main" id="{7C8C29D3-A217-A8C5-180C-F97E844C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7157" y="2682871"/>
              <a:ext cx="568235" cy="190182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 extrusionOk="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45700" rIns="45700" bIns="45700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800"/>
                <a:buFont typeface="Calibri" panose="020F0502020204030204" pitchFamily="34" charset="0"/>
                <a:buNone/>
                <a:defRPr/>
              </a:pPr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2853600" cy="3418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3804472" y="1353950"/>
            <a:ext cx="2853600" cy="3418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" name="Google Shape;68;p7">
            <a:extLst>
              <a:ext uri="{FF2B5EF4-FFF2-40B4-BE49-F238E27FC236}">
                <a16:creationId xmlns:a16="http://schemas.microsoft.com/office/drawing/2014/main" id="{59ACCE17-A1FF-0BA4-17B2-D3E90580DB17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3A928F5-B6A3-43D6-BF82-4B92C7E738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82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7FE6529A-9A0B-0509-569E-0C0B97E15CA8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550863" y="760413"/>
            <a:ext cx="61071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0971A729-6071-E211-7A1F-0DB257543E6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550863" y="1354138"/>
            <a:ext cx="6107112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749C44C1-3BB6-3B84-E40D-CD8CE423E59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345488" y="4687888"/>
            <a:ext cx="569912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defRPr>
            </a:lvl1pPr>
          </a:lstStyle>
          <a:p>
            <a:fld id="{F167A2A6-00CD-4393-9A04-19A5F66661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40;p13">
            <a:extLst>
              <a:ext uri="{FF2B5EF4-FFF2-40B4-BE49-F238E27FC236}">
                <a16:creationId xmlns:a16="http://schemas.microsoft.com/office/drawing/2014/main" id="{36585CAA-23E1-58F3-F253-64E7134B8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5EF33B1-1DF8-4F2B-8F91-E57210256C02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1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sp>
        <p:nvSpPr>
          <p:cNvPr id="5123" name="Title 6">
            <a:extLst>
              <a:ext uri="{FF2B5EF4-FFF2-40B4-BE49-F238E27FC236}">
                <a16:creationId xmlns:a16="http://schemas.microsoft.com/office/drawing/2014/main" id="{DDD22567-F9F1-EE55-23A1-93B8292500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19163"/>
            <a:ext cx="6107113" cy="396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Oswald" panose="00000500000000000000" pitchFamily="2" charset="0"/>
              <a:buNone/>
            </a:pPr>
            <a:br>
              <a:rPr lang="en-US" altLang="en-US" sz="3200">
                <a:solidFill>
                  <a:schemeClr val="accent1"/>
                </a:solidFill>
                <a:latin typeface="Oswald" panose="00000500000000000000" pitchFamily="2" charset="0"/>
                <a:cs typeface="Arial" panose="020B0604020202020204" pitchFamily="34" charset="0"/>
                <a:sym typeface="Oswald" panose="00000500000000000000" pitchFamily="2" charset="0"/>
              </a:rPr>
            </a:br>
            <a:br>
              <a:rPr lang="en-US" altLang="en-US" sz="3200">
                <a:solidFill>
                  <a:schemeClr val="accent1"/>
                </a:solidFill>
                <a:latin typeface="Oswald" panose="00000500000000000000" pitchFamily="2" charset="0"/>
                <a:cs typeface="Arial" panose="020B0604020202020204" pitchFamily="34" charset="0"/>
                <a:sym typeface="Oswald" panose="00000500000000000000" pitchFamily="2" charset="0"/>
              </a:rPr>
            </a:br>
            <a:r>
              <a:rPr lang="en-US" altLang="en-US" sz="3200" b="1">
                <a:solidFill>
                  <a:schemeClr val="accent1"/>
                </a:solidFill>
                <a:latin typeface="Oswald" panose="00000500000000000000" pitchFamily="2" charset="0"/>
                <a:cs typeface="Arial" panose="020B0604020202020204" pitchFamily="34" charset="0"/>
                <a:sym typeface="Oswald" panose="00000500000000000000" pitchFamily="2" charset="0"/>
              </a:rPr>
              <a:t>PROJECT TITLE</a:t>
            </a:r>
            <a:endParaRPr lang="en-US" altLang="en-US" sz="3200">
              <a:solidFill>
                <a:schemeClr val="accent1"/>
              </a:solidFill>
              <a:latin typeface="Oswald" panose="00000500000000000000" pitchFamily="2" charset="0"/>
              <a:cs typeface="Arial" panose="020B0604020202020204" pitchFamily="34" charset="0"/>
              <a:sym typeface="Oswald" panose="00000500000000000000" pitchFamily="2" charset="0"/>
            </a:endParaRPr>
          </a:p>
        </p:txBody>
      </p:sp>
      <p:sp>
        <p:nvSpPr>
          <p:cNvPr id="5124" name="Rectangle 10">
            <a:extLst>
              <a:ext uri="{FF2B5EF4-FFF2-40B4-BE49-F238E27FC236}">
                <a16:creationId xmlns:a16="http://schemas.microsoft.com/office/drawing/2014/main" id="{273247F5-0993-0E8E-6C22-40DD24F0D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52550"/>
            <a:ext cx="4572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Team Members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[STUDENT NAME, ROLL NUMBER #1]</a:t>
            </a:r>
          </a:p>
          <a:p>
            <a:pPr eaLnBrk="1" hangingPunct="1">
              <a:buFontTx/>
              <a:buNone/>
            </a:pPr>
            <a:r>
              <a:rPr lang="en-US" altLang="en-US"/>
              <a:t>[STUDENT NAME, ROLL NUMBER #2]</a:t>
            </a:r>
          </a:p>
          <a:p>
            <a:pPr eaLnBrk="1" hangingPunct="1">
              <a:buFontTx/>
              <a:buNone/>
            </a:pPr>
            <a:r>
              <a:rPr lang="en-US" altLang="en-US"/>
              <a:t>[STUDENT NAME, ROLL NUMBER #3]</a:t>
            </a:r>
          </a:p>
          <a:p>
            <a:pPr eaLnBrk="1" hangingPunct="1">
              <a:buFontTx/>
              <a:buNone/>
            </a:pPr>
            <a:r>
              <a:rPr lang="en-US" altLang="en-US"/>
              <a:t>[STUDENT NAME, ROLL NUMBER #4]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</a:t>
            </a:r>
          </a:p>
        </p:txBody>
      </p:sp>
      <p:sp>
        <p:nvSpPr>
          <p:cNvPr id="5125" name="Rectangle 11">
            <a:extLst>
              <a:ext uri="{FF2B5EF4-FFF2-40B4-BE49-F238E27FC236}">
                <a16:creationId xmlns:a16="http://schemas.microsoft.com/office/drawing/2014/main" id="{A6F0829F-042B-95A1-01E7-FAAE97E19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113" y="2759075"/>
            <a:ext cx="2895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en-US"/>
              <a:t> </a:t>
            </a:r>
            <a:r>
              <a:rPr lang="en-US" altLang="en-US" b="1"/>
              <a:t>Guided By</a:t>
            </a: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en-US" b="1"/>
              <a:t> </a:t>
            </a: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en-US" b="1"/>
              <a:t>[Guide Name]</a:t>
            </a: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en-US"/>
              <a:t>[Designation]</a:t>
            </a:r>
          </a:p>
        </p:txBody>
      </p:sp>
      <p:pic>
        <p:nvPicPr>
          <p:cNvPr id="5126" name="Picture 2" descr="SECE-TBI : : Welcome to Sri Eshwar TBI">
            <a:extLst>
              <a:ext uri="{FF2B5EF4-FFF2-40B4-BE49-F238E27FC236}">
                <a16:creationId xmlns:a16="http://schemas.microsoft.com/office/drawing/2014/main" id="{0EAEB45A-31ED-2235-35EB-8CF6E9023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8C64-D678-3C2E-2728-2859CFB9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60413"/>
            <a:ext cx="6107112" cy="395287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REFERENCES</a:t>
            </a:r>
            <a:endParaRPr lang="en-US" sz="3200" dirty="0">
              <a:sym typeface="Arial" charset="0"/>
            </a:endParaRPr>
          </a:p>
        </p:txBody>
      </p:sp>
      <p:sp>
        <p:nvSpPr>
          <p:cNvPr id="17411" name="Text Placeholder 2">
            <a:extLst>
              <a:ext uri="{FF2B5EF4-FFF2-40B4-BE49-F238E27FC236}">
                <a16:creationId xmlns:a16="http://schemas.microsoft.com/office/drawing/2014/main" id="{24178108-3CF7-A87F-7DCA-DB9B40A11D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0863" y="1354138"/>
            <a:ext cx="6154737" cy="3417887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Slide Number Placeholder 4">
            <a:extLst>
              <a:ext uri="{FF2B5EF4-FFF2-40B4-BE49-F238E27FC236}">
                <a16:creationId xmlns:a16="http://schemas.microsoft.com/office/drawing/2014/main" id="{3C424390-91EE-8DD6-3686-A920F9BD9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0FFCAEC-8735-4B2B-8AEA-6A32803C7CE7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10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pic>
        <p:nvPicPr>
          <p:cNvPr id="17413" name="Picture 2" descr="SECE-TBI : : Welcome to Sri Eshwar TBI">
            <a:extLst>
              <a:ext uri="{FF2B5EF4-FFF2-40B4-BE49-F238E27FC236}">
                <a16:creationId xmlns:a16="http://schemas.microsoft.com/office/drawing/2014/main" id="{1C8AE022-592D-BCCF-32E8-F51F47625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8BD7-4EB2-6F9F-A612-58C98500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5" y="2419350"/>
            <a:ext cx="6107113" cy="39528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THANK YOU</a:t>
            </a:r>
            <a:endParaRPr lang="en-US" sz="3200" dirty="0">
              <a:sym typeface="Arial" charset="0"/>
            </a:endParaRP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FA047BDE-954A-ECCC-2067-644EF0C4C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5EA8E478-14C7-4837-B734-9D9B0DAC28F3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11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pic>
        <p:nvPicPr>
          <p:cNvPr id="18436" name="Picture 2" descr="SECE-TBI : : Welcome to Sri Eshwar TBI">
            <a:extLst>
              <a:ext uri="{FF2B5EF4-FFF2-40B4-BE49-F238E27FC236}">
                <a16:creationId xmlns:a16="http://schemas.microsoft.com/office/drawing/2014/main" id="{9F1C5A95-9DF4-155E-4D4C-333B9DE0E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8B262438-AAC4-A886-FD60-50A0AF9B5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9550"/>
            <a:ext cx="457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b="1">
                <a:solidFill>
                  <a:schemeClr val="accent1"/>
                </a:solidFill>
                <a:latin typeface="Oswald" panose="00000500000000000000" pitchFamily="2" charset="0"/>
                <a:sym typeface="Oswald" panose="00000500000000000000" pitchFamily="2" charset="0"/>
              </a:rPr>
              <a:t>Outline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C2E55-4F85-201B-48EC-BF241B461D85}"/>
              </a:ext>
            </a:extLst>
          </p:cNvPr>
          <p:cNvSpPr txBox="1"/>
          <p:nvPr/>
        </p:nvSpPr>
        <p:spPr>
          <a:xfrm>
            <a:off x="609600" y="1123950"/>
            <a:ext cx="2894013" cy="2462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INTRODUCTION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OBJECTIVE OF THE SYSTEM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EXISTING SCENARIO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PROPOSED SOLUTION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BLOCK DIAGRAM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WORK PROGRESS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REFERENCES </a:t>
            </a:r>
            <a:b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</a:br>
            <a:b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</a:br>
            <a:b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</a:br>
            <a:endParaRPr lang="en-US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2" name="Google Shape;140;p13">
            <a:extLst>
              <a:ext uri="{FF2B5EF4-FFF2-40B4-BE49-F238E27FC236}">
                <a16:creationId xmlns:a16="http://schemas.microsoft.com/office/drawing/2014/main" id="{8FA24FF7-E459-3E1B-AEFE-C772F3B43D97}"/>
              </a:ext>
            </a:extLst>
          </p:cNvPr>
          <p:cNvSpPr txBox="1">
            <a:spLocks/>
          </p:cNvSpPr>
          <p:nvPr/>
        </p:nvSpPr>
        <p:spPr bwMode="auto">
          <a:xfrm>
            <a:off x="8345488" y="4687888"/>
            <a:ext cx="5699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t>2</a:t>
            </a:r>
            <a:r>
              <a:rPr lang="en-US" altLang="en-US" sz="1300">
                <a:solidFill>
                  <a:schemeClr val="tx1"/>
                </a:solidFill>
                <a:latin typeface="Oswald" panose="00000500000000000000" pitchFamily="2" charset="0"/>
                <a:sym typeface="Oswald" panose="00000500000000000000" pitchFamily="2" charset="0"/>
              </a:rPr>
              <a:t>2</a:t>
            </a:r>
          </a:p>
        </p:txBody>
      </p:sp>
      <p:pic>
        <p:nvPicPr>
          <p:cNvPr id="7173" name="Picture 2" descr="SECE-TBI : : Welcome to Sri Eshwar TBI">
            <a:extLst>
              <a:ext uri="{FF2B5EF4-FFF2-40B4-BE49-F238E27FC236}">
                <a16:creationId xmlns:a16="http://schemas.microsoft.com/office/drawing/2014/main" id="{7FEF4C61-8351-9E3A-A089-662800811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40;p13">
            <a:extLst>
              <a:ext uri="{FF2B5EF4-FFF2-40B4-BE49-F238E27FC236}">
                <a16:creationId xmlns:a16="http://schemas.microsoft.com/office/drawing/2014/main" id="{977E21FF-9D4F-3DFF-F0FB-5267016FF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54917849-E386-4557-93A1-99C1CCBC5909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3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sp>
        <p:nvSpPr>
          <p:cNvPr id="9219" name="Text Placeholder 7">
            <a:extLst>
              <a:ext uri="{FF2B5EF4-FFF2-40B4-BE49-F238E27FC236}">
                <a16:creationId xmlns:a16="http://schemas.microsoft.com/office/drawing/2014/main" id="{B94A6DA2-5E69-7B7F-A955-28FDB3B8D6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0863" y="1354138"/>
            <a:ext cx="6002337" cy="3417887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News Cycle" charset="2"/>
              <a:buChar char="▸"/>
            </a:pPr>
            <a:r>
              <a:rPr lang="en-IN" altLang="en-US">
                <a:solidFill>
                  <a:srgbClr val="062133"/>
                </a:solidFill>
                <a:latin typeface="News Cycle" charset="2"/>
                <a:cs typeface="Arial" panose="020B0604020202020204" pitchFamily="34" charset="0"/>
                <a:sym typeface="News Cycle" charset="2"/>
              </a:rPr>
              <a:t>This project works on basic health and fitness programs. Upgraded using the Android platform and features will also be described in the report.  </a:t>
            </a:r>
            <a:endParaRPr lang="en-US" altLang="en-US">
              <a:solidFill>
                <a:srgbClr val="062133"/>
              </a:solidFill>
              <a:latin typeface="News Cycle" charset="2"/>
              <a:cs typeface="Arial" panose="020B0604020202020204" pitchFamily="34" charset="0"/>
              <a:sym typeface="News Cycle" charset="2"/>
            </a:endParaRPr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7EDD7DAD-758E-C835-C499-9AE6EFB8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60413"/>
            <a:ext cx="3694112" cy="395287"/>
          </a:xfrm>
        </p:spPr>
        <p:txBody>
          <a:bodyPr/>
          <a:lstStyle/>
          <a:p>
            <a:pPr eaLnBrk="1" fontAlgn="auto" hangingPunct="1">
              <a:lnSpc>
                <a:spcPct val="90000"/>
              </a:lnSpc>
              <a:buClr>
                <a:schemeClr val="accent1"/>
              </a:buClr>
              <a:buFont typeface="Oswald"/>
              <a:buNone/>
              <a:defRPr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Oswald"/>
                <a:cs typeface="Times New Roman" pitchFamily="18" charset="0"/>
                <a:sym typeface="Oswald"/>
              </a:rPr>
              <a:t>ABSTRACT</a:t>
            </a:r>
            <a:endParaRPr lang="en-US" sz="32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221" name="Picture 2" descr="SECE-TBI : : Welcome to Sri Eshwar TBI">
            <a:extLst>
              <a:ext uri="{FF2B5EF4-FFF2-40B4-BE49-F238E27FC236}">
                <a16:creationId xmlns:a16="http://schemas.microsoft.com/office/drawing/2014/main" id="{348B38DA-79CC-8DA8-2446-41A0584D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EC87-FD2F-6C88-5FF4-FA049E69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60413"/>
            <a:ext cx="6107112" cy="395287"/>
          </a:xfrm>
        </p:spPr>
        <p:txBody>
          <a:bodyPr/>
          <a:lstStyle/>
          <a:p>
            <a:pPr eaLnBrk="1" fontAlgn="auto" hangingPunct="1">
              <a:lnSpc>
                <a:spcPct val="90000"/>
              </a:lnSpc>
              <a:buClr>
                <a:schemeClr val="accent1"/>
              </a:buClr>
              <a:buFont typeface="Oswald"/>
              <a:buNone/>
              <a:defRPr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Oswald"/>
                <a:cs typeface="Times New Roman" pitchFamily="18" charset="0"/>
                <a:sym typeface="Oswald"/>
              </a:rPr>
              <a:t>INTRODUCTION</a:t>
            </a:r>
            <a:endParaRPr lang="en-US" sz="32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67" name="Text Placeholder 2">
            <a:extLst>
              <a:ext uri="{FF2B5EF4-FFF2-40B4-BE49-F238E27FC236}">
                <a16:creationId xmlns:a16="http://schemas.microsoft.com/office/drawing/2014/main" id="{F8FF5098-C925-9537-A29A-DB9E8AD798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0863" y="1354138"/>
            <a:ext cx="6154737" cy="3417887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News Cycle" charset="2"/>
              <a:buChar char="▸"/>
            </a:pPr>
            <a:endParaRPr lang="en-US" altLang="en-US">
              <a:solidFill>
                <a:srgbClr val="062133"/>
              </a:solidFill>
              <a:latin typeface="News Cycle" charset="2"/>
              <a:cs typeface="Arial" panose="020B0604020202020204" pitchFamily="34" charset="0"/>
              <a:sym typeface="News Cycle" charset="2"/>
            </a:endParaRPr>
          </a:p>
        </p:txBody>
      </p:sp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0360FDD9-4918-340A-2DD0-DF5AC2251F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D678AED0-CAE7-4B66-95DA-D81D0718E34F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4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pic>
        <p:nvPicPr>
          <p:cNvPr id="11269" name="Picture 2" descr="SECE-TBI : : Welcome to Sri Eshwar TBI">
            <a:extLst>
              <a:ext uri="{FF2B5EF4-FFF2-40B4-BE49-F238E27FC236}">
                <a16:creationId xmlns:a16="http://schemas.microsoft.com/office/drawing/2014/main" id="{C89E8324-EBDF-2E72-93AC-E41DD0092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E886794-E930-C476-47DC-DBBA21C159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3" y="760413"/>
            <a:ext cx="6107112" cy="1125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None/>
              <a:defRPr/>
            </a:pP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OBJECTIVE OF THE SYSTEM </a:t>
            </a: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endParaRPr lang="en-US" altLang="en-US" sz="3200" dirty="0">
              <a:solidFill>
                <a:schemeClr val="accent1"/>
              </a:solidFill>
              <a:latin typeface="Oswald" charset="0"/>
              <a:cs typeface="Arial" charset="0"/>
              <a:sym typeface="Oswald" charset="0"/>
            </a:endParaRP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5BEA0CEC-F294-7D94-BDBD-48D38368B8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0863" y="1657350"/>
            <a:ext cx="6078537" cy="3114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News Cycle" charset="2"/>
              <a:buChar char="▸"/>
            </a:pPr>
            <a:r>
              <a:rPr lang="en-IN" altLang="en-US">
                <a:solidFill>
                  <a:srgbClr val="062133"/>
                </a:solidFill>
                <a:latin typeface="News Cycle" charset="2"/>
                <a:cs typeface="Arial" panose="020B0604020202020204" pitchFamily="34" charset="0"/>
                <a:sym typeface="News Cycle" charset="2"/>
              </a:rPr>
              <a:t>The main objective of this project is to provide offline health monitering.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News Cycle" charset="2"/>
              <a:buChar char="▸"/>
            </a:pPr>
            <a:r>
              <a:rPr lang="en-IN" altLang="en-US">
                <a:solidFill>
                  <a:srgbClr val="062133"/>
                </a:solidFill>
                <a:latin typeface="News Cycle" charset="2"/>
                <a:cs typeface="Arial" panose="020B0604020202020204" pitchFamily="34" charset="0"/>
                <a:sym typeface="News Cycle" charset="2"/>
              </a:rPr>
              <a:t>It also uses internet communication to provide health related suggestions and track of the user’s health.</a:t>
            </a:r>
            <a:endParaRPr lang="en-US" altLang="en-US">
              <a:solidFill>
                <a:srgbClr val="062133"/>
              </a:solidFill>
              <a:latin typeface="News Cycle" charset="2"/>
              <a:cs typeface="Arial" panose="020B0604020202020204" pitchFamily="34" charset="0"/>
              <a:sym typeface="News Cycle" charset="2"/>
            </a:endParaRPr>
          </a:p>
        </p:txBody>
      </p:sp>
      <p:sp>
        <p:nvSpPr>
          <p:cNvPr id="12292" name="Slide Number Placeholder 4">
            <a:extLst>
              <a:ext uri="{FF2B5EF4-FFF2-40B4-BE49-F238E27FC236}">
                <a16:creationId xmlns:a16="http://schemas.microsoft.com/office/drawing/2014/main" id="{D69D3B12-4AC9-D5FE-2F3B-DFBC1D3D1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AB73ECD6-A7D2-4761-ABC0-80E54DF6028A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5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pic>
        <p:nvPicPr>
          <p:cNvPr id="12293" name="Picture 2" descr="SECE-TBI : : Welcome to Sri Eshwar TBI">
            <a:extLst>
              <a:ext uri="{FF2B5EF4-FFF2-40B4-BE49-F238E27FC236}">
                <a16:creationId xmlns:a16="http://schemas.microsoft.com/office/drawing/2014/main" id="{B5EB1CF3-C029-2A11-AB1F-4CE6ECA1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5CE0-C8F7-D0A6-D23B-69271231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60413"/>
            <a:ext cx="6107112" cy="395287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EXISTING SCENARIO </a:t>
            </a:r>
            <a:br>
              <a:rPr lang="en-US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endParaRPr lang="en-US" dirty="0">
              <a:sym typeface="Arial" charset="0"/>
            </a:endParaRP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E9B52B02-CD04-7062-BDE6-F153942F69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0863" y="1354138"/>
            <a:ext cx="6078537" cy="3417887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Many applications are available for health monitoring.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It does not have many features like heart rate monitering, suggestions and tracking of data as a whole. 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76E3E694-27C5-A89E-C62E-FAF541C4BC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D25A188-5B6E-4AEC-8986-28248F672A20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6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pic>
        <p:nvPicPr>
          <p:cNvPr id="13317" name="Picture 2" descr="SECE-TBI : : Welcome to Sri Eshwar TBI">
            <a:extLst>
              <a:ext uri="{FF2B5EF4-FFF2-40B4-BE49-F238E27FC236}">
                <a16:creationId xmlns:a16="http://schemas.microsoft.com/office/drawing/2014/main" id="{506B3113-9CA6-AB8F-2FBF-0A01B6EC1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3EC4-F192-B798-33D1-598193E9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60413"/>
            <a:ext cx="6107112" cy="395287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PROPOSED SOLUTION </a:t>
            </a:r>
            <a:br>
              <a:rPr lang="en-US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endParaRPr lang="en-US" dirty="0">
              <a:sym typeface="Arial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E14A1349-CE8E-18D7-B79F-83DCA0358B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0863" y="1354138"/>
            <a:ext cx="6230937" cy="3417887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We try to develop an application with tracking of data for a week, a built-in heart rate monitering, and using internet to give the suggestions related to the user’s health.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6586AEAE-1985-F6E1-1E89-865AF52C4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A9A7F19-2E52-4FFC-AC85-2CCAF1E469B9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7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pic>
        <p:nvPicPr>
          <p:cNvPr id="14341" name="Picture 2" descr="SECE-TBI : : Welcome to Sri Eshwar TBI">
            <a:extLst>
              <a:ext uri="{FF2B5EF4-FFF2-40B4-BE49-F238E27FC236}">
                <a16:creationId xmlns:a16="http://schemas.microsoft.com/office/drawing/2014/main" id="{9353E38F-3D8E-2496-C8DD-527FCE63B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AD06-EFBB-04A5-09CF-40B46AAC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60413"/>
            <a:ext cx="6107112" cy="395287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BLOCK DIAGRAM </a:t>
            </a:r>
            <a:br>
              <a:rPr lang="en-US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endParaRPr lang="en-US" dirty="0">
              <a:sym typeface="Arial" charset="0"/>
            </a:endParaRP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94286C96-63B2-232A-5116-1AEEA32EB2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4EDA42C-E4CC-41F4-A037-C7E6C87D896A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8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pic>
        <p:nvPicPr>
          <p:cNvPr id="15365" name="Picture 2" descr="SECE-TBI : : Welcome to Sri Eshwar TBI">
            <a:extLst>
              <a:ext uri="{FF2B5EF4-FFF2-40B4-BE49-F238E27FC236}">
                <a16:creationId xmlns:a16="http://schemas.microsoft.com/office/drawing/2014/main" id="{7344F4D5-C5AE-6871-116B-54F165028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F39817-EECE-9A4F-BDFC-E9B206944ED6}"/>
              </a:ext>
            </a:extLst>
          </p:cNvPr>
          <p:cNvSpPr/>
          <p:nvPr/>
        </p:nvSpPr>
        <p:spPr>
          <a:xfrm>
            <a:off x="843967" y="1621317"/>
            <a:ext cx="1594327" cy="90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AD930-6DF2-A04E-888B-DFDADDC1E2E6}"/>
              </a:ext>
            </a:extLst>
          </p:cNvPr>
          <p:cNvSpPr/>
          <p:nvPr/>
        </p:nvSpPr>
        <p:spPr>
          <a:xfrm>
            <a:off x="3223892" y="1271705"/>
            <a:ext cx="974244" cy="160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51F2-A91F-4145-9CF0-AF253A70A7C1}"/>
              </a:ext>
            </a:extLst>
          </p:cNvPr>
          <p:cNvSpPr/>
          <p:nvPr/>
        </p:nvSpPr>
        <p:spPr>
          <a:xfrm>
            <a:off x="5462955" y="1010518"/>
            <a:ext cx="1297990" cy="101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Server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458C1B-8CB3-8846-961D-3A16A52056CF}"/>
              </a:ext>
            </a:extLst>
          </p:cNvPr>
          <p:cNvSpPr/>
          <p:nvPr/>
        </p:nvSpPr>
        <p:spPr>
          <a:xfrm>
            <a:off x="5514440" y="2778161"/>
            <a:ext cx="1195020" cy="9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473F2E-E967-5F4D-8795-03F67F98470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438294" y="2071740"/>
            <a:ext cx="7855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03FC-D687-A32A-FEBC-946DC301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14350"/>
            <a:ext cx="6107112" cy="39528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 sz="320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STATUS OF THE WORK</a:t>
            </a:r>
            <a:endParaRPr lang="en-US" sz="1100" dirty="0">
              <a:sym typeface="Arial" charset="0"/>
            </a:endParaRPr>
          </a:p>
        </p:txBody>
      </p:sp>
      <p:sp>
        <p:nvSpPr>
          <p:cNvPr id="16387" name="Text Placeholder 2">
            <a:extLst>
              <a:ext uri="{FF2B5EF4-FFF2-40B4-BE49-F238E27FC236}">
                <a16:creationId xmlns:a16="http://schemas.microsoft.com/office/drawing/2014/main" id="{63D48E40-F12D-F079-3CB3-580CD7E8F5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0863" y="1354138"/>
            <a:ext cx="6230937" cy="3417887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258A52D3-6879-02E3-793A-6EAE74C78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EBE09-921A-489D-9532-A0E9063E9C8C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9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pic>
        <p:nvPicPr>
          <p:cNvPr id="16389" name="Picture 2" descr="SECE-TBI : : Welcome to Sri Eshwar TBI">
            <a:extLst>
              <a:ext uri="{FF2B5EF4-FFF2-40B4-BE49-F238E27FC236}">
                <a16:creationId xmlns:a16="http://schemas.microsoft.com/office/drawing/2014/main" id="{FE16E7DF-DB74-97F1-9CFB-6326486C5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Jessica template">
  <a:themeElements>
    <a:clrScheme name="Custom 347">
      <a:dk1>
        <a:srgbClr val="062133"/>
      </a:dk1>
      <a:lt1>
        <a:srgbClr val="FFFFFF"/>
      </a:lt1>
      <a:dk2>
        <a:srgbClr val="878E92"/>
      </a:dk2>
      <a:lt2>
        <a:srgbClr val="E9EEF0"/>
      </a:lt2>
      <a:accent1>
        <a:srgbClr val="0DB8CC"/>
      </a:accent1>
      <a:accent2>
        <a:srgbClr val="FFA604"/>
      </a:accent2>
      <a:accent3>
        <a:srgbClr val="00799E"/>
      </a:accent3>
      <a:accent4>
        <a:srgbClr val="32E4C8"/>
      </a:accent4>
      <a:accent5>
        <a:srgbClr val="FFD104"/>
      </a:accent5>
      <a:accent6>
        <a:srgbClr val="2EC9FF"/>
      </a:accent6>
      <a:hlink>
        <a:srgbClr val="0079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96</Words>
  <Application>Microsoft Office PowerPoint</Application>
  <PresentationFormat>On-screen Show (16:9)</PresentationFormat>
  <Paragraphs>47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Jessica template</vt:lpstr>
      <vt:lpstr>  PROJECT TITLE</vt:lpstr>
      <vt:lpstr>PowerPoint Presentation</vt:lpstr>
      <vt:lpstr>ABSTRACT</vt:lpstr>
      <vt:lpstr>INTRODUCTION</vt:lpstr>
      <vt:lpstr>                        OBJECTIVE OF THE SYSTEM  </vt:lpstr>
      <vt:lpstr>EXISTING SCENARIO  </vt:lpstr>
      <vt:lpstr>PROPOSED SOLUTION  </vt:lpstr>
      <vt:lpstr>BLOCK DIAGRAM  </vt:lpstr>
      <vt:lpstr>STATUS OF THE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Unknown User</cp:lastModifiedBy>
  <cp:revision>12</cp:revision>
  <dcterms:modified xsi:type="dcterms:W3CDTF">2022-03-12T03:09:56Z</dcterms:modified>
</cp:coreProperties>
</file>