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0" r:id="rId7"/>
    <p:sldId id="261" r:id="rId8"/>
    <p:sldId id="264" r:id="rId9"/>
    <p:sldId id="259" r:id="rId10"/>
    <p:sldId id="265" r:id="rId11"/>
    <p:sldId id="267" r:id="rId12"/>
    <p:sldId id="268" r:id="rId13"/>
    <p:sldId id="271" r:id="rId14"/>
    <p:sldId id="272" r:id="rId15"/>
    <p:sldId id="269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İçerik Yer Tutucusu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İçerik Yer Tutucusu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İçerik Yer Tutucusu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Dikdörtgen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İçerik Yer Tutucusu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hargupta/Spiking-Neural-Network/blob/master/encoding/spike_train.py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hargupta/Spiking-Neural-Network/blob/master/synapse/synapse.p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Engin </a:t>
            </a:r>
            <a:r>
              <a:rPr lang="tr-TR" dirty="0" err="1" smtClean="0"/>
              <a:t>bozaba</a:t>
            </a: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SNN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395536" y="404664"/>
          <a:ext cx="5760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9 Metin kutusu"/>
          <p:cNvSpPr txBox="1"/>
          <p:nvPr/>
        </p:nvSpPr>
        <p:spPr>
          <a:xfrm>
            <a:off x="1043608" y="404664"/>
            <a:ext cx="836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(Bir önceki sayfadaki pikselin potansiyeli)  bu bizim pot[l][m] </a:t>
            </a:r>
            <a:r>
              <a:rPr lang="tr-TR" dirty="0" err="1" smtClean="0"/>
              <a:t>ci</a:t>
            </a:r>
            <a:r>
              <a:rPr lang="tr-TR" dirty="0" smtClean="0"/>
              <a:t> </a:t>
            </a:r>
            <a:r>
              <a:rPr lang="tr-TR" dirty="0" err="1" smtClean="0"/>
              <a:t>degerimiz</a:t>
            </a:r>
            <a:r>
              <a:rPr lang="tr-TR" dirty="0" smtClean="0"/>
              <a:t> olsun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580369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Metin kutusu"/>
          <p:cNvSpPr txBox="1"/>
          <p:nvPr/>
        </p:nvSpPr>
        <p:spPr>
          <a:xfrm>
            <a:off x="6187741" y="1124744"/>
            <a:ext cx="295625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 smtClean="0"/>
              <a:t>freq</a:t>
            </a:r>
            <a:r>
              <a:rPr lang="tr-TR" dirty="0" smtClean="0"/>
              <a:t> : 53 freq1 : 4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smtClean="0"/>
              <a:t>0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4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 8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 12</a:t>
            </a:r>
          </a:p>
          <a:p>
            <a:r>
              <a:rPr lang="tr-TR" dirty="0" smtClean="0"/>
              <a:t> </a:t>
            </a:r>
            <a:r>
              <a:rPr lang="tr-TR" dirty="0" smtClean="0"/>
              <a:t>……...................</a:t>
            </a:r>
          </a:p>
          <a:p>
            <a:r>
              <a:rPr lang="tr-TR" dirty="0" smtClean="0"/>
              <a:t>188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192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196</a:t>
            </a:r>
          </a:p>
          <a:p>
            <a:endParaRPr lang="tr-TR" dirty="0" smtClean="0"/>
          </a:p>
          <a:p>
            <a:r>
              <a:rPr lang="tr-TR" dirty="0" smtClean="0"/>
              <a:t>Yukarıdaki indekslerde </a:t>
            </a:r>
          </a:p>
          <a:p>
            <a:r>
              <a:rPr lang="tr-TR" dirty="0" smtClean="0"/>
              <a:t>1(</a:t>
            </a:r>
            <a:r>
              <a:rPr lang="tr-TR" dirty="0" err="1" smtClean="0"/>
              <a:t>spike</a:t>
            </a:r>
            <a:r>
              <a:rPr lang="tr-TR" dirty="0" smtClean="0"/>
              <a:t>) oluştu. </a:t>
            </a:r>
          </a:p>
          <a:p>
            <a:r>
              <a:rPr lang="tr-TR" dirty="0" smtClean="0"/>
              <a:t>Geriye kalan kısımlar ise 0.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683568" y="1196752"/>
            <a:ext cx="7032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Temp</a:t>
            </a:r>
            <a:r>
              <a:rPr lang="tr-TR" dirty="0" smtClean="0"/>
              <a:t> : [1. 0. 0. 0. 1. 0. 0. 0. 1. 0. 0. 0. 1. 0. 0. 0. 1. 0. 0. 0. 1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smtClean="0"/>
              <a:t>0. 0. 0. 1. 0. 0. 0. 1. 0. 0. 0. 1. 0. 0. 0. 1. 0. 0. 0. 1. 0. 0. 0. 1. 0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smtClean="0"/>
              <a:t>0. 0. </a:t>
            </a:r>
            <a:r>
              <a:rPr lang="tr-TR" dirty="0" smtClean="0"/>
              <a:t>1</a:t>
            </a:r>
            <a:r>
              <a:rPr lang="tr-TR" dirty="0" smtClean="0"/>
              <a:t>. 0. 0. 0. 1. 0. 0. 0. 1. 0. 0. 0. 1. 0. 0. 0. 1. 0. 0. 0. 1. 0. 0. </a:t>
            </a:r>
            <a:endParaRPr lang="tr-TR" dirty="0" smtClean="0"/>
          </a:p>
          <a:p>
            <a:r>
              <a:rPr lang="tr-TR" dirty="0" smtClean="0"/>
              <a:t>0</a:t>
            </a:r>
            <a:r>
              <a:rPr lang="tr-TR" dirty="0" smtClean="0"/>
              <a:t>. 1. 0. 0. 0. 1. 0. 0. 0. 1. 0. 0. 0. 1. 0. 0. 0. 1. 0. 0. 0. 1. 0. 0. 0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smtClean="0"/>
              <a:t>1. 0. 0. 0. 1. 0. 0. 0. 1. 0. 0. 0. 1. 0. 0. 0. 1. 0. 0. 0. 1. 0. 0. 0. 1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smtClean="0"/>
              <a:t>0. 0. 0. 1. 0. 0. 0. 1. 0. 0. 0. 1. 0. 0. 0. 1. 0. 0. 0. 1. 0. 0. 0. 1. 0. 0. </a:t>
            </a:r>
            <a:endParaRPr lang="tr-TR" dirty="0" smtClean="0"/>
          </a:p>
          <a:p>
            <a:r>
              <a:rPr lang="tr-TR" dirty="0" smtClean="0"/>
              <a:t>0</a:t>
            </a:r>
            <a:r>
              <a:rPr lang="tr-TR" dirty="0" smtClean="0"/>
              <a:t>. </a:t>
            </a:r>
            <a:r>
              <a:rPr lang="tr-TR" dirty="0" smtClean="0"/>
              <a:t>1</a:t>
            </a:r>
            <a:r>
              <a:rPr lang="tr-TR" dirty="0" smtClean="0"/>
              <a:t>. 0. 0. 0. 1. 0. 0. 0. 1. 0. 0. 0. 1. 0. 0. 0. 1. 0. 0. 0. 1. 0. 0. 0. 1. 0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smtClean="0"/>
              <a:t>0. 0. 1. 0. 0. 0. 1. 0. 0. 0. 1. 0. 0. 0. 1. 0. 0. 0. 1. 0. 0. 0. 1. 0. 0. 0. 0.]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683568" y="3933056"/>
            <a:ext cx="5915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Membran</a:t>
            </a:r>
            <a:r>
              <a:rPr lang="tr-TR" dirty="0" smtClean="0"/>
              <a:t> potansiyeli ile orantılı atış oranını </a:t>
            </a:r>
            <a:r>
              <a:rPr lang="tr-TR" dirty="0" smtClean="0"/>
              <a:t>hesapladık.</a:t>
            </a:r>
          </a:p>
          <a:p>
            <a:r>
              <a:rPr lang="tr-TR" dirty="0" smtClean="0"/>
              <a:t>Ve bu işlem bütün pikseller için yapılacak.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395536" y="5805264"/>
            <a:ext cx="803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hlinkClick r:id="rId2"/>
              </a:rPr>
              <a:t>https://</a:t>
            </a:r>
            <a:r>
              <a:rPr lang="tr-TR" sz="1400" dirty="0" smtClean="0">
                <a:hlinkClick r:id="rId2"/>
              </a:rPr>
              <a:t>github.com/Shikhargupta/Spiking-Neural-Network/blob/master/encoding/spike_train.py</a:t>
            </a:r>
            <a:endParaRPr lang="tr-TR" sz="1400" dirty="0" smtClean="0"/>
          </a:p>
          <a:p>
            <a:endParaRPr lang="tr-TR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331640" y="2780928"/>
            <a:ext cx="7202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</a:t>
            </a:r>
            <a:r>
              <a:rPr lang="tr-TR" sz="3200" dirty="0" smtClean="0"/>
              <a:t>4 :</a:t>
            </a:r>
            <a:r>
              <a:rPr lang="tr-TR" sz="3200" dirty="0" err="1" smtClean="0"/>
              <a:t>Spike</a:t>
            </a:r>
            <a:r>
              <a:rPr lang="tr-TR" sz="3200" dirty="0" smtClean="0"/>
              <a:t> </a:t>
            </a:r>
            <a:r>
              <a:rPr lang="tr-TR" sz="3200" dirty="0" err="1" smtClean="0"/>
              <a:t>trainleri</a:t>
            </a:r>
            <a:r>
              <a:rPr lang="tr-TR" sz="3200" dirty="0" smtClean="0"/>
              <a:t> ağ’a gönderme</a:t>
            </a:r>
          </a:p>
          <a:p>
            <a:r>
              <a:rPr lang="tr-TR" sz="3200" dirty="0" smtClean="0"/>
              <a:t>Ve ağırlandırıp sonuçlamak</a:t>
            </a:r>
            <a:endParaRPr lang="tr-TR" sz="3200" dirty="0" smtClean="0"/>
          </a:p>
          <a:p>
            <a:endParaRPr lang="tr-TR" sz="32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611560" y="443711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Düz Bağlayıcı"/>
          <p:cNvCxnSpPr/>
          <p:nvPr/>
        </p:nvCxnSpPr>
        <p:spPr>
          <a:xfrm>
            <a:off x="611560" y="170080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Düz Bağlayıcı"/>
          <p:cNvCxnSpPr/>
          <p:nvPr/>
        </p:nvCxnSpPr>
        <p:spPr>
          <a:xfrm>
            <a:off x="611560" y="227687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Düz Bağlayıcı"/>
          <p:cNvCxnSpPr/>
          <p:nvPr/>
        </p:nvCxnSpPr>
        <p:spPr>
          <a:xfrm>
            <a:off x="611560" y="278092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Düz Bağlayıcı"/>
          <p:cNvCxnSpPr/>
          <p:nvPr/>
        </p:nvCxnSpPr>
        <p:spPr>
          <a:xfrm>
            <a:off x="611560" y="3284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Bağlayıcı"/>
          <p:cNvCxnSpPr/>
          <p:nvPr/>
        </p:nvCxnSpPr>
        <p:spPr>
          <a:xfrm>
            <a:off x="539552" y="39330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971600" y="126876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0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899592" y="242088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1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899592" y="19168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 0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899592" y="292494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0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899592" y="350100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0</a:t>
            </a:r>
            <a:endParaRPr lang="tr-TR" dirty="0"/>
          </a:p>
        </p:txBody>
      </p:sp>
      <p:sp>
        <p:nvSpPr>
          <p:cNvPr id="14" name="13 Oval"/>
          <p:cNvSpPr/>
          <p:nvPr/>
        </p:nvSpPr>
        <p:spPr>
          <a:xfrm>
            <a:off x="1907704" y="14127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Oval"/>
          <p:cNvSpPr/>
          <p:nvPr/>
        </p:nvSpPr>
        <p:spPr>
          <a:xfrm>
            <a:off x="1907704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Oval"/>
          <p:cNvSpPr/>
          <p:nvPr/>
        </p:nvSpPr>
        <p:spPr>
          <a:xfrm>
            <a:off x="1907704" y="26369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Oval"/>
          <p:cNvSpPr/>
          <p:nvPr/>
        </p:nvSpPr>
        <p:spPr>
          <a:xfrm>
            <a:off x="1907704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17 Oval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18 Metin kutusu"/>
          <p:cNvSpPr txBox="1"/>
          <p:nvPr/>
        </p:nvSpPr>
        <p:spPr>
          <a:xfrm>
            <a:off x="827584" y="83671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T=</a:t>
            </a:r>
            <a:r>
              <a:rPr lang="tr-TR" b="1" dirty="0" smtClean="0"/>
              <a:t>0</a:t>
            </a:r>
            <a:r>
              <a:rPr lang="tr-TR" b="1" dirty="0" smtClean="0">
                <a:solidFill>
                  <a:srgbClr val="002060"/>
                </a:solidFill>
              </a:rPr>
              <a:t>. indeks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21" name="20 Oval"/>
          <p:cNvSpPr/>
          <p:nvPr/>
        </p:nvSpPr>
        <p:spPr>
          <a:xfrm>
            <a:off x="5580112" y="184482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5580112" y="256490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5580112" y="335699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Metin kutusu"/>
          <p:cNvSpPr txBox="1"/>
          <p:nvPr/>
        </p:nvSpPr>
        <p:spPr>
          <a:xfrm>
            <a:off x="323528" y="4293096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array([0, 0, 1, 0, 0])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5" name="24 Metin kutusu"/>
          <p:cNvSpPr txBox="1"/>
          <p:nvPr/>
        </p:nvSpPr>
        <p:spPr>
          <a:xfrm>
            <a:off x="3059832" y="249289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Buralarda </a:t>
            </a:r>
            <a:r>
              <a:rPr lang="tr-TR" dirty="0" err="1" smtClean="0">
                <a:solidFill>
                  <a:srgbClr val="002060"/>
                </a:solidFill>
              </a:rPr>
              <a:t>sinaps</a:t>
            </a:r>
            <a:endParaRPr lang="tr-TR" dirty="0" smtClean="0">
              <a:solidFill>
                <a:srgbClr val="002060"/>
              </a:solidFill>
            </a:endParaRPr>
          </a:p>
          <a:p>
            <a:r>
              <a:rPr lang="tr-TR" dirty="0" smtClean="0">
                <a:solidFill>
                  <a:srgbClr val="002060"/>
                </a:solidFill>
              </a:rPr>
              <a:t> (yani ağırlık var)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26" name="25 Metin kutusu"/>
          <p:cNvSpPr txBox="1"/>
          <p:nvPr/>
        </p:nvSpPr>
        <p:spPr>
          <a:xfrm>
            <a:off x="2627784" y="3284984"/>
            <a:ext cx="2571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array([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1, 3, 1, 0, 0], 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2, 2, 2, 0, 2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],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2, 4, 4, 1, 1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])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26 Metin kutusu"/>
          <p:cNvSpPr txBox="1"/>
          <p:nvPr/>
        </p:nvSpPr>
        <p:spPr>
          <a:xfrm>
            <a:off x="5652120" y="4293096"/>
            <a:ext cx="285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70C0"/>
                </a:solidFill>
              </a:rPr>
              <a:t>np</a:t>
            </a:r>
            <a:r>
              <a:rPr lang="tr-TR" dirty="0" smtClean="0">
                <a:solidFill>
                  <a:srgbClr val="0070C0"/>
                </a:solidFill>
              </a:rPr>
              <a:t>.</a:t>
            </a:r>
            <a:r>
              <a:rPr lang="tr-TR" dirty="0" err="1" smtClean="0">
                <a:solidFill>
                  <a:srgbClr val="0070C0"/>
                </a:solidFill>
              </a:rPr>
              <a:t>dot</a:t>
            </a:r>
            <a:r>
              <a:rPr lang="tr-TR" dirty="0" smtClean="0">
                <a:solidFill>
                  <a:srgbClr val="0070C0"/>
                </a:solidFill>
              </a:rPr>
              <a:t>(</a:t>
            </a:r>
            <a:r>
              <a:rPr lang="tr-TR" dirty="0" err="1" smtClean="0">
                <a:solidFill>
                  <a:srgbClr val="0070C0"/>
                </a:solidFill>
              </a:rPr>
              <a:t>synapse</a:t>
            </a:r>
            <a:r>
              <a:rPr lang="tr-TR" dirty="0" smtClean="0">
                <a:solidFill>
                  <a:srgbClr val="0070C0"/>
                </a:solidFill>
              </a:rPr>
              <a:t>,S_in</a:t>
            </a:r>
            <a:r>
              <a:rPr lang="tr-TR" dirty="0" smtClean="0">
                <a:solidFill>
                  <a:srgbClr val="0070C0"/>
                </a:solidFill>
              </a:rPr>
              <a:t>[:,</a:t>
            </a:r>
            <a:r>
              <a:rPr lang="tr-TR" b="1" dirty="0" smtClean="0">
                <a:solidFill>
                  <a:srgbClr val="0070C0"/>
                </a:solidFill>
              </a:rPr>
              <a:t>0</a:t>
            </a:r>
            <a:r>
              <a:rPr lang="tr-TR" dirty="0" smtClean="0">
                <a:solidFill>
                  <a:srgbClr val="0070C0"/>
                </a:solidFill>
              </a:rPr>
              <a:t>])</a:t>
            </a:r>
          </a:p>
          <a:p>
            <a:endParaRPr lang="tr-TR" dirty="0"/>
          </a:p>
        </p:txBody>
      </p:sp>
      <p:sp>
        <p:nvSpPr>
          <p:cNvPr id="28" name="27 Metin kutusu"/>
          <p:cNvSpPr txBox="1"/>
          <p:nvPr/>
        </p:nvSpPr>
        <p:spPr>
          <a:xfrm>
            <a:off x="6084168" y="47971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array([1, 2, 4</a:t>
            </a:r>
            <a:r>
              <a:rPr lang="en-US" dirty="0" smtClean="0">
                <a:solidFill>
                  <a:srgbClr val="0070C0"/>
                </a:solidFill>
              </a:rPr>
              <a:t>])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29" name="28 Düz Bağlayıcı"/>
          <p:cNvCxnSpPr/>
          <p:nvPr/>
        </p:nvCxnSpPr>
        <p:spPr>
          <a:xfrm>
            <a:off x="6012160" y="2060848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Düz Bağlayıcı"/>
          <p:cNvCxnSpPr/>
          <p:nvPr/>
        </p:nvCxnSpPr>
        <p:spPr>
          <a:xfrm>
            <a:off x="6012160" y="2852936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Düz Bağlayıcı"/>
          <p:cNvCxnSpPr/>
          <p:nvPr/>
        </p:nvCxnSpPr>
        <p:spPr>
          <a:xfrm>
            <a:off x="6012160" y="3645024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Metin kutusu"/>
          <p:cNvSpPr txBox="1"/>
          <p:nvPr/>
        </p:nvSpPr>
        <p:spPr>
          <a:xfrm>
            <a:off x="6228184" y="16288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	…</a:t>
            </a:r>
            <a:endParaRPr lang="tr-TR" dirty="0"/>
          </a:p>
        </p:txBody>
      </p:sp>
      <p:sp>
        <p:nvSpPr>
          <p:cNvPr id="33" name="32 Metin kutusu"/>
          <p:cNvSpPr txBox="1"/>
          <p:nvPr/>
        </p:nvSpPr>
        <p:spPr>
          <a:xfrm>
            <a:off x="6228184" y="242088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	…</a:t>
            </a:r>
            <a:endParaRPr lang="tr-TR" dirty="0"/>
          </a:p>
        </p:txBody>
      </p:sp>
      <p:sp>
        <p:nvSpPr>
          <p:cNvPr id="34" name="33 Metin kutusu"/>
          <p:cNvSpPr txBox="1"/>
          <p:nvPr/>
        </p:nvSpPr>
        <p:spPr>
          <a:xfrm>
            <a:off x="6300192" y="321297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	…</a:t>
            </a:r>
            <a:endParaRPr lang="tr-TR" dirty="0"/>
          </a:p>
        </p:txBody>
      </p:sp>
      <p:sp>
        <p:nvSpPr>
          <p:cNvPr id="35" name="34 Metin kutusu"/>
          <p:cNvSpPr txBox="1"/>
          <p:nvPr/>
        </p:nvSpPr>
        <p:spPr>
          <a:xfrm>
            <a:off x="5436096" y="5445224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çıktı= Ağırlık(3,5) * </a:t>
            </a:r>
            <a:r>
              <a:rPr lang="tr-TR" dirty="0" err="1" smtClean="0">
                <a:solidFill>
                  <a:srgbClr val="0070C0"/>
                </a:solidFill>
              </a:rPr>
              <a:t>input</a:t>
            </a:r>
            <a:r>
              <a:rPr lang="tr-TR" dirty="0" smtClean="0">
                <a:solidFill>
                  <a:srgbClr val="0070C0"/>
                </a:solidFill>
              </a:rPr>
              <a:t>(5,1)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37" name="36 Düz Ok Bağlayıcısı"/>
          <p:cNvCxnSpPr/>
          <p:nvPr/>
        </p:nvCxnSpPr>
        <p:spPr>
          <a:xfrm>
            <a:off x="5940152" y="119675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Oval"/>
          <p:cNvSpPr/>
          <p:nvPr/>
        </p:nvSpPr>
        <p:spPr>
          <a:xfrm>
            <a:off x="6228184" y="1628800"/>
            <a:ext cx="288032" cy="23042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41 Metin kutusu"/>
          <p:cNvSpPr txBox="1"/>
          <p:nvPr/>
        </p:nvSpPr>
        <p:spPr>
          <a:xfrm>
            <a:off x="4572000" y="548680"/>
            <a:ext cx="333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Bunlar  0. </a:t>
            </a:r>
            <a:r>
              <a:rPr lang="tr-TR" dirty="0" err="1" smtClean="0"/>
              <a:t>indeksden</a:t>
            </a:r>
            <a:r>
              <a:rPr lang="tr-TR" dirty="0" smtClean="0"/>
              <a:t> sonra </a:t>
            </a:r>
          </a:p>
          <a:p>
            <a:r>
              <a:rPr lang="tr-TR" dirty="0" err="1" smtClean="0"/>
              <a:t>membranda</a:t>
            </a:r>
            <a:r>
              <a:rPr lang="tr-TR" dirty="0" smtClean="0"/>
              <a:t> oluşan potansiyel</a:t>
            </a:r>
            <a:endParaRPr lang="tr-TR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2699792" y="4293096"/>
            <a:ext cx="28803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 </a:t>
            </a:r>
            <a:r>
              <a:rPr lang="tr-TR" sz="1400" dirty="0" err="1" smtClean="0"/>
              <a:t>satırSayısı</a:t>
            </a:r>
            <a:r>
              <a:rPr lang="tr-TR" sz="1400" dirty="0" smtClean="0"/>
              <a:t>=sonraki_</a:t>
            </a:r>
            <a:r>
              <a:rPr lang="tr-TR" sz="1400" dirty="0" err="1" smtClean="0"/>
              <a:t>nöronSayısı</a:t>
            </a:r>
            <a:r>
              <a:rPr lang="tr-TR" sz="1400" dirty="0" smtClean="0"/>
              <a:t>,</a:t>
            </a:r>
          </a:p>
          <a:p>
            <a:r>
              <a:rPr lang="tr-TR" sz="1400" dirty="0" smtClean="0"/>
              <a:t> </a:t>
            </a:r>
            <a:r>
              <a:rPr lang="tr-TR" sz="1400" dirty="0" err="1" smtClean="0"/>
              <a:t>SutünSayı</a:t>
            </a:r>
            <a:r>
              <a:rPr lang="tr-TR" sz="1400" dirty="0" smtClean="0"/>
              <a:t>=önceki_</a:t>
            </a:r>
            <a:r>
              <a:rPr lang="tr-TR" sz="1400" dirty="0" err="1" smtClean="0"/>
              <a:t>nöronSayısı</a:t>
            </a:r>
            <a:endParaRPr lang="tr-TR" sz="1400" dirty="0" smtClean="0"/>
          </a:p>
          <a:p>
            <a:endParaRPr lang="tr-TR" dirty="0"/>
          </a:p>
        </p:txBody>
      </p:sp>
      <p:sp>
        <p:nvSpPr>
          <p:cNvPr id="44" name="43 Oval"/>
          <p:cNvSpPr/>
          <p:nvPr/>
        </p:nvSpPr>
        <p:spPr>
          <a:xfrm>
            <a:off x="1187624" y="1268760"/>
            <a:ext cx="432048" cy="29523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764704"/>
            <a:ext cx="8653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Oluşan (çıkan) her çıktı  </a:t>
            </a:r>
            <a:r>
              <a:rPr lang="tr-TR" dirty="0" err="1" smtClean="0"/>
              <a:t>membran</a:t>
            </a:r>
            <a:r>
              <a:rPr lang="tr-TR" dirty="0" smtClean="0"/>
              <a:t> potansiyelini </a:t>
            </a:r>
            <a:r>
              <a:rPr lang="tr-TR" dirty="0" err="1" smtClean="0"/>
              <a:t>değiştrir</a:t>
            </a:r>
            <a:r>
              <a:rPr lang="tr-TR" dirty="0" smtClean="0"/>
              <a:t>. Eğer eşik değerini</a:t>
            </a:r>
          </a:p>
          <a:p>
            <a:r>
              <a:rPr lang="tr-TR" dirty="0" smtClean="0"/>
              <a:t>Geçerse aksiyon  potansiyeli oluşur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train’nin</a:t>
            </a:r>
            <a:r>
              <a:rPr lang="tr-TR" dirty="0" smtClean="0"/>
              <a:t> o andaki  indeksin değeri 1 olur, </a:t>
            </a:r>
          </a:p>
          <a:p>
            <a:r>
              <a:rPr lang="tr-TR" dirty="0" smtClean="0"/>
              <a:t>diğer durumlarda 0 (sıfır)</a:t>
            </a:r>
            <a:r>
              <a:rPr lang="tr-TR" dirty="0" err="1" smtClean="0"/>
              <a:t>olark</a:t>
            </a:r>
            <a:r>
              <a:rPr lang="tr-TR" dirty="0" smtClean="0"/>
              <a:t> kalır.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3" name="2 Metin kutusu"/>
          <p:cNvSpPr txBox="1"/>
          <p:nvPr/>
        </p:nvSpPr>
        <p:spPr>
          <a:xfrm>
            <a:off x="395536" y="198884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Sonuç olarak çıktı :</a:t>
            </a:r>
          </a:p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2051720" y="2276872"/>
            <a:ext cx="3393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array([0., </a:t>
            </a:r>
            <a:r>
              <a:rPr lang="tr-TR" dirty="0" smtClean="0"/>
              <a:t>1</a:t>
            </a:r>
            <a:r>
              <a:rPr lang="en-US" dirty="0" smtClean="0"/>
              <a:t>., </a:t>
            </a:r>
            <a:r>
              <a:rPr lang="en-US" dirty="0" smtClean="0"/>
              <a:t>0., ..., </a:t>
            </a:r>
            <a:r>
              <a:rPr lang="tr-TR" dirty="0" smtClean="0"/>
              <a:t>1</a:t>
            </a:r>
            <a:r>
              <a:rPr lang="en-US" dirty="0" smtClean="0"/>
              <a:t>., </a:t>
            </a:r>
            <a:r>
              <a:rPr lang="tr-TR" dirty="0" smtClean="0"/>
              <a:t>1</a:t>
            </a:r>
            <a:r>
              <a:rPr lang="en-US" dirty="0" smtClean="0"/>
              <a:t>., </a:t>
            </a:r>
            <a:r>
              <a:rPr lang="en-US" dirty="0" smtClean="0"/>
              <a:t>0.]), </a:t>
            </a:r>
            <a:endParaRPr lang="tr-TR" dirty="0" smtClean="0"/>
          </a:p>
          <a:p>
            <a:r>
              <a:rPr lang="en-US" dirty="0" smtClean="0"/>
              <a:t>array</a:t>
            </a:r>
            <a:r>
              <a:rPr lang="en-US" dirty="0" smtClean="0"/>
              <a:t>([0., 0., 0., ..., 0., </a:t>
            </a:r>
            <a:r>
              <a:rPr lang="tr-TR" dirty="0" smtClean="0"/>
              <a:t>1</a:t>
            </a:r>
            <a:r>
              <a:rPr lang="en-US" dirty="0" smtClean="0"/>
              <a:t>., </a:t>
            </a:r>
            <a:r>
              <a:rPr lang="en-US" dirty="0" smtClean="0"/>
              <a:t>0.]), </a:t>
            </a:r>
            <a:endParaRPr lang="tr-TR" dirty="0" smtClean="0"/>
          </a:p>
          <a:p>
            <a:r>
              <a:rPr lang="en-US" dirty="0" smtClean="0"/>
              <a:t>array</a:t>
            </a:r>
            <a:r>
              <a:rPr lang="en-US" dirty="0" smtClean="0"/>
              <a:t>([0., </a:t>
            </a:r>
            <a:r>
              <a:rPr lang="tr-TR" dirty="0" smtClean="0"/>
              <a:t>1</a:t>
            </a:r>
            <a:r>
              <a:rPr lang="en-US" dirty="0" smtClean="0"/>
              <a:t>., </a:t>
            </a:r>
            <a:r>
              <a:rPr lang="en-US" dirty="0" smtClean="0"/>
              <a:t>0., ..., 0., 0., 0.])]</a:t>
            </a:r>
          </a:p>
          <a:p>
            <a:endParaRPr lang="tr-TR" dirty="0"/>
          </a:p>
        </p:txBody>
      </p:sp>
      <p:pic>
        <p:nvPicPr>
          <p:cNvPr id="5" name="Picture 2" descr="C:\Users\Engin Bozaba\Desktop\LIFneur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4806684" cy="1901754"/>
          </a:xfrm>
          <a:prstGeom prst="rect">
            <a:avLst/>
          </a:prstGeom>
          <a:noFill/>
        </p:spPr>
      </p:pic>
      <p:sp>
        <p:nvSpPr>
          <p:cNvPr id="6" name="5 Metin kutusu"/>
          <p:cNvSpPr txBox="1"/>
          <p:nvPr/>
        </p:nvSpPr>
        <p:spPr>
          <a:xfrm>
            <a:off x="5436096" y="3789040"/>
            <a:ext cx="405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Nörona gelen her uyarı potansiyeli </a:t>
            </a:r>
          </a:p>
          <a:p>
            <a:r>
              <a:rPr lang="tr-TR" dirty="0" smtClean="0"/>
              <a:t>değiştirmiş fakat eşik değerini geçince</a:t>
            </a:r>
          </a:p>
          <a:p>
            <a:r>
              <a:rPr lang="tr-TR" dirty="0" err="1" smtClean="0"/>
              <a:t>Spike</a:t>
            </a:r>
            <a:r>
              <a:rPr lang="tr-TR" dirty="0" smtClean="0"/>
              <a:t> 1 olmuş.</a:t>
            </a:r>
          </a:p>
          <a:p>
            <a:r>
              <a:rPr lang="tr-TR" dirty="0" smtClean="0"/>
              <a:t>[0,0,0,0….,</a:t>
            </a:r>
            <a:r>
              <a:rPr lang="tr-TR" b="1" dirty="0" smtClean="0"/>
              <a:t>1</a:t>
            </a:r>
            <a:r>
              <a:rPr lang="tr-TR" dirty="0" smtClean="0"/>
              <a:t>,..0000]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08916" y="2852936"/>
            <a:ext cx="873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hlinkClick r:id="rId2"/>
              </a:rPr>
              <a:t>https://</a:t>
            </a:r>
            <a:r>
              <a:rPr lang="tr-TR" sz="1600" dirty="0" smtClean="0">
                <a:hlinkClick r:id="rId2"/>
              </a:rPr>
              <a:t>github.com/Shikhargupta/Spiking-Neural-Network/blob/master/synapse/synapse.py</a:t>
            </a:r>
            <a:endParaRPr lang="tr-TR" sz="1600" dirty="0" smtClean="0"/>
          </a:p>
          <a:p>
            <a:endParaRPr lang="tr-TR" sz="16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611560" y="443711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78835" y="2204864"/>
            <a:ext cx="730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Piksel kadar giriş nöronu ve her bir sınıf için bir çıkış nöronu ağ’a ekle,</a:t>
            </a:r>
          </a:p>
          <a:p>
            <a:r>
              <a:rPr lang="tr-TR" dirty="0" smtClean="0"/>
              <a:t>en </a:t>
            </a:r>
            <a:r>
              <a:rPr lang="tr-TR" dirty="0" smtClean="0"/>
              <a:t>çok </a:t>
            </a:r>
            <a:r>
              <a:rPr lang="tr-TR" dirty="0" err="1" smtClean="0"/>
              <a:t>spike</a:t>
            </a:r>
            <a:r>
              <a:rPr lang="tr-TR" dirty="0" smtClean="0"/>
              <a:t> veren nöron o sınıfı </a:t>
            </a:r>
            <a:r>
              <a:rPr lang="tr-TR" dirty="0" smtClean="0"/>
              <a:t>temsil eder.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95736" y="2708920"/>
            <a:ext cx="504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1 : Piksellere ayırma</a:t>
            </a:r>
            <a:endParaRPr lang="tr-T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etin kutusu"/>
          <p:cNvSpPr txBox="1"/>
          <p:nvPr/>
        </p:nvSpPr>
        <p:spPr>
          <a:xfrm>
            <a:off x="1259632" y="508518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16x16</a:t>
            </a:r>
            <a:endParaRPr lang="tr-TR" dirty="0"/>
          </a:p>
        </p:txBody>
      </p:sp>
      <p:graphicFrame>
        <p:nvGraphicFramePr>
          <p:cNvPr id="11" name="3 İçerik Yer Tutucusu"/>
          <p:cNvGraphicFramePr>
            <a:graphicFrameLocks/>
          </p:cNvGraphicFramePr>
          <p:nvPr/>
        </p:nvGraphicFramePr>
        <p:xfrm>
          <a:off x="5148064" y="188640"/>
          <a:ext cx="333248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2249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11 Metin kutusu"/>
          <p:cNvSpPr txBox="1"/>
          <p:nvPr/>
        </p:nvSpPr>
        <p:spPr>
          <a:xfrm>
            <a:off x="5940152" y="602128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16x16 (Resim)</a:t>
            </a:r>
            <a:endParaRPr lang="tr-TR" dirty="0"/>
          </a:p>
        </p:txBody>
      </p:sp>
      <p:pic>
        <p:nvPicPr>
          <p:cNvPr id="1026" name="Picture 2" descr="C:\Users\Engin Bozaba\Desktop\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2880319" cy="2880319"/>
          </a:xfrm>
          <a:prstGeom prst="rect">
            <a:avLst/>
          </a:prstGeom>
          <a:noFill/>
        </p:spPr>
      </p:pic>
      <p:sp>
        <p:nvSpPr>
          <p:cNvPr id="16" name="15 Sağ Ok"/>
          <p:cNvSpPr/>
          <p:nvPr/>
        </p:nvSpPr>
        <p:spPr>
          <a:xfrm>
            <a:off x="3563888" y="3573016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331640" y="2780928"/>
            <a:ext cx="7327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2 : 16x16 </a:t>
            </a:r>
            <a:r>
              <a:rPr lang="tr-TR" sz="3200" dirty="0" err="1" smtClean="0"/>
              <a:t>lık</a:t>
            </a:r>
            <a:r>
              <a:rPr lang="tr-TR" sz="3200" dirty="0" smtClean="0"/>
              <a:t> resmin</a:t>
            </a:r>
          </a:p>
          <a:p>
            <a:r>
              <a:rPr lang="tr-TR" sz="3200" dirty="0" smtClean="0"/>
              <a:t> 256 girişli nöronun her biri için</a:t>
            </a:r>
          </a:p>
          <a:p>
            <a:r>
              <a:rPr lang="tr-TR" sz="3200" dirty="0" smtClean="0"/>
              <a:t> </a:t>
            </a:r>
            <a:r>
              <a:rPr lang="tr-TR" sz="3200" dirty="0" err="1" smtClean="0"/>
              <a:t>membran</a:t>
            </a:r>
            <a:r>
              <a:rPr lang="tr-TR" sz="3200" dirty="0" smtClean="0"/>
              <a:t> potansiyelinin hesaplanması</a:t>
            </a:r>
            <a:endParaRPr lang="tr-T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sz="quarter" idx="4294967295"/>
          </p:nvPr>
        </p:nvGraphicFramePr>
        <p:xfrm>
          <a:off x="395536" y="188640"/>
          <a:ext cx="333248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2249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148066" y="1628800"/>
          <a:ext cx="334786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572"/>
                <a:gridCol w="669572"/>
                <a:gridCol w="669572"/>
                <a:gridCol w="669572"/>
                <a:gridCol w="66957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-0.5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-0.125</a:t>
                      </a:r>
                      <a:endParaRPr lang="tr-T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1</a:t>
                      </a:r>
                      <a:endParaRPr lang="tr-TR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-0.25</a:t>
                      </a:r>
                      <a:endParaRPr lang="tr-T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-0.125</a:t>
                      </a:r>
                      <a:endParaRPr lang="tr-T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-0.5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Metin kutusu"/>
          <p:cNvSpPr txBox="1"/>
          <p:nvPr/>
        </p:nvSpPr>
        <p:spPr>
          <a:xfrm>
            <a:off x="4211960" y="2348880"/>
            <a:ext cx="3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/>
              <a:t>*</a:t>
            </a:r>
            <a:endParaRPr lang="tr-TR" sz="7200" dirty="0"/>
          </a:p>
        </p:txBody>
      </p:sp>
      <p:sp>
        <p:nvSpPr>
          <p:cNvPr id="8" name="7 Metin kutusu"/>
          <p:cNvSpPr txBox="1"/>
          <p:nvPr/>
        </p:nvSpPr>
        <p:spPr>
          <a:xfrm>
            <a:off x="1187624" y="602128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16x16 (Resim)</a:t>
            </a:r>
            <a:endParaRPr lang="tr-TR" dirty="0"/>
          </a:p>
        </p:txBody>
      </p:sp>
      <p:sp>
        <p:nvSpPr>
          <p:cNvPr id="9" name="8 Metin kutusu"/>
          <p:cNvSpPr txBox="1"/>
          <p:nvPr/>
        </p:nvSpPr>
        <p:spPr>
          <a:xfrm>
            <a:off x="6444208" y="37890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 x 5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4283968" y="4581128"/>
            <a:ext cx="4663456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5 x5 </a:t>
            </a:r>
            <a:r>
              <a:rPr lang="tr-TR" dirty="0" err="1" smtClean="0"/>
              <a:t>lik</a:t>
            </a:r>
            <a:r>
              <a:rPr lang="tr-TR" dirty="0" smtClean="0"/>
              <a:t> filtre ile resim arasında </a:t>
            </a:r>
            <a:r>
              <a:rPr lang="en-US" dirty="0" smtClean="0"/>
              <a:t>convolution </a:t>
            </a:r>
            <a:endParaRPr lang="tr-TR" dirty="0" smtClean="0"/>
          </a:p>
          <a:p>
            <a:r>
              <a:rPr lang="en-US" dirty="0" smtClean="0"/>
              <a:t>operation </a:t>
            </a:r>
            <a:r>
              <a:rPr lang="tr-TR" dirty="0" smtClean="0"/>
              <a:t> uygulayarak , </a:t>
            </a:r>
          </a:p>
          <a:p>
            <a:r>
              <a:rPr lang="tr-TR" dirty="0" smtClean="0"/>
              <a:t>Resmin potansiyel haritasını hesaplıyoruz .</a:t>
            </a:r>
          </a:p>
          <a:p>
            <a:r>
              <a:rPr lang="tr-TR" dirty="0" smtClean="0"/>
              <a:t>Çıktı yine 16 x16 </a:t>
            </a:r>
            <a:r>
              <a:rPr lang="tr-TR" dirty="0" err="1" smtClean="0"/>
              <a:t>lık</a:t>
            </a:r>
            <a:r>
              <a:rPr lang="tr-TR" dirty="0" smtClean="0"/>
              <a:t> bir matris</a:t>
            </a:r>
          </a:p>
          <a:p>
            <a:r>
              <a:rPr lang="tr-TR" dirty="0" smtClean="0"/>
              <a:t>(256 giriş nöron potansiyeli)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3995936" y="260648"/>
            <a:ext cx="495680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Resimdeki hangi pikselin potansiyelini bulmak</a:t>
            </a:r>
          </a:p>
          <a:p>
            <a:r>
              <a:rPr lang="tr-TR" dirty="0" smtClean="0"/>
              <a:t>İstiyorsak kırmızı kutu ile çakıştırıp  ,</a:t>
            </a:r>
          </a:p>
          <a:p>
            <a:r>
              <a:rPr lang="tr-TR" dirty="0" smtClean="0"/>
              <a:t>üst üste gelen elemanları çarpıp , çarpım </a:t>
            </a:r>
          </a:p>
          <a:p>
            <a:r>
              <a:rPr lang="tr-TR" dirty="0" smtClean="0"/>
              <a:t>Sonuçlarını topluyoruz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319" y="1484784"/>
            <a:ext cx="8619681" cy="376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1763688" y="692696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Filtre matrisi  görevi gören </a:t>
            </a:r>
            <a:r>
              <a:rPr lang="tr-TR" dirty="0" err="1" smtClean="0"/>
              <a:t>receptive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matrisinin </a:t>
            </a:r>
          </a:p>
          <a:p>
            <a:pPr algn="ctr"/>
            <a:r>
              <a:rPr lang="tr-TR" dirty="0" err="1" smtClean="0"/>
              <a:t>mahanttan</a:t>
            </a:r>
            <a:r>
              <a:rPr lang="tr-TR" dirty="0" smtClean="0"/>
              <a:t> uzaklık formülü ile oluşumu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395536" y="5877272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mahanttan</a:t>
            </a:r>
            <a:r>
              <a:rPr lang="tr-TR" dirty="0" smtClean="0"/>
              <a:t>  : https://xlinux.nist.gov/dads/HTML/manhattanDistance.html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732493" cy="283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1331640" y="980728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receptive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matrisinin 16x16 matrisine uygulanması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331640" y="2780928"/>
            <a:ext cx="65149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3 : </a:t>
            </a:r>
            <a:r>
              <a:rPr lang="tr-TR" sz="3200" dirty="0" err="1" smtClean="0"/>
              <a:t>membran</a:t>
            </a:r>
            <a:r>
              <a:rPr lang="tr-TR" sz="3200" dirty="0" smtClean="0"/>
              <a:t> potansiyelinin </a:t>
            </a:r>
          </a:p>
          <a:p>
            <a:r>
              <a:rPr lang="tr-TR" sz="3200" dirty="0" err="1" smtClean="0"/>
              <a:t>Spike</a:t>
            </a:r>
            <a:r>
              <a:rPr lang="tr-TR" sz="3200" dirty="0" smtClean="0"/>
              <a:t> </a:t>
            </a:r>
            <a:r>
              <a:rPr lang="tr-TR" sz="3200" dirty="0" err="1" smtClean="0"/>
              <a:t>train</a:t>
            </a:r>
            <a:r>
              <a:rPr lang="tr-TR" sz="3200" dirty="0" smtClean="0"/>
              <a:t> </a:t>
            </a:r>
            <a:r>
              <a:rPr lang="tr-TR" sz="3200" dirty="0" smtClean="0"/>
              <a:t>hesaplanması</a:t>
            </a:r>
          </a:p>
          <a:p>
            <a:endParaRPr lang="tr-TR" sz="32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611560" y="4437112"/>
            <a:ext cx="8228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1s zaman dilimini 5ms'lik adımlar ile </a:t>
            </a:r>
            <a:r>
              <a:rPr lang="tr-TR" dirty="0" smtClean="0"/>
              <a:t>tanımlanan  201 uzunlukta ki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traini</a:t>
            </a:r>
            <a:r>
              <a:rPr lang="tr-TR" dirty="0" smtClean="0"/>
              <a:t> </a:t>
            </a:r>
          </a:p>
          <a:p>
            <a:r>
              <a:rPr lang="tr-TR" dirty="0" smtClean="0"/>
              <a:t>her bir pikselin aksiyonundan hareketle 201 uzunluğundaki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traini</a:t>
            </a:r>
            <a:endParaRPr lang="tr-TR" dirty="0" smtClean="0"/>
          </a:p>
          <a:p>
            <a:r>
              <a:rPr lang="tr-TR" dirty="0" smtClean="0"/>
              <a:t> oluşumu 201</a:t>
            </a:r>
            <a:endParaRPr lang="tr-TR" dirty="0" smtClean="0"/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sz="quarter" idx="4294967295"/>
          </p:nvPr>
        </p:nvGraphicFramePr>
        <p:xfrm>
          <a:off x="395536" y="188640"/>
          <a:ext cx="333248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2249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7 Metin kutusu"/>
          <p:cNvSpPr txBox="1"/>
          <p:nvPr/>
        </p:nvSpPr>
        <p:spPr>
          <a:xfrm>
            <a:off x="251520" y="6021288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16x16 (Resmin potansiyel haritası )</a:t>
            </a:r>
            <a:endParaRPr lang="tr-TR" b="1" dirty="0"/>
          </a:p>
        </p:txBody>
      </p:sp>
      <p:sp>
        <p:nvSpPr>
          <p:cNvPr id="11" name="10 Sağ Ok"/>
          <p:cNvSpPr/>
          <p:nvPr/>
        </p:nvSpPr>
        <p:spPr>
          <a:xfrm>
            <a:off x="3851920" y="2996952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>
            <a:off x="3851920" y="263691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</a:t>
            </a:r>
            <a:endParaRPr lang="tr-TR" dirty="0"/>
          </a:p>
        </p:txBody>
      </p:sp>
      <p:cxnSp>
        <p:nvCxnSpPr>
          <p:cNvPr id="9" name="8 Düz Bağlayıcı"/>
          <p:cNvCxnSpPr/>
          <p:nvPr/>
        </p:nvCxnSpPr>
        <p:spPr>
          <a:xfrm>
            <a:off x="539552" y="404664"/>
            <a:ext cx="4320480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Bağlayıcı"/>
          <p:cNvCxnSpPr/>
          <p:nvPr/>
        </p:nvCxnSpPr>
        <p:spPr>
          <a:xfrm>
            <a:off x="5076056" y="2132856"/>
            <a:ext cx="35283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5148064" y="177281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II   I  I   I     . . .   I  …     I   I   I  I  ..  </a:t>
            </a: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4932040" y="2276872"/>
            <a:ext cx="390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</a:t>
            </a:r>
            <a:r>
              <a:rPr lang="tr-TR" dirty="0" smtClean="0"/>
              <a:t>1s zaman dilimini 5ms'lik adımlar </a:t>
            </a:r>
            <a:endParaRPr lang="tr-TR" dirty="0" smtClean="0"/>
          </a:p>
          <a:p>
            <a:r>
              <a:rPr lang="tr-TR" dirty="0" smtClean="0"/>
              <a:t>ile tanımlandığından 201 uzunlukta)</a:t>
            </a:r>
            <a:endParaRPr lang="tr-TR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4427984" y="4077072"/>
            <a:ext cx="4432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Bunu 256 pikesel için ayrı ayrı yapacağız. </a:t>
            </a:r>
          </a:p>
          <a:p>
            <a:r>
              <a:rPr lang="tr-TR" dirty="0" smtClean="0"/>
              <a:t>Zaten her pikselin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traini</a:t>
            </a:r>
            <a:endParaRPr lang="tr-TR" dirty="0" smtClean="0"/>
          </a:p>
          <a:p>
            <a:r>
              <a:rPr lang="tr-TR" dirty="0" smtClean="0"/>
              <a:t> bir nörona girecek.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Kent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ent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247</TotalTime>
  <Words>927</Words>
  <Application>Microsoft Office PowerPoint</Application>
  <PresentationFormat>Ekran Gösterisi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Kent</vt:lpstr>
      <vt:lpstr>SNN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SNN</dc:title>
  <dc:creator>Engin Bozaba</dc:creator>
  <cp:lastModifiedBy>Engin Bozaba</cp:lastModifiedBy>
  <cp:revision>54</cp:revision>
  <dcterms:created xsi:type="dcterms:W3CDTF">2018-12-17T17:31:15Z</dcterms:created>
  <dcterms:modified xsi:type="dcterms:W3CDTF">2018-12-18T07:39:27Z</dcterms:modified>
</cp:coreProperties>
</file>