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62" r:id="rId4"/>
    <p:sldId id="257" r:id="rId5"/>
    <p:sldId id="263" r:id="rId6"/>
    <p:sldId id="258" r:id="rId7"/>
    <p:sldId id="260" r:id="rId8"/>
    <p:sldId id="261" r:id="rId9"/>
    <p:sldId id="273" r:id="rId10"/>
    <p:sldId id="264" r:id="rId11"/>
    <p:sldId id="259" r:id="rId12"/>
    <p:sldId id="265" r:id="rId13"/>
    <p:sldId id="267" r:id="rId14"/>
    <p:sldId id="268" r:id="rId15"/>
    <p:sldId id="271" r:id="rId16"/>
    <p:sldId id="272" r:id="rId17"/>
    <p:sldId id="269" r:id="rId1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Dikdörtgen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İçerik Yer Tutucusu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İçerik Yer Tutucusu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İçerik Yer Tutucusu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Dikdörtgen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Dikdörtgen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İçerik Yer Tutucusu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Düz Bağlayıcı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Dikdörtgen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Oval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2" name="21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Dikdörtgen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Dikdörtgen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Dikdörtgen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Dikdörtgen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Dikdörtgen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18.12.2018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8" name="7 Dikdörtgen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Oval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hargupta/Spiking-Neural-Network/blob/master/encoding/spike_train.py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khargupta/Spiking-Neural-Network/blob/master/synapse/synapse.py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khargupta/Spiking-Neural-Network/blob/master/encoding" TargetMode="External"/><Relationship Id="rId2" Type="http://schemas.openxmlformats.org/officeDocument/2006/relationships/hyperlink" Target="https://github.com/Shikhargupta/Spiking-Neural-Network/blob/master/receptive_fiel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Engin </a:t>
            </a:r>
            <a:r>
              <a:rPr lang="tr-TR" dirty="0" err="1" smtClean="0"/>
              <a:t>bozaba</a:t>
            </a: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SNN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331640" y="2780928"/>
            <a:ext cx="65149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3 : </a:t>
            </a:r>
            <a:r>
              <a:rPr lang="tr-TR" sz="3200" dirty="0" err="1" smtClean="0"/>
              <a:t>membran</a:t>
            </a:r>
            <a:r>
              <a:rPr lang="tr-TR" sz="3200" dirty="0" smtClean="0"/>
              <a:t> potansiyelinin </a:t>
            </a:r>
          </a:p>
          <a:p>
            <a:r>
              <a:rPr lang="tr-TR" sz="3200" dirty="0" err="1" smtClean="0"/>
              <a:t>Spike</a:t>
            </a:r>
            <a:r>
              <a:rPr lang="tr-TR" sz="3200" dirty="0" smtClean="0"/>
              <a:t> </a:t>
            </a:r>
            <a:r>
              <a:rPr lang="tr-TR" sz="3200" dirty="0" err="1" smtClean="0"/>
              <a:t>train</a:t>
            </a:r>
            <a:r>
              <a:rPr lang="tr-TR" sz="3200" dirty="0" smtClean="0"/>
              <a:t> hesaplanması</a:t>
            </a:r>
          </a:p>
          <a:p>
            <a:endParaRPr lang="tr-TR" sz="32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611560" y="4437112"/>
            <a:ext cx="82285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1s zaman dilimini 5ms'lik adımlar ile tanımlanan  201 uzunlukta ki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traini</a:t>
            </a:r>
            <a:r>
              <a:rPr lang="tr-TR" dirty="0" smtClean="0"/>
              <a:t> </a:t>
            </a:r>
          </a:p>
          <a:p>
            <a:r>
              <a:rPr lang="tr-TR" dirty="0" smtClean="0"/>
              <a:t>her bir pikselin aksiyonundan hareketle 201 uzunluğundaki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traini</a:t>
            </a:r>
            <a:endParaRPr lang="tr-TR" dirty="0" smtClean="0"/>
          </a:p>
          <a:p>
            <a:r>
              <a:rPr lang="tr-TR" dirty="0" smtClean="0"/>
              <a:t> oluşumu 201</a:t>
            </a:r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sz="quarter" idx="4294967295"/>
          </p:nvPr>
        </p:nvGraphicFramePr>
        <p:xfrm>
          <a:off x="395536" y="188640"/>
          <a:ext cx="333248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24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" name="7 Metin kutusu"/>
          <p:cNvSpPr txBox="1"/>
          <p:nvPr/>
        </p:nvSpPr>
        <p:spPr>
          <a:xfrm>
            <a:off x="251520" y="6021288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16x16 (Resmin potansiyel haritası )</a:t>
            </a:r>
            <a:endParaRPr lang="tr-TR" b="1" dirty="0"/>
          </a:p>
        </p:txBody>
      </p:sp>
      <p:sp>
        <p:nvSpPr>
          <p:cNvPr id="11" name="10 Sağ Ok"/>
          <p:cNvSpPr/>
          <p:nvPr/>
        </p:nvSpPr>
        <p:spPr>
          <a:xfrm>
            <a:off x="3851920" y="2996952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>
            <a:off x="3851920" y="2636912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endParaRPr lang="tr-TR" dirty="0"/>
          </a:p>
        </p:txBody>
      </p:sp>
      <p:cxnSp>
        <p:nvCxnSpPr>
          <p:cNvPr id="9" name="8 Düz Bağlayıcı"/>
          <p:cNvCxnSpPr/>
          <p:nvPr/>
        </p:nvCxnSpPr>
        <p:spPr>
          <a:xfrm>
            <a:off x="539552" y="404664"/>
            <a:ext cx="4320480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Bağlayıcı"/>
          <p:cNvCxnSpPr/>
          <p:nvPr/>
        </p:nvCxnSpPr>
        <p:spPr>
          <a:xfrm>
            <a:off x="5076056" y="2132856"/>
            <a:ext cx="35283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5148064" y="177281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II   I  I   I     . . .   I  …     I   I   I  I  ..  </a:t>
            </a:r>
            <a:endParaRPr lang="tr-TR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4932040" y="2276872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(1s zaman dilimini 5ms'lik adımlar </a:t>
            </a:r>
          </a:p>
          <a:p>
            <a:r>
              <a:rPr lang="tr-TR" dirty="0" smtClean="0"/>
              <a:t>ile tanımlandığından </a:t>
            </a:r>
            <a:r>
              <a:rPr lang="tr-TR" dirty="0" smtClean="0"/>
              <a:t>200 uzunlukta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4427984" y="4077072"/>
            <a:ext cx="4432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Bunu 256 pikesel için ayrı ayrı yapacağız. </a:t>
            </a:r>
          </a:p>
          <a:p>
            <a:r>
              <a:rPr lang="tr-TR" dirty="0" smtClean="0"/>
              <a:t>Zaten her pikselin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traini</a:t>
            </a:r>
            <a:endParaRPr lang="tr-TR" dirty="0" smtClean="0"/>
          </a:p>
          <a:p>
            <a:r>
              <a:rPr lang="tr-TR" dirty="0" smtClean="0"/>
              <a:t> bir nörona girecek.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395536" y="404664"/>
          <a:ext cx="5760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9 Metin kutusu"/>
          <p:cNvSpPr txBox="1"/>
          <p:nvPr/>
        </p:nvSpPr>
        <p:spPr>
          <a:xfrm>
            <a:off x="1043608" y="404664"/>
            <a:ext cx="836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(Bir önceki sayfadaki pikselin potansiyeli)  bu bizim pot[l][m] </a:t>
            </a:r>
            <a:r>
              <a:rPr lang="tr-TR" dirty="0" err="1" smtClean="0"/>
              <a:t>ci</a:t>
            </a:r>
            <a:r>
              <a:rPr lang="tr-TR" dirty="0" smtClean="0"/>
              <a:t> </a:t>
            </a:r>
            <a:r>
              <a:rPr lang="tr-TR" dirty="0" err="1" smtClean="0"/>
              <a:t>degerimiz</a:t>
            </a:r>
            <a:r>
              <a:rPr lang="tr-TR" dirty="0" smtClean="0"/>
              <a:t> olsun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52736"/>
            <a:ext cx="580369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3 Metin kutusu"/>
          <p:cNvSpPr txBox="1"/>
          <p:nvPr/>
        </p:nvSpPr>
        <p:spPr>
          <a:xfrm>
            <a:off x="6187741" y="1124744"/>
            <a:ext cx="295625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Pot:0 , </a:t>
            </a:r>
            <a:r>
              <a:rPr lang="tr-TR" dirty="0" err="1" smtClean="0"/>
              <a:t>freq</a:t>
            </a:r>
            <a:r>
              <a:rPr lang="tr-TR" dirty="0" smtClean="0"/>
              <a:t> </a:t>
            </a:r>
            <a:r>
              <a:rPr lang="tr-TR" dirty="0" smtClean="0"/>
              <a:t>: 53 freq1 : 4 </a:t>
            </a:r>
          </a:p>
          <a:p>
            <a:endParaRPr lang="tr-TR" dirty="0" smtClean="0"/>
          </a:p>
          <a:p>
            <a:r>
              <a:rPr lang="tr-TR" dirty="0" smtClean="0"/>
              <a:t> 0 </a:t>
            </a:r>
          </a:p>
          <a:p>
            <a:endParaRPr lang="tr-TR" dirty="0" smtClean="0"/>
          </a:p>
          <a:p>
            <a:r>
              <a:rPr lang="tr-TR" dirty="0" smtClean="0"/>
              <a:t>4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8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 12</a:t>
            </a:r>
          </a:p>
          <a:p>
            <a:r>
              <a:rPr lang="tr-TR" dirty="0" smtClean="0"/>
              <a:t> ……...................</a:t>
            </a:r>
          </a:p>
          <a:p>
            <a:r>
              <a:rPr lang="tr-TR" dirty="0" smtClean="0"/>
              <a:t>188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192</a:t>
            </a:r>
          </a:p>
          <a:p>
            <a:r>
              <a:rPr lang="tr-TR" dirty="0" smtClean="0"/>
              <a:t> </a:t>
            </a:r>
          </a:p>
          <a:p>
            <a:r>
              <a:rPr lang="tr-TR" dirty="0" smtClean="0"/>
              <a:t>196</a:t>
            </a:r>
          </a:p>
          <a:p>
            <a:endParaRPr lang="tr-TR" dirty="0" smtClean="0"/>
          </a:p>
          <a:p>
            <a:r>
              <a:rPr lang="tr-TR" dirty="0" smtClean="0"/>
              <a:t>Yukarıdaki indekslerde </a:t>
            </a:r>
          </a:p>
          <a:p>
            <a:r>
              <a:rPr lang="tr-TR" dirty="0" smtClean="0"/>
              <a:t>1(</a:t>
            </a:r>
            <a:r>
              <a:rPr lang="tr-TR" dirty="0" err="1" smtClean="0"/>
              <a:t>spike</a:t>
            </a:r>
            <a:r>
              <a:rPr lang="tr-TR" dirty="0" smtClean="0"/>
              <a:t>) oluştu. </a:t>
            </a:r>
          </a:p>
          <a:p>
            <a:r>
              <a:rPr lang="tr-TR" dirty="0" smtClean="0"/>
              <a:t>Geriye kalan kısımlar ise 0.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683568" y="1196752"/>
            <a:ext cx="7032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Temp</a:t>
            </a:r>
            <a:r>
              <a:rPr lang="tr-TR" dirty="0" smtClean="0"/>
              <a:t> : [1. 0. 0. 0. 1. 0. 0. 0. 1. 0. 0. 0. 1. 0. 0. 0. 1. 0. 0. 0. 1.</a:t>
            </a:r>
          </a:p>
          <a:p>
            <a:r>
              <a:rPr lang="tr-TR" dirty="0" smtClean="0"/>
              <a:t> 0. 0. 0. 1. 0. 0. 0. 1. 0. 0. 0. 1. 0. 0. 0. 1. 0. 0. 0. 1. 0. 0. 0. 1. 0.</a:t>
            </a:r>
          </a:p>
          <a:p>
            <a:r>
              <a:rPr lang="tr-TR" dirty="0" smtClean="0"/>
              <a:t> 0. 0. 1. 0. 0. 0. 1. 0. 0. 0. 1. 0. 0. 0. 1. 0. 0. 0. 1. 0. 0. 0. 1. 0. 0. </a:t>
            </a:r>
          </a:p>
          <a:p>
            <a:r>
              <a:rPr lang="tr-TR" dirty="0" smtClean="0"/>
              <a:t>0. 1. 0. 0. 0. 1. 0. 0. 0. 1. 0. 0. 0. 1. 0. 0. 0. 1. 0. 0. 0. 1. 0. 0. 0.</a:t>
            </a:r>
          </a:p>
          <a:p>
            <a:r>
              <a:rPr lang="tr-TR" dirty="0" smtClean="0"/>
              <a:t> 1. 0. 0. 0. 1. 0. 0. 0. 1. 0. 0. 0. 1. 0. 0. 0. 1. 0. 0. 0. 1. 0. 0. 0. 1.</a:t>
            </a:r>
          </a:p>
          <a:p>
            <a:r>
              <a:rPr lang="tr-TR" dirty="0" smtClean="0"/>
              <a:t> 0. 0. 0. 1. 0. 0. 0. 1. 0. 0. 0. 1. 0. 0. 0. 1. 0. 0. 0. 1. 0. 0. 0. 1. 0. 0. </a:t>
            </a:r>
          </a:p>
          <a:p>
            <a:r>
              <a:rPr lang="tr-TR" dirty="0" smtClean="0"/>
              <a:t>0. 1. 0. 0. 0. 1. 0. 0. 0. 1. 0. 0. 0. 1. 0. 0. 0. 1. 0. 0. 0. 1. 0. 0. 0. 1. 0.</a:t>
            </a:r>
          </a:p>
          <a:p>
            <a:r>
              <a:rPr lang="tr-TR" dirty="0" smtClean="0"/>
              <a:t> 0. 0. 1. 0. 0. 0. 1. 0. 0. 0. 1. 0. 0. 0. 1. 0. 0. 0. 1. 0. 0. 0. 1. 0. 0. 0. 0.]</a:t>
            </a:r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683568" y="3933056"/>
            <a:ext cx="5915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Membran</a:t>
            </a:r>
            <a:r>
              <a:rPr lang="tr-TR" dirty="0" smtClean="0"/>
              <a:t> potansiyeli ile orantılı atış oranını hesapladık.</a:t>
            </a:r>
          </a:p>
          <a:p>
            <a:r>
              <a:rPr lang="tr-TR" dirty="0" smtClean="0"/>
              <a:t>Ve bu işlem bütün pikseller için yapılacak.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395536" y="5805264"/>
            <a:ext cx="803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hlinkClick r:id="rId2"/>
              </a:rPr>
              <a:t>https://github.com/Shikhargupta/Spiking-Neural-Network/blob/master/encoding/spike_train.py</a:t>
            </a:r>
            <a:endParaRPr lang="tr-TR" sz="1400" dirty="0" smtClean="0"/>
          </a:p>
          <a:p>
            <a:endParaRPr lang="tr-TR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331640" y="2780928"/>
            <a:ext cx="7202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4 :</a:t>
            </a:r>
            <a:r>
              <a:rPr lang="tr-TR" sz="3200" dirty="0" err="1" smtClean="0"/>
              <a:t>Spike</a:t>
            </a:r>
            <a:r>
              <a:rPr lang="tr-TR" sz="3200" dirty="0" smtClean="0"/>
              <a:t> </a:t>
            </a:r>
            <a:r>
              <a:rPr lang="tr-TR" sz="3200" dirty="0" err="1" smtClean="0"/>
              <a:t>trainleri</a:t>
            </a:r>
            <a:r>
              <a:rPr lang="tr-TR" sz="3200" dirty="0" smtClean="0"/>
              <a:t> ağ’a gönderme</a:t>
            </a:r>
          </a:p>
          <a:p>
            <a:r>
              <a:rPr lang="tr-TR" sz="3200" dirty="0" smtClean="0"/>
              <a:t>Ve ağırlandırıp sonuçlamak</a:t>
            </a:r>
          </a:p>
          <a:p>
            <a:endParaRPr lang="tr-TR" sz="32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611560" y="443711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2 Düz Bağlayıcı"/>
          <p:cNvCxnSpPr/>
          <p:nvPr/>
        </p:nvCxnSpPr>
        <p:spPr>
          <a:xfrm>
            <a:off x="611560" y="170080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Düz Bağlayıcı"/>
          <p:cNvCxnSpPr/>
          <p:nvPr/>
        </p:nvCxnSpPr>
        <p:spPr>
          <a:xfrm>
            <a:off x="611560" y="227687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Düz Bağlayıcı"/>
          <p:cNvCxnSpPr/>
          <p:nvPr/>
        </p:nvCxnSpPr>
        <p:spPr>
          <a:xfrm>
            <a:off x="611560" y="278092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Düz Bağlayıcı"/>
          <p:cNvCxnSpPr/>
          <p:nvPr/>
        </p:nvCxnSpPr>
        <p:spPr>
          <a:xfrm>
            <a:off x="611560" y="3284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Bağlayıcı"/>
          <p:cNvCxnSpPr/>
          <p:nvPr/>
        </p:nvCxnSpPr>
        <p:spPr>
          <a:xfrm>
            <a:off x="539552" y="39330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971600" y="12687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0</a:t>
            </a:r>
            <a:endParaRPr lang="tr-TR" dirty="0"/>
          </a:p>
        </p:txBody>
      </p:sp>
      <p:sp>
        <p:nvSpPr>
          <p:cNvPr id="10" name="9 Metin kutusu"/>
          <p:cNvSpPr txBox="1"/>
          <p:nvPr/>
        </p:nvSpPr>
        <p:spPr>
          <a:xfrm>
            <a:off x="899592" y="242088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1</a:t>
            </a:r>
            <a:endParaRPr lang="tr-TR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899592" y="191683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 0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899592" y="292494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0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899592" y="350100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…   0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1907704" y="14127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Oval"/>
          <p:cNvSpPr/>
          <p:nvPr/>
        </p:nvSpPr>
        <p:spPr>
          <a:xfrm>
            <a:off x="1907704" y="20608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1907704" y="263691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Oval"/>
          <p:cNvSpPr/>
          <p:nvPr/>
        </p:nvSpPr>
        <p:spPr>
          <a:xfrm>
            <a:off x="1907704" y="31409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17 Oval"/>
          <p:cNvSpPr/>
          <p:nvPr/>
        </p:nvSpPr>
        <p:spPr>
          <a:xfrm>
            <a:off x="1907704" y="378904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18 Metin kutusu"/>
          <p:cNvSpPr txBox="1"/>
          <p:nvPr/>
        </p:nvSpPr>
        <p:spPr>
          <a:xfrm>
            <a:off x="827584" y="83671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T=</a:t>
            </a:r>
            <a:r>
              <a:rPr lang="tr-TR" b="1" dirty="0" smtClean="0"/>
              <a:t>0</a:t>
            </a:r>
            <a:r>
              <a:rPr lang="tr-TR" b="1" dirty="0" smtClean="0">
                <a:solidFill>
                  <a:srgbClr val="002060"/>
                </a:solidFill>
              </a:rPr>
              <a:t>. indeks</a:t>
            </a: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21" name="20 Oval"/>
          <p:cNvSpPr/>
          <p:nvPr/>
        </p:nvSpPr>
        <p:spPr>
          <a:xfrm>
            <a:off x="5580112" y="184482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5580112" y="2564904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5580112" y="3356992"/>
            <a:ext cx="432048" cy="4320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Metin kutusu"/>
          <p:cNvSpPr txBox="1"/>
          <p:nvPr/>
        </p:nvSpPr>
        <p:spPr>
          <a:xfrm>
            <a:off x="323528" y="4293096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array([0, 0, 1, 0, 0])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3059832" y="2492896"/>
            <a:ext cx="1939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</a:rPr>
              <a:t>Buralarda </a:t>
            </a:r>
            <a:r>
              <a:rPr lang="tr-TR" dirty="0" err="1" smtClean="0">
                <a:solidFill>
                  <a:srgbClr val="002060"/>
                </a:solidFill>
              </a:rPr>
              <a:t>sinaps</a:t>
            </a:r>
            <a:endParaRPr lang="tr-TR" dirty="0" smtClean="0">
              <a:solidFill>
                <a:srgbClr val="002060"/>
              </a:solidFill>
            </a:endParaRPr>
          </a:p>
          <a:p>
            <a:r>
              <a:rPr lang="tr-TR" dirty="0" smtClean="0">
                <a:solidFill>
                  <a:srgbClr val="002060"/>
                </a:solidFill>
              </a:rPr>
              <a:t> (yani ağırlık var)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26" name="25 Metin kutusu"/>
          <p:cNvSpPr txBox="1"/>
          <p:nvPr/>
        </p:nvSpPr>
        <p:spPr>
          <a:xfrm>
            <a:off x="2627784" y="3284984"/>
            <a:ext cx="2571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array([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[1, 3, 1, 0, 0], 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[2, 2, 2, 0, 2],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[2, 4, 4, 1, 1]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])</a:t>
            </a:r>
            <a:endParaRPr lang="tr-TR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5652120" y="4293096"/>
            <a:ext cx="285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70C0"/>
                </a:solidFill>
              </a:rPr>
              <a:t>np</a:t>
            </a:r>
            <a:r>
              <a:rPr lang="tr-TR" dirty="0" smtClean="0">
                <a:solidFill>
                  <a:srgbClr val="0070C0"/>
                </a:solidFill>
              </a:rPr>
              <a:t>.</a:t>
            </a:r>
            <a:r>
              <a:rPr lang="tr-TR" dirty="0" err="1" smtClean="0">
                <a:solidFill>
                  <a:srgbClr val="0070C0"/>
                </a:solidFill>
              </a:rPr>
              <a:t>dot</a:t>
            </a:r>
            <a:r>
              <a:rPr lang="tr-TR" dirty="0" smtClean="0">
                <a:solidFill>
                  <a:srgbClr val="0070C0"/>
                </a:solidFill>
              </a:rPr>
              <a:t>(</a:t>
            </a:r>
            <a:r>
              <a:rPr lang="tr-TR" dirty="0" err="1" smtClean="0">
                <a:solidFill>
                  <a:srgbClr val="0070C0"/>
                </a:solidFill>
              </a:rPr>
              <a:t>synapse</a:t>
            </a:r>
            <a:r>
              <a:rPr lang="tr-TR" dirty="0" smtClean="0">
                <a:solidFill>
                  <a:srgbClr val="0070C0"/>
                </a:solidFill>
              </a:rPr>
              <a:t>,S_in[:,</a:t>
            </a:r>
            <a:r>
              <a:rPr lang="tr-TR" b="1" dirty="0" smtClean="0">
                <a:solidFill>
                  <a:srgbClr val="0070C0"/>
                </a:solidFill>
              </a:rPr>
              <a:t>0</a:t>
            </a:r>
            <a:r>
              <a:rPr lang="tr-TR" dirty="0" smtClean="0">
                <a:solidFill>
                  <a:srgbClr val="0070C0"/>
                </a:solidFill>
              </a:rPr>
              <a:t>])</a:t>
            </a:r>
          </a:p>
          <a:p>
            <a:endParaRPr lang="tr-TR" dirty="0"/>
          </a:p>
        </p:txBody>
      </p:sp>
      <p:sp>
        <p:nvSpPr>
          <p:cNvPr id="28" name="27 Metin kutusu"/>
          <p:cNvSpPr txBox="1"/>
          <p:nvPr/>
        </p:nvSpPr>
        <p:spPr>
          <a:xfrm>
            <a:off x="6084168" y="479715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array([1, 2, 4])</a:t>
            </a:r>
            <a:br>
              <a:rPr lang="en-US" dirty="0" smtClean="0">
                <a:solidFill>
                  <a:srgbClr val="0070C0"/>
                </a:solidFill>
              </a:rPr>
            </a:b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29" name="28 Düz Bağlayıcı"/>
          <p:cNvCxnSpPr/>
          <p:nvPr/>
        </p:nvCxnSpPr>
        <p:spPr>
          <a:xfrm>
            <a:off x="6012160" y="2060848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Düz Bağlayıcı"/>
          <p:cNvCxnSpPr/>
          <p:nvPr/>
        </p:nvCxnSpPr>
        <p:spPr>
          <a:xfrm>
            <a:off x="6012160" y="2852936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Düz Bağlayıcı"/>
          <p:cNvCxnSpPr/>
          <p:nvPr/>
        </p:nvCxnSpPr>
        <p:spPr>
          <a:xfrm>
            <a:off x="6012160" y="3645024"/>
            <a:ext cx="144016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Metin kutusu"/>
          <p:cNvSpPr txBox="1"/>
          <p:nvPr/>
        </p:nvSpPr>
        <p:spPr>
          <a:xfrm>
            <a:off x="6228184" y="162880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	…</a:t>
            </a:r>
            <a:endParaRPr lang="tr-TR" dirty="0"/>
          </a:p>
        </p:txBody>
      </p:sp>
      <p:sp>
        <p:nvSpPr>
          <p:cNvPr id="33" name="32 Metin kutusu"/>
          <p:cNvSpPr txBox="1"/>
          <p:nvPr/>
        </p:nvSpPr>
        <p:spPr>
          <a:xfrm>
            <a:off x="6228184" y="242088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	…</a:t>
            </a:r>
            <a:endParaRPr lang="tr-TR" dirty="0"/>
          </a:p>
        </p:txBody>
      </p:sp>
      <p:sp>
        <p:nvSpPr>
          <p:cNvPr id="34" name="33 Metin kutusu"/>
          <p:cNvSpPr txBox="1"/>
          <p:nvPr/>
        </p:nvSpPr>
        <p:spPr>
          <a:xfrm>
            <a:off x="6300192" y="321297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	…</a:t>
            </a:r>
            <a:endParaRPr lang="tr-TR" dirty="0"/>
          </a:p>
        </p:txBody>
      </p:sp>
      <p:sp>
        <p:nvSpPr>
          <p:cNvPr id="35" name="34 Metin kutusu"/>
          <p:cNvSpPr txBox="1"/>
          <p:nvPr/>
        </p:nvSpPr>
        <p:spPr>
          <a:xfrm>
            <a:off x="5436096" y="5445224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çıktı= Ağırlık(3,5) * </a:t>
            </a:r>
            <a:r>
              <a:rPr lang="tr-TR" dirty="0" err="1" smtClean="0">
                <a:solidFill>
                  <a:srgbClr val="0070C0"/>
                </a:solidFill>
              </a:rPr>
              <a:t>input</a:t>
            </a:r>
            <a:r>
              <a:rPr lang="tr-TR" dirty="0" smtClean="0">
                <a:solidFill>
                  <a:srgbClr val="0070C0"/>
                </a:solidFill>
              </a:rPr>
              <a:t>(5,1)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37" name="36 Düz Ok Bağlayıcısı"/>
          <p:cNvCxnSpPr/>
          <p:nvPr/>
        </p:nvCxnSpPr>
        <p:spPr>
          <a:xfrm>
            <a:off x="5940152" y="1196752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Oval"/>
          <p:cNvSpPr/>
          <p:nvPr/>
        </p:nvSpPr>
        <p:spPr>
          <a:xfrm>
            <a:off x="6228184" y="1628800"/>
            <a:ext cx="288032" cy="23042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41 Metin kutusu"/>
          <p:cNvSpPr txBox="1"/>
          <p:nvPr/>
        </p:nvSpPr>
        <p:spPr>
          <a:xfrm>
            <a:off x="4572000" y="548680"/>
            <a:ext cx="333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Bunlar  0. </a:t>
            </a:r>
            <a:r>
              <a:rPr lang="tr-TR" dirty="0" err="1" smtClean="0"/>
              <a:t>indeksden</a:t>
            </a:r>
            <a:r>
              <a:rPr lang="tr-TR" dirty="0" smtClean="0"/>
              <a:t> sonra </a:t>
            </a:r>
          </a:p>
          <a:p>
            <a:r>
              <a:rPr lang="tr-TR" dirty="0" err="1" smtClean="0"/>
              <a:t>membranda</a:t>
            </a:r>
            <a:r>
              <a:rPr lang="tr-TR" dirty="0" smtClean="0"/>
              <a:t> oluşan potansiyel</a:t>
            </a:r>
            <a:endParaRPr lang="tr-TR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2699792" y="4293096"/>
            <a:ext cx="28803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 </a:t>
            </a:r>
            <a:r>
              <a:rPr lang="tr-TR" sz="1400" dirty="0" err="1" smtClean="0"/>
              <a:t>satırSayısı</a:t>
            </a:r>
            <a:r>
              <a:rPr lang="tr-TR" sz="1400" dirty="0" smtClean="0"/>
              <a:t>=sonraki_</a:t>
            </a:r>
            <a:r>
              <a:rPr lang="tr-TR" sz="1400" dirty="0" err="1" smtClean="0"/>
              <a:t>nöronSayısı</a:t>
            </a:r>
            <a:r>
              <a:rPr lang="tr-TR" sz="1400" dirty="0" smtClean="0"/>
              <a:t>,</a:t>
            </a:r>
          </a:p>
          <a:p>
            <a:r>
              <a:rPr lang="tr-TR" sz="1400" dirty="0" smtClean="0"/>
              <a:t> </a:t>
            </a:r>
            <a:r>
              <a:rPr lang="tr-TR" sz="1400" dirty="0" err="1" smtClean="0"/>
              <a:t>SutünSayı</a:t>
            </a:r>
            <a:r>
              <a:rPr lang="tr-TR" sz="1400" dirty="0" smtClean="0"/>
              <a:t>=önceki_</a:t>
            </a:r>
            <a:r>
              <a:rPr lang="tr-TR" sz="1400" dirty="0" err="1" smtClean="0"/>
              <a:t>nöronSayısı</a:t>
            </a:r>
            <a:endParaRPr lang="tr-TR" sz="1400" dirty="0" smtClean="0"/>
          </a:p>
          <a:p>
            <a:endParaRPr lang="tr-TR" dirty="0"/>
          </a:p>
        </p:txBody>
      </p:sp>
      <p:sp>
        <p:nvSpPr>
          <p:cNvPr id="44" name="43 Oval"/>
          <p:cNvSpPr/>
          <p:nvPr/>
        </p:nvSpPr>
        <p:spPr>
          <a:xfrm>
            <a:off x="1187624" y="1268760"/>
            <a:ext cx="432048" cy="2952328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67544" y="764704"/>
            <a:ext cx="8653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Oluşan (çıkan) her çıktı  </a:t>
            </a:r>
            <a:r>
              <a:rPr lang="tr-TR" dirty="0" err="1" smtClean="0"/>
              <a:t>membran</a:t>
            </a:r>
            <a:r>
              <a:rPr lang="tr-TR" dirty="0" smtClean="0"/>
              <a:t> potansiyelini </a:t>
            </a:r>
            <a:r>
              <a:rPr lang="tr-TR" dirty="0" err="1" smtClean="0"/>
              <a:t>değiştrir</a:t>
            </a:r>
            <a:r>
              <a:rPr lang="tr-TR" dirty="0" smtClean="0"/>
              <a:t>. Eğer eşik değerini</a:t>
            </a:r>
          </a:p>
          <a:p>
            <a:r>
              <a:rPr lang="tr-TR" dirty="0" smtClean="0"/>
              <a:t>Geçerse aksiyon  potansiyeli oluşur </a:t>
            </a:r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err="1" smtClean="0"/>
              <a:t>train’nin</a:t>
            </a:r>
            <a:r>
              <a:rPr lang="tr-TR" dirty="0" smtClean="0"/>
              <a:t> o andaki  indeksin değeri 1 olur, </a:t>
            </a:r>
          </a:p>
          <a:p>
            <a:r>
              <a:rPr lang="tr-TR" dirty="0" smtClean="0"/>
              <a:t>diğer durumlarda 0 (sıfır)</a:t>
            </a:r>
            <a:r>
              <a:rPr lang="tr-TR" dirty="0" err="1" smtClean="0"/>
              <a:t>olark</a:t>
            </a:r>
            <a:r>
              <a:rPr lang="tr-TR" dirty="0" smtClean="0"/>
              <a:t> kalır. 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  <p:sp>
        <p:nvSpPr>
          <p:cNvPr id="3" name="2 Metin kutusu"/>
          <p:cNvSpPr txBox="1"/>
          <p:nvPr/>
        </p:nvSpPr>
        <p:spPr>
          <a:xfrm>
            <a:off x="395536" y="1988840"/>
            <a:ext cx="213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Sonuç olarak çıktı 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2051720" y="2564904"/>
            <a:ext cx="3393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[array([0., </a:t>
            </a:r>
            <a:r>
              <a:rPr lang="tr-TR" dirty="0" smtClean="0"/>
              <a:t>1</a:t>
            </a:r>
            <a:r>
              <a:rPr lang="en-US" dirty="0" smtClean="0"/>
              <a:t>., 0., ..., </a:t>
            </a:r>
            <a:r>
              <a:rPr lang="tr-TR" dirty="0" smtClean="0"/>
              <a:t>1</a:t>
            </a:r>
            <a:r>
              <a:rPr lang="en-US" dirty="0" smtClean="0"/>
              <a:t>., </a:t>
            </a:r>
            <a:r>
              <a:rPr lang="tr-TR" dirty="0" smtClean="0"/>
              <a:t>1</a:t>
            </a:r>
            <a:r>
              <a:rPr lang="en-US" dirty="0" smtClean="0"/>
              <a:t>., 0.]), </a:t>
            </a:r>
            <a:endParaRPr lang="tr-TR" dirty="0" smtClean="0"/>
          </a:p>
          <a:p>
            <a:r>
              <a:rPr lang="en-US" dirty="0" smtClean="0"/>
              <a:t>array([0., 0., 0., ..., 0., </a:t>
            </a:r>
            <a:r>
              <a:rPr lang="tr-TR" dirty="0" smtClean="0"/>
              <a:t>1</a:t>
            </a:r>
            <a:r>
              <a:rPr lang="en-US" dirty="0" smtClean="0"/>
              <a:t>., 0.]), </a:t>
            </a:r>
            <a:endParaRPr lang="tr-TR" dirty="0" smtClean="0"/>
          </a:p>
          <a:p>
            <a:r>
              <a:rPr lang="en-US" dirty="0" smtClean="0"/>
              <a:t>array([0., </a:t>
            </a:r>
            <a:r>
              <a:rPr lang="tr-TR" dirty="0" smtClean="0"/>
              <a:t>1</a:t>
            </a:r>
            <a:r>
              <a:rPr lang="en-US" dirty="0" smtClean="0"/>
              <a:t>., 0., ..., 0., 0., 0.])]</a:t>
            </a:r>
          </a:p>
          <a:p>
            <a:endParaRPr lang="tr-TR" dirty="0"/>
          </a:p>
        </p:txBody>
      </p:sp>
      <p:sp>
        <p:nvSpPr>
          <p:cNvPr id="6" name="5 Metin kutusu"/>
          <p:cNvSpPr txBox="1"/>
          <p:nvPr/>
        </p:nvSpPr>
        <p:spPr>
          <a:xfrm>
            <a:off x="323528" y="3861048"/>
            <a:ext cx="859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Nörona gelen her uyarı potansiyeli </a:t>
            </a:r>
            <a:r>
              <a:rPr lang="tr-TR" dirty="0" smtClean="0"/>
              <a:t>değiştirmiş </a:t>
            </a:r>
            <a:r>
              <a:rPr lang="tr-TR" dirty="0" smtClean="0"/>
              <a:t>fakat eşik değerini </a:t>
            </a:r>
            <a:r>
              <a:rPr lang="tr-TR" dirty="0" smtClean="0"/>
              <a:t>geçince </a:t>
            </a:r>
          </a:p>
          <a:p>
            <a:r>
              <a:rPr lang="tr-TR" dirty="0" err="1" smtClean="0"/>
              <a:t>Spike</a:t>
            </a:r>
            <a:r>
              <a:rPr lang="tr-TR" dirty="0" smtClean="0"/>
              <a:t> </a:t>
            </a:r>
            <a:r>
              <a:rPr lang="tr-TR" dirty="0" smtClean="0"/>
              <a:t>1 </a:t>
            </a:r>
            <a:r>
              <a:rPr lang="tr-TR" dirty="0" smtClean="0"/>
              <a:t>olmuş</a:t>
            </a: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08916" y="2852936"/>
            <a:ext cx="873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hlinkClick r:id="rId2"/>
              </a:rPr>
              <a:t>https://github.com/Shikhargupta/Spiking-Neural-Network/blob/master/synapse/synapse.py</a:t>
            </a:r>
            <a:endParaRPr lang="tr-TR" sz="1600" dirty="0" smtClean="0"/>
          </a:p>
          <a:p>
            <a:endParaRPr lang="tr-TR" sz="1600" dirty="0"/>
          </a:p>
        </p:txBody>
      </p:sp>
      <p:sp>
        <p:nvSpPr>
          <p:cNvPr id="3" name="2 Metin kutusu"/>
          <p:cNvSpPr txBox="1"/>
          <p:nvPr/>
        </p:nvSpPr>
        <p:spPr>
          <a:xfrm>
            <a:off x="611560" y="443711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8835" y="2204864"/>
            <a:ext cx="7306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Piksel kadar giriş nöronu ve her bir sınıf için bir çıkış nöronu ağ’a ekle,</a:t>
            </a:r>
          </a:p>
          <a:p>
            <a:r>
              <a:rPr lang="tr-TR" dirty="0" smtClean="0"/>
              <a:t>en çok </a:t>
            </a:r>
            <a:r>
              <a:rPr lang="tr-TR" dirty="0" err="1" smtClean="0"/>
              <a:t>spike</a:t>
            </a:r>
            <a:r>
              <a:rPr lang="tr-TR" dirty="0" smtClean="0"/>
              <a:t> veren nöron o sınıfı temsil eder.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75867" y="692696"/>
            <a:ext cx="88681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STDP algoritmasını kullanarak ağın optimal ağırlıklarını öğrendiğimizi varsayarsak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 smtClean="0"/>
              <a:t>giriş kalıplarını farklı sınıflara ayırmak için  </a:t>
            </a:r>
            <a:r>
              <a:rPr lang="tr-TR" dirty="0" smtClean="0"/>
              <a:t>ağırlıkları </a:t>
            </a:r>
            <a:r>
              <a:rPr lang="tr-TR" dirty="0" smtClean="0"/>
              <a:t>kullanır. </a:t>
            </a:r>
            <a:endParaRPr lang="tr-TR" dirty="0" smtClean="0"/>
          </a:p>
          <a:p>
            <a:r>
              <a:rPr lang="tr-TR" dirty="0" smtClean="0"/>
              <a:t>Simülatör </a:t>
            </a:r>
            <a:r>
              <a:rPr lang="tr-TR" dirty="0" smtClean="0"/>
              <a:t>ateş etmeyen nöronları bastırmak ve ayırt </a:t>
            </a:r>
            <a:r>
              <a:rPr lang="tr-TR" dirty="0" smtClean="0"/>
              <a:t>edilebilir </a:t>
            </a:r>
            <a:r>
              <a:rPr lang="tr-TR" dirty="0" smtClean="0"/>
              <a:t>sonuçlar </a:t>
            </a:r>
            <a:endParaRPr lang="tr-TR" dirty="0" smtClean="0"/>
          </a:p>
          <a:p>
            <a:r>
              <a:rPr lang="tr-TR" dirty="0" smtClean="0"/>
              <a:t>üretmek </a:t>
            </a:r>
            <a:r>
              <a:rPr lang="tr-TR" dirty="0" smtClean="0"/>
              <a:t>için 'kazanan-alır' stratejisini kullanır. </a:t>
            </a:r>
            <a:endParaRPr lang="tr-TR" dirty="0" smtClean="0"/>
          </a:p>
          <a:p>
            <a:r>
              <a:rPr lang="tr-TR" dirty="0" smtClean="0"/>
              <a:t>Kalıpları </a:t>
            </a:r>
            <a:r>
              <a:rPr lang="tr-TR" dirty="0" smtClean="0"/>
              <a:t>sınıflandırırken ilgili adımlar:</a:t>
            </a:r>
          </a:p>
          <a:p>
            <a:endParaRPr lang="tr-TR" dirty="0" smtClean="0"/>
          </a:p>
          <a:p>
            <a:pPr>
              <a:buFont typeface="Wingdings" pitchFamily="2" charset="2"/>
              <a:buChar char="§"/>
            </a:pPr>
            <a:r>
              <a:rPr lang="tr-TR" dirty="0" smtClean="0"/>
              <a:t>Her </a:t>
            </a:r>
            <a:r>
              <a:rPr lang="tr-TR" dirty="0" smtClean="0"/>
              <a:t>bir giriş nöron </a:t>
            </a:r>
            <a:r>
              <a:rPr lang="tr-TR" dirty="0" err="1" smtClean="0"/>
              <a:t>membranı</a:t>
            </a:r>
            <a:r>
              <a:rPr lang="tr-TR" dirty="0" smtClean="0"/>
              <a:t> potansiyeli </a:t>
            </a:r>
            <a:r>
              <a:rPr lang="tr-TR" dirty="0" smtClean="0">
                <a:hlinkClick r:id="rId2"/>
              </a:rPr>
              <a:t>alıcı alan</a:t>
            </a:r>
            <a:r>
              <a:rPr lang="tr-TR" dirty="0" smtClean="0"/>
              <a:t> (5x5 pencere) olarak hesaplanır 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pPr>
              <a:buFont typeface="Wingdings" pitchFamily="2" charset="2"/>
              <a:buChar char="§"/>
            </a:pPr>
            <a:r>
              <a:rPr lang="tr-TR" dirty="0" err="1" smtClean="0">
                <a:hlinkClick r:id="rId3"/>
              </a:rPr>
              <a:t>Spike</a:t>
            </a:r>
            <a:r>
              <a:rPr lang="tr-TR" dirty="0" smtClean="0">
                <a:hlinkClick r:id="rId3"/>
              </a:rPr>
              <a:t> treni</a:t>
            </a:r>
            <a:r>
              <a:rPr lang="tr-TR" dirty="0" smtClean="0"/>
              <a:t> </a:t>
            </a:r>
            <a:r>
              <a:rPr lang="tr-TR" b="1" dirty="0" smtClean="0"/>
              <a:t>, </a:t>
            </a:r>
            <a:r>
              <a:rPr lang="tr-TR" b="1" dirty="0" err="1" smtClean="0"/>
              <a:t>membran</a:t>
            </a:r>
            <a:r>
              <a:rPr lang="tr-TR" b="1" dirty="0" smtClean="0"/>
              <a:t> potansiyeli ile orantılı </a:t>
            </a:r>
            <a:r>
              <a:rPr lang="tr-TR" dirty="0" smtClean="0"/>
              <a:t>olarak </a:t>
            </a:r>
            <a:r>
              <a:rPr lang="tr-TR" dirty="0" err="1" smtClean="0"/>
              <a:t>spike</a:t>
            </a:r>
            <a:r>
              <a:rPr lang="tr-TR" dirty="0" smtClean="0"/>
              <a:t> frekansı </a:t>
            </a:r>
            <a:endParaRPr lang="tr-TR" dirty="0" smtClean="0"/>
          </a:p>
          <a:p>
            <a:r>
              <a:rPr lang="tr-TR" dirty="0" smtClean="0"/>
              <a:t>olan </a:t>
            </a:r>
            <a:r>
              <a:rPr lang="tr-TR" dirty="0" smtClean="0"/>
              <a:t>her bir giriş nöronu için üretilir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95736" y="2708920"/>
            <a:ext cx="504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1 : Piksellere ayırma</a:t>
            </a:r>
            <a:endParaRPr lang="tr-TR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etin kutusu"/>
          <p:cNvSpPr txBox="1"/>
          <p:nvPr/>
        </p:nvSpPr>
        <p:spPr>
          <a:xfrm>
            <a:off x="1259632" y="508518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16x16</a:t>
            </a:r>
            <a:endParaRPr lang="tr-TR" dirty="0"/>
          </a:p>
        </p:txBody>
      </p:sp>
      <p:graphicFrame>
        <p:nvGraphicFramePr>
          <p:cNvPr id="11" name="3 İçerik Yer Tutucusu"/>
          <p:cNvGraphicFramePr>
            <a:graphicFrameLocks/>
          </p:cNvGraphicFramePr>
          <p:nvPr/>
        </p:nvGraphicFramePr>
        <p:xfrm>
          <a:off x="5148064" y="188640"/>
          <a:ext cx="333248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24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2" name="11 Metin kutusu"/>
          <p:cNvSpPr txBox="1"/>
          <p:nvPr/>
        </p:nvSpPr>
        <p:spPr>
          <a:xfrm>
            <a:off x="5940152" y="602128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16x16 (Resim)</a:t>
            </a:r>
            <a:endParaRPr lang="tr-TR" dirty="0"/>
          </a:p>
        </p:txBody>
      </p:sp>
      <p:pic>
        <p:nvPicPr>
          <p:cNvPr id="1026" name="Picture 2" descr="C:\Users\Engin Bozaba\Desktop\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2880319" cy="2880319"/>
          </a:xfrm>
          <a:prstGeom prst="rect">
            <a:avLst/>
          </a:prstGeom>
          <a:noFill/>
        </p:spPr>
      </p:pic>
      <p:sp>
        <p:nvSpPr>
          <p:cNvPr id="16" name="15 Sağ Ok"/>
          <p:cNvSpPr/>
          <p:nvPr/>
        </p:nvSpPr>
        <p:spPr>
          <a:xfrm>
            <a:off x="3563888" y="3573016"/>
            <a:ext cx="151216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331640" y="2780928"/>
            <a:ext cx="7327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 smtClean="0"/>
              <a:t>ADIM 2 : 16x16 </a:t>
            </a:r>
            <a:r>
              <a:rPr lang="tr-TR" sz="3200" dirty="0" err="1" smtClean="0"/>
              <a:t>lık</a:t>
            </a:r>
            <a:r>
              <a:rPr lang="tr-TR" sz="3200" dirty="0" smtClean="0"/>
              <a:t> resmin</a:t>
            </a:r>
          </a:p>
          <a:p>
            <a:r>
              <a:rPr lang="tr-TR" sz="3200" dirty="0" smtClean="0"/>
              <a:t> 256 girişli nöronun her biri için</a:t>
            </a:r>
          </a:p>
          <a:p>
            <a:r>
              <a:rPr lang="tr-TR" sz="3200" dirty="0" smtClean="0"/>
              <a:t> </a:t>
            </a:r>
            <a:r>
              <a:rPr lang="tr-TR" sz="3200" dirty="0" err="1" smtClean="0"/>
              <a:t>membran</a:t>
            </a:r>
            <a:r>
              <a:rPr lang="tr-TR" sz="3200" dirty="0" smtClean="0"/>
              <a:t> potansiyelinin hesaplanması</a:t>
            </a:r>
            <a:endParaRPr lang="tr-TR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sz="quarter" idx="4294967295"/>
          </p:nvPr>
        </p:nvGraphicFramePr>
        <p:xfrm>
          <a:off x="395536" y="188640"/>
          <a:ext cx="333248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62249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2249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5148066" y="1628800"/>
          <a:ext cx="334786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9572"/>
                <a:gridCol w="669572"/>
                <a:gridCol w="669572"/>
                <a:gridCol w="669572"/>
                <a:gridCol w="66957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-0.5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-0.125</a:t>
                      </a:r>
                      <a:endParaRPr lang="tr-T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400" dirty="0" smtClean="0"/>
                        <a:t>1</a:t>
                      </a:r>
                      <a:endParaRPr lang="tr-TR" sz="2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smtClean="0"/>
                        <a:t>-0.25</a:t>
                      </a:r>
                      <a:endParaRPr lang="tr-T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-0.125</a:t>
                      </a:r>
                      <a:endParaRPr lang="tr-T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-0.5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4211960" y="2348880"/>
            <a:ext cx="3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 smtClean="0"/>
              <a:t>*</a:t>
            </a:r>
            <a:endParaRPr lang="tr-TR" sz="72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1187624" y="602128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16x16 (Resim)</a:t>
            </a:r>
            <a:endParaRPr lang="tr-TR" dirty="0"/>
          </a:p>
        </p:txBody>
      </p:sp>
      <p:sp>
        <p:nvSpPr>
          <p:cNvPr id="9" name="8 Metin kutusu"/>
          <p:cNvSpPr txBox="1"/>
          <p:nvPr/>
        </p:nvSpPr>
        <p:spPr>
          <a:xfrm>
            <a:off x="6444208" y="378904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 x 5</a:t>
            </a:r>
            <a:endParaRPr lang="tr-TR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4283968" y="4581128"/>
            <a:ext cx="4663456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5 x5 </a:t>
            </a:r>
            <a:r>
              <a:rPr lang="tr-TR" dirty="0" err="1" smtClean="0"/>
              <a:t>lik</a:t>
            </a:r>
            <a:r>
              <a:rPr lang="tr-TR" dirty="0" smtClean="0"/>
              <a:t> filtre ile resim arasında </a:t>
            </a:r>
            <a:r>
              <a:rPr lang="en-US" dirty="0" smtClean="0"/>
              <a:t>convolution </a:t>
            </a:r>
            <a:endParaRPr lang="tr-TR" dirty="0" smtClean="0"/>
          </a:p>
          <a:p>
            <a:r>
              <a:rPr lang="en-US" dirty="0" smtClean="0"/>
              <a:t>operation </a:t>
            </a:r>
            <a:r>
              <a:rPr lang="tr-TR" dirty="0" smtClean="0"/>
              <a:t> uygulayarak , </a:t>
            </a:r>
          </a:p>
          <a:p>
            <a:r>
              <a:rPr lang="tr-TR" dirty="0" smtClean="0"/>
              <a:t>Resmin potansiyel haritasını hesaplıyoruz .</a:t>
            </a:r>
          </a:p>
          <a:p>
            <a:r>
              <a:rPr lang="tr-TR" dirty="0" smtClean="0"/>
              <a:t>Çıktı yine 16 x16 </a:t>
            </a:r>
            <a:r>
              <a:rPr lang="tr-TR" dirty="0" err="1" smtClean="0"/>
              <a:t>lık</a:t>
            </a:r>
            <a:r>
              <a:rPr lang="tr-TR" dirty="0" smtClean="0"/>
              <a:t> bir matris</a:t>
            </a:r>
          </a:p>
          <a:p>
            <a:r>
              <a:rPr lang="tr-TR" dirty="0" smtClean="0"/>
              <a:t>(256 giriş nöron potansiyeli)</a:t>
            </a:r>
            <a:endParaRPr lang="tr-TR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3995936" y="260648"/>
            <a:ext cx="4956806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Resimdeki hangi pikselin potansiyelini bulmak</a:t>
            </a:r>
          </a:p>
          <a:p>
            <a:r>
              <a:rPr lang="tr-TR" dirty="0" smtClean="0"/>
              <a:t>İstiyorsak kırmızı kutu ile çakıştırıp  ,</a:t>
            </a:r>
          </a:p>
          <a:p>
            <a:r>
              <a:rPr lang="tr-TR" dirty="0" smtClean="0"/>
              <a:t>üst üste gelen elemanları çarpıp , çarpım </a:t>
            </a:r>
          </a:p>
          <a:p>
            <a:r>
              <a:rPr lang="tr-TR" dirty="0" smtClean="0"/>
              <a:t>Sonuçlarını topluyoruz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319" y="1484784"/>
            <a:ext cx="8619681" cy="376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652008" y="692696"/>
            <a:ext cx="7813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(Bir önceki  sayfadaki) filtre </a:t>
            </a:r>
            <a:r>
              <a:rPr lang="tr-TR" dirty="0" smtClean="0"/>
              <a:t>matrisi  görevi gören </a:t>
            </a:r>
            <a:r>
              <a:rPr lang="tr-TR" dirty="0" err="1" smtClean="0"/>
              <a:t>receptive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matrisinin </a:t>
            </a:r>
          </a:p>
          <a:p>
            <a:pPr algn="ctr"/>
            <a:r>
              <a:rPr lang="tr-TR" dirty="0" err="1" smtClean="0"/>
              <a:t>mahanttan</a:t>
            </a:r>
            <a:r>
              <a:rPr lang="tr-TR" dirty="0" smtClean="0"/>
              <a:t> uzaklık formülü ile oluşumu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395536" y="5877272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mahanttan</a:t>
            </a:r>
            <a:r>
              <a:rPr lang="tr-TR" dirty="0" smtClean="0"/>
              <a:t>  : https://xlinux.nist.gov/dads/HTML/manhattanDistance.html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732493" cy="2831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1331640" y="980728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receptive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matrisinin 16x16 matrisine uygulanması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8452904" cy="55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Oval"/>
          <p:cNvSpPr/>
          <p:nvPr/>
        </p:nvSpPr>
        <p:spPr>
          <a:xfrm>
            <a:off x="467544" y="188640"/>
            <a:ext cx="4680520" cy="21602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Metin kutusu"/>
          <p:cNvSpPr txBox="1"/>
          <p:nvPr/>
        </p:nvSpPr>
        <p:spPr>
          <a:xfrm>
            <a:off x="5292080" y="1052736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Github</a:t>
            </a:r>
            <a:r>
              <a:rPr lang="tr-TR" dirty="0" smtClean="0"/>
              <a:t> da  ve makalede </a:t>
            </a:r>
          </a:p>
          <a:p>
            <a:r>
              <a:rPr lang="tr-TR" dirty="0" smtClean="0"/>
              <a:t>Bahsedilen  filtre(RF-</a:t>
            </a:r>
            <a:r>
              <a:rPr lang="tr-TR" dirty="0" err="1" smtClean="0"/>
              <a:t>AlıcıAlan</a:t>
            </a:r>
            <a:r>
              <a:rPr lang="tr-TR" dirty="0" smtClean="0"/>
              <a:t>).</a:t>
            </a:r>
          </a:p>
          <a:p>
            <a:endParaRPr lang="tr-TR" dirty="0" smtClean="0"/>
          </a:p>
          <a:p>
            <a:r>
              <a:rPr lang="tr-TR" dirty="0" smtClean="0"/>
              <a:t>Bu filtreler amaca göre değişir.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467544" y="2420888"/>
            <a:ext cx="78838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800" dirty="0" smtClean="0">
                <a:solidFill>
                  <a:schemeClr val="bg1">
                    <a:lumMod val="75000"/>
                  </a:schemeClr>
                </a:solidFill>
              </a:rPr>
              <a:t>EK BİLGİ</a:t>
            </a:r>
            <a:endParaRPr lang="tr-TR" sz="13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t">
  <a:themeElements>
    <a:clrScheme name="Kent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Kent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ent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327</TotalTime>
  <Words>959</Words>
  <Application>Microsoft Office PowerPoint</Application>
  <PresentationFormat>Ekran Gösterisi (4:3)</PresentationFormat>
  <Paragraphs>150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18" baseType="lpstr">
      <vt:lpstr>Kent</vt:lpstr>
      <vt:lpstr>SNN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SNN</dc:title>
  <dc:creator>Engin Bozaba</dc:creator>
  <cp:lastModifiedBy>Engin Bozaba</cp:lastModifiedBy>
  <cp:revision>65</cp:revision>
  <dcterms:created xsi:type="dcterms:W3CDTF">2018-12-17T17:31:15Z</dcterms:created>
  <dcterms:modified xsi:type="dcterms:W3CDTF">2018-12-18T18:34:35Z</dcterms:modified>
</cp:coreProperties>
</file>