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94" r:id="rId7"/>
    <p:sldId id="263" r:id="rId8"/>
    <p:sldId id="262" r:id="rId9"/>
    <p:sldId id="260" r:id="rId10"/>
    <p:sldId id="268" r:id="rId11"/>
    <p:sldId id="272" r:id="rId12"/>
    <p:sldId id="265" r:id="rId13"/>
    <p:sldId id="264" r:id="rId14"/>
    <p:sldId id="290" r:id="rId15"/>
    <p:sldId id="291" r:id="rId16"/>
    <p:sldId id="266" r:id="rId17"/>
    <p:sldId id="270" r:id="rId18"/>
    <p:sldId id="281" r:id="rId19"/>
    <p:sldId id="271" r:id="rId20"/>
    <p:sldId id="279" r:id="rId21"/>
    <p:sldId id="280" r:id="rId22"/>
    <p:sldId id="295" r:id="rId23"/>
    <p:sldId id="297" r:id="rId24"/>
    <p:sldId id="298" r:id="rId25"/>
    <p:sldId id="269" r:id="rId26"/>
    <p:sldId id="277" r:id="rId27"/>
    <p:sldId id="293" r:id="rId28"/>
    <p:sldId id="275" r:id="rId29"/>
    <p:sldId id="282" r:id="rId30"/>
    <p:sldId id="276" r:id="rId31"/>
    <p:sldId id="301" r:id="rId32"/>
    <p:sldId id="302" r:id="rId33"/>
    <p:sldId id="292" r:id="rId34"/>
    <p:sldId id="283" r:id="rId35"/>
    <p:sldId id="30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84A7-F784-4D13-AF96-16B63F0D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Space Exploration of Deep 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E6D38-A428-45F6-88B0-2964E5223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790</a:t>
            </a:r>
          </a:p>
          <a:p>
            <a:r>
              <a:rPr lang="en-US" dirty="0"/>
              <a:t>By </a:t>
            </a:r>
            <a:r>
              <a:rPr lang="en-US" altLang="zh-CN" dirty="0"/>
              <a:t>Yang</a:t>
            </a:r>
            <a:r>
              <a:rPr lang="zh-CN" altLang="en-US" dirty="0"/>
              <a:t> </a:t>
            </a:r>
            <a:r>
              <a:rPr lang="en-US" altLang="zh-CN" dirty="0" err="1"/>
              <a:t>ren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rui</a:t>
            </a:r>
            <a:r>
              <a:rPr lang="zh-CN" altLang="en-US" dirty="0"/>
              <a:t> </a:t>
            </a:r>
            <a:r>
              <a:rPr lang="en-US" altLang="zh-CN" dirty="0" err="1"/>
              <a:t>xin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Hassan Alamri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C12-8084-4864-87C6-A1E68855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insights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FFBE1E-7D6F-4CC4-971A-03D831300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41343"/>
              </p:ext>
            </p:extLst>
          </p:nvPr>
        </p:nvGraphicFramePr>
        <p:xfrm>
          <a:off x="565608" y="2575220"/>
          <a:ext cx="11227324" cy="390462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0188">
                  <a:extLst>
                    <a:ext uri="{9D8B030D-6E8A-4147-A177-3AD203B41FA5}">
                      <a16:colId xmlns:a16="http://schemas.microsoft.com/office/drawing/2014/main" val="1999059415"/>
                    </a:ext>
                  </a:extLst>
                </a:gridCol>
                <a:gridCol w="755491">
                  <a:extLst>
                    <a:ext uri="{9D8B030D-6E8A-4147-A177-3AD203B41FA5}">
                      <a16:colId xmlns:a16="http://schemas.microsoft.com/office/drawing/2014/main" val="3755815630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734693232"/>
                    </a:ext>
                  </a:extLst>
                </a:gridCol>
                <a:gridCol w="970960">
                  <a:extLst>
                    <a:ext uri="{9D8B030D-6E8A-4147-A177-3AD203B41FA5}">
                      <a16:colId xmlns:a16="http://schemas.microsoft.com/office/drawing/2014/main" val="1032870434"/>
                    </a:ext>
                  </a:extLst>
                </a:gridCol>
                <a:gridCol w="707011">
                  <a:extLst>
                    <a:ext uri="{9D8B030D-6E8A-4147-A177-3AD203B41FA5}">
                      <a16:colId xmlns:a16="http://schemas.microsoft.com/office/drawing/2014/main" val="2532643646"/>
                    </a:ext>
                  </a:extLst>
                </a:gridCol>
                <a:gridCol w="876693">
                  <a:extLst>
                    <a:ext uri="{9D8B030D-6E8A-4147-A177-3AD203B41FA5}">
                      <a16:colId xmlns:a16="http://schemas.microsoft.com/office/drawing/2014/main" val="3180981214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730606232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1316673187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631315768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3532696707"/>
                    </a:ext>
                  </a:extLst>
                </a:gridCol>
                <a:gridCol w="1272618">
                  <a:extLst>
                    <a:ext uri="{9D8B030D-6E8A-4147-A177-3AD203B41FA5}">
                      <a16:colId xmlns:a16="http://schemas.microsoft.com/office/drawing/2014/main" val="3680827098"/>
                    </a:ext>
                  </a:extLst>
                </a:gridCol>
              </a:tblGrid>
              <a:tr h="82102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CPU Freq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 disabled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GPU </a:t>
                      </a:r>
                      <a:r>
                        <a:rPr lang="en-US" sz="1400" dirty="0" err="1"/>
                        <a:t>freq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EMC </a:t>
                      </a:r>
                      <a:r>
                        <a:rPr lang="en-US" sz="1400" dirty="0" err="1"/>
                        <a:t>freq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Allow Growth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Memory </a:t>
                      </a:r>
                      <a:r>
                        <a:rPr lang="en-US" sz="1400" dirty="0" err="1"/>
                        <a:t>Frac</a:t>
                      </a:r>
                      <a:r>
                        <a:rPr lang="en-US" sz="1400" dirty="0"/>
                        <a:t> per GPU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Inference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Module Power 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GPU Power Cons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CPU Power Cons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056216"/>
                  </a:ext>
                </a:extLst>
              </a:tr>
              <a:tr h="369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612 MHz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460.8 MHz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1.33 GHz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24.1s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4976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1391.3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effectLst/>
                        </a:rPr>
                        <a:t>368.2</a:t>
                      </a:r>
                      <a:endParaRPr 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5012480"/>
                  </a:ext>
                </a:extLst>
              </a:tr>
              <a:tr h="369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1.326 GHz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998.4 MHz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1.06 GHz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25.5s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7541.6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3688.9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630.5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7333667"/>
                  </a:ext>
                </a:extLst>
              </a:tr>
              <a:tr h="369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1.224 GHz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384 MHz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1.06 GHz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20.8s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5623.6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1758.2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676.5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41968985"/>
                  </a:ext>
                </a:extLst>
              </a:tr>
              <a:tr h="369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306 MHz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307.2 MHz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1.6 GHz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38.7s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4226.2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873.2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214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754700"/>
                  </a:ext>
                </a:extLst>
              </a:tr>
              <a:tr h="36996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1.555 GHz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 </a:t>
                      </a:r>
                      <a:r>
                        <a:rPr lang="en-US" sz="1400" u="none" strike="noStrike" dirty="0">
                          <a:effectLst/>
                        </a:rPr>
                        <a:t>MHz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 GHz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7171.3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2828.2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893.0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96027153"/>
                  </a:ext>
                </a:extLst>
              </a:tr>
              <a:tr h="36996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 MHz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307.2 </a:t>
                      </a:r>
                      <a:r>
                        <a:rPr lang="en-US" sz="1400" u="none" strike="noStrike" dirty="0">
                          <a:effectLst/>
                        </a:rPr>
                        <a:t>MHz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1.06 G</a:t>
                      </a:r>
                      <a:r>
                        <a:rPr lang="en-US" sz="1400" u="none" strike="noStrike" dirty="0">
                          <a:effectLst/>
                        </a:rPr>
                        <a:t>Hz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104.2s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2872.8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5231936"/>
                  </a:ext>
                </a:extLst>
              </a:tr>
              <a:tr h="369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163.2 MHz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614.4 MHz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 MHz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7376.0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3433.3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823.8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0181912"/>
                  </a:ext>
                </a:extLst>
              </a:tr>
              <a:tr h="36996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 MHz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844.8 MHz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 GHz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54.6s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4790.6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1434.3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227.8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729485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53B6B75-D3C1-4BCD-A91D-1261201F20AC}"/>
              </a:ext>
            </a:extLst>
          </p:cNvPr>
          <p:cNvSpPr/>
          <p:nvPr/>
        </p:nvSpPr>
        <p:spPr>
          <a:xfrm>
            <a:off x="565608" y="5372924"/>
            <a:ext cx="11227324" cy="11069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3B3BFE-5995-42C5-8816-F6A620A04444}"/>
              </a:ext>
            </a:extLst>
          </p:cNvPr>
          <p:cNvSpPr/>
          <p:nvPr/>
        </p:nvSpPr>
        <p:spPr>
          <a:xfrm>
            <a:off x="565608" y="4643432"/>
            <a:ext cx="11227324" cy="645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2CA266-2F33-4064-97E9-E609066FCCB2}"/>
              </a:ext>
            </a:extLst>
          </p:cNvPr>
          <p:cNvSpPr/>
          <p:nvPr/>
        </p:nvSpPr>
        <p:spPr>
          <a:xfrm>
            <a:off x="565608" y="3540497"/>
            <a:ext cx="11227324" cy="10503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ED2A-2BA2-4A0C-A634-F6881A98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Some insights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6E62A-9F15-4A08-B004-D1F38C26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Experiment failures 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CF2D3C-BA74-4F3C-A2C9-9CC8836CA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99283"/>
              </p:ext>
            </p:extLst>
          </p:nvPr>
        </p:nvGraphicFramePr>
        <p:xfrm>
          <a:off x="569324" y="3038660"/>
          <a:ext cx="1112934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3672177945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4197252604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1990270040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2344330691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1555220657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4013615552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40782560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1399685819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2465702010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2162508498"/>
                    </a:ext>
                  </a:extLst>
                </a:gridCol>
                <a:gridCol w="1012096">
                  <a:extLst>
                    <a:ext uri="{9D8B030D-6E8A-4147-A177-3AD203B41FA5}">
                      <a16:colId xmlns:a16="http://schemas.microsoft.com/office/drawing/2014/main" val="53408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CPU Freq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 disabled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GPU </a:t>
                      </a:r>
                      <a:r>
                        <a:rPr lang="en-US" sz="1400" dirty="0" err="1"/>
                        <a:t>freq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EMC </a:t>
                      </a:r>
                      <a:r>
                        <a:rPr lang="en-US" sz="1400" dirty="0" err="1"/>
                        <a:t>freq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Allow Growth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Memory </a:t>
                      </a:r>
                      <a:r>
                        <a:rPr lang="en-US" sz="1400" dirty="0" err="1"/>
                        <a:t>Frac</a:t>
                      </a:r>
                      <a:r>
                        <a:rPr lang="en-US" sz="1400" dirty="0"/>
                        <a:t> per GPU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Inference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Module Power 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GPU Power 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CPU Power 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93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1.734 GHz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998.4 MHz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 MHz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498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816 MHz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460.8 MHz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 MHz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8584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 MHz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 MHz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589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 MHz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 MHz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 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707.9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255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1.734 GHz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998.4 MHz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 GHz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736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1.734 GHz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998.4 MHz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 GHz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9671.7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5028.9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1.734 GHz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998.4 MHz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 GHz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8434290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73C152-36B7-4CD6-887C-64E91F68A1AD}"/>
              </a:ext>
            </a:extLst>
          </p:cNvPr>
          <p:cNvSpPr/>
          <p:nvPr/>
        </p:nvSpPr>
        <p:spPr>
          <a:xfrm>
            <a:off x="3648171" y="3772655"/>
            <a:ext cx="1979631" cy="14215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B1782-5A42-4AFC-A323-F920FA9D1E6C}"/>
              </a:ext>
            </a:extLst>
          </p:cNvPr>
          <p:cNvSpPr/>
          <p:nvPr/>
        </p:nvSpPr>
        <p:spPr>
          <a:xfrm>
            <a:off x="7638854" y="3784015"/>
            <a:ext cx="4059810" cy="14215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7A4968-DD87-4843-9767-51B76472C211}"/>
              </a:ext>
            </a:extLst>
          </p:cNvPr>
          <p:cNvSpPr/>
          <p:nvPr/>
        </p:nvSpPr>
        <p:spPr>
          <a:xfrm>
            <a:off x="4637986" y="5205528"/>
            <a:ext cx="7060678" cy="802912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38493-A7B7-4210-83AD-5701B4444AD5}"/>
              </a:ext>
            </a:extLst>
          </p:cNvPr>
          <p:cNvSpPr/>
          <p:nvPr/>
        </p:nvSpPr>
        <p:spPr>
          <a:xfrm>
            <a:off x="4637986" y="6019800"/>
            <a:ext cx="7060678" cy="3576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75B54B-0E19-4641-96E7-80009E538EC3}"/>
              </a:ext>
            </a:extLst>
          </p:cNvPr>
          <p:cNvSpPr/>
          <p:nvPr/>
        </p:nvSpPr>
        <p:spPr>
          <a:xfrm rot="13561843">
            <a:off x="4668273" y="2270809"/>
            <a:ext cx="1801016" cy="3316250"/>
          </a:xfrm>
          <a:prstGeom prst="arc">
            <a:avLst>
              <a:gd name="adj1" fmla="val 18929203"/>
              <a:gd name="adj2" fmla="val 3459294"/>
            </a:avLst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493183-C5B3-4252-8FB0-9D37329F3941}"/>
              </a:ext>
            </a:extLst>
          </p:cNvPr>
          <p:cNvSpPr txBox="1"/>
          <p:nvPr/>
        </p:nvSpPr>
        <p:spPr>
          <a:xfrm>
            <a:off x="4448633" y="2352493"/>
            <a:ext cx="2242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Low memory frequency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430B6F6-C57D-4245-97BF-243EB42478C8}"/>
              </a:ext>
            </a:extLst>
          </p:cNvPr>
          <p:cNvSpPr/>
          <p:nvPr/>
        </p:nvSpPr>
        <p:spPr>
          <a:xfrm rot="13561843">
            <a:off x="5609513" y="2369953"/>
            <a:ext cx="3170905" cy="5315215"/>
          </a:xfrm>
          <a:prstGeom prst="arc">
            <a:avLst>
              <a:gd name="adj1" fmla="val 18929203"/>
              <a:gd name="adj2" fmla="val 3636371"/>
            </a:avLst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9C350-1A47-4DC0-B676-AA70A60C03E3}"/>
              </a:ext>
            </a:extLst>
          </p:cNvPr>
          <p:cNvSpPr txBox="1"/>
          <p:nvPr/>
        </p:nvSpPr>
        <p:spPr>
          <a:xfrm>
            <a:off x="7149500" y="2546693"/>
            <a:ext cx="277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It works with lowest batch size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9655EEB7-22F3-48E7-A08D-2505746D211D}"/>
              </a:ext>
            </a:extLst>
          </p:cNvPr>
          <p:cNvSpPr/>
          <p:nvPr/>
        </p:nvSpPr>
        <p:spPr>
          <a:xfrm rot="3863807">
            <a:off x="3473404" y="4947142"/>
            <a:ext cx="1416224" cy="2007893"/>
          </a:xfrm>
          <a:prstGeom prst="arc">
            <a:avLst>
              <a:gd name="adj1" fmla="val 18929203"/>
              <a:gd name="adj2" fmla="val 2417751"/>
            </a:avLst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5C2AD2-7EDE-4B8C-ABF6-BE2DFFF5276C}"/>
              </a:ext>
            </a:extLst>
          </p:cNvPr>
          <p:cNvSpPr/>
          <p:nvPr/>
        </p:nvSpPr>
        <p:spPr>
          <a:xfrm>
            <a:off x="1367075" y="6462227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Batch size 64 result in failure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2976884-D872-486A-B2C2-014D1F4AE408}"/>
              </a:ext>
            </a:extLst>
          </p:cNvPr>
          <p:cNvSpPr/>
          <p:nvPr/>
        </p:nvSpPr>
        <p:spPr>
          <a:xfrm rot="17833842">
            <a:off x="7144880" y="5550923"/>
            <a:ext cx="688707" cy="1489537"/>
          </a:xfrm>
          <a:prstGeom prst="arc">
            <a:avLst>
              <a:gd name="adj1" fmla="val 18929203"/>
              <a:gd name="adj2" fmla="val 4700405"/>
            </a:avLst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94CF94-B582-442D-ACD9-9861C727E5DF}"/>
              </a:ext>
            </a:extLst>
          </p:cNvPr>
          <p:cNvSpPr/>
          <p:nvPr/>
        </p:nvSpPr>
        <p:spPr>
          <a:xfrm>
            <a:off x="6995957" y="6457997"/>
            <a:ext cx="33249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Memory fraction works with low batch size</a:t>
            </a:r>
          </a:p>
        </p:txBody>
      </p:sp>
    </p:spTree>
    <p:extLst>
      <p:ext uri="{BB962C8B-B14F-4D97-AF65-F5344CB8AC3E}">
        <p14:creationId xmlns:p14="http://schemas.microsoft.com/office/powerpoint/2010/main" val="146612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554D-BFB4-4852-940E-61C7BFED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B6AC-1ACD-428A-9346-EB6EC0A2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40773" cy="3416300"/>
          </a:xfrm>
        </p:spPr>
        <p:txBody>
          <a:bodyPr>
            <a:normAutofit/>
          </a:bodyPr>
          <a:lstStyle/>
          <a:p>
            <a:r>
              <a:rPr lang="en-US" dirty="0"/>
              <a:t>Discretize continuous parameters: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CPU Frequency = </a:t>
            </a:r>
            <a:r>
              <a:rPr lang="en-US" b="1" dirty="0"/>
              <a:t>917 MHz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-&gt; Closest(917 MHz)  </a:t>
            </a:r>
            <a:r>
              <a:rPr lang="en-US" b="1" dirty="0">
                <a:sym typeface="Wingdings" panose="05000000000000000000" pitchFamily="2" charset="2"/>
              </a:rPr>
              <a:t>918 MHZ</a:t>
            </a:r>
          </a:p>
          <a:p>
            <a:pPr lvl="1"/>
            <a:r>
              <a:rPr lang="en-US" dirty="0"/>
              <a:t>GPU Frequency = </a:t>
            </a:r>
            <a:r>
              <a:rPr lang="en-US" b="1" dirty="0"/>
              <a:t>840 MHz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-&gt; Closest(840 MHz)  </a:t>
            </a:r>
            <a:r>
              <a:rPr lang="en-US" b="1" dirty="0"/>
              <a:t>844.8 MHz</a:t>
            </a:r>
            <a:r>
              <a:rPr lang="en-US" dirty="0"/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Batch size = 18.222 -&gt; </a:t>
            </a:r>
            <a:r>
              <a:rPr lang="en-US" dirty="0">
                <a:sym typeface="Wingdings" panose="05000000000000000000" pitchFamily="2" charset="2"/>
              </a:rPr>
              <a:t>Closest</a:t>
            </a:r>
            <a:r>
              <a:rPr lang="en-US" dirty="0"/>
              <a:t> (18.222)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/>
              <a:t>16</a:t>
            </a:r>
          </a:p>
          <a:p>
            <a:pPr lvl="1"/>
            <a:r>
              <a:rPr lang="en-US" dirty="0"/>
              <a:t>Memory Fraction = </a:t>
            </a:r>
            <a:r>
              <a:rPr lang="en-US" b="1" dirty="0"/>
              <a:t>0.2788</a:t>
            </a:r>
            <a:r>
              <a:rPr lang="en-US" dirty="0"/>
              <a:t> -&gt; </a:t>
            </a:r>
            <a:r>
              <a:rPr lang="en-US" dirty="0">
                <a:sym typeface="Wingdings" panose="05000000000000000000" pitchFamily="2" charset="2"/>
              </a:rPr>
              <a:t>Closest</a:t>
            </a:r>
            <a:r>
              <a:rPr lang="en-US" dirty="0"/>
              <a:t> (2.78888)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0.3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169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7D09-F4E6-4A71-BAD7-B2031B2C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Sampling 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AADA8-6765-4AE1-8A75-42FA488B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46506" cy="3416300"/>
          </a:xfrm>
        </p:spPr>
        <p:txBody>
          <a:bodyPr/>
          <a:lstStyle/>
          <a:p>
            <a:r>
              <a:rPr lang="en-US" dirty="0"/>
              <a:t>We want to explore configuration space</a:t>
            </a:r>
          </a:p>
          <a:p>
            <a:r>
              <a:rPr lang="en-US" dirty="0"/>
              <a:t>but, It takes time and effort…. and it costs a lot</a:t>
            </a:r>
          </a:p>
          <a:p>
            <a:r>
              <a:rPr lang="en-US" dirty="0"/>
              <a:t>For our experiments, for instance:</a:t>
            </a:r>
          </a:p>
          <a:p>
            <a:pPr lvl="1"/>
            <a:r>
              <a:rPr lang="en-US" dirty="0"/>
              <a:t>7 dimensional space, and each has different number of values </a:t>
            </a:r>
          </a:p>
          <a:p>
            <a:pPr lvl="1"/>
            <a:r>
              <a:rPr lang="en-US" dirty="0"/>
              <a:t>Total number of experiments = CPU </a:t>
            </a:r>
            <a:r>
              <a:rPr lang="en-US" dirty="0" err="1"/>
              <a:t>freq</a:t>
            </a:r>
            <a:r>
              <a:rPr lang="en-US" dirty="0"/>
              <a:t> × disabled cores × CPU </a:t>
            </a:r>
            <a:r>
              <a:rPr lang="en-US" dirty="0" err="1"/>
              <a:t>freq</a:t>
            </a:r>
            <a:r>
              <a:rPr lang="en-US" dirty="0"/>
              <a:t> × EMC </a:t>
            </a:r>
            <a:r>
              <a:rPr lang="en-US" dirty="0" err="1"/>
              <a:t>freq</a:t>
            </a:r>
            <a:r>
              <a:rPr lang="en-US" dirty="0"/>
              <a:t> × batch size × growth × memory </a:t>
            </a:r>
            <a:r>
              <a:rPr lang="en-US" dirty="0" err="1"/>
              <a:t>frac</a:t>
            </a:r>
            <a:r>
              <a:rPr lang="en-US" dirty="0"/>
              <a:t> per GPU</a:t>
            </a:r>
          </a:p>
          <a:p>
            <a:pPr lvl="1"/>
            <a:r>
              <a:rPr lang="en-US" dirty="0"/>
              <a:t>Total number of experiments = 18 × 4 × 15 × 4 × 4 × 2 × 6 </a:t>
            </a:r>
            <a:r>
              <a:rPr lang="en-US" b="1" dirty="0"/>
              <a:t>≈</a:t>
            </a:r>
            <a:r>
              <a:rPr lang="en-US" dirty="0"/>
              <a:t> </a:t>
            </a:r>
            <a:r>
              <a:rPr lang="en-US" b="1" dirty="0"/>
              <a:t>207k</a:t>
            </a:r>
          </a:p>
          <a:p>
            <a:pPr lvl="1"/>
            <a:r>
              <a:rPr lang="en-US" dirty="0"/>
              <a:t>Clearly, that is </a:t>
            </a:r>
            <a:r>
              <a:rPr lang="en-US" b="1" dirty="0"/>
              <a:t>not practical </a:t>
            </a:r>
            <a:r>
              <a:rPr lang="en-US" dirty="0"/>
              <a:t>at all, given the dimension space!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1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A910-C820-4652-B625-E5FB7A72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Sampling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05F3-D12D-48AC-B2D1-22103373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045606" cy="3416300"/>
          </a:xfrm>
        </p:spPr>
        <p:txBody>
          <a:bodyPr>
            <a:normAutofit/>
          </a:bodyPr>
          <a:lstStyle/>
          <a:p>
            <a:r>
              <a:rPr lang="en-US" dirty="0"/>
              <a:t>We need to tune hyperparameters to minimize both:</a:t>
            </a:r>
          </a:p>
          <a:p>
            <a:pPr lvl="1"/>
            <a:r>
              <a:rPr lang="en-US" dirty="0"/>
              <a:t>Inference time</a:t>
            </a:r>
          </a:p>
          <a:p>
            <a:pPr lvl="1"/>
            <a:r>
              <a:rPr lang="en-US" dirty="0"/>
              <a:t>Power consumption</a:t>
            </a:r>
          </a:p>
          <a:p>
            <a:r>
              <a:rPr lang="en-US" dirty="0"/>
              <a:t>But, we also want to explore the trade-off…..</a:t>
            </a:r>
          </a:p>
          <a:p>
            <a:r>
              <a:rPr lang="en-US" dirty="0"/>
              <a:t>Again, to evaluate the objective functions:</a:t>
            </a:r>
          </a:p>
          <a:p>
            <a:pPr lvl="1"/>
            <a:r>
              <a:rPr lang="en-US" dirty="0"/>
              <a:t>A lot of computation and interaction with outside system</a:t>
            </a:r>
          </a:p>
          <a:p>
            <a:pPr lvl="1"/>
            <a:r>
              <a:rPr lang="en-US" dirty="0"/>
              <a:t>Time ~ 5 minutes average</a:t>
            </a:r>
          </a:p>
          <a:p>
            <a:r>
              <a:rPr lang="en-US" dirty="0"/>
              <a:t>Clearly, the objective functions are expensive to evaluate!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3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F9A9-F5B0-4F25-BA85-672AF3B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Sampling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EE29-BC01-4D80-BB54-91778D92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opted to go with Bayesian Optimization (BO), because of:</a:t>
            </a:r>
          </a:p>
          <a:p>
            <a:r>
              <a:rPr lang="en-US" dirty="0"/>
              <a:t>Black-box optimization</a:t>
            </a:r>
          </a:p>
          <a:p>
            <a:r>
              <a:rPr lang="en-US" dirty="0"/>
              <a:t>Small number of function evaluations</a:t>
            </a:r>
          </a:p>
          <a:p>
            <a:r>
              <a:rPr lang="en-US" dirty="0"/>
              <a:t>Exploit regions that yield good points</a:t>
            </a:r>
          </a:p>
          <a:p>
            <a:r>
              <a:rPr lang="en-US" dirty="0"/>
              <a:t>And explore regions with high uncertainty</a:t>
            </a:r>
          </a:p>
          <a:p>
            <a:r>
              <a:rPr lang="en-US" dirty="0"/>
              <a:t>With small number of evaluations, it builds an informative model </a:t>
            </a:r>
          </a:p>
          <a:p>
            <a:r>
              <a:rPr lang="en-US" dirty="0"/>
              <a:t>Based on Gaussian Process (GP)</a:t>
            </a:r>
          </a:p>
          <a:p>
            <a:pPr lvl="1"/>
            <a:r>
              <a:rPr lang="en-US" dirty="0"/>
              <a:t>Uses previously observed parameters to make an assumption about unobserved parameters.  </a:t>
            </a:r>
          </a:p>
          <a:p>
            <a:r>
              <a:rPr lang="en-US" dirty="0"/>
              <a:t>Acquisition Function used to intelligently suggest the next set of parameters </a:t>
            </a:r>
          </a:p>
        </p:txBody>
      </p:sp>
    </p:spTree>
    <p:extLst>
      <p:ext uri="{BB962C8B-B14F-4D97-AF65-F5344CB8AC3E}">
        <p14:creationId xmlns:p14="http://schemas.microsoft.com/office/powerpoint/2010/main" val="41355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E6B4-7679-45D8-AAEA-F0F3C3FD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Sampling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86DA-ACB2-42C3-8D0B-CEC13FE5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Sampling</a:t>
            </a:r>
          </a:p>
          <a:p>
            <a:pPr lvl="1"/>
            <a:r>
              <a:rPr lang="en-US" dirty="0"/>
              <a:t>Latin-Hyper Cube </a:t>
            </a:r>
            <a:r>
              <a:rPr lang="en-US" dirty="0">
                <a:sym typeface="Wingdings" panose="05000000000000000000" pitchFamily="2" charset="2"/>
              </a:rPr>
              <a:t> selection of parameters by even sampling method</a:t>
            </a:r>
            <a:endParaRPr lang="en-US" dirty="0"/>
          </a:p>
          <a:p>
            <a:r>
              <a:rPr lang="en-US" dirty="0"/>
              <a:t>Optimization function</a:t>
            </a:r>
          </a:p>
          <a:p>
            <a:pPr lvl="1"/>
            <a:r>
              <a:rPr lang="en-US" dirty="0"/>
              <a:t>Multi-Objectives Bayesian Optimization </a:t>
            </a:r>
            <a:r>
              <a:rPr lang="en-US" dirty="0">
                <a:sym typeface="Wingdings" panose="05000000000000000000" pitchFamily="2" charset="2"/>
              </a:rPr>
              <a:t> Inference and Power Consumption</a:t>
            </a:r>
            <a:endParaRPr lang="en-US" dirty="0"/>
          </a:p>
          <a:p>
            <a:r>
              <a:rPr lang="en-US" dirty="0"/>
              <a:t>Hypervolume-based probability of improvement </a:t>
            </a:r>
          </a:p>
          <a:p>
            <a:pPr lvl="1"/>
            <a:r>
              <a:rPr lang="en-US" dirty="0"/>
              <a:t>Focus on density and uniformity of Pareto set</a:t>
            </a:r>
          </a:p>
          <a:p>
            <a:pPr lvl="1"/>
            <a:r>
              <a:rPr lang="en-US" dirty="0"/>
              <a:t>One cost function for multi-objective functions to balance between them</a:t>
            </a:r>
          </a:p>
        </p:txBody>
      </p:sp>
    </p:spTree>
    <p:extLst>
      <p:ext uri="{BB962C8B-B14F-4D97-AF65-F5344CB8AC3E}">
        <p14:creationId xmlns:p14="http://schemas.microsoft.com/office/powerpoint/2010/main" val="294514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8DBB-9C47-4A63-B5E9-CBA4C6B1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Sampling Strategy</a:t>
            </a:r>
            <a:br>
              <a:rPr lang="en-US" dirty="0"/>
            </a:br>
            <a:r>
              <a:rPr lang="en-US" dirty="0"/>
              <a:t>Resnet50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FF69EB-305D-4D68-A71C-48531027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2780908"/>
            <a:ext cx="4232635" cy="3238892"/>
          </a:xfrm>
        </p:spPr>
        <p:txBody>
          <a:bodyPr/>
          <a:lstStyle/>
          <a:p>
            <a:r>
              <a:rPr lang="en-US" dirty="0"/>
              <a:t>Using resnet50 model</a:t>
            </a:r>
          </a:p>
          <a:p>
            <a:r>
              <a:rPr lang="en-US" dirty="0"/>
              <a:t>Bayesian multi-objective approach using </a:t>
            </a:r>
            <a:r>
              <a:rPr lang="en-US" dirty="0" err="1"/>
              <a:t>GPflowOpt</a:t>
            </a:r>
            <a:r>
              <a:rPr lang="en-US" dirty="0"/>
              <a:t> python library</a:t>
            </a:r>
          </a:p>
          <a:p>
            <a:r>
              <a:rPr lang="en-US" dirty="0"/>
              <a:t>Pareto frontier is the allocation of pareto set efficiency </a:t>
            </a:r>
          </a:p>
          <a:p>
            <a:r>
              <a:rPr lang="en-US" dirty="0"/>
              <a:t>Potentially optimal points</a:t>
            </a:r>
          </a:p>
          <a:p>
            <a:r>
              <a:rPr lang="en-US" dirty="0"/>
              <a:t>It enables us to make trade-off 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AC35B6D8-310A-47A5-9FA6-B332F9E5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050" y="2375555"/>
            <a:ext cx="6233241" cy="448244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5EB022-34F8-45AD-9D02-B02DF2F8F66F}"/>
              </a:ext>
            </a:extLst>
          </p:cNvPr>
          <p:cNvSpPr/>
          <p:nvPr/>
        </p:nvSpPr>
        <p:spPr>
          <a:xfrm>
            <a:off x="6586777" y="3073138"/>
            <a:ext cx="4103219" cy="3223967"/>
          </a:xfrm>
          <a:custGeom>
            <a:avLst/>
            <a:gdLst>
              <a:gd name="connsiteX0" fmla="*/ 0 w 4176074"/>
              <a:gd name="connsiteY0" fmla="*/ 0 h 3291716"/>
              <a:gd name="connsiteX1" fmla="*/ 122548 w 4176074"/>
              <a:gd name="connsiteY1" fmla="*/ 1404594 h 3291716"/>
              <a:gd name="connsiteX2" fmla="*/ 735290 w 4176074"/>
              <a:gd name="connsiteY2" fmla="*/ 2450969 h 3291716"/>
              <a:gd name="connsiteX3" fmla="*/ 1668544 w 4176074"/>
              <a:gd name="connsiteY3" fmla="*/ 2978870 h 3291716"/>
              <a:gd name="connsiteX4" fmla="*/ 2997723 w 4176074"/>
              <a:gd name="connsiteY4" fmla="*/ 3252248 h 3291716"/>
              <a:gd name="connsiteX5" fmla="*/ 4044098 w 4176074"/>
              <a:gd name="connsiteY5" fmla="*/ 3289955 h 3291716"/>
              <a:gd name="connsiteX6" fmla="*/ 4044098 w 4176074"/>
              <a:gd name="connsiteY6" fmla="*/ 3289955 h 3291716"/>
              <a:gd name="connsiteX7" fmla="*/ 4176074 w 4176074"/>
              <a:gd name="connsiteY7" fmla="*/ 3271101 h 3291716"/>
              <a:gd name="connsiteX8" fmla="*/ 4176074 w 4176074"/>
              <a:gd name="connsiteY8" fmla="*/ 3271101 h 3291716"/>
              <a:gd name="connsiteX9" fmla="*/ 4176074 w 4176074"/>
              <a:gd name="connsiteY9" fmla="*/ 3271101 h 329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76074" h="3291716">
                <a:moveTo>
                  <a:pt x="0" y="0"/>
                </a:moveTo>
                <a:cubicBezTo>
                  <a:pt x="0" y="498049"/>
                  <a:pt x="0" y="996099"/>
                  <a:pt x="122548" y="1404594"/>
                </a:cubicBezTo>
                <a:cubicBezTo>
                  <a:pt x="245096" y="1813089"/>
                  <a:pt x="477624" y="2188590"/>
                  <a:pt x="735290" y="2450969"/>
                </a:cubicBezTo>
                <a:cubicBezTo>
                  <a:pt x="992956" y="2713348"/>
                  <a:pt x="1291472" y="2845324"/>
                  <a:pt x="1668544" y="2978870"/>
                </a:cubicBezTo>
                <a:cubicBezTo>
                  <a:pt x="2045616" y="3112416"/>
                  <a:pt x="2601797" y="3200401"/>
                  <a:pt x="2997723" y="3252248"/>
                </a:cubicBezTo>
                <a:cubicBezTo>
                  <a:pt x="3393649" y="3304095"/>
                  <a:pt x="4044098" y="3289955"/>
                  <a:pt x="4044098" y="3289955"/>
                </a:cubicBezTo>
                <a:lnTo>
                  <a:pt x="4044098" y="3289955"/>
                </a:lnTo>
                <a:lnTo>
                  <a:pt x="4176074" y="3271101"/>
                </a:lnTo>
                <a:lnTo>
                  <a:pt x="4176074" y="3271101"/>
                </a:lnTo>
                <a:lnTo>
                  <a:pt x="4176074" y="3271101"/>
                </a:lnTo>
              </a:path>
            </a:pathLst>
          </a:cu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2EF71E8-5FFB-4CA5-80ED-F4E40E9221C6}"/>
              </a:ext>
            </a:extLst>
          </p:cNvPr>
          <p:cNvSpPr/>
          <p:nvPr/>
        </p:nvSpPr>
        <p:spPr>
          <a:xfrm rot="4916159">
            <a:off x="5844346" y="3611111"/>
            <a:ext cx="1801016" cy="2759804"/>
          </a:xfrm>
          <a:prstGeom prst="arc">
            <a:avLst>
              <a:gd name="adj1" fmla="val 19475830"/>
              <a:gd name="adj2" fmla="val 3459294"/>
            </a:avLst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905D1F-E9AD-4F7A-AFC7-7A3E24D9B806}"/>
              </a:ext>
            </a:extLst>
          </p:cNvPr>
          <p:cNvSpPr txBox="1"/>
          <p:nvPr/>
        </p:nvSpPr>
        <p:spPr>
          <a:xfrm>
            <a:off x="4598474" y="5476164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9A0000"/>
                </a:solidFill>
              </a:rPr>
              <a:t>Pareto Frontier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DC1CAE-37D4-4FD5-8A45-CD2E61E495F0}"/>
                  </a:ext>
                </a:extLst>
              </p:cNvPr>
              <p:cNvSpPr txBox="1"/>
              <p:nvPr/>
            </p:nvSpPr>
            <p:spPr>
              <a:xfrm>
                <a:off x="6544332" y="5931221"/>
                <a:ext cx="7480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DC1CAE-37D4-4FD5-8A45-CD2E61E4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332" y="5931221"/>
                <a:ext cx="7480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E3D018-079C-44A8-8C37-AA78B61A5AB2}"/>
                  </a:ext>
                </a:extLst>
              </p:cNvPr>
              <p:cNvSpPr/>
              <p:nvPr/>
            </p:nvSpPr>
            <p:spPr>
              <a:xfrm>
                <a:off x="10559064" y="3004090"/>
                <a:ext cx="74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E3D018-079C-44A8-8C37-AA78B61A5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064" y="3004090"/>
                <a:ext cx="74565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2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F648-D3D6-4623-B08E-7AB347B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Sampling Strategy</a:t>
            </a:r>
            <a:br>
              <a:rPr lang="en-US" dirty="0"/>
            </a:br>
            <a:r>
              <a:rPr lang="en-US" dirty="0"/>
              <a:t>Resnet50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A8ED21-C6AD-4457-9E1E-74EAAD91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Resnet50 model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BD40495-6E86-42CC-80AF-BC594FF9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8" y="2945859"/>
            <a:ext cx="6233241" cy="3763382"/>
          </a:xfrm>
          <a:prstGeom prst="rect">
            <a:avLst/>
          </a:prstGeom>
        </p:spPr>
      </p:pic>
      <p:pic>
        <p:nvPicPr>
          <p:cNvPr id="1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C23EA1-6DE1-4D12-BD2E-ECA628F9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6400"/>
            <a:ext cx="6084020" cy="38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8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7169-7839-4081-8743-C22D92E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Cont. : Sampling Strategy</a:t>
            </a:r>
            <a:br>
              <a:rPr lang="en-US" dirty="0"/>
            </a:br>
            <a:r>
              <a:rPr lang="en-US" dirty="0"/>
              <a:t>Resnet50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9E6BF5-F92F-471F-8F93-455D4CB2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49" y="2300139"/>
            <a:ext cx="3707858" cy="400639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Bayesian Optimization</a:t>
            </a:r>
          </a:p>
          <a:p>
            <a:r>
              <a:rPr lang="en-US" sz="1600" dirty="0"/>
              <a:t>We can clearly see the drops in both inference and power consumption</a:t>
            </a:r>
          </a:p>
          <a:p>
            <a:r>
              <a:rPr lang="en-US" sz="1600" dirty="0"/>
              <a:t>Bayesian optimization starts minimizing the values after 10</a:t>
            </a:r>
            <a:r>
              <a:rPr lang="en-US" sz="1600" baseline="30000" dirty="0"/>
              <a:t>th</a:t>
            </a:r>
            <a:r>
              <a:rPr lang="en-US" sz="1600" dirty="0"/>
              <a:t> evaluated points.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25354BA-A481-4131-B199-4CE69E31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96" y="2300139"/>
            <a:ext cx="4151660" cy="436461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935A1D-3F1B-4B70-91BA-1B3A0D25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790" y="2300139"/>
            <a:ext cx="4151660" cy="4364611"/>
          </a:xfrm>
          <a:prstGeom prst="roundRect">
            <a:avLst>
              <a:gd name="adj" fmla="val 1858"/>
            </a:avLst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5D2A81-F3D4-4B55-80E2-5943F64F8FCD}"/>
              </a:ext>
            </a:extLst>
          </p:cNvPr>
          <p:cNvCxnSpPr>
            <a:cxnSpLocks/>
          </p:cNvCxnSpPr>
          <p:nvPr/>
        </p:nvCxnSpPr>
        <p:spPr>
          <a:xfrm flipV="1">
            <a:off x="5524108" y="2828041"/>
            <a:ext cx="0" cy="33559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610E1C-724C-4FC9-BFE6-2F63612D6D5E}"/>
              </a:ext>
            </a:extLst>
          </p:cNvPr>
          <p:cNvCxnSpPr>
            <a:cxnSpLocks/>
          </p:cNvCxnSpPr>
          <p:nvPr/>
        </p:nvCxnSpPr>
        <p:spPr>
          <a:xfrm flipV="1">
            <a:off x="9418947" y="2828041"/>
            <a:ext cx="0" cy="33559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1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3F1A-BA25-4C0D-8346-3CF4D4C1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8AC9-EAE2-46A3-8812-C8C0F2D6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Hardware Platform</a:t>
            </a:r>
          </a:p>
          <a:p>
            <a:r>
              <a:rPr lang="en-US" dirty="0"/>
              <a:t>Models and Datasets</a:t>
            </a:r>
          </a:p>
          <a:p>
            <a:r>
              <a:rPr lang="en-US" dirty="0"/>
              <a:t>Experiment approach</a:t>
            </a:r>
          </a:p>
          <a:p>
            <a:r>
              <a:rPr lang="en-US" dirty="0"/>
              <a:t>Some insights</a:t>
            </a:r>
          </a:p>
          <a:p>
            <a:r>
              <a:rPr lang="en-US" dirty="0"/>
              <a:t>Sampling strategy</a:t>
            </a:r>
          </a:p>
          <a:p>
            <a:r>
              <a:rPr lang="en-US" dirty="0"/>
              <a:t>Parameters Interaction</a:t>
            </a:r>
          </a:p>
          <a:p>
            <a:r>
              <a:rPr lang="en-US" dirty="0"/>
              <a:t>Measurement Prediction</a:t>
            </a:r>
          </a:p>
          <a:p>
            <a:r>
              <a:rPr lang="en-US" dirty="0"/>
              <a:t>Interesting observation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8540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1F3AEA-1210-42DC-A16D-19B92E6C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2" y="973668"/>
            <a:ext cx="3440269" cy="102023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Cont. : Sampling Strategy</a:t>
            </a:r>
            <a:br>
              <a:rPr lang="en-US" dirty="0"/>
            </a:br>
            <a:r>
              <a:rPr lang="en-US" dirty="0"/>
              <a:t>Resnet50</a:t>
            </a:r>
            <a:endParaRPr lang="en-US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7822A33-1F8B-4EFD-ACB4-7FFA6DF7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8" y="2347274"/>
            <a:ext cx="3525093" cy="3672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between Bayesian optimization and Random Search for evaluated points.</a:t>
            </a:r>
          </a:p>
          <a:p>
            <a:r>
              <a:rPr lang="en-US" dirty="0">
                <a:solidFill>
                  <a:schemeClr val="bg1"/>
                </a:solidFill>
              </a:rPr>
              <a:t>Inference time in Bayesian optimization seems to be dropped earlier than Random Search. </a:t>
            </a:r>
          </a:p>
        </p:txBody>
      </p:sp>
      <p:pic>
        <p:nvPicPr>
          <p:cNvPr id="26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2B6AE8-E6D9-4D41-983E-1F058E27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99" y="895546"/>
            <a:ext cx="7289540" cy="546715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362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80F1C6-ECBA-45D9-A827-AD24ECB7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88" y="973668"/>
            <a:ext cx="3525093" cy="1020232"/>
          </a:xfrm>
        </p:spPr>
        <p:txBody>
          <a:bodyPr>
            <a:normAutofit fontScale="90000"/>
          </a:bodyPr>
          <a:lstStyle/>
          <a:p>
            <a:r>
              <a:rPr lang="en-US" dirty="0"/>
              <a:t>Cont. : Sampling Strategy</a:t>
            </a:r>
            <a:br>
              <a:rPr lang="en-US" dirty="0"/>
            </a:br>
            <a:r>
              <a:rPr lang="en-US" dirty="0"/>
              <a:t>Resnet50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9AF8DA-35E6-4682-B5CB-080733E9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88" y="2120900"/>
            <a:ext cx="3525093" cy="38989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Comparison between Bayesian optimization and Random Search for evaluated points.</a:t>
            </a:r>
          </a:p>
          <a:p>
            <a:r>
              <a:rPr lang="en-US" dirty="0">
                <a:solidFill>
                  <a:schemeClr val="bg1"/>
                </a:solidFill>
              </a:rPr>
              <a:t>Power consumption in Bayesian optimization drops significantly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3691C95-6F28-4831-A8AD-D8B0F4406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6" r="7407" b="2"/>
          <a:stretch/>
        </p:blipFill>
        <p:spPr>
          <a:xfrm>
            <a:off x="4947921" y="900953"/>
            <a:ext cx="7061200" cy="525049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83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800D728-9CA9-4EB4-8EC1-3984926F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4" y="2752626"/>
            <a:ext cx="5852172" cy="3907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BCF648-D3D6-4623-B08E-7AB347B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Sampling Strategy</a:t>
            </a:r>
            <a:br>
              <a:rPr lang="en-US" dirty="0"/>
            </a:br>
            <a:r>
              <a:rPr lang="en-US" dirty="0"/>
              <a:t>VGG16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A8ED21-C6AD-4457-9E1E-74EAAD91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VGG16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77DC8-193D-4DBE-BC50-54D6E39B9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2626"/>
            <a:ext cx="5852172" cy="39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2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47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1F3AEA-1210-42DC-A16D-19B92E6C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Cont. : Sampling Strategy</a:t>
            </a:r>
            <a:br>
              <a:rPr lang="en-US" sz="2800" dirty="0"/>
            </a:br>
            <a:r>
              <a:rPr lang="en-US" sz="2800" dirty="0"/>
              <a:t>VGG16</a:t>
            </a:r>
            <a:endParaRPr lang="en-US" sz="2800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7822A33-1F8B-4EFD-ACB4-7FFA6DF7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between Bayesian optimization and Random Search for evaluated points.</a:t>
            </a:r>
          </a:p>
          <a:p>
            <a:r>
              <a:rPr lang="en-US" dirty="0">
                <a:solidFill>
                  <a:schemeClr val="bg1"/>
                </a:solidFill>
              </a:rPr>
              <a:t>Inference time in Bayesian optimization seems to be not dropping. </a:t>
            </a:r>
          </a:p>
        </p:txBody>
      </p:sp>
      <p:pic>
        <p:nvPicPr>
          <p:cNvPr id="4" name="Picture 3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E5BC7544-B65C-427B-9AAD-4F36CE368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47" r="3455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63" name="Rectangle 59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74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1F3AEA-1210-42DC-A16D-19B92E6C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Cont. : Sampling Strategy</a:t>
            </a:r>
            <a:br>
              <a:rPr lang="en-US" sz="2800" dirty="0"/>
            </a:br>
            <a:r>
              <a:rPr lang="en-US" sz="2800" dirty="0"/>
              <a:t>VGG16</a:t>
            </a:r>
            <a:endParaRPr lang="en-US" sz="2800" b="0" i="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7822A33-1F8B-4EFD-ACB4-7FFA6DF7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Comparison between Bayesian optimization and Random Search for evaluated points.</a:t>
            </a:r>
          </a:p>
          <a:p>
            <a:r>
              <a:rPr lang="en-US" dirty="0">
                <a:solidFill>
                  <a:schemeClr val="bg1"/>
                </a:solidFill>
              </a:rPr>
              <a:t>Power consumption in random search drops significantly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8E825B-48C8-4749-96ED-6229ACD86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" r="7563" b="2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511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1FA716-840F-4B76-A8D8-F8FAC89C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Parameters Interaction</a:t>
            </a:r>
            <a:br>
              <a:rPr lang="en-US" sz="3200" dirty="0"/>
            </a:br>
            <a:r>
              <a:rPr lang="en-US" sz="2800" dirty="0"/>
              <a:t>Resnet50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1CB2-592C-474E-BD59-D97B54A9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53692"/>
            <a:ext cx="3133726" cy="33661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Polynomial function for Inference Time with Degree 3 is the best to describe the data and interaction. </a:t>
            </a:r>
          </a:p>
          <a:p>
            <a:r>
              <a:rPr lang="en-US" dirty="0">
                <a:solidFill>
                  <a:schemeClr val="bg1"/>
                </a:solidFill>
              </a:rPr>
              <a:t>Degree 3 is more accurate with lowest RMSE value. 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E705B52-3583-4347-8BE2-0B954F82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434" y="703580"/>
            <a:ext cx="7267786" cy="591058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553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B0FEB9-60A7-48E4-A052-CC70BF2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Cont. : Parameters Interaction</a:t>
            </a:r>
            <a:br>
              <a:rPr lang="en-US" sz="3200" dirty="0"/>
            </a:br>
            <a:r>
              <a:rPr lang="en-US" sz="3200" dirty="0"/>
              <a:t>Resnet50</a:t>
            </a:r>
            <a:endParaRPr lang="en-US" sz="31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63CC9F-FEA4-41C8-A695-B8B01526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888946"/>
            <a:ext cx="3133726" cy="31308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same goes for power consumption. </a:t>
            </a:r>
          </a:p>
          <a:p>
            <a:r>
              <a:rPr lang="en-US" dirty="0">
                <a:solidFill>
                  <a:schemeClr val="bg1"/>
                </a:solidFill>
              </a:rPr>
              <a:t>Degree 3 is more accurate with lowest RMSE value.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9B04874-FD08-43B4-B5C7-D9571E63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711200"/>
            <a:ext cx="6994173" cy="57512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4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C1C2-DF8D-43BB-A91E-9926E078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Parameters Interaction</a:t>
            </a:r>
            <a:br>
              <a:rPr lang="en-US" dirty="0"/>
            </a:br>
            <a:r>
              <a:rPr lang="en-US" dirty="0"/>
              <a:t>Resnet50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E525A-2988-4654-9E66-C6B9EFFBE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Polynomial functions for inference and power consumption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𝑖𝑛𝑓𝑒𝑟𝑒𝑛𝑐𝑒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58.29+1.7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+4.2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+18.0 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− 1.4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+ 18.1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− 4.8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+93.2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− 0.3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1.0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0.8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+1.9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𝑝𝑜𝑤𝑒𝑟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= 2844.94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−32.2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−.0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309.1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6 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−6.8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4 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−  66.9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15.9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+ 2622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+15.9 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+ 31.6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E525A-2988-4654-9E66-C6B9EFFBE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790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6E1D-5FEA-4E37-BA75-5133C788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Parameters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45FA-0A62-4566-BABB-9684F41E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empirically observed that data obtained from Bayesian Optimization on Resnet50 have roughly lowest RMSE, and more accurate for predication.</a:t>
            </a:r>
          </a:p>
          <a:p>
            <a:r>
              <a:rPr lang="en-US" dirty="0"/>
              <a:t>Meanwhile, data obtained from Random search on VGG16 have roughly lowest RMSE, and more accurate for predication.</a:t>
            </a:r>
          </a:p>
          <a:p>
            <a:r>
              <a:rPr lang="en-US" dirty="0"/>
              <a:t>But, we are still curious and need another evidence…… </a:t>
            </a:r>
          </a:p>
          <a:p>
            <a:r>
              <a:rPr lang="en-US" dirty="0"/>
              <a:t>Gradient Boosting Regression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Ensembling</a:t>
            </a:r>
            <a:r>
              <a:rPr lang="en-US" dirty="0">
                <a:solidFill>
                  <a:schemeClr val="tx1"/>
                </a:solidFill>
              </a:rPr>
              <a:t> technique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Uses a set of predictors to yields better results</a:t>
            </a:r>
          </a:p>
          <a:p>
            <a:pPr lvl="1"/>
            <a:r>
              <a:rPr lang="en-US" dirty="0"/>
              <a:t>Controls the variance of a model to build a complex predictive function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9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wall, sky&#10;&#10;Description generated with high confidence">
            <a:extLst>
              <a:ext uri="{FF2B5EF4-FFF2-40B4-BE49-F238E27FC236}">
                <a16:creationId xmlns:a16="http://schemas.microsoft.com/office/drawing/2014/main" id="{8F844C53-973E-42C6-B462-8614F9CA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39" y="2809108"/>
            <a:ext cx="5114318" cy="3794082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4C5B4-21F3-4EFB-A07A-5048ED26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Cont. : Measurement Prediction </a:t>
            </a:r>
            <a:br>
              <a:rPr lang="en-US" dirty="0"/>
            </a:br>
            <a:r>
              <a:rPr lang="en-US" dirty="0"/>
              <a:t>Resnet50</a:t>
            </a:r>
          </a:p>
        </p:txBody>
      </p:sp>
      <p:pic>
        <p:nvPicPr>
          <p:cNvPr id="5" name="Content Placeholder 4" descr="A picture containing sky, indoor&#10;&#10;Description generated with high confidence">
            <a:extLst>
              <a:ext uri="{FF2B5EF4-FFF2-40B4-BE49-F238E27FC236}">
                <a16:creationId xmlns:a16="http://schemas.microsoft.com/office/drawing/2014/main" id="{69164C3D-908F-485B-B0F3-B906347C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21" y="2786306"/>
            <a:ext cx="5114318" cy="3835738"/>
          </a:xfrm>
          <a:prstGeom prst="roundRect">
            <a:avLst>
              <a:gd name="adj" fmla="val 1858"/>
            </a:avLst>
          </a:prstGeom>
          <a:effectLst/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9FD4AC4-DBAF-4DD2-9FE2-12B1A161A7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8086" y="2909175"/>
            <a:ext cx="972534" cy="293636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A87D09E-FB58-421B-8964-467791A8AC5B}"/>
              </a:ext>
            </a:extLst>
          </p:cNvPr>
          <p:cNvCxnSpPr>
            <a:cxnSpLocks/>
          </p:cNvCxnSpPr>
          <p:nvPr/>
        </p:nvCxnSpPr>
        <p:spPr>
          <a:xfrm>
            <a:off x="2390764" y="2884882"/>
            <a:ext cx="1111587" cy="28105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6E07A-BDF9-4F1B-9DC6-037CF6B385C3}"/>
              </a:ext>
            </a:extLst>
          </p:cNvPr>
          <p:cNvSpPr txBox="1"/>
          <p:nvPr/>
        </p:nvSpPr>
        <p:spPr>
          <a:xfrm>
            <a:off x="9074909" y="259817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Random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835A4F-AC7B-406C-B744-50545CECD0E5}"/>
              </a:ext>
            </a:extLst>
          </p:cNvPr>
          <p:cNvSpPr/>
          <p:nvPr/>
        </p:nvSpPr>
        <p:spPr>
          <a:xfrm>
            <a:off x="825015" y="2492100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Bayesian Optimization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AED1E-6B0A-45F7-BEE3-76A343D3CD23}"/>
              </a:ext>
            </a:extLst>
          </p:cNvPr>
          <p:cNvSpPr txBox="1"/>
          <p:nvPr/>
        </p:nvSpPr>
        <p:spPr>
          <a:xfrm>
            <a:off x="1655819" y="2980216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RMSE: 3.08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05F08-C506-42A6-B67E-8B578CF316B2}"/>
              </a:ext>
            </a:extLst>
          </p:cNvPr>
          <p:cNvSpPr/>
          <p:nvPr/>
        </p:nvSpPr>
        <p:spPr>
          <a:xfrm>
            <a:off x="9155867" y="2999070"/>
            <a:ext cx="1189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RMSE: 20.16</a:t>
            </a:r>
          </a:p>
        </p:txBody>
      </p:sp>
    </p:spTree>
    <p:extLst>
      <p:ext uri="{BB962C8B-B14F-4D97-AF65-F5344CB8AC3E}">
        <p14:creationId xmlns:p14="http://schemas.microsoft.com/office/powerpoint/2010/main" val="211861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7FAA-A3B9-47D5-B4A4-3E5535C3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3A76-672A-49CA-96E1-57AEEA5B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applications have limitations in hardware resources</a:t>
            </a:r>
          </a:p>
          <a:p>
            <a:pPr lvl="1"/>
            <a:r>
              <a:rPr lang="en-US" dirty="0"/>
              <a:t>Autonomous cars</a:t>
            </a:r>
          </a:p>
          <a:p>
            <a:pPr lvl="1"/>
            <a:r>
              <a:rPr lang="en-US" dirty="0"/>
              <a:t>Mobile devices</a:t>
            </a:r>
          </a:p>
          <a:p>
            <a:r>
              <a:rPr lang="en-US" dirty="0"/>
              <a:t>We want to explore hardware &amp; compiler-level configurations on DNN models, given constrained hardware resources</a:t>
            </a:r>
          </a:p>
          <a:p>
            <a:r>
              <a:rPr lang="en-US" dirty="0"/>
              <a:t>How changing in configuration space affects DNNs’ in terms of:</a:t>
            </a:r>
          </a:p>
          <a:p>
            <a:pPr lvl="1"/>
            <a:r>
              <a:rPr lang="en-US" dirty="0"/>
              <a:t>Inference time</a:t>
            </a:r>
          </a:p>
          <a:p>
            <a:pPr lvl="1"/>
            <a:r>
              <a:rPr lang="en-US" dirty="0"/>
              <a:t>Power consumption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424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04E2-A922-44CF-A163-FD1377C6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Measurement Prediction</a:t>
            </a:r>
            <a:br>
              <a:rPr lang="en-US" dirty="0"/>
            </a:br>
            <a:r>
              <a:rPr lang="en-US" dirty="0"/>
              <a:t>Resnet50 </a:t>
            </a:r>
          </a:p>
        </p:txBody>
      </p:sp>
      <p:pic>
        <p:nvPicPr>
          <p:cNvPr id="8" name="Content Placeholder 7" descr="A picture containing sky, wall&#10;&#10;Description generated with very high confidence">
            <a:extLst>
              <a:ext uri="{FF2B5EF4-FFF2-40B4-BE49-F238E27FC236}">
                <a16:creationId xmlns:a16="http://schemas.microsoft.com/office/drawing/2014/main" id="{A3A88828-BE6C-4C7C-A094-37A3C51C6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192" y="2771480"/>
            <a:ext cx="5343957" cy="4110285"/>
          </a:xfrm>
        </p:spPr>
      </p:pic>
      <p:pic>
        <p:nvPicPr>
          <p:cNvPr id="11" name="Picture 10" descr="A picture containing wall, sky, indoor&#10;&#10;Description generated with very high confidence">
            <a:extLst>
              <a:ext uri="{FF2B5EF4-FFF2-40B4-BE49-F238E27FC236}">
                <a16:creationId xmlns:a16="http://schemas.microsoft.com/office/drawing/2014/main" id="{9E6FA313-D9B8-4434-ABE6-FE4E6D4F2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1481"/>
            <a:ext cx="5448692" cy="4086519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B5D908C-EAA5-451F-B75F-68E4507CB8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48024" y="2924441"/>
            <a:ext cx="972534" cy="293636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9BBD8F-57CB-475E-8B0B-6AC7E8C8DF2F}"/>
              </a:ext>
            </a:extLst>
          </p:cNvPr>
          <p:cNvCxnSpPr>
            <a:cxnSpLocks/>
          </p:cNvCxnSpPr>
          <p:nvPr/>
        </p:nvCxnSpPr>
        <p:spPr>
          <a:xfrm>
            <a:off x="2739556" y="2919002"/>
            <a:ext cx="1111587" cy="28105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363352-D8C3-4AD5-8B13-B80B78B4BF37}"/>
              </a:ext>
            </a:extLst>
          </p:cNvPr>
          <p:cNvSpPr txBox="1"/>
          <p:nvPr/>
        </p:nvSpPr>
        <p:spPr>
          <a:xfrm>
            <a:off x="9404847" y="2613441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Random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139893-29E3-4E2D-A135-CD39A8D5FD64}"/>
              </a:ext>
            </a:extLst>
          </p:cNvPr>
          <p:cNvSpPr/>
          <p:nvPr/>
        </p:nvSpPr>
        <p:spPr>
          <a:xfrm>
            <a:off x="1173807" y="2563928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Bayesian Optimization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5482D-8DB4-4B1E-A583-8D3F110F9EF1}"/>
              </a:ext>
            </a:extLst>
          </p:cNvPr>
          <p:cNvSpPr txBox="1"/>
          <p:nvPr/>
        </p:nvSpPr>
        <p:spPr>
          <a:xfrm>
            <a:off x="1871971" y="299139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RMSE: 826.34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C023C6-0EF3-4C00-ACD6-F4FD8803CE81}"/>
              </a:ext>
            </a:extLst>
          </p:cNvPr>
          <p:cNvSpPr/>
          <p:nvPr/>
        </p:nvSpPr>
        <p:spPr>
          <a:xfrm>
            <a:off x="9782515" y="2989603"/>
            <a:ext cx="1290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RMSE: 897.15</a:t>
            </a:r>
          </a:p>
        </p:txBody>
      </p:sp>
    </p:spTree>
    <p:extLst>
      <p:ext uri="{BB962C8B-B14F-4D97-AF65-F5344CB8AC3E}">
        <p14:creationId xmlns:p14="http://schemas.microsoft.com/office/powerpoint/2010/main" val="2022534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F4C0B8C1-8C0C-4BF5-B95F-8488A19E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9" y="2767452"/>
            <a:ext cx="5106184" cy="4006142"/>
          </a:xfrm>
          <a:prstGeom prst="rect">
            <a:avLst/>
          </a:prstGeom>
        </p:spPr>
      </p:pic>
      <p:pic>
        <p:nvPicPr>
          <p:cNvPr id="9" name="Picture 8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C7DCA340-D3FF-4756-A4D5-033C3F6D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63" y="2767452"/>
            <a:ext cx="5106185" cy="3996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4C5B4-21F3-4EFB-A07A-5048ED26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Cont. : Measurement Prediction </a:t>
            </a:r>
            <a:br>
              <a:rPr lang="en-US" dirty="0"/>
            </a:br>
            <a:r>
              <a:rPr lang="en-US" dirty="0"/>
              <a:t>VDD16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9FD4AC4-DBAF-4DD2-9FE2-12B1A161A7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18086" y="2909175"/>
            <a:ext cx="972534" cy="293636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A87D09E-FB58-421B-8964-467791A8AC5B}"/>
              </a:ext>
            </a:extLst>
          </p:cNvPr>
          <p:cNvCxnSpPr>
            <a:cxnSpLocks/>
          </p:cNvCxnSpPr>
          <p:nvPr/>
        </p:nvCxnSpPr>
        <p:spPr>
          <a:xfrm>
            <a:off x="2390764" y="2884882"/>
            <a:ext cx="1111587" cy="28105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6E07A-BDF9-4F1B-9DC6-037CF6B385C3}"/>
              </a:ext>
            </a:extLst>
          </p:cNvPr>
          <p:cNvSpPr txBox="1"/>
          <p:nvPr/>
        </p:nvSpPr>
        <p:spPr>
          <a:xfrm>
            <a:off x="9074909" y="2598175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Random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835A4F-AC7B-406C-B744-50545CECD0E5}"/>
              </a:ext>
            </a:extLst>
          </p:cNvPr>
          <p:cNvSpPr/>
          <p:nvPr/>
        </p:nvSpPr>
        <p:spPr>
          <a:xfrm>
            <a:off x="825015" y="2492100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Bayesian Optimization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AED1E-6B0A-45F7-BEE3-76A343D3CD23}"/>
              </a:ext>
            </a:extLst>
          </p:cNvPr>
          <p:cNvSpPr txBox="1"/>
          <p:nvPr/>
        </p:nvSpPr>
        <p:spPr>
          <a:xfrm>
            <a:off x="1655819" y="2980216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RMSE: 4.2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05F08-C506-42A6-B67E-8B578CF316B2}"/>
              </a:ext>
            </a:extLst>
          </p:cNvPr>
          <p:cNvSpPr/>
          <p:nvPr/>
        </p:nvSpPr>
        <p:spPr>
          <a:xfrm>
            <a:off x="9390620" y="2991490"/>
            <a:ext cx="9877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RMSE: 4.5</a:t>
            </a:r>
          </a:p>
        </p:txBody>
      </p:sp>
    </p:spTree>
    <p:extLst>
      <p:ext uri="{BB962C8B-B14F-4D97-AF65-F5344CB8AC3E}">
        <p14:creationId xmlns:p14="http://schemas.microsoft.com/office/powerpoint/2010/main" val="1832785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ky, wall&#10;&#10;Description generated with very high confidence">
            <a:extLst>
              <a:ext uri="{FF2B5EF4-FFF2-40B4-BE49-F238E27FC236}">
                <a16:creationId xmlns:a16="http://schemas.microsoft.com/office/drawing/2014/main" id="{C5BB4754-ACB5-4E99-841D-236586EF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05" y="2829728"/>
            <a:ext cx="4893684" cy="3670263"/>
          </a:xfrm>
          <a:prstGeom prst="rect">
            <a:avLst/>
          </a:prstGeom>
        </p:spPr>
      </p:pic>
      <p:pic>
        <p:nvPicPr>
          <p:cNvPr id="6" name="Content Placeholder 5" descr="A picture containing sky, wall&#10;&#10;Description generated with very high confidence">
            <a:extLst>
              <a:ext uri="{FF2B5EF4-FFF2-40B4-BE49-F238E27FC236}">
                <a16:creationId xmlns:a16="http://schemas.microsoft.com/office/drawing/2014/main" id="{4D14D531-1BD8-4D97-8AFF-3A422A6C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3299" y="2829728"/>
            <a:ext cx="4995610" cy="374670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004E2-A922-44CF-A163-FD1377C6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Measurement Prediction</a:t>
            </a:r>
            <a:br>
              <a:rPr lang="en-US" dirty="0"/>
            </a:br>
            <a:r>
              <a:rPr lang="en-US" dirty="0"/>
              <a:t>VDD16 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B5D908C-EAA5-451F-B75F-68E4507CB8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48024" y="2924441"/>
            <a:ext cx="972534" cy="293636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9BBD8F-57CB-475E-8B0B-6AC7E8C8DF2F}"/>
              </a:ext>
            </a:extLst>
          </p:cNvPr>
          <p:cNvCxnSpPr>
            <a:cxnSpLocks/>
          </p:cNvCxnSpPr>
          <p:nvPr/>
        </p:nvCxnSpPr>
        <p:spPr>
          <a:xfrm>
            <a:off x="2739556" y="2919002"/>
            <a:ext cx="1111587" cy="28105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363352-D8C3-4AD5-8B13-B80B78B4BF37}"/>
              </a:ext>
            </a:extLst>
          </p:cNvPr>
          <p:cNvSpPr txBox="1"/>
          <p:nvPr/>
        </p:nvSpPr>
        <p:spPr>
          <a:xfrm>
            <a:off x="9404847" y="2613441"/>
            <a:ext cx="1023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Random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139893-29E3-4E2D-A135-CD39A8D5FD64}"/>
              </a:ext>
            </a:extLst>
          </p:cNvPr>
          <p:cNvSpPr/>
          <p:nvPr/>
        </p:nvSpPr>
        <p:spPr>
          <a:xfrm>
            <a:off x="1173807" y="2563928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Bayesian Optimization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5482D-8DB4-4B1E-A583-8D3F110F9EF1}"/>
              </a:ext>
            </a:extLst>
          </p:cNvPr>
          <p:cNvSpPr txBox="1"/>
          <p:nvPr/>
        </p:nvSpPr>
        <p:spPr>
          <a:xfrm>
            <a:off x="1871971" y="2991390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RMSE: 2470.6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C023C6-0EF3-4C00-ACD6-F4FD8803CE81}"/>
              </a:ext>
            </a:extLst>
          </p:cNvPr>
          <p:cNvSpPr/>
          <p:nvPr/>
        </p:nvSpPr>
        <p:spPr>
          <a:xfrm>
            <a:off x="9782515" y="2989603"/>
            <a:ext cx="1290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RMSE: 2052.4</a:t>
            </a:r>
          </a:p>
        </p:txBody>
      </p:sp>
    </p:spTree>
    <p:extLst>
      <p:ext uri="{BB962C8B-B14F-4D97-AF65-F5344CB8AC3E}">
        <p14:creationId xmlns:p14="http://schemas.microsoft.com/office/powerpoint/2010/main" val="149590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4551-9D04-49CE-8B07-67E4D64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observation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354C43-0021-4834-81CB-86FCD9AC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classification by Resnet50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D678FC2-E3DE-465B-A47C-7EF3DD06C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299377"/>
              </p:ext>
            </p:extLst>
          </p:nvPr>
        </p:nvGraphicFramePr>
        <p:xfrm>
          <a:off x="938883" y="3551551"/>
          <a:ext cx="3152350" cy="233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75">
                  <a:extLst>
                    <a:ext uri="{9D8B030D-6E8A-4147-A177-3AD203B41FA5}">
                      <a16:colId xmlns:a16="http://schemas.microsoft.com/office/drawing/2014/main" val="4286413474"/>
                    </a:ext>
                  </a:extLst>
                </a:gridCol>
                <a:gridCol w="1576175">
                  <a:extLst>
                    <a:ext uri="{9D8B030D-6E8A-4147-A177-3AD203B41FA5}">
                      <a16:colId xmlns:a16="http://schemas.microsoft.com/office/drawing/2014/main" val="2760201851"/>
                    </a:ext>
                  </a:extLst>
                </a:gridCol>
              </a:tblGrid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99884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hartebeest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0.8069511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9194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sunscreen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0.27676105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60119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 err="1"/>
                        <a:t>chain_saw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0.6491425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9897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 err="1"/>
                        <a:t>Japanese_spaniel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0.22487636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0002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FCF567A-48E5-44A6-BA66-A39D011E4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02662"/>
              </p:ext>
            </p:extLst>
          </p:nvPr>
        </p:nvGraphicFramePr>
        <p:xfrm>
          <a:off x="4759883" y="3551551"/>
          <a:ext cx="3152350" cy="233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75">
                  <a:extLst>
                    <a:ext uri="{9D8B030D-6E8A-4147-A177-3AD203B41FA5}">
                      <a16:colId xmlns:a16="http://schemas.microsoft.com/office/drawing/2014/main" val="4286413474"/>
                    </a:ext>
                  </a:extLst>
                </a:gridCol>
                <a:gridCol w="1576175">
                  <a:extLst>
                    <a:ext uri="{9D8B030D-6E8A-4147-A177-3AD203B41FA5}">
                      <a16:colId xmlns:a16="http://schemas.microsoft.com/office/drawing/2014/main" val="2760201851"/>
                    </a:ext>
                  </a:extLst>
                </a:gridCol>
              </a:tblGrid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99884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hartebeest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0.8069</a:t>
                      </a:r>
                      <a:r>
                        <a:rPr lang="en-US" b="0" dirty="0"/>
                        <a:t>5</a:t>
                      </a:r>
                      <a:r>
                        <a:rPr lang="en-US" b="1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9194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sunscreen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0.276761</a:t>
                      </a:r>
                      <a:r>
                        <a:rPr lang="en-US" b="1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60119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 err="1"/>
                        <a:t>chain_saw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0.64914</a:t>
                      </a:r>
                      <a:r>
                        <a:rPr lang="en-US" b="1" dirty="0"/>
                        <a:t>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9897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 err="1"/>
                        <a:t>Japanese_spaniel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0.224876</a:t>
                      </a:r>
                      <a:r>
                        <a:rPr lang="en-US" b="1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0002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1B4BF3F4-142D-4181-87F9-AD9A5D6CA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922302"/>
              </p:ext>
            </p:extLst>
          </p:nvPr>
        </p:nvGraphicFramePr>
        <p:xfrm>
          <a:off x="8580883" y="3551551"/>
          <a:ext cx="3152350" cy="233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75">
                  <a:extLst>
                    <a:ext uri="{9D8B030D-6E8A-4147-A177-3AD203B41FA5}">
                      <a16:colId xmlns:a16="http://schemas.microsoft.com/office/drawing/2014/main" val="4286413474"/>
                    </a:ext>
                  </a:extLst>
                </a:gridCol>
                <a:gridCol w="1576175">
                  <a:extLst>
                    <a:ext uri="{9D8B030D-6E8A-4147-A177-3AD203B41FA5}">
                      <a16:colId xmlns:a16="http://schemas.microsoft.com/office/drawing/2014/main" val="2760201851"/>
                    </a:ext>
                  </a:extLst>
                </a:gridCol>
              </a:tblGrid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99884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hartebeest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0.80695</a:t>
                      </a:r>
                      <a:r>
                        <a:rPr lang="en-US" b="1" dirty="0"/>
                        <a:t>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9194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/>
                        <a:t>sunscreen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0.27676</a:t>
                      </a:r>
                      <a:r>
                        <a:rPr lang="en-US" b="1" dirty="0"/>
                        <a:t>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60119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 err="1"/>
                        <a:t>chain_saw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0.649142</a:t>
                      </a:r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89897"/>
                  </a:ext>
                </a:extLst>
              </a:tr>
              <a:tr h="422616">
                <a:tc>
                  <a:txBody>
                    <a:bodyPr/>
                    <a:lstStyle/>
                    <a:p>
                      <a:r>
                        <a:rPr lang="en-US" dirty="0" err="1"/>
                        <a:t>Japanese_spaniel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0.2248763</a:t>
                      </a:r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0002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2B12A4F-8EB5-4EC0-B3EB-9717DC7C1ECB}"/>
              </a:ext>
            </a:extLst>
          </p:cNvPr>
          <p:cNvSpPr txBox="1"/>
          <p:nvPr/>
        </p:nvSpPr>
        <p:spPr>
          <a:xfrm>
            <a:off x="1480009" y="3054287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Configuration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E634D8-E546-4663-A6C8-AF2013AD9E7F}"/>
              </a:ext>
            </a:extLst>
          </p:cNvPr>
          <p:cNvSpPr/>
          <p:nvPr/>
        </p:nvSpPr>
        <p:spPr>
          <a:xfrm>
            <a:off x="5390927" y="3054287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Configuration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E596B4-FC81-4CBF-9B78-0E7ACE3522A7}"/>
              </a:ext>
            </a:extLst>
          </p:cNvPr>
          <p:cNvSpPr/>
          <p:nvPr/>
        </p:nvSpPr>
        <p:spPr>
          <a:xfrm>
            <a:off x="9106659" y="3054287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Configuration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A8A1F0-7414-4B24-9975-C2A7F1A90F3C}"/>
              </a:ext>
            </a:extLst>
          </p:cNvPr>
          <p:cNvSpPr/>
          <p:nvPr/>
        </p:nvSpPr>
        <p:spPr>
          <a:xfrm>
            <a:off x="7050646" y="2402445"/>
            <a:ext cx="30011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Slight changes in probability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6B50D8C-5895-4951-97FC-48E17A33952F}"/>
              </a:ext>
            </a:extLst>
          </p:cNvPr>
          <p:cNvSpPr/>
          <p:nvPr/>
        </p:nvSpPr>
        <p:spPr>
          <a:xfrm rot="18794692">
            <a:off x="8894018" y="1921815"/>
            <a:ext cx="2158567" cy="3461617"/>
          </a:xfrm>
          <a:prstGeom prst="arc">
            <a:avLst>
              <a:gd name="adj1" fmla="val 21054000"/>
              <a:gd name="adj2" fmla="val 34592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6FAFEF6-9BC4-49FB-9D7D-62B6740D2462}"/>
              </a:ext>
            </a:extLst>
          </p:cNvPr>
          <p:cNvSpPr/>
          <p:nvPr/>
        </p:nvSpPr>
        <p:spPr>
          <a:xfrm rot="14312739">
            <a:off x="3887242" y="574049"/>
            <a:ext cx="1181239" cy="7596329"/>
          </a:xfrm>
          <a:prstGeom prst="arc">
            <a:avLst>
              <a:gd name="adj1" fmla="val 19475830"/>
              <a:gd name="adj2" fmla="val 487173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3D2D8C7-9827-435E-AA92-C1508C279FE8}"/>
              </a:ext>
            </a:extLst>
          </p:cNvPr>
          <p:cNvSpPr/>
          <p:nvPr/>
        </p:nvSpPr>
        <p:spPr>
          <a:xfrm rot="12638420">
            <a:off x="7858621" y="1984419"/>
            <a:ext cx="529486" cy="4193173"/>
          </a:xfrm>
          <a:prstGeom prst="arc">
            <a:avLst>
              <a:gd name="adj1" fmla="val 19475830"/>
              <a:gd name="adj2" fmla="val 4871730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28EE-0D18-4CC2-BCB9-671742D6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04B6-C783-4FAA-BD2C-D3986E42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Resnet50 &amp; VGG16 with 100 images from Cifar10 dataset used for experiments </a:t>
            </a:r>
          </a:p>
          <a:p>
            <a:r>
              <a:rPr lang="en-US" dirty="0"/>
              <a:t>We show the advantage of using Bayesian Optimization to tune hyperparameters in both Resnet50 &amp; VGG16</a:t>
            </a:r>
          </a:p>
          <a:p>
            <a:r>
              <a:rPr lang="en-US" dirty="0"/>
              <a:t>Surprisingly, Random search seems to be better in VGG16</a:t>
            </a:r>
          </a:p>
          <a:p>
            <a:r>
              <a:rPr lang="en-US" dirty="0"/>
              <a:t>We show the interaction of parameters using polynomial functions.</a:t>
            </a:r>
          </a:p>
          <a:p>
            <a:r>
              <a:rPr lang="en-US" dirty="0"/>
              <a:t>We also present another model for prediction</a:t>
            </a:r>
          </a:p>
          <a:p>
            <a:r>
              <a:rPr lang="en-US" dirty="0"/>
              <a:t>If we have time: </a:t>
            </a:r>
          </a:p>
          <a:p>
            <a:pPr lvl="1"/>
            <a:r>
              <a:rPr lang="en-US" dirty="0"/>
              <a:t>Handle missing values in Bayesian Optimization </a:t>
            </a:r>
          </a:p>
          <a:p>
            <a:pPr lvl="1"/>
            <a:r>
              <a:rPr lang="en-US" dirty="0"/>
              <a:t>Experiments with different models and datasets</a:t>
            </a:r>
          </a:p>
          <a:p>
            <a:pPr lvl="1"/>
            <a:r>
              <a:rPr lang="en-US" dirty="0"/>
              <a:t>Explore the accuracy of image classification given the configuration space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47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2E445-1574-489D-8E27-7D473CFC3180}"/>
              </a:ext>
            </a:extLst>
          </p:cNvPr>
          <p:cNvSpPr txBox="1"/>
          <p:nvPr/>
        </p:nvSpPr>
        <p:spPr>
          <a:xfrm>
            <a:off x="3601036" y="2551837"/>
            <a:ext cx="440231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 </a:t>
            </a:r>
            <a:r>
              <a:rPr lang="en-US" sz="8000" b="1" dirty="0">
                <a:sym typeface="Wingdings" panose="05000000000000000000" pitchFamily="2" charset="2"/>
              </a:rPr>
              <a:t>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8773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A3F4-0C70-4F70-87FC-39E9D4D4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2FDE-2B46-4FE8-A6A2-D57B5415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Nvidia Jetson TX1</a:t>
            </a:r>
          </a:p>
          <a:p>
            <a:r>
              <a:rPr lang="en-US" dirty="0"/>
              <a:t>Parallel computation</a:t>
            </a:r>
          </a:p>
          <a:p>
            <a:r>
              <a:rPr lang="en-US" dirty="0"/>
              <a:t>Widely used in deep neural networks applications</a:t>
            </a:r>
          </a:p>
          <a:p>
            <a:r>
              <a:rPr lang="en-US" dirty="0"/>
              <a:t>Specs:</a:t>
            </a:r>
          </a:p>
          <a:p>
            <a:pPr lvl="1"/>
            <a:r>
              <a:rPr lang="pt-BR" dirty="0"/>
              <a:t>Maxwell GPU Architecture with 256 CUDA cores </a:t>
            </a:r>
            <a:endParaRPr lang="en-US" dirty="0"/>
          </a:p>
          <a:p>
            <a:pPr lvl="1"/>
            <a:r>
              <a:rPr lang="en-US" dirty="0"/>
              <a:t>64-bit quad-core ARM A57 CPUs </a:t>
            </a:r>
          </a:p>
          <a:p>
            <a:pPr lvl="1"/>
            <a:r>
              <a:rPr lang="en-US" dirty="0"/>
              <a:t>4GB LPDDR4</a:t>
            </a:r>
          </a:p>
          <a:p>
            <a:pPr lvl="1"/>
            <a:r>
              <a:rPr lang="en-US" dirty="0"/>
              <a:t>16 GB eMMC</a:t>
            </a:r>
          </a:p>
          <a:p>
            <a:pPr lvl="1"/>
            <a:r>
              <a:rPr lang="en-US" dirty="0"/>
              <a:t> </a:t>
            </a:r>
            <a:r>
              <a:rPr lang="da-DK" dirty="0"/>
              <a:t>Voltage: 5.5 V-19.6 V DC</a:t>
            </a:r>
          </a:p>
          <a:p>
            <a:pPr lvl="1"/>
            <a:r>
              <a:rPr lang="en-US" dirty="0"/>
              <a:t>Maximum module power: 6.5 W-15 W</a:t>
            </a:r>
            <a:r>
              <a:rPr lang="da-D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7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0A6C-1488-4B67-9892-CEF8875D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DE65-B3B5-4F2D-A3B2-431DC26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</a:t>
            </a:r>
          </a:p>
          <a:p>
            <a:pPr lvl="1"/>
            <a:r>
              <a:rPr lang="en-US" dirty="0"/>
              <a:t>Resnet50 on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VGG16 on </a:t>
            </a:r>
            <a:r>
              <a:rPr lang="en-US" dirty="0" err="1"/>
              <a:t>Keras</a:t>
            </a:r>
            <a:r>
              <a:rPr lang="en-US" dirty="0"/>
              <a:t> -&gt; we observed more memory errors</a:t>
            </a:r>
          </a:p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Cifar10 image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7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3E17-DEA3-42F0-82C9-27EC50D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Models and Datasets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9DDBF0-F27E-475B-B2A6-C5B8ACC21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371" y="2398624"/>
            <a:ext cx="8454936" cy="3646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08B842-E9C0-4077-9089-17153E2ACE2D}"/>
              </a:ext>
            </a:extLst>
          </p:cNvPr>
          <p:cNvSpPr txBox="1"/>
          <p:nvPr/>
        </p:nvSpPr>
        <p:spPr>
          <a:xfrm>
            <a:off x="3090306" y="621299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https://openreview.net/pdf?id=Bygq-H9eg</a:t>
            </a:r>
          </a:p>
        </p:txBody>
      </p:sp>
    </p:spTree>
    <p:extLst>
      <p:ext uri="{BB962C8B-B14F-4D97-AF65-F5344CB8AC3E}">
        <p14:creationId xmlns:p14="http://schemas.microsoft.com/office/powerpoint/2010/main" val="364381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098A-DFA3-492F-B05C-80610AF0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950A-2783-4FF4-828A-E1DD11AE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using sampling as a client &amp; server as a host for DNNs</a:t>
            </a:r>
          </a:p>
        </p:txBody>
      </p:sp>
      <p:pic>
        <p:nvPicPr>
          <p:cNvPr id="4" name="Content Placeholder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C73BFD40-FB12-4EB6-9BEC-1E16CC22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95" y="3312160"/>
            <a:ext cx="8250127" cy="29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96D0-867D-4F3D-89B3-50FDBAFE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Cont. : Experiment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CC08E2C-EBB0-4E96-9E44-4F995FB98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639" y="2603500"/>
                <a:ext cx="6414769" cy="3416300"/>
              </a:xfrm>
            </p:spPr>
            <p:txBody>
              <a:bodyPr/>
              <a:lstStyle/>
              <a:p>
                <a:r>
                  <a:rPr lang="en-US" dirty="0"/>
                  <a:t>Some Important procedures in running experiment:</a:t>
                </a:r>
              </a:p>
              <a:p>
                <a:pPr lvl="1"/>
                <a:r>
                  <a:rPr lang="en-US" dirty="0"/>
                  <a:t>Maximize hardware resources for other tasks:</a:t>
                </a:r>
              </a:p>
              <a:p>
                <a:pPr lvl="2"/>
                <a:r>
                  <a:rPr lang="en-US" dirty="0"/>
                  <a:t>For instance: loading datasets</a:t>
                </a:r>
              </a:p>
              <a:p>
                <a:pPr lvl="1"/>
                <a:r>
                  <a:rPr lang="en-US" dirty="0"/>
                  <a:t>Power consumption is captured every 0.5 seconds, then take average: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/>
                        <m:t>Average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Power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Cons</m:t>
                      </m:r>
                      <m:r>
                        <m:rPr>
                          <m:nor/>
                        </m:rPr>
                        <a:rPr lang="en-US" b="1" i="0" dirty="0" smtClean="0"/>
                        <m:t> =</m:t>
                      </m:r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1" dirty="0"/>
                            <m:t>total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power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cons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𝒄𝒂𝒑𝒕𝒖𝒓𝒆𝒅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𝒑𝒐𝒘𝒆𝒓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𝒄𝒐𝒏𝒔𝒖𝒎𝒑𝒕𝒊𝒐𝒏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CC08E2C-EBB0-4E96-9E44-4F995FB98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639" y="2603500"/>
                <a:ext cx="6414769" cy="3416300"/>
              </a:xfrm>
              <a:blipFill>
                <a:blip r:embed="rId2"/>
                <a:stretch>
                  <a:fillRect l="-190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31144BE-98C3-495A-8543-CE170E02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03" y="2359664"/>
            <a:ext cx="4956758" cy="420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1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8774-90CD-4261-A51C-4D20D9FC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: Experiment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3C9F-A5AA-431B-B537-CB7D5187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Dimension space for our experiments</a:t>
            </a:r>
          </a:p>
          <a:p>
            <a:r>
              <a:rPr lang="en-US" dirty="0"/>
              <a:t>Hardware Configuration</a:t>
            </a:r>
          </a:p>
          <a:p>
            <a:pPr lvl="1"/>
            <a:r>
              <a:rPr lang="en-US" dirty="0"/>
              <a:t>CPU frequency ~ range between ( </a:t>
            </a:r>
            <a:r>
              <a:rPr lang="en-US" b="1" dirty="0"/>
              <a:t>102 MHz ,  1.73 GHz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disabled cores ~ range (</a:t>
            </a:r>
            <a:r>
              <a:rPr lang="en-US" b="1" dirty="0"/>
              <a:t>0 , 3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GPU frequency ~ range between (</a:t>
            </a:r>
            <a:r>
              <a:rPr lang="en-US" b="1" dirty="0"/>
              <a:t>76 MHz , 998 MHz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EMC frequency ~ range between (</a:t>
            </a:r>
            <a:r>
              <a:rPr lang="en-US" b="1" dirty="0"/>
              <a:t>80 MHz , 1.6 GHz</a:t>
            </a:r>
            <a:r>
              <a:rPr lang="en-US" dirty="0"/>
              <a:t>)</a:t>
            </a:r>
          </a:p>
          <a:p>
            <a:r>
              <a:rPr lang="en-US" dirty="0"/>
              <a:t>Compiler-level Configuration</a:t>
            </a:r>
          </a:p>
          <a:p>
            <a:pPr lvl="1"/>
            <a:r>
              <a:rPr lang="en-US" dirty="0"/>
              <a:t>Batch Size ~ in range (</a:t>
            </a:r>
            <a:r>
              <a:rPr lang="en-US" b="1" dirty="0"/>
              <a:t>1, 4, 16, 32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 Growth ~ in range (</a:t>
            </a:r>
            <a:r>
              <a:rPr lang="en-US" b="1" dirty="0"/>
              <a:t>0 , 1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Memory fraction per GPU ~ in range (</a:t>
            </a:r>
            <a:r>
              <a:rPr lang="en-US" b="1" dirty="0"/>
              <a:t>0.15, 0.2, 0.25, 0.3, 0.33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664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3932</TotalTime>
  <Words>1495</Words>
  <Application>Microsoft Office PowerPoint</Application>
  <PresentationFormat>Widescreen</PresentationFormat>
  <Paragraphs>413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SimSun</vt:lpstr>
      <vt:lpstr>Arial</vt:lpstr>
      <vt:lpstr>Calibri</vt:lpstr>
      <vt:lpstr>Cambria Math</vt:lpstr>
      <vt:lpstr>Century Gothic</vt:lpstr>
      <vt:lpstr>Wingdings</vt:lpstr>
      <vt:lpstr>Wingdings 3</vt:lpstr>
      <vt:lpstr>Ion Boardroom</vt:lpstr>
      <vt:lpstr>Design Space Exploration of Deep Neural Networks </vt:lpstr>
      <vt:lpstr>Overview</vt:lpstr>
      <vt:lpstr>Introduction</vt:lpstr>
      <vt:lpstr>Hardware Platform</vt:lpstr>
      <vt:lpstr>Models and Datasets</vt:lpstr>
      <vt:lpstr>Cont. : Models and Datasets</vt:lpstr>
      <vt:lpstr>Experiment approach</vt:lpstr>
      <vt:lpstr>Cont. : Experiment approach</vt:lpstr>
      <vt:lpstr>Cont. : Experiment approach</vt:lpstr>
      <vt:lpstr>Some insights </vt:lpstr>
      <vt:lpstr>Cont. Some insights </vt:lpstr>
      <vt:lpstr>Sampling Strategy</vt:lpstr>
      <vt:lpstr>Cont. : Sampling Strategy</vt:lpstr>
      <vt:lpstr>Cont. : Sampling Strategy</vt:lpstr>
      <vt:lpstr>Cont. : Sampling Strategy</vt:lpstr>
      <vt:lpstr>Cont. : Sampling Strategy</vt:lpstr>
      <vt:lpstr>Cont. : Sampling Strategy Resnet50</vt:lpstr>
      <vt:lpstr>Cont. : Sampling Strategy Resnet50</vt:lpstr>
      <vt:lpstr>Cont. : Sampling Strategy Resnet50</vt:lpstr>
      <vt:lpstr>Cont. : Sampling Strategy Resnet50</vt:lpstr>
      <vt:lpstr>Cont. : Sampling Strategy Resnet50</vt:lpstr>
      <vt:lpstr>Cont. : Sampling Strategy VGG16</vt:lpstr>
      <vt:lpstr>Cont. : Sampling Strategy VGG16</vt:lpstr>
      <vt:lpstr>Cont. : Sampling Strategy VGG16</vt:lpstr>
      <vt:lpstr>Parameters Interaction Resnet50</vt:lpstr>
      <vt:lpstr>Cont. : Parameters Interaction Resnet50</vt:lpstr>
      <vt:lpstr>Cont. : Parameters Interaction Resnet50</vt:lpstr>
      <vt:lpstr>Cont. : Parameters Interaction</vt:lpstr>
      <vt:lpstr>Cont. : Measurement Prediction  Resnet50</vt:lpstr>
      <vt:lpstr>Cont. : Measurement Prediction Resnet50 </vt:lpstr>
      <vt:lpstr>Cont. : Measurement Prediction  VDD16</vt:lpstr>
      <vt:lpstr>Cont. : Measurement Prediction VDD16 </vt:lpstr>
      <vt:lpstr>Interesting observation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 Inference</dc:title>
  <dc:creator>Hassan Alamri</dc:creator>
  <cp:lastModifiedBy>Hassan Alamri</cp:lastModifiedBy>
  <cp:revision>129</cp:revision>
  <dcterms:created xsi:type="dcterms:W3CDTF">2018-11-25T01:43:53Z</dcterms:created>
  <dcterms:modified xsi:type="dcterms:W3CDTF">2018-11-27T19:16:36Z</dcterms:modified>
</cp:coreProperties>
</file>