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74"/>
  </p:normalViewPr>
  <p:slideViewPr>
    <p:cSldViewPr snapToGrid="0" snapToObjects="1">
      <p:cViewPr varScale="1">
        <p:scale>
          <a:sx n="87" d="100"/>
          <a:sy n="87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hd\Course%20meterials\Intro%20to%20Machine%20Learning\Experimen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hd\Course%20meterials\Intro%20to%20Machine%20Learning\Experimen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hd\Course%20meterials\Intro%20to%20Machine%20Learning\Experimen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hd\Course%20meterials\Intro%20to%20Machine%20Learning\Experimen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hd\Course%20meterials\Intro%20to%20Machine%20Learning\Experimen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hd\Course%20meterials\Intro%20to%20Machine%20Learning\Experimen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GPU Frequency &amp; Inference</a:t>
            </a:r>
            <a:r>
              <a:rPr lang="en-US" altLang="zh-CN" baseline="0"/>
              <a:t> Time, Power Consumption</a:t>
            </a:r>
            <a:endParaRPr lang="zh-CN" altLang="en-US"/>
          </a:p>
        </c:rich>
      </c:tx>
      <c:layout>
        <c:manualLayout>
          <c:xMode val="edge"/>
          <c:yMode val="edge"/>
          <c:x val="0.17952077865266841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Sheet1!$K$1</c:f>
              <c:strCache>
                <c:ptCount val="1"/>
                <c:pt idx="0">
                  <c:v>RUN 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Sheet1!$K$2:$K$14</c:f>
              <c:numCache>
                <c:formatCode>General</c:formatCode>
                <c:ptCount val="13"/>
                <c:pt idx="0">
                  <c:v>10.31</c:v>
                </c:pt>
                <c:pt idx="1">
                  <c:v>12.02</c:v>
                </c:pt>
                <c:pt idx="2">
                  <c:v>11.78</c:v>
                </c:pt>
                <c:pt idx="3">
                  <c:v>12.48</c:v>
                </c:pt>
                <c:pt idx="4">
                  <c:v>12.8</c:v>
                </c:pt>
                <c:pt idx="5">
                  <c:v>13.06</c:v>
                </c:pt>
                <c:pt idx="6">
                  <c:v>13.57</c:v>
                </c:pt>
                <c:pt idx="7">
                  <c:v>14.27</c:v>
                </c:pt>
                <c:pt idx="8">
                  <c:v>15.46</c:v>
                </c:pt>
                <c:pt idx="9">
                  <c:v>17.2</c:v>
                </c:pt>
                <c:pt idx="10">
                  <c:v>20.14</c:v>
                </c:pt>
                <c:pt idx="11">
                  <c:v>27</c:v>
                </c:pt>
                <c:pt idx="12">
                  <c:v>48.99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746-4EA1-8E5C-CD758C19AD9A}"/>
            </c:ext>
          </c:extLst>
        </c:ser>
        <c:ser>
          <c:idx val="1"/>
          <c:order val="1"/>
          <c:tx>
            <c:strRef>
              <c:f>Sheet1!$L$1</c:f>
              <c:strCache>
                <c:ptCount val="1"/>
                <c:pt idx="0">
                  <c:v>Power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Sheet1!$L$2:$L$14</c:f>
              <c:numCache>
                <c:formatCode>General</c:formatCode>
                <c:ptCount val="13"/>
                <c:pt idx="0">
                  <c:v>8965.7000000000007</c:v>
                </c:pt>
                <c:pt idx="1">
                  <c:v>8190.64</c:v>
                </c:pt>
                <c:pt idx="2">
                  <c:v>8025.42</c:v>
                </c:pt>
                <c:pt idx="3">
                  <c:v>7310.4</c:v>
                </c:pt>
                <c:pt idx="4">
                  <c:v>6973.76</c:v>
                </c:pt>
                <c:pt idx="5">
                  <c:v>6581.38</c:v>
                </c:pt>
                <c:pt idx="6">
                  <c:v>6312.37</c:v>
                </c:pt>
                <c:pt idx="7">
                  <c:v>6085.79</c:v>
                </c:pt>
                <c:pt idx="8">
                  <c:v>5901.6</c:v>
                </c:pt>
                <c:pt idx="9">
                  <c:v>5631.29</c:v>
                </c:pt>
                <c:pt idx="10">
                  <c:v>5306.38</c:v>
                </c:pt>
                <c:pt idx="11">
                  <c:v>4792.5</c:v>
                </c:pt>
                <c:pt idx="12">
                  <c:v>4133.54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746-4EA1-8E5C-CD758C19AD9A}"/>
            </c:ext>
          </c:extLst>
        </c:ser>
        <c:ser>
          <c:idx val="2"/>
          <c:order val="2"/>
          <c:tx>
            <c:strRef>
              <c:f>Sheet1!$M$1</c:f>
              <c:strCache>
                <c:ptCount val="1"/>
                <c:pt idx="0">
                  <c:v>GPU FREQ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Sheet1!$M$2:$M$14</c:f>
              <c:numCache>
                <c:formatCode>General</c:formatCode>
                <c:ptCount val="13"/>
                <c:pt idx="0">
                  <c:v>998.4</c:v>
                </c:pt>
                <c:pt idx="1">
                  <c:v>912.6</c:v>
                </c:pt>
                <c:pt idx="2">
                  <c:v>844.8</c:v>
                </c:pt>
                <c:pt idx="3">
                  <c:v>768</c:v>
                </c:pt>
                <c:pt idx="4">
                  <c:v>691.2</c:v>
                </c:pt>
                <c:pt idx="5">
                  <c:v>614.4</c:v>
                </c:pt>
                <c:pt idx="6">
                  <c:v>537.6</c:v>
                </c:pt>
                <c:pt idx="7">
                  <c:v>460.8</c:v>
                </c:pt>
                <c:pt idx="8">
                  <c:v>384</c:v>
                </c:pt>
                <c:pt idx="9">
                  <c:v>307.2</c:v>
                </c:pt>
                <c:pt idx="10">
                  <c:v>230.4</c:v>
                </c:pt>
                <c:pt idx="11">
                  <c:v>153.6</c:v>
                </c:pt>
                <c:pt idx="12">
                  <c:v>76.8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746-4EA1-8E5C-CD758C19AD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44120063"/>
        <c:axId val="1344124639"/>
      </c:lineChart>
      <c:catAx>
        <c:axId val="1344120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44124639"/>
        <c:crosses val="autoZero"/>
        <c:auto val="1"/>
        <c:lblAlgn val="ctr"/>
        <c:lblOffset val="100"/>
        <c:noMultiLvlLbl val="0"/>
      </c:catAx>
      <c:valAx>
        <c:axId val="13441246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441200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GPU F</a:t>
            </a:r>
            <a:r>
              <a:rPr lang="en-US" altLang="zh-CN" baseline="0"/>
              <a:t>requency &amp;</a:t>
            </a:r>
            <a:r>
              <a:rPr lang="en-US" altLang="zh-CN"/>
              <a:t>RUN TIME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Sheet1!$N$1</c:f>
              <c:strCache>
                <c:ptCount val="1"/>
                <c:pt idx="0">
                  <c:v>RUN TIME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Sheet1!$M$2:$M$14</c:f>
              <c:numCache>
                <c:formatCode>General</c:formatCode>
                <c:ptCount val="13"/>
                <c:pt idx="0">
                  <c:v>998.4</c:v>
                </c:pt>
                <c:pt idx="1">
                  <c:v>912.6</c:v>
                </c:pt>
                <c:pt idx="2">
                  <c:v>844.8</c:v>
                </c:pt>
                <c:pt idx="3">
                  <c:v>768</c:v>
                </c:pt>
                <c:pt idx="4">
                  <c:v>691.2</c:v>
                </c:pt>
                <c:pt idx="5">
                  <c:v>614.4</c:v>
                </c:pt>
                <c:pt idx="6">
                  <c:v>537.6</c:v>
                </c:pt>
                <c:pt idx="7">
                  <c:v>460.8</c:v>
                </c:pt>
                <c:pt idx="8">
                  <c:v>384</c:v>
                </c:pt>
                <c:pt idx="9">
                  <c:v>307.2</c:v>
                </c:pt>
                <c:pt idx="10">
                  <c:v>230.4</c:v>
                </c:pt>
                <c:pt idx="11">
                  <c:v>153.6</c:v>
                </c:pt>
                <c:pt idx="12">
                  <c:v>76.8</c:v>
                </c:pt>
              </c:numCache>
            </c:numRef>
          </c:xVal>
          <c:yVal>
            <c:numRef>
              <c:f>Sheet1!$N$2:$N$14</c:f>
              <c:numCache>
                <c:formatCode>General</c:formatCode>
                <c:ptCount val="13"/>
                <c:pt idx="0">
                  <c:v>10.31</c:v>
                </c:pt>
                <c:pt idx="1">
                  <c:v>12.02</c:v>
                </c:pt>
                <c:pt idx="2">
                  <c:v>11.78</c:v>
                </c:pt>
                <c:pt idx="3">
                  <c:v>12.48</c:v>
                </c:pt>
                <c:pt idx="4">
                  <c:v>12.8</c:v>
                </c:pt>
                <c:pt idx="5">
                  <c:v>13.06</c:v>
                </c:pt>
                <c:pt idx="6">
                  <c:v>13.57</c:v>
                </c:pt>
                <c:pt idx="7">
                  <c:v>14.27</c:v>
                </c:pt>
                <c:pt idx="8">
                  <c:v>15.46</c:v>
                </c:pt>
                <c:pt idx="9">
                  <c:v>17.2</c:v>
                </c:pt>
                <c:pt idx="10">
                  <c:v>20.14</c:v>
                </c:pt>
                <c:pt idx="11">
                  <c:v>27</c:v>
                </c:pt>
                <c:pt idx="12">
                  <c:v>48.99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49C-43CE-9C80-6A46A911D7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5664655"/>
        <c:axId val="1344121311"/>
      </c:scatterChart>
      <c:valAx>
        <c:axId val="13456646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44121311"/>
        <c:crosses val="autoZero"/>
        <c:crossBetween val="midCat"/>
      </c:valAx>
      <c:valAx>
        <c:axId val="1344121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4566465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CPU Core</a:t>
            </a:r>
            <a:r>
              <a:rPr lang="en-US" altLang="zh-CN" baseline="0"/>
              <a:t> Number &amp;</a:t>
            </a:r>
            <a:r>
              <a:rPr lang="en-US" altLang="zh-CN"/>
              <a:t>RUN TIME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Sheet1!$N$16</c:f>
              <c:strCache>
                <c:ptCount val="1"/>
                <c:pt idx="0">
                  <c:v>RUN TIME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Sheet1!$M$17:$M$20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cat>
          <c:val>
            <c:numRef>
              <c:f>Sheet1!$N$17:$N$20</c:f>
              <c:numCache>
                <c:formatCode>General</c:formatCode>
                <c:ptCount val="4"/>
                <c:pt idx="0">
                  <c:v>10.31</c:v>
                </c:pt>
                <c:pt idx="1">
                  <c:v>12.12</c:v>
                </c:pt>
                <c:pt idx="2">
                  <c:v>12.56</c:v>
                </c:pt>
                <c:pt idx="3">
                  <c:v>12.77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7A-4857-9652-1092A09672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92294879"/>
        <c:axId val="1292296127"/>
      </c:barChart>
      <c:catAx>
        <c:axId val="1292294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92296127"/>
        <c:crosses val="autoZero"/>
        <c:auto val="1"/>
        <c:lblAlgn val="ctr"/>
        <c:lblOffset val="100"/>
        <c:noMultiLvlLbl val="0"/>
      </c:catAx>
      <c:valAx>
        <c:axId val="12922961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922948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CPU Core</a:t>
            </a:r>
            <a:r>
              <a:rPr lang="en-US" altLang="zh-CN" baseline="0"/>
              <a:t> Number&amp; Power Consumption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Sheet1!$L$16</c:f>
              <c:strCache>
                <c:ptCount val="1"/>
                <c:pt idx="0">
                  <c:v>Power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Sheet1!$L$17:$L$20</c:f>
              <c:numCache>
                <c:formatCode>General</c:formatCode>
                <c:ptCount val="4"/>
                <c:pt idx="0">
                  <c:v>8965.7000000000007</c:v>
                </c:pt>
                <c:pt idx="1">
                  <c:v>8560.75</c:v>
                </c:pt>
                <c:pt idx="2">
                  <c:v>8536.2800000000007</c:v>
                </c:pt>
                <c:pt idx="3">
                  <c:v>8386.92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D9-4063-9A91-99901BDF13B4}"/>
            </c:ext>
          </c:extLst>
        </c:ser>
        <c:ser>
          <c:idx val="1"/>
          <c:order val="1"/>
          <c:tx>
            <c:strRef>
              <c:f>Sheet1!$M$16</c:f>
              <c:strCache>
                <c:ptCount val="1"/>
                <c:pt idx="0">
                  <c:v>CPU CORE (sys)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Sheet1!$M$17:$M$20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D9-4063-9A91-99901BDF13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294979567"/>
        <c:axId val="1294976239"/>
      </c:barChart>
      <c:catAx>
        <c:axId val="129497956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94976239"/>
        <c:crosses val="autoZero"/>
        <c:auto val="1"/>
        <c:lblAlgn val="ctr"/>
        <c:lblOffset val="100"/>
        <c:noMultiLvlLbl val="0"/>
      </c:catAx>
      <c:valAx>
        <c:axId val="129497623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949795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CPU Frequency &amp;RUN TIME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Sheet1!$N$33</c:f>
              <c:strCache>
                <c:ptCount val="1"/>
                <c:pt idx="0">
                  <c:v>Power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Sheet1!$M$34:$M$38</c:f>
              <c:numCache>
                <c:formatCode>General</c:formatCode>
                <c:ptCount val="5"/>
                <c:pt idx="0">
                  <c:v>1.734</c:v>
                </c:pt>
                <c:pt idx="1">
                  <c:v>1.7</c:v>
                </c:pt>
                <c:pt idx="2">
                  <c:v>1.6</c:v>
                </c:pt>
                <c:pt idx="3">
                  <c:v>1.5</c:v>
                </c:pt>
                <c:pt idx="4">
                  <c:v>1.4</c:v>
                </c:pt>
              </c:numCache>
            </c:numRef>
          </c:cat>
          <c:val>
            <c:numRef>
              <c:f>Sheet1!$N$34:$N$38</c:f>
              <c:numCache>
                <c:formatCode>General</c:formatCode>
                <c:ptCount val="5"/>
                <c:pt idx="0">
                  <c:v>8965.7000000000007</c:v>
                </c:pt>
                <c:pt idx="1">
                  <c:v>8440.25</c:v>
                </c:pt>
                <c:pt idx="2">
                  <c:v>8249.52</c:v>
                </c:pt>
                <c:pt idx="3">
                  <c:v>8241.15</c:v>
                </c:pt>
                <c:pt idx="4">
                  <c:v>8157.08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C0-4E81-AEB6-23D96D4866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34592783"/>
        <c:axId val="1434593199"/>
      </c:barChart>
      <c:catAx>
        <c:axId val="14345927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34593199"/>
        <c:crosses val="autoZero"/>
        <c:auto val="1"/>
        <c:lblAlgn val="ctr"/>
        <c:lblOffset val="100"/>
        <c:noMultiLvlLbl val="0"/>
      </c:catAx>
      <c:valAx>
        <c:axId val="14345931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345927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CPU Frequency&amp;Power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Sheet1!$N$33</c:f>
              <c:strCache>
                <c:ptCount val="1"/>
                <c:pt idx="0">
                  <c:v>Power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Sheet1!$M$34:$M$38</c:f>
              <c:numCache>
                <c:formatCode>General</c:formatCode>
                <c:ptCount val="5"/>
                <c:pt idx="0">
                  <c:v>1.734</c:v>
                </c:pt>
                <c:pt idx="1">
                  <c:v>1.7</c:v>
                </c:pt>
                <c:pt idx="2">
                  <c:v>1.6</c:v>
                </c:pt>
                <c:pt idx="3">
                  <c:v>1.5</c:v>
                </c:pt>
                <c:pt idx="4">
                  <c:v>1.4</c:v>
                </c:pt>
              </c:numCache>
            </c:numRef>
          </c:cat>
          <c:val>
            <c:numRef>
              <c:f>Sheet1!$N$34:$N$38</c:f>
              <c:numCache>
                <c:formatCode>General</c:formatCode>
                <c:ptCount val="5"/>
                <c:pt idx="0">
                  <c:v>8965.7000000000007</c:v>
                </c:pt>
                <c:pt idx="1">
                  <c:v>8440.25</c:v>
                </c:pt>
                <c:pt idx="2">
                  <c:v>8249.52</c:v>
                </c:pt>
                <c:pt idx="3">
                  <c:v>8241.15</c:v>
                </c:pt>
                <c:pt idx="4">
                  <c:v>8157.08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0D-4105-983A-EF30E301CA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34594031"/>
        <c:axId val="1434601103"/>
      </c:barChart>
      <c:catAx>
        <c:axId val="14345940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34601103"/>
        <c:crosses val="autoZero"/>
        <c:auto val="1"/>
        <c:lblAlgn val="ctr"/>
        <c:lblOffset val="100"/>
        <c:noMultiLvlLbl val="0"/>
      </c:catAx>
      <c:valAx>
        <c:axId val="1434601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345940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13" Type="http://schemas.openxmlformats.org/officeDocument/2006/relationships/image" Target="../media/image16.jp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12" Type="http://schemas.openxmlformats.org/officeDocument/2006/relationships/image" Target="../media/image15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11" Type="http://schemas.openxmlformats.org/officeDocument/2006/relationships/image" Target="../media/image14.jpg"/><Relationship Id="rId5" Type="http://schemas.openxmlformats.org/officeDocument/2006/relationships/image" Target="../media/image8.jpg"/><Relationship Id="rId10" Type="http://schemas.openxmlformats.org/officeDocument/2006/relationships/image" Target="../media/image13.jpg"/><Relationship Id="rId4" Type="http://schemas.openxmlformats.org/officeDocument/2006/relationships/image" Target="../media/image7.jpg"/><Relationship Id="rId9" Type="http://schemas.openxmlformats.org/officeDocument/2006/relationships/image" Target="../media/image12.jpg"/><Relationship Id="rId1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D56F8-72D0-0B4E-8D5C-EDFBCD20AD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Space </a:t>
            </a:r>
            <a:r>
              <a:rPr lang="zh-CN" altLang="en-US" dirty="0"/>
              <a:t> </a:t>
            </a:r>
            <a:r>
              <a:rPr lang="en-US" dirty="0"/>
              <a:t>Exploration of Deep</a:t>
            </a:r>
            <a:r>
              <a:rPr lang="zh-CN" altLang="en-US" dirty="0"/>
              <a:t> </a:t>
            </a:r>
            <a:r>
              <a:rPr lang="en-US" dirty="0"/>
              <a:t>Neural Networks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BE9F95-7329-7A48-95D1-3C1EC1AABB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CSCE 790 </a:t>
            </a:r>
          </a:p>
          <a:p>
            <a:r>
              <a:rPr lang="en-US" altLang="zh-CN" dirty="0"/>
              <a:t>Yang</a:t>
            </a:r>
            <a:r>
              <a:rPr lang="zh-CN" altLang="en-US" dirty="0"/>
              <a:t> </a:t>
            </a:r>
            <a:r>
              <a:rPr lang="en-US" altLang="zh-CN" dirty="0" err="1"/>
              <a:t>ren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rui</a:t>
            </a:r>
            <a:r>
              <a:rPr lang="zh-CN" altLang="en-US" dirty="0"/>
              <a:t> </a:t>
            </a:r>
            <a:r>
              <a:rPr lang="en-US" altLang="zh-CN" dirty="0" err="1"/>
              <a:t>xin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Hassan </a:t>
            </a:r>
            <a:r>
              <a:rPr lang="en-US" altLang="zh-CN" dirty="0" err="1"/>
              <a:t>Alamri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407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1D71-2303-7446-BB75-C69DDDC4E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05" y="-241911"/>
            <a:ext cx="9905998" cy="962880"/>
          </a:xfrm>
        </p:spPr>
        <p:txBody>
          <a:bodyPr/>
          <a:lstStyle/>
          <a:p>
            <a:r>
              <a:rPr lang="en-US" dirty="0" smtClean="0"/>
              <a:t>Experiment result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35" y="1067263"/>
            <a:ext cx="9703299" cy="9779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35" y="2896048"/>
            <a:ext cx="9690598" cy="9652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36" y="4712134"/>
            <a:ext cx="9728700" cy="115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016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1D71-2303-7446-BB75-C69DDDC4E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05" y="-241911"/>
            <a:ext cx="9905998" cy="962880"/>
          </a:xfrm>
        </p:spPr>
        <p:txBody>
          <a:bodyPr/>
          <a:lstStyle/>
          <a:p>
            <a:r>
              <a:rPr lang="en-US" dirty="0" smtClean="0"/>
              <a:t>Experiment result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401" y="2571192"/>
            <a:ext cx="9677897" cy="27179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700" y="508404"/>
            <a:ext cx="9690598" cy="1879697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435508"/>
              </p:ext>
            </p:extLst>
          </p:nvPr>
        </p:nvGraphicFramePr>
        <p:xfrm>
          <a:off x="1673469" y="5472223"/>
          <a:ext cx="8686800" cy="1043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6600">
                  <a:extLst>
                    <a:ext uri="{9D8B030D-6E8A-4147-A177-3AD203B41FA5}">
                      <a16:colId xmlns:a16="http://schemas.microsoft.com/office/drawing/2014/main" val="142682731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309851602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784403548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153981749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1321994451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341485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123757836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15541108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79870884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9445789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638950503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3690738147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No.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GPU DEVICE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GPU FREQ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CPU FREQ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CPU CORE (sys)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EMC FREQ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Memory Fraction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BENCH SIZE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num_core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thread parallel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RUN TIME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Power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8698120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998.4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1.734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1600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growth allowed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10.31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8965.7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6310872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998.4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1.734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1600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growth allowed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10.41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8950.6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5736924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998.4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1.734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1600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growth allowed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10.29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8961.9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2780521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998.4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1.734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1600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growth allowed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10.26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8955.2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08013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2507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1D71-2303-7446-BB75-C69DDDC4E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289" y="426304"/>
            <a:ext cx="9905998" cy="962880"/>
          </a:xfrm>
        </p:spPr>
        <p:txBody>
          <a:bodyPr/>
          <a:lstStyle/>
          <a:p>
            <a:r>
              <a:rPr lang="en-US" dirty="0" smtClean="0"/>
              <a:t>Experiment result</a:t>
            </a:r>
            <a:endParaRPr lang="en-US" dirty="0"/>
          </a:p>
        </p:txBody>
      </p:sp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4884180"/>
              </p:ext>
            </p:extLst>
          </p:nvPr>
        </p:nvGraphicFramePr>
        <p:xfrm>
          <a:off x="596289" y="2356339"/>
          <a:ext cx="5738447" cy="3156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0720151"/>
              </p:ext>
            </p:extLst>
          </p:nvPr>
        </p:nvGraphicFramePr>
        <p:xfrm>
          <a:off x="6412522" y="2356339"/>
          <a:ext cx="5413131" cy="3156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49394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1D71-2303-7446-BB75-C69DDDC4E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859" y="329589"/>
            <a:ext cx="9905998" cy="962880"/>
          </a:xfrm>
        </p:spPr>
        <p:txBody>
          <a:bodyPr/>
          <a:lstStyle/>
          <a:p>
            <a:r>
              <a:rPr lang="en-US" dirty="0" smtClean="0"/>
              <a:t>Experiment result</a:t>
            </a:r>
            <a:endParaRPr lang="en-US" dirty="0"/>
          </a:p>
        </p:txBody>
      </p:sp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904041"/>
              </p:ext>
            </p:extLst>
          </p:nvPr>
        </p:nvGraphicFramePr>
        <p:xfrm>
          <a:off x="987669" y="2013437"/>
          <a:ext cx="5087816" cy="32795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0344498"/>
              </p:ext>
            </p:extLst>
          </p:nvPr>
        </p:nvGraphicFramePr>
        <p:xfrm>
          <a:off x="6180993" y="2013437"/>
          <a:ext cx="5442438" cy="32795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36761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1D71-2303-7446-BB75-C69DDDC4E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859" y="329589"/>
            <a:ext cx="9905998" cy="962880"/>
          </a:xfrm>
        </p:spPr>
        <p:txBody>
          <a:bodyPr/>
          <a:lstStyle/>
          <a:p>
            <a:r>
              <a:rPr lang="en-US" dirty="0" smtClean="0"/>
              <a:t>Experiment result</a:t>
            </a:r>
            <a:endParaRPr lang="en-US" dirty="0"/>
          </a:p>
        </p:txBody>
      </p:sp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8287256"/>
              </p:ext>
            </p:extLst>
          </p:nvPr>
        </p:nvGraphicFramePr>
        <p:xfrm>
          <a:off x="1400908" y="229479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0849315"/>
              </p:ext>
            </p:extLst>
          </p:nvPr>
        </p:nvGraphicFramePr>
        <p:xfrm>
          <a:off x="6685084" y="229479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84711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4D8A7-4128-BB47-A850-CBBBAFE11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A6665-C583-7A41-9AA4-46476FC23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Main Question: How the choice of DVFS affect inference time and energy consummations of Deep Neural Networks?</a:t>
            </a:r>
          </a:p>
          <a:p>
            <a:r>
              <a:rPr lang="en-US" dirty="0"/>
              <a:t>Main Goal: understand how the choice of hardware configurations in the deployment environment can influence runtime characteristics of DNNs. </a:t>
            </a:r>
          </a:p>
          <a:p>
            <a:r>
              <a:rPr lang="en-US" dirty="0"/>
              <a:t>Significance: Find the optimal choice of hardware configurations is important for performance improvement of DNNs</a:t>
            </a:r>
          </a:p>
          <a:p>
            <a:pPr marL="0" indent="0">
              <a:buNone/>
            </a:pP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373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047C7-CB1D-BB4D-95EC-0DEDB5547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platform SELECT – TX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AC2D0-F8F5-494E-ADA0-DA2A8D07E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TX 1: Useful for deploying computer vision and deep learning, Jetson TX1 runs Linux and provides 1TFLOPS of FP16 compute performance in 10 watts of power. </a:t>
            </a:r>
          </a:p>
          <a:p>
            <a:r>
              <a:rPr lang="en-US" dirty="0"/>
              <a:t>High efficiency of power architecture.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779A67-4217-924D-ABE7-370B95395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1254" y="4490480"/>
            <a:ext cx="3535291" cy="22686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3CC22C-41EA-9640-A901-EE339D7B3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2413" y="721203"/>
            <a:ext cx="2124132" cy="127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39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1D71-2303-7446-BB75-C69DDDC4E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space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FFB48-1829-734E-8789-EFADB771A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For Hardware Platform:</a:t>
            </a:r>
          </a:p>
          <a:p>
            <a:pPr marL="0" indent="0">
              <a:buNone/>
            </a:pPr>
            <a:r>
              <a:rPr lang="en-US" dirty="0" smtClean="0"/>
              <a:t>   ---Number </a:t>
            </a:r>
            <a:r>
              <a:rPr lang="en-US" dirty="0"/>
              <a:t>of GPU Devices; GPU Frequency; CPU Frequency; Number of CPU Core; EMC Frequency; Memory Fraction;  </a:t>
            </a:r>
          </a:p>
          <a:p>
            <a:r>
              <a:rPr lang="en-US" sz="2800" dirty="0"/>
              <a:t>For </a:t>
            </a:r>
            <a:r>
              <a:rPr lang="en-US" sz="2800" dirty="0" smtClean="0"/>
              <a:t>Compiler-level:</a:t>
            </a:r>
          </a:p>
          <a:p>
            <a:pPr marL="0" indent="0">
              <a:buNone/>
            </a:pPr>
            <a:r>
              <a:rPr lang="en-US" dirty="0"/>
              <a:t>   ---</a:t>
            </a:r>
            <a:r>
              <a:rPr lang="en-US" dirty="0" err="1"/>
              <a:t>Tensorflow</a:t>
            </a:r>
            <a:r>
              <a:rPr lang="en-US" dirty="0"/>
              <a:t> </a:t>
            </a:r>
            <a:r>
              <a:rPr lang="en-US" dirty="0" smtClean="0"/>
              <a:t>options : </a:t>
            </a:r>
            <a:r>
              <a:rPr lang="en-US" dirty="0" err="1" smtClean="0"/>
              <a:t>eg</a:t>
            </a:r>
            <a:r>
              <a:rPr lang="en-US" dirty="0"/>
              <a:t>. allow memory growth and memory fraction per </a:t>
            </a:r>
            <a:r>
              <a:rPr lang="en-US" dirty="0" smtClean="0"/>
              <a:t>GPU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/>
              <a:t>  ---LLVM and CUDA </a:t>
            </a:r>
            <a:r>
              <a:rPr lang="en-US" dirty="0" smtClean="0"/>
              <a:t>options 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Coming soon…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741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1D71-2303-7446-BB75-C69DDDC4E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specific DNN architectures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FFB48-1829-734E-8789-EFADB771A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Resnet</a:t>
            </a:r>
            <a:r>
              <a:rPr lang="en-US" dirty="0"/>
              <a:t> Architecture </a:t>
            </a:r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ith </a:t>
            </a:r>
            <a:r>
              <a:rPr lang="en-US" dirty="0"/>
              <a:t>50 </a:t>
            </a:r>
            <a:r>
              <a:rPr lang="en-US" dirty="0" smtClean="0"/>
              <a:t>layers</a:t>
            </a:r>
          </a:p>
          <a:p>
            <a:r>
              <a:rPr lang="en-US" dirty="0" smtClean="0"/>
              <a:t>Pre-trained </a:t>
            </a:r>
            <a:r>
              <a:rPr lang="en-US" dirty="0"/>
              <a:t>on </a:t>
            </a:r>
            <a:r>
              <a:rPr lang="en-US" dirty="0" err="1"/>
              <a:t>Imagnet</a:t>
            </a:r>
            <a:r>
              <a:rPr lang="en-US" dirty="0"/>
              <a:t> dataset </a:t>
            </a:r>
            <a:endParaRPr lang="en-US" dirty="0" smtClean="0"/>
          </a:p>
          <a:p>
            <a:r>
              <a:rPr lang="en-US" dirty="0" smtClean="0"/>
              <a:t>Backed </a:t>
            </a:r>
            <a:r>
              <a:rPr lang="en-US" dirty="0"/>
              <a:t>by </a:t>
            </a:r>
            <a:r>
              <a:rPr lang="en-US" dirty="0" err="1" smtClean="0"/>
              <a:t>Tensorflow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0604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1D71-2303-7446-BB75-C69DDDC4E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decide the workload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FFB48-1829-734E-8789-EFADB771A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</a:t>
            </a:r>
            <a:r>
              <a:rPr lang="en-US" altLang="zh-CN" sz="4000" dirty="0" smtClean="0"/>
              <a:t>mage </a:t>
            </a:r>
            <a:r>
              <a:rPr lang="en-US" altLang="zh-CN" sz="4000" dirty="0" err="1" smtClean="0"/>
              <a:t>eg</a:t>
            </a:r>
            <a:r>
              <a:rPr lang="en-US" altLang="zh-CN" sz="4000" dirty="0"/>
              <a:t>. Cifar-10</a:t>
            </a:r>
            <a:endParaRPr lang="en-US" sz="4000" dirty="0" smtClean="0"/>
          </a:p>
          <a:p>
            <a:r>
              <a:rPr lang="en-US" sz="4000" dirty="0" smtClean="0"/>
              <a:t>Text</a:t>
            </a:r>
          </a:p>
          <a:p>
            <a:r>
              <a:rPr lang="en-US" sz="4000" dirty="0"/>
              <a:t>Time-series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775729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1D71-2303-7446-BB75-C69DDDC4E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do 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FFB48-1829-734E-8789-EFADB771A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85718"/>
            <a:ext cx="9905999" cy="3541714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the control Variates </a:t>
            </a:r>
            <a:r>
              <a:rPr lang="en-US" sz="4000" dirty="0" smtClean="0"/>
              <a:t>method</a:t>
            </a:r>
          </a:p>
          <a:p>
            <a:pPr marL="0" indent="0">
              <a:buNone/>
            </a:pPr>
            <a:r>
              <a:rPr lang="en-US" sz="2800" dirty="0"/>
              <a:t>  ---relationship between DVFS settings and inference time, power consumption</a:t>
            </a:r>
            <a:endParaRPr lang="en-US" sz="2800" dirty="0" smtClean="0"/>
          </a:p>
          <a:p>
            <a:r>
              <a:rPr lang="en-US" sz="4000" dirty="0"/>
              <a:t> sampling </a:t>
            </a:r>
            <a:r>
              <a:rPr lang="en-US" sz="4000" dirty="0" smtClean="0"/>
              <a:t>strategy</a:t>
            </a:r>
          </a:p>
          <a:p>
            <a:pPr marL="0" indent="0">
              <a:buNone/>
            </a:pPr>
            <a:r>
              <a:rPr lang="en-US" sz="4000" dirty="0"/>
              <a:t>   </a:t>
            </a:r>
            <a:r>
              <a:rPr lang="en-US" sz="2800" dirty="0"/>
              <a:t>---discrete the continuous variables such as CPU frequency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919826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1D71-2303-7446-BB75-C69DDDC4E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consumption implementation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FFB48-1829-734E-8789-EFADB771A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5520" y="2416541"/>
            <a:ext cx="9905999" cy="3541714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APScheduler</a:t>
            </a:r>
            <a:endParaRPr lang="en-US" sz="3600" dirty="0" smtClean="0"/>
          </a:p>
          <a:p>
            <a:endParaRPr lang="en-US" sz="3600" dirty="0" smtClean="0"/>
          </a:p>
          <a:p>
            <a:r>
              <a:rPr lang="en-US" altLang="zh-CN" sz="3600" dirty="0"/>
              <a:t>File Read</a:t>
            </a:r>
          </a:p>
          <a:p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448464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1D71-2303-7446-BB75-C69DDDC4E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05" y="-241911"/>
            <a:ext cx="9905998" cy="962880"/>
          </a:xfrm>
        </p:spPr>
        <p:txBody>
          <a:bodyPr/>
          <a:lstStyle/>
          <a:p>
            <a:r>
              <a:rPr lang="en-US" dirty="0" smtClean="0"/>
              <a:t>Experiment result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8" y="553914"/>
            <a:ext cx="2795955" cy="209696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560" y="556290"/>
            <a:ext cx="2795955" cy="209696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310" y="553914"/>
            <a:ext cx="2799122" cy="209934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715" y="553915"/>
            <a:ext cx="2795953" cy="20969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7" y="2756387"/>
            <a:ext cx="2807679" cy="210575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214" y="2756387"/>
            <a:ext cx="2828218" cy="212116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784" y="2756387"/>
            <a:ext cx="2807679" cy="210575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991" y="2756387"/>
            <a:ext cx="2807678" cy="210575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08" y="5073159"/>
            <a:ext cx="2133603" cy="160020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722" y="5073159"/>
            <a:ext cx="2133603" cy="160020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411" y="5073159"/>
            <a:ext cx="2164370" cy="162327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025" y="5073159"/>
            <a:ext cx="2164371" cy="162327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880" y="5073159"/>
            <a:ext cx="2164371" cy="162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3174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759</TotalTime>
  <Words>359</Words>
  <Application>Microsoft Office PowerPoint</Application>
  <PresentationFormat>宽屏</PresentationFormat>
  <Paragraphs>107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宋体</vt:lpstr>
      <vt:lpstr>Arial</vt:lpstr>
      <vt:lpstr>Trebuchet MS</vt:lpstr>
      <vt:lpstr>Tw Cen MT</vt:lpstr>
      <vt:lpstr>Circuit</vt:lpstr>
      <vt:lpstr>Design Space  Exploration of Deep Neural Networks  </vt:lpstr>
      <vt:lpstr>Introduction</vt:lpstr>
      <vt:lpstr>hardware platform SELECT – TX 1</vt:lpstr>
      <vt:lpstr>configuration space  </vt:lpstr>
      <vt:lpstr>select specific DNN architectures </vt:lpstr>
      <vt:lpstr>decide the workload</vt:lpstr>
      <vt:lpstr>How to do it</vt:lpstr>
      <vt:lpstr>Power consumption implementation</vt:lpstr>
      <vt:lpstr>Experiment result</vt:lpstr>
      <vt:lpstr>Experiment result</vt:lpstr>
      <vt:lpstr>Experiment result</vt:lpstr>
      <vt:lpstr>Experiment result</vt:lpstr>
      <vt:lpstr>Experiment result</vt:lpstr>
      <vt:lpstr>Experiment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Space  Exploration of Deep Neural Networks</dc:title>
  <dc:creator>Microsoft Office User</dc:creator>
  <cp:lastModifiedBy>XIN RUI</cp:lastModifiedBy>
  <cp:revision>16</cp:revision>
  <dcterms:created xsi:type="dcterms:W3CDTF">2018-10-23T05:49:47Z</dcterms:created>
  <dcterms:modified xsi:type="dcterms:W3CDTF">2018-10-23T18:38:09Z</dcterms:modified>
</cp:coreProperties>
</file>