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3F41E-A06A-429B-9BF7-782E25C2C420}" v="152" dt="2024-01-14T14:29:53.045"/>
    <p1510:client id="{8E013D61-55CD-4F26-9864-CFA46788070A}" v="72" dt="2024-01-11T22:33:26.010"/>
    <p1510:client id="{DC241016-853B-44A2-841C-6DB079A2425B}" v="33" dt="2024-01-11T23:26:28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6C021-FBB5-443B-95DD-0CAE48DDD3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1BE045-93EE-4042-B857-4ED1E47E584B}">
      <dgm:prSet/>
      <dgm:spPr/>
      <dgm:t>
        <a:bodyPr/>
        <a:lstStyle/>
        <a:p>
          <a:r>
            <a:rPr lang="ru-RU" dirty="0"/>
            <a:t>Создание двумерного массива </a:t>
          </a:r>
          <a:r>
            <a:rPr lang="ru-RU" dirty="0" err="1"/>
            <a:t>grid</a:t>
          </a:r>
          <a:r>
            <a:rPr lang="ru-RU" dirty="0"/>
            <a:t> для хранения данных о поле - наличие мин, количество соседних мин для каждой ячейки. Мины генерируются случайным образом.</a:t>
          </a:r>
          <a:endParaRPr lang="en-US" dirty="0"/>
        </a:p>
      </dgm:t>
    </dgm:pt>
    <dgm:pt modelId="{E099647E-512B-40CB-A8E2-0AAFF94A63C1}" type="parTrans" cxnId="{8C0797E6-4E8D-4974-9F69-A357E8AC0978}">
      <dgm:prSet/>
      <dgm:spPr/>
      <dgm:t>
        <a:bodyPr/>
        <a:lstStyle/>
        <a:p>
          <a:endParaRPr lang="en-US"/>
        </a:p>
      </dgm:t>
    </dgm:pt>
    <dgm:pt modelId="{12CD399A-1A78-4219-99FB-13997755A7E9}" type="sibTrans" cxnId="{8C0797E6-4E8D-4974-9F69-A357E8AC0978}">
      <dgm:prSet/>
      <dgm:spPr/>
      <dgm:t>
        <a:bodyPr/>
        <a:lstStyle/>
        <a:p>
          <a:endParaRPr lang="en-US"/>
        </a:p>
      </dgm:t>
    </dgm:pt>
    <dgm:pt modelId="{2DD33D34-C73D-4292-B101-FBCE4C60B34A}">
      <dgm:prSet/>
      <dgm:spPr/>
      <dgm:t>
        <a:bodyPr/>
        <a:lstStyle/>
        <a:p>
          <a:r>
            <a:rPr lang="ru-RU" dirty="0"/>
            <a:t>Функция </a:t>
          </a:r>
          <a:r>
            <a:rPr lang="ru-RU" dirty="0" err="1"/>
            <a:t>count_mines</a:t>
          </a:r>
          <a:r>
            <a:rPr lang="ru-RU" dirty="0"/>
            <a:t> подсчитывает количество мин вокруг каждой ячейки.</a:t>
          </a:r>
          <a:endParaRPr lang="en-US" dirty="0"/>
        </a:p>
      </dgm:t>
    </dgm:pt>
    <dgm:pt modelId="{BAEBEF37-1753-4362-B9C7-2C331612FACB}" type="parTrans" cxnId="{BC265699-315E-4E7F-AC68-616B8DE0C5EA}">
      <dgm:prSet/>
      <dgm:spPr/>
      <dgm:t>
        <a:bodyPr/>
        <a:lstStyle/>
        <a:p>
          <a:endParaRPr lang="en-US"/>
        </a:p>
      </dgm:t>
    </dgm:pt>
    <dgm:pt modelId="{88E6F0BF-E025-4D9F-9AD3-754AB77EBE9B}" type="sibTrans" cxnId="{BC265699-315E-4E7F-AC68-616B8DE0C5EA}">
      <dgm:prSet/>
      <dgm:spPr/>
      <dgm:t>
        <a:bodyPr/>
        <a:lstStyle/>
        <a:p>
          <a:endParaRPr lang="en-US"/>
        </a:p>
      </dgm:t>
    </dgm:pt>
    <dgm:pt modelId="{F1E7EC4A-C41F-495B-AEF5-25C7F23B21E2}">
      <dgm:prSet/>
      <dgm:spPr/>
      <dgm:t>
        <a:bodyPr/>
        <a:lstStyle/>
        <a:p>
          <a:r>
            <a:rPr lang="ru-RU" dirty="0"/>
            <a:t>Используется рекурсивная функция </a:t>
          </a:r>
          <a:r>
            <a:rPr lang="ru-RU" dirty="0" err="1"/>
            <a:t>reveal_cells</a:t>
          </a:r>
          <a:r>
            <a:rPr lang="ru-RU" dirty="0"/>
            <a:t> для открытия пустых ячеек по клику мыши.</a:t>
          </a:r>
          <a:endParaRPr lang="en-US" dirty="0"/>
        </a:p>
      </dgm:t>
    </dgm:pt>
    <dgm:pt modelId="{DA4B5264-2BE8-4DD2-87D7-C146C6B2248F}" type="parTrans" cxnId="{A4CD2ACC-D376-41BF-B303-D32316BFDDE1}">
      <dgm:prSet/>
      <dgm:spPr/>
      <dgm:t>
        <a:bodyPr/>
        <a:lstStyle/>
        <a:p>
          <a:endParaRPr lang="en-US"/>
        </a:p>
      </dgm:t>
    </dgm:pt>
    <dgm:pt modelId="{F34562D6-8472-4E56-A558-AAF3123E1B66}" type="sibTrans" cxnId="{A4CD2ACC-D376-41BF-B303-D32316BFDDE1}">
      <dgm:prSet/>
      <dgm:spPr/>
      <dgm:t>
        <a:bodyPr/>
        <a:lstStyle/>
        <a:p>
          <a:endParaRPr lang="en-US"/>
        </a:p>
      </dgm:t>
    </dgm:pt>
    <dgm:pt modelId="{5AFDA843-FCFB-4C43-89EB-FEF841C6DC71}">
      <dgm:prSet/>
      <dgm:spPr/>
      <dgm:t>
        <a:bodyPr/>
        <a:lstStyle/>
        <a:p>
          <a:r>
            <a:rPr lang="ru-RU" dirty="0"/>
            <a:t>Отрисовка игрового поля и интерфейса с помощью </a:t>
          </a:r>
          <a:r>
            <a:rPr lang="ru-RU" dirty="0" err="1"/>
            <a:t>Pygame</a:t>
          </a:r>
          <a:r>
            <a:rPr lang="ru-RU" dirty="0"/>
            <a:t> - отображение чисел, картинок мин и флагов.</a:t>
          </a:r>
          <a:endParaRPr lang="en-US" dirty="0"/>
        </a:p>
      </dgm:t>
    </dgm:pt>
    <dgm:pt modelId="{2D9E41B6-20C8-400E-AE28-0DDC21CC0511}" type="parTrans" cxnId="{2B6C5F78-1400-46AC-979F-E1CF81EE3FF4}">
      <dgm:prSet/>
      <dgm:spPr/>
      <dgm:t>
        <a:bodyPr/>
        <a:lstStyle/>
        <a:p>
          <a:endParaRPr lang="en-US"/>
        </a:p>
      </dgm:t>
    </dgm:pt>
    <dgm:pt modelId="{39BA22F4-39B0-41E8-9E64-6575F3E9AC7A}" type="sibTrans" cxnId="{2B6C5F78-1400-46AC-979F-E1CF81EE3FF4}">
      <dgm:prSet/>
      <dgm:spPr/>
      <dgm:t>
        <a:bodyPr/>
        <a:lstStyle/>
        <a:p>
          <a:endParaRPr lang="en-US"/>
        </a:p>
      </dgm:t>
    </dgm:pt>
    <dgm:pt modelId="{BB7BEFA6-F0B7-4FE8-B90D-2ABA435112C7}">
      <dgm:prSet/>
      <dgm:spPr/>
      <dgm:t>
        <a:bodyPr/>
        <a:lstStyle/>
        <a:p>
          <a:r>
            <a:rPr lang="ru-RU" dirty="0"/>
            <a:t>Обработка событий мыши для открытия ячеек и установки флагов.</a:t>
          </a:r>
          <a:endParaRPr lang="en-US" dirty="0"/>
        </a:p>
      </dgm:t>
    </dgm:pt>
    <dgm:pt modelId="{93AD5EA1-C405-4E41-93C1-F712906AA9EC}" type="parTrans" cxnId="{96084A3A-FD0B-4E15-8739-7AEE191E4608}">
      <dgm:prSet/>
      <dgm:spPr/>
      <dgm:t>
        <a:bodyPr/>
        <a:lstStyle/>
        <a:p>
          <a:endParaRPr lang="en-US"/>
        </a:p>
      </dgm:t>
    </dgm:pt>
    <dgm:pt modelId="{7FC23D3C-536C-4D77-BCAC-BEF9B7C19BBA}" type="sibTrans" cxnId="{96084A3A-FD0B-4E15-8739-7AEE191E4608}">
      <dgm:prSet/>
      <dgm:spPr/>
      <dgm:t>
        <a:bodyPr/>
        <a:lstStyle/>
        <a:p>
          <a:endParaRPr lang="en-US"/>
        </a:p>
      </dgm:t>
    </dgm:pt>
    <dgm:pt modelId="{1E87B807-0EB5-450D-985D-A907060EBAAC}">
      <dgm:prSet/>
      <dgm:spPr/>
      <dgm:t>
        <a:bodyPr/>
        <a:lstStyle/>
        <a:p>
          <a:r>
            <a:rPr lang="ru-RU" dirty="0"/>
            <a:t>Добавлены звуки, музыка, подсчет очков и экраны проигрыша/выигрыша.</a:t>
          </a:r>
          <a:endParaRPr lang="en-US" dirty="0"/>
        </a:p>
      </dgm:t>
    </dgm:pt>
    <dgm:pt modelId="{62CE6C0A-8681-4136-80C0-78D859FF31F4}" type="parTrans" cxnId="{48B3185F-5013-41EF-9167-D51F6ADA8700}">
      <dgm:prSet/>
      <dgm:spPr/>
      <dgm:t>
        <a:bodyPr/>
        <a:lstStyle/>
        <a:p>
          <a:endParaRPr lang="en-US"/>
        </a:p>
      </dgm:t>
    </dgm:pt>
    <dgm:pt modelId="{EDE34BEF-74D8-430A-BBED-144D8B5F6BB1}" type="sibTrans" cxnId="{48B3185F-5013-41EF-9167-D51F6ADA8700}">
      <dgm:prSet/>
      <dgm:spPr/>
      <dgm:t>
        <a:bodyPr/>
        <a:lstStyle/>
        <a:p>
          <a:endParaRPr lang="en-US"/>
        </a:p>
      </dgm:t>
    </dgm:pt>
    <dgm:pt modelId="{0A29444E-3094-4D49-92B5-23D14561C5C8}" type="pres">
      <dgm:prSet presAssocID="{0B66C021-FBB5-443B-95DD-0CAE48DDD375}" presName="linear" presStyleCnt="0">
        <dgm:presLayoutVars>
          <dgm:animLvl val="lvl"/>
          <dgm:resizeHandles val="exact"/>
        </dgm:presLayoutVars>
      </dgm:prSet>
      <dgm:spPr/>
    </dgm:pt>
    <dgm:pt modelId="{3B7A4AD0-7D17-4E6B-A1E3-BD3178C40636}" type="pres">
      <dgm:prSet presAssocID="{C61BE045-93EE-4042-B857-4ED1E47E58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3DCCF2A-F781-4077-A01E-3443A59413DE}" type="pres">
      <dgm:prSet presAssocID="{12CD399A-1A78-4219-99FB-13997755A7E9}" presName="spacer" presStyleCnt="0"/>
      <dgm:spPr/>
    </dgm:pt>
    <dgm:pt modelId="{D0ED92CF-EA68-44D3-9B7F-8E5B01955A65}" type="pres">
      <dgm:prSet presAssocID="{2DD33D34-C73D-4292-B101-FBCE4C60B34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9039D7B-7C91-407F-BCF6-5C7E41D6246B}" type="pres">
      <dgm:prSet presAssocID="{88E6F0BF-E025-4D9F-9AD3-754AB77EBE9B}" presName="spacer" presStyleCnt="0"/>
      <dgm:spPr/>
    </dgm:pt>
    <dgm:pt modelId="{930F32FC-052D-4141-A2EE-E3292E7B0D0E}" type="pres">
      <dgm:prSet presAssocID="{F1E7EC4A-C41F-495B-AEF5-25C7F23B21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4A6DCD-2FAB-41DA-9C4A-3DC119B7EEE1}" type="pres">
      <dgm:prSet presAssocID="{F34562D6-8472-4E56-A558-AAF3123E1B66}" presName="spacer" presStyleCnt="0"/>
      <dgm:spPr/>
    </dgm:pt>
    <dgm:pt modelId="{B1B4DDBA-F264-4365-B7F9-7EC85CE5E479}" type="pres">
      <dgm:prSet presAssocID="{5AFDA843-FCFB-4C43-89EB-FEF841C6DC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22F298C-CDFA-4B1C-AD5A-0AF8F3B50118}" type="pres">
      <dgm:prSet presAssocID="{39BA22F4-39B0-41E8-9E64-6575F3E9AC7A}" presName="spacer" presStyleCnt="0"/>
      <dgm:spPr/>
    </dgm:pt>
    <dgm:pt modelId="{A6FF4674-E20C-45F6-9B75-90A4F2F44FAF}" type="pres">
      <dgm:prSet presAssocID="{BB7BEFA6-F0B7-4FE8-B90D-2ABA435112C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46DCCA-E7B1-485B-A1E2-63A8430FDF39}" type="pres">
      <dgm:prSet presAssocID="{7FC23D3C-536C-4D77-BCAC-BEF9B7C19BBA}" presName="spacer" presStyleCnt="0"/>
      <dgm:spPr/>
    </dgm:pt>
    <dgm:pt modelId="{8A066F07-8415-41CF-A3EC-C6D0A6009754}" type="pres">
      <dgm:prSet presAssocID="{1E87B807-0EB5-450D-985D-A907060EBA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9C6139-4658-4C41-AF0C-B7CD6BEBC31E}" type="presOf" srcId="{C61BE045-93EE-4042-B857-4ED1E47E584B}" destId="{3B7A4AD0-7D17-4E6B-A1E3-BD3178C40636}" srcOrd="0" destOrd="0" presId="urn:microsoft.com/office/officeart/2005/8/layout/vList2"/>
    <dgm:cxn modelId="{96084A3A-FD0B-4E15-8739-7AEE191E4608}" srcId="{0B66C021-FBB5-443B-95DD-0CAE48DDD375}" destId="{BB7BEFA6-F0B7-4FE8-B90D-2ABA435112C7}" srcOrd="4" destOrd="0" parTransId="{93AD5EA1-C405-4E41-93C1-F712906AA9EC}" sibTransId="{7FC23D3C-536C-4D77-BCAC-BEF9B7C19BBA}"/>
    <dgm:cxn modelId="{48B3185F-5013-41EF-9167-D51F6ADA8700}" srcId="{0B66C021-FBB5-443B-95DD-0CAE48DDD375}" destId="{1E87B807-0EB5-450D-985D-A907060EBAAC}" srcOrd="5" destOrd="0" parTransId="{62CE6C0A-8681-4136-80C0-78D859FF31F4}" sibTransId="{EDE34BEF-74D8-430A-BBED-144D8B5F6BB1}"/>
    <dgm:cxn modelId="{2184FA51-6E7B-4803-90B9-53B4161D9537}" type="presOf" srcId="{BB7BEFA6-F0B7-4FE8-B90D-2ABA435112C7}" destId="{A6FF4674-E20C-45F6-9B75-90A4F2F44FAF}" srcOrd="0" destOrd="0" presId="urn:microsoft.com/office/officeart/2005/8/layout/vList2"/>
    <dgm:cxn modelId="{7BD6A657-5662-4C2A-A218-4AB43ECAA4F3}" type="presOf" srcId="{F1E7EC4A-C41F-495B-AEF5-25C7F23B21E2}" destId="{930F32FC-052D-4141-A2EE-E3292E7B0D0E}" srcOrd="0" destOrd="0" presId="urn:microsoft.com/office/officeart/2005/8/layout/vList2"/>
    <dgm:cxn modelId="{2B6C5F78-1400-46AC-979F-E1CF81EE3FF4}" srcId="{0B66C021-FBB5-443B-95DD-0CAE48DDD375}" destId="{5AFDA843-FCFB-4C43-89EB-FEF841C6DC71}" srcOrd="3" destOrd="0" parTransId="{2D9E41B6-20C8-400E-AE28-0DDC21CC0511}" sibTransId="{39BA22F4-39B0-41E8-9E64-6575F3E9AC7A}"/>
    <dgm:cxn modelId="{A3928F7E-8947-456B-A6C8-5693148FDAFD}" type="presOf" srcId="{1E87B807-0EB5-450D-985D-A907060EBAAC}" destId="{8A066F07-8415-41CF-A3EC-C6D0A6009754}" srcOrd="0" destOrd="0" presId="urn:microsoft.com/office/officeart/2005/8/layout/vList2"/>
    <dgm:cxn modelId="{BC265699-315E-4E7F-AC68-616B8DE0C5EA}" srcId="{0B66C021-FBB5-443B-95DD-0CAE48DDD375}" destId="{2DD33D34-C73D-4292-B101-FBCE4C60B34A}" srcOrd="1" destOrd="0" parTransId="{BAEBEF37-1753-4362-B9C7-2C331612FACB}" sibTransId="{88E6F0BF-E025-4D9F-9AD3-754AB77EBE9B}"/>
    <dgm:cxn modelId="{29A75AAC-5E46-4580-AA69-0F50A4A76467}" type="presOf" srcId="{0B66C021-FBB5-443B-95DD-0CAE48DDD375}" destId="{0A29444E-3094-4D49-92B5-23D14561C5C8}" srcOrd="0" destOrd="0" presId="urn:microsoft.com/office/officeart/2005/8/layout/vList2"/>
    <dgm:cxn modelId="{AE5A06B6-FE65-461D-B7E1-A2C01B67D614}" type="presOf" srcId="{5AFDA843-FCFB-4C43-89EB-FEF841C6DC71}" destId="{B1B4DDBA-F264-4365-B7F9-7EC85CE5E479}" srcOrd="0" destOrd="0" presId="urn:microsoft.com/office/officeart/2005/8/layout/vList2"/>
    <dgm:cxn modelId="{27E045C3-5C28-4864-8FD9-E0557F273172}" type="presOf" srcId="{2DD33D34-C73D-4292-B101-FBCE4C60B34A}" destId="{D0ED92CF-EA68-44D3-9B7F-8E5B01955A65}" srcOrd="0" destOrd="0" presId="urn:microsoft.com/office/officeart/2005/8/layout/vList2"/>
    <dgm:cxn modelId="{A4CD2ACC-D376-41BF-B303-D32316BFDDE1}" srcId="{0B66C021-FBB5-443B-95DD-0CAE48DDD375}" destId="{F1E7EC4A-C41F-495B-AEF5-25C7F23B21E2}" srcOrd="2" destOrd="0" parTransId="{DA4B5264-2BE8-4DD2-87D7-C146C6B2248F}" sibTransId="{F34562D6-8472-4E56-A558-AAF3123E1B66}"/>
    <dgm:cxn modelId="{8C0797E6-4E8D-4974-9F69-A357E8AC0978}" srcId="{0B66C021-FBB5-443B-95DD-0CAE48DDD375}" destId="{C61BE045-93EE-4042-B857-4ED1E47E584B}" srcOrd="0" destOrd="0" parTransId="{E099647E-512B-40CB-A8E2-0AAFF94A63C1}" sibTransId="{12CD399A-1A78-4219-99FB-13997755A7E9}"/>
    <dgm:cxn modelId="{3FD007BD-0C6E-440B-A870-D2A2B4334255}" type="presParOf" srcId="{0A29444E-3094-4D49-92B5-23D14561C5C8}" destId="{3B7A4AD0-7D17-4E6B-A1E3-BD3178C40636}" srcOrd="0" destOrd="0" presId="urn:microsoft.com/office/officeart/2005/8/layout/vList2"/>
    <dgm:cxn modelId="{9D8AC765-49AD-426D-A37B-9AB172FB5C7E}" type="presParOf" srcId="{0A29444E-3094-4D49-92B5-23D14561C5C8}" destId="{53DCCF2A-F781-4077-A01E-3443A59413DE}" srcOrd="1" destOrd="0" presId="urn:microsoft.com/office/officeart/2005/8/layout/vList2"/>
    <dgm:cxn modelId="{8A32B2F8-8DCE-4E3A-9BCC-87DF69B00B5E}" type="presParOf" srcId="{0A29444E-3094-4D49-92B5-23D14561C5C8}" destId="{D0ED92CF-EA68-44D3-9B7F-8E5B01955A65}" srcOrd="2" destOrd="0" presId="urn:microsoft.com/office/officeart/2005/8/layout/vList2"/>
    <dgm:cxn modelId="{08073630-31B2-4ACC-B3AA-8E22065D4F86}" type="presParOf" srcId="{0A29444E-3094-4D49-92B5-23D14561C5C8}" destId="{49039D7B-7C91-407F-BCF6-5C7E41D6246B}" srcOrd="3" destOrd="0" presId="urn:microsoft.com/office/officeart/2005/8/layout/vList2"/>
    <dgm:cxn modelId="{FDCD840F-CA27-45A6-B4D3-2BBDAC33EE45}" type="presParOf" srcId="{0A29444E-3094-4D49-92B5-23D14561C5C8}" destId="{930F32FC-052D-4141-A2EE-E3292E7B0D0E}" srcOrd="4" destOrd="0" presId="urn:microsoft.com/office/officeart/2005/8/layout/vList2"/>
    <dgm:cxn modelId="{4DF56D54-66AC-45F8-AE0B-40B58B3DA68A}" type="presParOf" srcId="{0A29444E-3094-4D49-92B5-23D14561C5C8}" destId="{7F4A6DCD-2FAB-41DA-9C4A-3DC119B7EEE1}" srcOrd="5" destOrd="0" presId="urn:microsoft.com/office/officeart/2005/8/layout/vList2"/>
    <dgm:cxn modelId="{6B64304F-E005-4805-A080-05477BAAA6E6}" type="presParOf" srcId="{0A29444E-3094-4D49-92B5-23D14561C5C8}" destId="{B1B4DDBA-F264-4365-B7F9-7EC85CE5E479}" srcOrd="6" destOrd="0" presId="urn:microsoft.com/office/officeart/2005/8/layout/vList2"/>
    <dgm:cxn modelId="{A696FF2A-F214-4BDF-A926-D26419E49AA1}" type="presParOf" srcId="{0A29444E-3094-4D49-92B5-23D14561C5C8}" destId="{222F298C-CDFA-4B1C-AD5A-0AF8F3B50118}" srcOrd="7" destOrd="0" presId="urn:microsoft.com/office/officeart/2005/8/layout/vList2"/>
    <dgm:cxn modelId="{0AD26464-E129-411A-B945-FF635E6E5FD6}" type="presParOf" srcId="{0A29444E-3094-4D49-92B5-23D14561C5C8}" destId="{A6FF4674-E20C-45F6-9B75-90A4F2F44FAF}" srcOrd="8" destOrd="0" presId="urn:microsoft.com/office/officeart/2005/8/layout/vList2"/>
    <dgm:cxn modelId="{E352A95E-7923-44FB-AF77-55DCEF1AD008}" type="presParOf" srcId="{0A29444E-3094-4D49-92B5-23D14561C5C8}" destId="{E346DCCA-E7B1-485B-A1E2-63A8430FDF39}" srcOrd="9" destOrd="0" presId="urn:microsoft.com/office/officeart/2005/8/layout/vList2"/>
    <dgm:cxn modelId="{72B9E8AC-785A-4F7A-B777-EA3A1263FFCF}" type="presParOf" srcId="{0A29444E-3094-4D49-92B5-23D14561C5C8}" destId="{8A066F07-8415-41CF-A3EC-C6D0A600975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A4AD0-7D17-4E6B-A1E3-BD3178C40636}">
      <dsp:nvSpPr>
        <dsp:cNvPr id="0" name=""/>
        <dsp:cNvSpPr/>
      </dsp:nvSpPr>
      <dsp:spPr>
        <a:xfrm>
          <a:off x="0" y="63059"/>
          <a:ext cx="5762564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Создание двумерного массива </a:t>
          </a:r>
          <a:r>
            <a:rPr lang="ru-RU" sz="1500" kern="1200" dirty="0" err="1"/>
            <a:t>grid</a:t>
          </a:r>
          <a:r>
            <a:rPr lang="ru-RU" sz="1500" kern="1200" dirty="0"/>
            <a:t> для хранения данных о поле - наличие мин, количество соседних мин для каждой ячейки. Мины генерируются случайным образом.</a:t>
          </a:r>
          <a:endParaRPr lang="en-US" sz="1500" kern="1200" dirty="0"/>
        </a:p>
      </dsp:txBody>
      <dsp:txXfrm>
        <a:off x="41123" y="104182"/>
        <a:ext cx="5680318" cy="760154"/>
      </dsp:txXfrm>
    </dsp:sp>
    <dsp:sp modelId="{D0ED92CF-EA68-44D3-9B7F-8E5B01955A65}">
      <dsp:nvSpPr>
        <dsp:cNvPr id="0" name=""/>
        <dsp:cNvSpPr/>
      </dsp:nvSpPr>
      <dsp:spPr>
        <a:xfrm>
          <a:off x="0" y="948659"/>
          <a:ext cx="5762564" cy="842400"/>
        </a:xfrm>
        <a:prstGeom prst="round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Функция </a:t>
          </a:r>
          <a:r>
            <a:rPr lang="ru-RU" sz="1500" kern="1200" dirty="0" err="1"/>
            <a:t>count_mines</a:t>
          </a:r>
          <a:r>
            <a:rPr lang="ru-RU" sz="1500" kern="1200" dirty="0"/>
            <a:t> подсчитывает количество мин вокруг каждой ячейки.</a:t>
          </a:r>
          <a:endParaRPr lang="en-US" sz="1500" kern="1200" dirty="0"/>
        </a:p>
      </dsp:txBody>
      <dsp:txXfrm>
        <a:off x="41123" y="989782"/>
        <a:ext cx="5680318" cy="760154"/>
      </dsp:txXfrm>
    </dsp:sp>
    <dsp:sp modelId="{930F32FC-052D-4141-A2EE-E3292E7B0D0E}">
      <dsp:nvSpPr>
        <dsp:cNvPr id="0" name=""/>
        <dsp:cNvSpPr/>
      </dsp:nvSpPr>
      <dsp:spPr>
        <a:xfrm>
          <a:off x="0" y="1834259"/>
          <a:ext cx="5762564" cy="842400"/>
        </a:xfrm>
        <a:prstGeom prst="roundRect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Используется рекурсивная функция </a:t>
          </a:r>
          <a:r>
            <a:rPr lang="ru-RU" sz="1500" kern="1200" dirty="0" err="1"/>
            <a:t>reveal_cells</a:t>
          </a:r>
          <a:r>
            <a:rPr lang="ru-RU" sz="1500" kern="1200" dirty="0"/>
            <a:t> для открытия пустых ячеек по клику мыши.</a:t>
          </a:r>
          <a:endParaRPr lang="en-US" sz="1500" kern="1200" dirty="0"/>
        </a:p>
      </dsp:txBody>
      <dsp:txXfrm>
        <a:off x="41123" y="1875382"/>
        <a:ext cx="5680318" cy="760154"/>
      </dsp:txXfrm>
    </dsp:sp>
    <dsp:sp modelId="{B1B4DDBA-F264-4365-B7F9-7EC85CE5E479}">
      <dsp:nvSpPr>
        <dsp:cNvPr id="0" name=""/>
        <dsp:cNvSpPr/>
      </dsp:nvSpPr>
      <dsp:spPr>
        <a:xfrm>
          <a:off x="0" y="2719859"/>
          <a:ext cx="5762564" cy="842400"/>
        </a:xfrm>
        <a:prstGeom prst="round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Отрисовка игрового поля и интерфейса с помощью </a:t>
          </a:r>
          <a:r>
            <a:rPr lang="ru-RU" sz="1500" kern="1200" dirty="0" err="1"/>
            <a:t>Pygame</a:t>
          </a:r>
          <a:r>
            <a:rPr lang="ru-RU" sz="1500" kern="1200" dirty="0"/>
            <a:t> - отображение чисел, картинок мин и флагов.</a:t>
          </a:r>
          <a:endParaRPr lang="en-US" sz="1500" kern="1200" dirty="0"/>
        </a:p>
      </dsp:txBody>
      <dsp:txXfrm>
        <a:off x="41123" y="2760982"/>
        <a:ext cx="5680318" cy="760154"/>
      </dsp:txXfrm>
    </dsp:sp>
    <dsp:sp modelId="{A6FF4674-E20C-45F6-9B75-90A4F2F44FAF}">
      <dsp:nvSpPr>
        <dsp:cNvPr id="0" name=""/>
        <dsp:cNvSpPr/>
      </dsp:nvSpPr>
      <dsp:spPr>
        <a:xfrm>
          <a:off x="0" y="3605459"/>
          <a:ext cx="5762564" cy="842400"/>
        </a:xfrm>
        <a:prstGeom prst="roundRect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Обработка событий мыши для открытия ячеек и установки флагов.</a:t>
          </a:r>
          <a:endParaRPr lang="en-US" sz="1500" kern="1200" dirty="0"/>
        </a:p>
      </dsp:txBody>
      <dsp:txXfrm>
        <a:off x="41123" y="3646582"/>
        <a:ext cx="5680318" cy="760154"/>
      </dsp:txXfrm>
    </dsp:sp>
    <dsp:sp modelId="{8A066F07-8415-41CF-A3EC-C6D0A6009754}">
      <dsp:nvSpPr>
        <dsp:cNvPr id="0" name=""/>
        <dsp:cNvSpPr/>
      </dsp:nvSpPr>
      <dsp:spPr>
        <a:xfrm>
          <a:off x="0" y="4491059"/>
          <a:ext cx="5762564" cy="8424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Добавлены звуки, музыка, подсчет очков и экраны проигрыша/выигрыша.</a:t>
          </a:r>
          <a:endParaRPr lang="en-US" sz="1500" kern="1200" dirty="0"/>
        </a:p>
      </dsp:txBody>
      <dsp:txXfrm>
        <a:off x="41123" y="4532182"/>
        <a:ext cx="5680318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9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BDA416-AC4E-4E2A-A8F0-90079E8D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090749"/>
            <a:ext cx="8501149" cy="3817636"/>
          </a:xfrm>
        </p:spPr>
        <p:txBody>
          <a:bodyPr anchor="t">
            <a:normAutofit/>
          </a:bodyPr>
          <a:lstStyle/>
          <a:p>
            <a:r>
              <a:rPr lang="ru-RU" b="1" dirty="0">
                <a:cs typeface="Calibri Light"/>
              </a:rPr>
              <a:t>ИГРА:САПЕР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5248102"/>
            <a:ext cx="6490656" cy="924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СДЕЛАЛ: БУГДИЕВ АМРИХУДО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7384C-161D-8392-153C-7DB11149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cs typeface="Angsana New"/>
              </a:rPr>
              <a:t>ОПИСАНИЕ ИДЕИ: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753350-DDA7-8637-8225-292ECB9C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Классическая логическая игра, популярная с 1990х годов</a:t>
            </a:r>
            <a:endParaRPr lang="ru-RU" dirty="0"/>
          </a:p>
          <a:p>
            <a:r>
              <a:rPr lang="ru-RU">
                <a:ea typeface="+mn-lt"/>
                <a:cs typeface="+mn-lt"/>
              </a:rPr>
              <a:t>Цель - открыть все безопасные клетки игрового поля, не наткнувшись на мины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На поле генерируются мины в случайном порядке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Игрок открывает клетки поля, чтобы найти мины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Открытые клетки показывают число мин рядом с ними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Это позволяет логически угадывать, где мины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Флажками можно помечать предполагаемые мины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Если игрок открывает клетку с миной - он проиграл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Если все мины правильно отмечены флажками - игрок выиграл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7980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A204B-E52F-32EA-8CD8-99FCF11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6558539" cy="2397023"/>
          </a:xfrm>
        </p:spPr>
        <p:txBody>
          <a:bodyPr anchor="ctr">
            <a:normAutofit/>
          </a:bodyPr>
          <a:lstStyle/>
          <a:p>
            <a:r>
              <a:rPr lang="ru-RU" b="1" dirty="0">
                <a:cs typeface="Angsana New"/>
              </a:rPr>
              <a:t>ПРАВИЛА ИГРЫ: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DF97F-4327-3BC1-A9B3-10387F30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4" y="2453373"/>
            <a:ext cx="6838239" cy="37270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ea typeface="+mn-lt"/>
                <a:cs typeface="+mn-lt"/>
              </a:rPr>
              <a:t>Правила: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Цель - открыть все безопасные клетки, не попав на мины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Мины расположены в случайном порядке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Цифры - количество мин рядом с клеткой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Флажками можно помечать предполагаемые мины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ea typeface="+mn-lt"/>
                <a:cs typeface="+mn-lt"/>
              </a:rPr>
              <a:t>Управление: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ЛКМ - открыть клетку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ПКМ - установить/убрать флажок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>
                <a:ea typeface="+mn-lt"/>
                <a:cs typeface="+mn-lt"/>
              </a:rPr>
              <a:t>Геймплей: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Нужно логически угадывать расположение мин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Открывать связанные пустые клетки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Не торопиться ставить флажки</a:t>
            </a:r>
            <a:endParaRPr lang="ru-RU" sz="1200" dirty="0"/>
          </a:p>
          <a:p>
            <a:pPr>
              <a:lnSpc>
                <a:spcPct val="100000"/>
              </a:lnSpc>
            </a:pPr>
            <a:r>
              <a:rPr lang="ru-RU" sz="1200" dirty="0">
                <a:ea typeface="+mn-lt"/>
                <a:cs typeface="+mn-lt"/>
              </a:rPr>
              <a:t>Флажки можно переставлять в процессе</a:t>
            </a:r>
            <a:endParaRPr lang="ru-RU" sz="1200" dirty="0"/>
          </a:p>
          <a:p>
            <a:pPr>
              <a:lnSpc>
                <a:spcPct val="100000"/>
              </a:lnSpc>
            </a:pPr>
            <a:endParaRPr lang="ru-RU" sz="1200" dirty="0"/>
          </a:p>
          <a:p>
            <a:pPr>
              <a:lnSpc>
                <a:spcPct val="100000"/>
              </a:lnSpc>
            </a:pPr>
            <a:endParaRPr lang="ru-RU" sz="1200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1DFC9032-7A08-025F-82E5-3BE89E29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309" y="596644"/>
            <a:ext cx="2255272" cy="265326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FA10CE2-55FA-632C-4B13-931A7239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610" y="3602270"/>
            <a:ext cx="2374669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7D11A-27BA-1CA9-C7BF-E5A39846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ru-RU" sz="4200" b="1">
                <a:cs typeface="Angsana New"/>
              </a:rPr>
              <a:t>ОПИСАНИЕ РЕАЛИЗАЦИИ:</a:t>
            </a:r>
            <a:endParaRPr lang="ru-RU" sz="4200" b="1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5A75D28-36D8-52F3-9962-2EF07F3B6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09857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64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78586-D508-727B-8E10-5541E7EC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5436437-C181-6C43-D298-FA3C0BEA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057" y="153542"/>
            <a:ext cx="6326037" cy="3281888"/>
          </a:xfr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4549A0A-5477-75AC-BFFB-64937C0E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94" y="461220"/>
            <a:ext cx="6096000" cy="248499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2F6DAEF-7D64-728C-0927-22C47D9E1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864" y="3556958"/>
            <a:ext cx="59200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6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3479-CB76-A4D9-FC20-E14C8CD0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cs typeface="Angsana New"/>
              </a:rPr>
              <a:t>ОПИСАНИЕ ТЕХНОЛОГИЙ: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4D5EE-A992-BA52-BC61-89A58693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Язык программирования Python - основа для написания кода игры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Библиотека </a:t>
            </a:r>
            <a:r>
              <a:rPr lang="ru-RU" dirty="0" err="1">
                <a:ea typeface="+mn-lt"/>
                <a:cs typeface="+mn-lt"/>
              </a:rPr>
              <a:t>Pygame</a:t>
            </a:r>
            <a:r>
              <a:rPr lang="ru-RU" dirty="0">
                <a:ea typeface="+mn-lt"/>
                <a:cs typeface="+mn-lt"/>
              </a:rPr>
              <a:t> - используется для создания игрового окна, отрисовки графики, обработки ввода мыши и клавиатуры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Модуль </a:t>
            </a:r>
            <a:r>
              <a:rPr lang="ru-RU" dirty="0" err="1">
                <a:ea typeface="+mn-lt"/>
                <a:cs typeface="+mn-lt"/>
              </a:rPr>
              <a:t>Random</a:t>
            </a:r>
            <a:r>
              <a:rPr lang="ru-RU" dirty="0">
                <a:ea typeface="+mn-lt"/>
                <a:cs typeface="+mn-lt"/>
              </a:rPr>
              <a:t> - </a:t>
            </a:r>
            <a:r>
              <a:rPr lang="ru-RU" dirty="0" err="1">
                <a:ea typeface="+mn-lt"/>
                <a:cs typeface="+mn-lt"/>
              </a:rPr>
              <a:t>provides</a:t>
            </a:r>
            <a:r>
              <a:rPr lang="ru-RU" dirty="0">
                <a:ea typeface="+mn-lt"/>
                <a:cs typeface="+mn-lt"/>
              </a:rPr>
              <a:t> функционал для генерации случайных чисел, используется для размещения мин на поле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Pygame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Mixer</a:t>
            </a:r>
            <a:r>
              <a:rPr lang="ru-RU" dirty="0">
                <a:ea typeface="+mn-lt"/>
                <a:cs typeface="+mn-lt"/>
              </a:rPr>
              <a:t> - используется для загрузки и воспроизведения звуковых файлов и музыки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Файлы изображений в формате PNG - картинки для мин и флагов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Файлы звука в формате WAV и MP3 - звуковые эффекты и музыка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72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792D-97C1-A373-5820-91F641D2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cs typeface="Angsana New"/>
              </a:rPr>
              <a:t>ХОТЕЛ БЫ ДОБАВИТЬ ПОПОЗЖЕ: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66BBE-EABC-E051-479C-13FB9650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Реализовать возможность выбора уровня сложности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Добавить таблицу рекордов с сохранением в файл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Сделать анимацию взрыва мины при проигрыше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Добавить темы оформления и возможность выбора темы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Реализовать плавную анимацию открытия ячеек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52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E671A-A8D8-687C-0FFA-7F967C1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978" y="596644"/>
            <a:ext cx="4428821" cy="3442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/>
              <a:t>QR-CODE:</a:t>
            </a:r>
          </a:p>
        </p:txBody>
      </p:sp>
      <p:pic>
        <p:nvPicPr>
          <p:cNvPr id="4" name="Объект 3" descr="Изображение выглядит как шаблон, График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9BC6334-EBAB-0F4A-EC20-550EE5A83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60" y="596644"/>
            <a:ext cx="5664712" cy="56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301F9-3444-EF92-8E13-E8F5E4E8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27719" cy="2225675"/>
          </a:xfrm>
        </p:spPr>
        <p:txBody>
          <a:bodyPr>
            <a:normAutofit/>
          </a:bodyPr>
          <a:lstStyle/>
          <a:p>
            <a:r>
              <a:rPr lang="ru-RU" b="1" dirty="0">
                <a:cs typeface="Angsana New"/>
              </a:rPr>
              <a:t>СПАСИБО ЗА ВНИМАНИЕ!!!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8106A-44ED-824B-6240-5C2C1B85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126" y="3128554"/>
            <a:ext cx="7136674" cy="3043646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1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FadeVTI</vt:lpstr>
      <vt:lpstr>ИГРА:САПЕР</vt:lpstr>
      <vt:lpstr>ОПИСАНИЕ ИДЕИ:</vt:lpstr>
      <vt:lpstr>ПРАВИЛА ИГРЫ:</vt:lpstr>
      <vt:lpstr>ОПИСАНИЕ РЕАЛИЗАЦИИ:</vt:lpstr>
      <vt:lpstr>Презентация PowerPoint</vt:lpstr>
      <vt:lpstr>ОПИСАНИЕ ТЕХНОЛОГИЙ:</vt:lpstr>
      <vt:lpstr>ХОТЕЛ БЫ ДОБАВИТЬ ПОПОЗЖЕ:</vt:lpstr>
      <vt:lpstr>QR-CODE: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116</cp:revision>
  <dcterms:created xsi:type="dcterms:W3CDTF">2024-01-11T22:24:48Z</dcterms:created>
  <dcterms:modified xsi:type="dcterms:W3CDTF">2024-01-14T14:41:40Z</dcterms:modified>
</cp:coreProperties>
</file>