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inder Singh" initials="AS" lastIdx="1" clrIdx="0">
    <p:extLst>
      <p:ext uri="{19B8F6BF-5375-455C-9EA6-DF929625EA0E}">
        <p15:presenceInfo xmlns:p15="http://schemas.microsoft.com/office/powerpoint/2012/main" userId="60645a83808db7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247973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518E57-B774-4F4C-A69F-D3DD3F97776A}" type="datetimeFigureOut">
              <a:rPr lang="en-IN" smtClean="0"/>
              <a:t>30-12-2020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357811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3887100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056750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1785383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2699546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138162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492568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31944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375520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125121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518E57-B774-4F4C-A69F-D3DD3F97776A}" type="datetimeFigureOut">
              <a:rPr lang="en-IN" smtClean="0"/>
              <a:t>30-12-2020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361401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518E57-B774-4F4C-A69F-D3DD3F97776A}" type="datetimeFigureOut">
              <a:rPr lang="en-IN" smtClean="0"/>
              <a:t>30-12-2020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173580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281775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7285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E518E57-B774-4F4C-A69F-D3DD3F97776A}" type="datetimeFigureOut">
              <a:rPr lang="en-IN" smtClean="0"/>
              <a:t>30-12-2020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412803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518E57-B774-4F4C-A69F-D3DD3F97776A}" type="datetimeFigureOut">
              <a:rPr lang="en-IN" smtClean="0"/>
              <a:t>30-12-2020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765010-C77A-464B-822E-B2C13E304F2F}" type="slidenum">
              <a:rPr lang="en-IN" smtClean="0"/>
              <a:t>‹#›</a:t>
            </a:fld>
            <a:endParaRPr lang="en-IN"/>
          </a:p>
        </p:txBody>
      </p:sp>
    </p:spTree>
    <p:extLst>
      <p:ext uri="{BB962C8B-B14F-4D97-AF65-F5344CB8AC3E}">
        <p14:creationId xmlns:p14="http://schemas.microsoft.com/office/powerpoint/2010/main" val="181728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518E57-B774-4F4C-A69F-D3DD3F97776A}" type="datetimeFigureOut">
              <a:rPr lang="en-IN" smtClean="0"/>
              <a:t>30-12-2020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765010-C77A-464B-822E-B2C13E304F2F}" type="slidenum">
              <a:rPr lang="en-IN" smtClean="0"/>
              <a:t>‹#›</a:t>
            </a:fld>
            <a:endParaRPr lang="en-IN"/>
          </a:p>
        </p:txBody>
      </p:sp>
    </p:spTree>
    <p:extLst>
      <p:ext uri="{BB962C8B-B14F-4D97-AF65-F5344CB8AC3E}">
        <p14:creationId xmlns:p14="http://schemas.microsoft.com/office/powerpoint/2010/main" val="366260773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nvestopedia.com/articles/investing/052014/how-googles-selfdriving-car-will-change-everything.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enterpriseai.techtarget.com/definition/machine-learning-ML" TargetMode="External"/><Relationship Id="rId2" Type="http://schemas.openxmlformats.org/officeDocument/2006/relationships/hyperlink" Target="https://searchenterpriseai.techtarget.com/definition/neural-networ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DB1D-9380-452D-9B42-603C6659A351}"/>
              </a:ext>
            </a:extLst>
          </p:cNvPr>
          <p:cNvSpPr>
            <a:spLocks noGrp="1"/>
          </p:cNvSpPr>
          <p:nvPr>
            <p:ph type="ctrTitle"/>
          </p:nvPr>
        </p:nvSpPr>
        <p:spPr>
          <a:xfrm>
            <a:off x="1086129" y="607010"/>
            <a:ext cx="8825658" cy="2947219"/>
          </a:xfrm>
        </p:spPr>
        <p:txBody>
          <a:bodyPr/>
          <a:lstStyle/>
          <a:p>
            <a:r>
              <a:rPr lang="en-IN" sz="6000" dirty="0"/>
              <a:t>Name-Amrinder Singh</a:t>
            </a:r>
            <a:br>
              <a:rPr lang="en-IN" sz="6000" dirty="0"/>
            </a:br>
            <a:r>
              <a:rPr lang="en-IN" sz="6000" dirty="0"/>
              <a:t>University Rollno-1900618</a:t>
            </a:r>
            <a:br>
              <a:rPr lang="en-IN" sz="6000" dirty="0"/>
            </a:br>
            <a:r>
              <a:rPr lang="en-IN" sz="6000" dirty="0"/>
              <a:t>course-</a:t>
            </a:r>
            <a:r>
              <a:rPr lang="en-IN" sz="6000" dirty="0" err="1"/>
              <a:t>B.tech</a:t>
            </a:r>
            <a:r>
              <a:rPr lang="en-IN" sz="6000" dirty="0"/>
              <a:t> CSE</a:t>
            </a:r>
          </a:p>
        </p:txBody>
      </p:sp>
      <p:sp>
        <p:nvSpPr>
          <p:cNvPr id="3" name="Subtitle 2">
            <a:extLst>
              <a:ext uri="{FF2B5EF4-FFF2-40B4-BE49-F238E27FC236}">
                <a16:creationId xmlns:a16="http://schemas.microsoft.com/office/drawing/2014/main" id="{ACA5F5B2-0F46-46B4-A937-31F3B55681A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410214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DBB1-C891-4F2C-8A47-BD9BA37E2B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950742-69BF-4D74-8410-D2CC7C66180A}"/>
              </a:ext>
            </a:extLst>
          </p:cNvPr>
          <p:cNvSpPr>
            <a:spLocks noGrp="1"/>
          </p:cNvSpPr>
          <p:nvPr>
            <p:ph idx="1"/>
          </p:nvPr>
        </p:nvSpPr>
        <p:spPr>
          <a:xfrm>
            <a:off x="1250796" y="1246673"/>
            <a:ext cx="8946541" cy="4195481"/>
          </a:xfrm>
        </p:spPr>
        <p:txBody>
          <a:bodyPr>
            <a:normAutofit/>
          </a:bodyPr>
          <a:lstStyle/>
          <a:p>
            <a:pPr marL="0" indent="0" algn="ctr">
              <a:buNone/>
            </a:pPr>
            <a:r>
              <a:rPr lang="en-US" sz="12500" dirty="0"/>
              <a:t>THANK YOU</a:t>
            </a:r>
            <a:endParaRPr lang="en-IN" sz="12500" dirty="0"/>
          </a:p>
          <a:p>
            <a:pPr marL="0" indent="0" algn="ctr">
              <a:buNone/>
            </a:pPr>
            <a:r>
              <a:rPr lang="en-US" sz="12500" dirty="0">
                <a:sym typeface="Wingdings" panose="05000000000000000000" pitchFamily="2" charset="2"/>
              </a:rPr>
              <a:t></a:t>
            </a:r>
            <a:endParaRPr lang="en-US" sz="12500" dirty="0"/>
          </a:p>
        </p:txBody>
      </p:sp>
    </p:spTree>
    <p:extLst>
      <p:ext uri="{BB962C8B-B14F-4D97-AF65-F5344CB8AC3E}">
        <p14:creationId xmlns:p14="http://schemas.microsoft.com/office/powerpoint/2010/main" val="38315355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7683-45D9-4398-8B0E-0688FD12FA4B}"/>
              </a:ext>
            </a:extLst>
          </p:cNvPr>
          <p:cNvSpPr>
            <a:spLocks noGrp="1"/>
          </p:cNvSpPr>
          <p:nvPr>
            <p:ph type="title"/>
          </p:nvPr>
        </p:nvSpPr>
        <p:spPr>
          <a:xfrm>
            <a:off x="1393638" y="1352653"/>
            <a:ext cx="9404723" cy="1400530"/>
          </a:xfrm>
        </p:spPr>
        <p:txBody>
          <a:bodyPr/>
          <a:lstStyle/>
          <a:p>
            <a:r>
              <a:rPr lang="en-IN" sz="5400" dirty="0"/>
              <a:t>Creating Presentation using formatting and bullets and numbering</a:t>
            </a:r>
          </a:p>
        </p:txBody>
      </p:sp>
      <p:sp>
        <p:nvSpPr>
          <p:cNvPr id="3" name="Content Placeholder 2">
            <a:extLst>
              <a:ext uri="{FF2B5EF4-FFF2-40B4-BE49-F238E27FC236}">
                <a16:creationId xmlns:a16="http://schemas.microsoft.com/office/drawing/2014/main" id="{5E7B4DA9-E68F-432A-96AF-85766D59F090}"/>
              </a:ext>
            </a:extLst>
          </p:cNvPr>
          <p:cNvSpPr>
            <a:spLocks noGrp="1"/>
          </p:cNvSpPr>
          <p:nvPr>
            <p:ph idx="1"/>
          </p:nvPr>
        </p:nvSpPr>
        <p:spPr>
          <a:xfrm>
            <a:off x="1103312" y="3903406"/>
            <a:ext cx="8946541" cy="2344993"/>
          </a:xfrm>
        </p:spPr>
        <p:txBody>
          <a:bodyPr/>
          <a:lstStyle/>
          <a:p>
            <a:endParaRPr lang="en-IN" dirty="0"/>
          </a:p>
        </p:txBody>
      </p:sp>
    </p:spTree>
    <p:extLst>
      <p:ext uri="{BB962C8B-B14F-4D97-AF65-F5344CB8AC3E}">
        <p14:creationId xmlns:p14="http://schemas.microsoft.com/office/powerpoint/2010/main" val="7142528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17B4-7927-4549-B49B-122515FFC288}"/>
              </a:ext>
            </a:extLst>
          </p:cNvPr>
          <p:cNvSpPr>
            <a:spLocks noGrp="1"/>
          </p:cNvSpPr>
          <p:nvPr>
            <p:ph type="title"/>
          </p:nvPr>
        </p:nvSpPr>
        <p:spPr>
          <a:xfrm>
            <a:off x="754265" y="442452"/>
            <a:ext cx="9404723" cy="1986116"/>
          </a:xfrm>
        </p:spPr>
        <p:txBody>
          <a:bodyPr/>
          <a:lstStyle/>
          <a:p>
            <a:r>
              <a:rPr lang="en-IN" sz="7200" dirty="0"/>
              <a:t>WHAT IS </a:t>
            </a:r>
            <a:br>
              <a:rPr lang="en-IN" sz="6600" dirty="0"/>
            </a:br>
            <a:r>
              <a:rPr lang="en-IN" sz="9600" b="1" dirty="0"/>
              <a:t>A.I?</a:t>
            </a:r>
          </a:p>
        </p:txBody>
      </p:sp>
      <p:sp>
        <p:nvSpPr>
          <p:cNvPr id="3" name="Content Placeholder 2">
            <a:extLst>
              <a:ext uri="{FF2B5EF4-FFF2-40B4-BE49-F238E27FC236}">
                <a16:creationId xmlns:a16="http://schemas.microsoft.com/office/drawing/2014/main" id="{966BB401-7E7C-40A0-84D6-BCBAB552BDCB}"/>
              </a:ext>
            </a:extLst>
          </p:cNvPr>
          <p:cNvSpPr>
            <a:spLocks noGrp="1"/>
          </p:cNvSpPr>
          <p:nvPr>
            <p:ph idx="1"/>
          </p:nvPr>
        </p:nvSpPr>
        <p:spPr>
          <a:xfrm>
            <a:off x="754266" y="3510116"/>
            <a:ext cx="9295588" cy="2738283"/>
          </a:xfrm>
        </p:spPr>
        <p:txBody>
          <a:bodyPr>
            <a:normAutofit/>
          </a:bodyPr>
          <a:lstStyle/>
          <a:p>
            <a:pPr marL="457200" indent="-457200">
              <a:buFont typeface="+mj-lt"/>
              <a:buAutoNum type="arabicPeriod"/>
            </a:pPr>
            <a:r>
              <a:rPr lang="en-IN" sz="2400" dirty="0"/>
              <a:t>The study of computer systems that attempt to model and apply the intelligence of the humans mind</a:t>
            </a:r>
          </a:p>
          <a:p>
            <a:pPr marL="457200" indent="-457200">
              <a:buFont typeface="+mj-lt"/>
              <a:buAutoNum type="arabicPeriod"/>
            </a:pPr>
            <a:r>
              <a:rPr lang="en-IN" sz="2400" dirty="0"/>
              <a:t>A branch of computer science dealing with the simulation of intelligence behaviour in computers.</a:t>
            </a:r>
          </a:p>
          <a:p>
            <a:pPr marL="457200" indent="-457200">
              <a:buFont typeface="+mj-lt"/>
              <a:buAutoNum type="arabicPeriod"/>
            </a:pPr>
            <a:r>
              <a:rPr lang="en-IN" sz="2400" dirty="0"/>
              <a:t>The capability of a machine to imitate intelligent human behaviour.</a:t>
            </a:r>
          </a:p>
        </p:txBody>
      </p:sp>
    </p:spTree>
    <p:extLst>
      <p:ext uri="{BB962C8B-B14F-4D97-AF65-F5344CB8AC3E}">
        <p14:creationId xmlns:p14="http://schemas.microsoft.com/office/powerpoint/2010/main" val="19139767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71BE-F8F4-4DC0-93D5-C814CE8F5AC2}"/>
              </a:ext>
            </a:extLst>
          </p:cNvPr>
          <p:cNvSpPr>
            <a:spLocks noGrp="1"/>
          </p:cNvSpPr>
          <p:nvPr>
            <p:ph type="title"/>
          </p:nvPr>
        </p:nvSpPr>
        <p:spPr/>
        <p:txBody>
          <a:bodyPr/>
          <a:lstStyle/>
          <a:p>
            <a:r>
              <a:rPr lang="en-IN" sz="6000" dirty="0"/>
              <a:t>Introduction </a:t>
            </a:r>
          </a:p>
        </p:txBody>
      </p:sp>
      <p:sp>
        <p:nvSpPr>
          <p:cNvPr id="3" name="Content Placeholder 2">
            <a:extLst>
              <a:ext uri="{FF2B5EF4-FFF2-40B4-BE49-F238E27FC236}">
                <a16:creationId xmlns:a16="http://schemas.microsoft.com/office/drawing/2014/main" id="{70489ED5-00A8-4391-8C5C-782DAE0F042D}"/>
              </a:ext>
            </a:extLst>
          </p:cNvPr>
          <p:cNvSpPr>
            <a:spLocks noGrp="1"/>
          </p:cNvSpPr>
          <p:nvPr>
            <p:ph idx="1"/>
          </p:nvPr>
        </p:nvSpPr>
        <p:spPr/>
        <p:txBody>
          <a:bodyPr/>
          <a:lstStyle/>
          <a:p>
            <a:pPr>
              <a:buFont typeface="Wingdings" panose="05000000000000000000" pitchFamily="2" charset="2"/>
              <a:buChar char="q"/>
            </a:pPr>
            <a:r>
              <a:rPr lang="en-US" dirty="0"/>
              <a:t>Intelligence :”The capacity to learn and solve  problems”</a:t>
            </a:r>
          </a:p>
          <a:p>
            <a:pPr>
              <a:buFont typeface="Wingdings" panose="05000000000000000000" pitchFamily="2" charset="2"/>
              <a:buChar char="q"/>
            </a:pPr>
            <a:r>
              <a:rPr lang="en-US" dirty="0" err="1"/>
              <a:t>Artificaial</a:t>
            </a:r>
            <a:r>
              <a:rPr lang="en-US" dirty="0"/>
              <a:t>  Intelligence : Artificial  Intelligence (AI) is the Simulation of humans</a:t>
            </a:r>
            <a:r>
              <a:rPr lang="en-IN" dirty="0"/>
              <a:t> intelligence by machines.</a:t>
            </a:r>
          </a:p>
          <a:p>
            <a:pPr marL="457200" indent="-457200">
              <a:buFont typeface="+mj-lt"/>
              <a:buAutoNum type="arabicPeriod"/>
            </a:pPr>
            <a:r>
              <a:rPr lang="en-US" dirty="0"/>
              <a:t>T</a:t>
            </a:r>
            <a:r>
              <a:rPr lang="en-IN" dirty="0"/>
              <a:t>he ability to solve problems.</a:t>
            </a:r>
          </a:p>
          <a:p>
            <a:pPr marL="457200" indent="-457200">
              <a:buFont typeface="+mj-lt"/>
              <a:buAutoNum type="arabicPeriod"/>
            </a:pPr>
            <a:r>
              <a:rPr lang="en-US" dirty="0"/>
              <a:t>T</a:t>
            </a:r>
            <a:r>
              <a:rPr lang="en-IN" dirty="0"/>
              <a:t>he ability to act rationally.</a:t>
            </a:r>
          </a:p>
          <a:p>
            <a:pPr marL="457200" indent="-457200">
              <a:buFont typeface="+mj-lt"/>
              <a:buAutoNum type="arabicPeriod"/>
            </a:pPr>
            <a:r>
              <a:rPr lang="en-US" dirty="0"/>
              <a:t>T</a:t>
            </a:r>
            <a:r>
              <a:rPr lang="en-IN" dirty="0"/>
              <a:t>he ability to act like humans.</a:t>
            </a:r>
          </a:p>
          <a:p>
            <a:pPr>
              <a:buFont typeface="Wingdings" panose="05000000000000000000" pitchFamily="2" charset="2"/>
              <a:buChar char="q"/>
            </a:pPr>
            <a:r>
              <a:rPr lang="en-US" dirty="0"/>
              <a:t>T</a:t>
            </a:r>
            <a:r>
              <a:rPr lang="en-IN" dirty="0"/>
              <a:t>he central principles of AI include:</a:t>
            </a:r>
          </a:p>
          <a:p>
            <a:pPr marL="457200" indent="-457200">
              <a:buFont typeface="+mj-lt"/>
              <a:buAutoNum type="arabicPeriod"/>
            </a:pPr>
            <a:r>
              <a:rPr lang="en-US" dirty="0"/>
              <a:t>R</a:t>
            </a:r>
            <a:r>
              <a:rPr lang="en-IN" dirty="0" err="1"/>
              <a:t>easoning</a:t>
            </a:r>
            <a:r>
              <a:rPr lang="en-IN" dirty="0"/>
              <a:t> ,knowledge ,</a:t>
            </a:r>
            <a:r>
              <a:rPr lang="en-IN" dirty="0" err="1"/>
              <a:t>planning,learning</a:t>
            </a:r>
            <a:r>
              <a:rPr lang="en-IN" dirty="0"/>
              <a:t> and communication.</a:t>
            </a:r>
          </a:p>
          <a:p>
            <a:pPr marL="457200" indent="-457200">
              <a:buFont typeface="+mj-lt"/>
              <a:buAutoNum type="arabicPeriod"/>
            </a:pPr>
            <a:r>
              <a:rPr lang="en-US" dirty="0"/>
              <a:t>P</a:t>
            </a:r>
            <a:r>
              <a:rPr lang="en-IN" dirty="0" err="1"/>
              <a:t>erception</a:t>
            </a:r>
            <a:r>
              <a:rPr lang="en-IN" dirty="0"/>
              <a:t> and the ability to move and manipulate objects</a:t>
            </a:r>
          </a:p>
          <a:p>
            <a:endParaRPr lang="en-US" dirty="0"/>
          </a:p>
        </p:txBody>
      </p:sp>
    </p:spTree>
    <p:extLst>
      <p:ext uri="{BB962C8B-B14F-4D97-AF65-F5344CB8AC3E}">
        <p14:creationId xmlns:p14="http://schemas.microsoft.com/office/powerpoint/2010/main" val="15787990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5146-6B22-4DD7-AD57-BE26ABA8F117}"/>
              </a:ext>
            </a:extLst>
          </p:cNvPr>
          <p:cNvSpPr>
            <a:spLocks noGrp="1"/>
          </p:cNvSpPr>
          <p:nvPr>
            <p:ph type="title"/>
          </p:nvPr>
        </p:nvSpPr>
        <p:spPr>
          <a:xfrm>
            <a:off x="294969" y="383892"/>
            <a:ext cx="9755866" cy="1887361"/>
          </a:xfrm>
        </p:spPr>
        <p:txBody>
          <a:bodyPr/>
          <a:lstStyle/>
          <a:p>
            <a:r>
              <a:rPr lang="en-IN" sz="4800" dirty="0"/>
              <a:t>Understanding Artificial Intelligence</a:t>
            </a:r>
            <a:br>
              <a:rPr lang="en-IN" dirty="0"/>
            </a:br>
            <a:endParaRPr lang="en-IN" dirty="0"/>
          </a:p>
        </p:txBody>
      </p:sp>
      <p:sp>
        <p:nvSpPr>
          <p:cNvPr id="3" name="Content Placeholder 2">
            <a:extLst>
              <a:ext uri="{FF2B5EF4-FFF2-40B4-BE49-F238E27FC236}">
                <a16:creationId xmlns:a16="http://schemas.microsoft.com/office/drawing/2014/main" id="{42F1AB6D-B338-4B7A-866D-BECA10CD7F78}"/>
              </a:ext>
            </a:extLst>
          </p:cNvPr>
          <p:cNvSpPr>
            <a:spLocks noGrp="1"/>
          </p:cNvSpPr>
          <p:nvPr>
            <p:ph idx="1"/>
          </p:nvPr>
        </p:nvSpPr>
        <p:spPr>
          <a:xfrm>
            <a:off x="1000073" y="1651821"/>
            <a:ext cx="8946541" cy="4586747"/>
          </a:xfrm>
        </p:spPr>
        <p:txBody>
          <a:bodyPr>
            <a:normAutofit/>
          </a:bodyPr>
          <a:lstStyle/>
          <a:p>
            <a:pPr>
              <a:buFont typeface="Wingdings" panose="05000000000000000000" pitchFamily="2" charset="2"/>
              <a:buChar char="Ø"/>
            </a:pPr>
            <a:r>
              <a:rPr lang="en-US" dirty="0"/>
              <a:t>When most people hear the term artificial intelligence, the first thing they usually think of is robots. That's because big-budget films and novels weave stories about human-like machines that wreak havoc on Earth. But nothing could be further from the truth</a:t>
            </a:r>
          </a:p>
          <a:p>
            <a:pPr>
              <a:buFont typeface="Wingdings" panose="05000000000000000000" pitchFamily="2" charset="2"/>
              <a:buChar char="Ø"/>
            </a:pPr>
            <a:r>
              <a:rPr lang="en-US" dirty="0"/>
              <a:t>Artificial intelligence is based on the principle that human intelligence can be defined in a way that a machine can easily mimic it and execute tasks, from the most simple to those that are even more complex. The goals of artificial intelligence include learning, reasoning, and perception.</a:t>
            </a:r>
          </a:p>
          <a:p>
            <a:pPr>
              <a:buFont typeface="Wingdings" panose="05000000000000000000" pitchFamily="2" charset="2"/>
              <a:buChar char="Ø"/>
            </a:pPr>
            <a:r>
              <a:rPr lang="en-US" dirty="0"/>
              <a:t>As technology advances, previous benchmarks that defined artificial intelligence become outdated. For example, machines that calculate basic functions or recognize text through optimal character recognition are no longer considered to embody artificial intelligence, since this function is now taken for granted as an inherent computer function.</a:t>
            </a:r>
            <a:endParaRPr lang="en-IN" dirty="0"/>
          </a:p>
        </p:txBody>
      </p:sp>
    </p:spTree>
    <p:extLst>
      <p:ext uri="{BB962C8B-B14F-4D97-AF65-F5344CB8AC3E}">
        <p14:creationId xmlns:p14="http://schemas.microsoft.com/office/powerpoint/2010/main" val="33993294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4CF7-09E8-42A3-A8C0-9DDAAAB95FC1}"/>
              </a:ext>
            </a:extLst>
          </p:cNvPr>
          <p:cNvSpPr>
            <a:spLocks noGrp="1"/>
          </p:cNvSpPr>
          <p:nvPr>
            <p:ph type="title"/>
          </p:nvPr>
        </p:nvSpPr>
        <p:spPr/>
        <p:txBody>
          <a:bodyPr/>
          <a:lstStyle/>
          <a:p>
            <a:r>
              <a:rPr lang="en-IN" sz="4800" dirty="0"/>
              <a:t>Applications Of Artificial Intelligence</a:t>
            </a:r>
            <a:br>
              <a:rPr lang="en-IN" dirty="0"/>
            </a:br>
            <a:endParaRPr lang="en-IN" dirty="0"/>
          </a:p>
        </p:txBody>
      </p:sp>
      <p:sp>
        <p:nvSpPr>
          <p:cNvPr id="3" name="Content Placeholder 2">
            <a:extLst>
              <a:ext uri="{FF2B5EF4-FFF2-40B4-BE49-F238E27FC236}">
                <a16:creationId xmlns:a16="http://schemas.microsoft.com/office/drawing/2014/main" id="{53A48282-5FF6-4EB0-993D-9AF9E8CACD33}"/>
              </a:ext>
            </a:extLst>
          </p:cNvPr>
          <p:cNvSpPr>
            <a:spLocks noGrp="1"/>
          </p:cNvSpPr>
          <p:nvPr>
            <p:ph idx="1"/>
          </p:nvPr>
        </p:nvSpPr>
        <p:spPr>
          <a:xfrm>
            <a:off x="1103312" y="1710814"/>
            <a:ext cx="8946541" cy="4537586"/>
          </a:xfrm>
        </p:spPr>
        <p:txBody>
          <a:bodyPr/>
          <a:lstStyle/>
          <a:p>
            <a:pPr>
              <a:buFont typeface="Wingdings" panose="05000000000000000000" pitchFamily="2" charset="2"/>
              <a:buChar char="Ø"/>
            </a:pPr>
            <a:r>
              <a:rPr lang="en-US" dirty="0"/>
              <a:t>The applications for artificial intelligence are endless. The technology can be applied to many different sectors and industries. AI is being tested and used in the healthcare industry for dosing drugs and different treatment in patients, and for surgical procedures in the operating room.</a:t>
            </a:r>
          </a:p>
          <a:p>
            <a:pPr>
              <a:buFont typeface="Wingdings" panose="05000000000000000000" pitchFamily="2" charset="2"/>
              <a:buChar char="Ø"/>
            </a:pPr>
            <a:r>
              <a:rPr lang="en-US" dirty="0"/>
              <a:t>Other examples of machines with artificial intelligence include computers that play chess and </a:t>
            </a:r>
            <a:r>
              <a:rPr lang="en-US" u="sng" dirty="0">
                <a:solidFill>
                  <a:srgbClr val="00B0F0"/>
                </a:solidFill>
                <a:hlinkClick r:id="rId2">
                  <a:extLst>
                    <a:ext uri="{A12FA001-AC4F-418D-AE19-62706E023703}">
                      <ahyp:hlinkClr xmlns:ahyp="http://schemas.microsoft.com/office/drawing/2018/hyperlinkcolor" val="tx"/>
                    </a:ext>
                  </a:extLst>
                </a:hlinkClick>
              </a:rPr>
              <a:t>self-driving cars</a:t>
            </a:r>
            <a:r>
              <a:rPr lang="en-US" dirty="0">
                <a:solidFill>
                  <a:srgbClr val="00B0F0"/>
                </a:solidFill>
              </a:rPr>
              <a:t>. </a:t>
            </a:r>
            <a:r>
              <a:rPr lang="en-US" dirty="0"/>
              <a:t>Each of these machines must weigh the consequences of any action they take, as each action will impact the end result. In chess, the end result is winning the game. For self-driving cars, the computer system must account for all external data and compute it to act in a way that prevents a collision.</a:t>
            </a:r>
            <a:endParaRPr lang="en-IN" dirty="0"/>
          </a:p>
        </p:txBody>
      </p:sp>
    </p:spTree>
    <p:extLst>
      <p:ext uri="{BB962C8B-B14F-4D97-AF65-F5344CB8AC3E}">
        <p14:creationId xmlns:p14="http://schemas.microsoft.com/office/powerpoint/2010/main" val="29048596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3854-2D16-45C9-9AE0-86D7385B81C0}"/>
              </a:ext>
            </a:extLst>
          </p:cNvPr>
          <p:cNvSpPr>
            <a:spLocks noGrp="1"/>
          </p:cNvSpPr>
          <p:nvPr>
            <p:ph type="title"/>
          </p:nvPr>
        </p:nvSpPr>
        <p:spPr>
          <a:xfrm>
            <a:off x="646111" y="364228"/>
            <a:ext cx="9404723" cy="1400530"/>
          </a:xfrm>
        </p:spPr>
        <p:txBody>
          <a:bodyPr/>
          <a:lstStyle/>
          <a:p>
            <a:r>
              <a:rPr lang="en-IN" sz="6000" dirty="0"/>
              <a:t>Key </a:t>
            </a:r>
            <a:r>
              <a:rPr lang="en-IN" sz="8000" dirty="0"/>
              <a:t>Takeaways </a:t>
            </a:r>
            <a:r>
              <a:rPr lang="en-IN" sz="8000" dirty="0">
                <a:sym typeface="Wingdings" panose="05000000000000000000" pitchFamily="2" charset="2"/>
              </a:rPr>
              <a:t></a:t>
            </a:r>
            <a:br>
              <a:rPr lang="en-IN" cap="all" dirty="0"/>
            </a:br>
            <a:br>
              <a:rPr lang="en-IN" dirty="0"/>
            </a:br>
            <a:endParaRPr lang="en-IN" dirty="0"/>
          </a:p>
        </p:txBody>
      </p:sp>
      <p:sp>
        <p:nvSpPr>
          <p:cNvPr id="3" name="Content Placeholder 2">
            <a:extLst>
              <a:ext uri="{FF2B5EF4-FFF2-40B4-BE49-F238E27FC236}">
                <a16:creationId xmlns:a16="http://schemas.microsoft.com/office/drawing/2014/main" id="{C79A51EA-B8C4-4AB7-98A7-A0A680B399DE}"/>
              </a:ext>
            </a:extLst>
          </p:cNvPr>
          <p:cNvSpPr>
            <a:spLocks noGrp="1"/>
          </p:cNvSpPr>
          <p:nvPr>
            <p:ph idx="1"/>
          </p:nvPr>
        </p:nvSpPr>
        <p:spPr>
          <a:xfrm>
            <a:off x="1104293" y="2300749"/>
            <a:ext cx="8946541" cy="4557251"/>
          </a:xfrm>
        </p:spPr>
        <p:txBody>
          <a:bodyPr>
            <a:normAutofit/>
          </a:bodyPr>
          <a:lstStyle/>
          <a:p>
            <a:pPr marL="457200" indent="-457200">
              <a:buFont typeface="+mj-lt"/>
              <a:buAutoNum type="arabicPeriod"/>
            </a:pPr>
            <a:r>
              <a:rPr lang="en-US" sz="2400" dirty="0"/>
              <a:t>Artificial intelligence refers to the simulation of human intelligence in machines.</a:t>
            </a:r>
          </a:p>
          <a:p>
            <a:pPr marL="457200" indent="-457200">
              <a:buFont typeface="+mj-lt"/>
              <a:buAutoNum type="arabicPeriod"/>
            </a:pPr>
            <a:r>
              <a:rPr lang="en-US" sz="2400" dirty="0"/>
              <a:t>The goals of artificial intelligence include learning, reasoning, and perception.</a:t>
            </a:r>
          </a:p>
          <a:p>
            <a:pPr marL="457200" indent="-457200">
              <a:buFont typeface="+mj-lt"/>
              <a:buAutoNum type="arabicPeriod"/>
            </a:pPr>
            <a:r>
              <a:rPr lang="en-US" sz="2400" dirty="0"/>
              <a:t>AI is being used across different industries including finance and healthcare.</a:t>
            </a:r>
          </a:p>
          <a:p>
            <a:pPr marL="457200" indent="-457200">
              <a:buFont typeface="+mj-lt"/>
              <a:buAutoNum type="arabicPeriod"/>
            </a:pPr>
            <a:r>
              <a:rPr lang="en-US" sz="2400" dirty="0"/>
              <a:t>Weak AI tends to be simple and single-task oriented, while strong AI carries on tasks that are more complex and human-like.</a:t>
            </a:r>
            <a:br>
              <a:rPr lang="en-US" sz="2400" dirty="0"/>
            </a:br>
            <a:endParaRPr lang="en-IN" sz="2400" dirty="0"/>
          </a:p>
        </p:txBody>
      </p:sp>
    </p:spTree>
    <p:extLst>
      <p:ext uri="{BB962C8B-B14F-4D97-AF65-F5344CB8AC3E}">
        <p14:creationId xmlns:p14="http://schemas.microsoft.com/office/powerpoint/2010/main" val="148608735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BADB-2322-45A7-925D-B1D116426FB1}"/>
              </a:ext>
            </a:extLst>
          </p:cNvPr>
          <p:cNvSpPr>
            <a:spLocks noGrp="1"/>
          </p:cNvSpPr>
          <p:nvPr>
            <p:ph type="title"/>
          </p:nvPr>
        </p:nvSpPr>
        <p:spPr/>
        <p:txBody>
          <a:bodyPr/>
          <a:lstStyle/>
          <a:p>
            <a:r>
              <a:rPr lang="en-US" sz="4000" b="1" dirty="0"/>
              <a:t>Advantages And Disadvantages Of Artificial Intelligence</a:t>
            </a:r>
            <a:br>
              <a:rPr lang="en-US" b="1" dirty="0"/>
            </a:br>
            <a:endParaRPr lang="en-IN" dirty="0"/>
          </a:p>
        </p:txBody>
      </p:sp>
      <p:sp>
        <p:nvSpPr>
          <p:cNvPr id="3" name="Content Placeholder 2">
            <a:extLst>
              <a:ext uri="{FF2B5EF4-FFF2-40B4-BE49-F238E27FC236}">
                <a16:creationId xmlns:a16="http://schemas.microsoft.com/office/drawing/2014/main" id="{ECA67843-539C-4FF1-81B5-0A2ECB43AD09}"/>
              </a:ext>
            </a:extLst>
          </p:cNvPr>
          <p:cNvSpPr>
            <a:spLocks noGrp="1"/>
          </p:cNvSpPr>
          <p:nvPr>
            <p:ph idx="1"/>
          </p:nvPr>
        </p:nvSpPr>
        <p:spPr/>
        <p:txBody>
          <a:bodyPr>
            <a:normAutofit/>
          </a:bodyPr>
          <a:lstStyle/>
          <a:p>
            <a:pPr marL="457200" indent="-457200">
              <a:buFont typeface="+mj-lt"/>
              <a:buAutoNum type="arabicParenR"/>
            </a:pPr>
            <a:r>
              <a:rPr lang="en-US" sz="2400" u="sng" dirty="0">
                <a:solidFill>
                  <a:srgbClr val="00B0F0"/>
                </a:solidFill>
                <a:hlinkClick r:id="rId2">
                  <a:extLst>
                    <a:ext uri="{A12FA001-AC4F-418D-AE19-62706E023703}">
                      <ahyp:hlinkClr xmlns:ahyp="http://schemas.microsoft.com/office/drawing/2018/hyperlinkcolor" val="tx"/>
                    </a:ext>
                  </a:extLst>
                </a:hlinkClick>
              </a:rPr>
              <a:t>Artificial neural networks</a:t>
            </a:r>
            <a:r>
              <a:rPr lang="en-US" sz="2400" dirty="0"/>
              <a:t> and deep learning artificial intelligence technologies are quickly evolving, primarily because AI processes large amounts of data much faster and makes predictions more accurately than humanly possible.</a:t>
            </a:r>
          </a:p>
          <a:p>
            <a:pPr marL="457200" indent="-457200">
              <a:buFont typeface="+mj-lt"/>
              <a:buAutoNum type="arabicParenR"/>
            </a:pPr>
            <a:r>
              <a:rPr lang="en-US" sz="2400" dirty="0"/>
              <a:t>While the huge volume of data being created on a daily basis would bury a human researcher, AI applications that use </a:t>
            </a:r>
            <a:r>
              <a:rPr lang="en-US" sz="2400" u="sng" dirty="0">
                <a:solidFill>
                  <a:srgbClr val="00B0F0"/>
                </a:solidFill>
                <a:hlinkClick r:id="rId3">
                  <a:extLst>
                    <a:ext uri="{A12FA001-AC4F-418D-AE19-62706E023703}">
                      <ahyp:hlinkClr xmlns:ahyp="http://schemas.microsoft.com/office/drawing/2018/hyperlinkcolor" val="tx"/>
                    </a:ext>
                  </a:extLst>
                </a:hlinkClick>
              </a:rPr>
              <a:t>machine learning</a:t>
            </a:r>
            <a:r>
              <a:rPr lang="en-US" sz="2400" dirty="0">
                <a:solidFill>
                  <a:srgbClr val="00B0F0"/>
                </a:solidFill>
              </a:rPr>
              <a:t> </a:t>
            </a:r>
            <a:r>
              <a:rPr lang="en-US" sz="2400" dirty="0"/>
              <a:t>can take that data and quickly turn it into actionable information. As of this writing, the primary disadvantage of using AI is that it is expensive to process the large amounts of data that AI programming requires.</a:t>
            </a:r>
            <a:endParaRPr lang="en-IN" sz="2400" dirty="0"/>
          </a:p>
        </p:txBody>
      </p:sp>
    </p:spTree>
    <p:extLst>
      <p:ext uri="{BB962C8B-B14F-4D97-AF65-F5344CB8AC3E}">
        <p14:creationId xmlns:p14="http://schemas.microsoft.com/office/powerpoint/2010/main" val="3914334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07AB-8609-4534-B0EC-CCC362ADD20B}"/>
              </a:ext>
            </a:extLst>
          </p:cNvPr>
          <p:cNvSpPr>
            <a:spLocks noGrp="1"/>
          </p:cNvSpPr>
          <p:nvPr>
            <p:ph type="title"/>
          </p:nvPr>
        </p:nvSpPr>
        <p:spPr>
          <a:xfrm>
            <a:off x="567453" y="197080"/>
            <a:ext cx="9404723" cy="1400530"/>
          </a:xfrm>
        </p:spPr>
        <p:txBody>
          <a:bodyPr/>
          <a:lstStyle/>
          <a:p>
            <a:r>
              <a:rPr lang="en-IN" sz="6600" dirty="0"/>
              <a:t>Examples of AI technology</a:t>
            </a:r>
            <a:br>
              <a:rPr lang="en-IN" b="1" dirty="0"/>
            </a:br>
            <a:endParaRPr lang="en-IN" dirty="0"/>
          </a:p>
        </p:txBody>
      </p:sp>
      <p:sp>
        <p:nvSpPr>
          <p:cNvPr id="3" name="Content Placeholder 2">
            <a:extLst>
              <a:ext uri="{FF2B5EF4-FFF2-40B4-BE49-F238E27FC236}">
                <a16:creationId xmlns:a16="http://schemas.microsoft.com/office/drawing/2014/main" id="{49BC1870-92A9-4FCC-8C9D-9D16F5F21233}"/>
              </a:ext>
            </a:extLst>
          </p:cNvPr>
          <p:cNvSpPr>
            <a:spLocks noGrp="1"/>
          </p:cNvSpPr>
          <p:nvPr>
            <p:ph idx="1"/>
          </p:nvPr>
        </p:nvSpPr>
        <p:spPr>
          <a:xfrm>
            <a:off x="655667" y="1413822"/>
            <a:ext cx="8946541" cy="4195481"/>
          </a:xfrm>
        </p:spPr>
        <p:txBody>
          <a:bodyPr>
            <a:noAutofit/>
          </a:bodyPr>
          <a:lstStyle/>
          <a:p>
            <a:pPr marL="457200" indent="-457200">
              <a:buFont typeface="+mj-lt"/>
              <a:buAutoNum type="alphaUcPeriod"/>
            </a:pPr>
            <a:r>
              <a:rPr lang="en-US" sz="2800" b="1" dirty="0"/>
              <a:t>Natural language processing.</a:t>
            </a:r>
            <a:r>
              <a:rPr lang="en-US" sz="2400" dirty="0"/>
              <a:t> This is the processing of human language by a computer program. One of the older and  best-known examples of NLP is spam detection, which looks at the subject line and text of an email and decides if it's junk. Current approaches to NLP are based on machine learning. NLP tasks include text translation, sentiment analysis and speech recognition.</a:t>
            </a:r>
          </a:p>
          <a:p>
            <a:pPr marL="457200" indent="-457200">
              <a:buFont typeface="+mj-lt"/>
              <a:buAutoNum type="alphaUcPeriod"/>
            </a:pPr>
            <a:r>
              <a:rPr lang="en-US" sz="2800" b="1" dirty="0"/>
              <a:t>Robotics.</a:t>
            </a:r>
            <a:r>
              <a:rPr lang="en-US" sz="2400" dirty="0"/>
              <a:t> This field of engineering focuses on the design and manufacturing of robots. Robots are often used to perform tasks that are difficult for humans to perform or perform consistently. For example, robots are used in assembly lines for car production or by NASA to move large objects in space. Researchers are also using machine learning to build robots that can interact in social settings.</a:t>
            </a:r>
            <a:br>
              <a:rPr lang="en-US" sz="2400" dirty="0"/>
            </a:br>
            <a:endParaRPr lang="en-IN" sz="2400" dirty="0"/>
          </a:p>
        </p:txBody>
      </p:sp>
    </p:spTree>
    <p:extLst>
      <p:ext uri="{BB962C8B-B14F-4D97-AF65-F5344CB8AC3E}">
        <p14:creationId xmlns:p14="http://schemas.microsoft.com/office/powerpoint/2010/main" val="496155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164</TotalTime>
  <Words>394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Name-Amrinder Singh University Rollno-1900618 course-B.tech CSE</vt:lpstr>
      <vt:lpstr>Creating Presentation using formatting and bullets and numbering</vt:lpstr>
      <vt:lpstr>WHAT IS  A.I?</vt:lpstr>
      <vt:lpstr>Introduction </vt:lpstr>
      <vt:lpstr>Understanding Artificial Intelligence </vt:lpstr>
      <vt:lpstr>Applications Of Artificial Intelligence </vt:lpstr>
      <vt:lpstr>Key Takeaways   </vt:lpstr>
      <vt:lpstr>Advantages And Disadvantages Of Artificial Intelligence </vt:lpstr>
      <vt:lpstr>Examples of AI technology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Name-Amrinder Singh University Rollno-1900618 course-B.tech CSE</dc:title>
  <dc:creator>Amrinder Singh</dc:creator>
  <cp:lastModifiedBy>Amrinder Singh</cp:lastModifiedBy>
  <cp:revision>10</cp:revision>
  <dcterms:created xsi:type="dcterms:W3CDTF">2020-12-29T12:31:45Z</dcterms:created>
  <dcterms:modified xsi:type="dcterms:W3CDTF">2020-12-30T01:56:45Z</dcterms:modified>
</cp:coreProperties>
</file>