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003" autoAdjust="0"/>
  </p:normalViewPr>
  <p:slideViewPr>
    <p:cSldViewPr snapToGrid="0">
      <p:cViewPr varScale="1">
        <p:scale>
          <a:sx n="65" d="100"/>
          <a:sy n="65" d="100"/>
        </p:scale>
        <p:origin x="4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Attachment Program</a:t>
            </a:r>
            <a:endParaRPr lang="en-IN" dirty="0"/>
          </a:p>
        </p:txBody>
      </p:sp>
      <p:sp>
        <p:nvSpPr>
          <p:cNvPr id="3" name="Subtitle 2"/>
          <p:cNvSpPr>
            <a:spLocks noGrp="1"/>
          </p:cNvSpPr>
          <p:nvPr>
            <p:ph type="subTitle" idx="1"/>
          </p:nvPr>
        </p:nvSpPr>
        <p:spPr/>
        <p:txBody>
          <a:bodyPr/>
          <a:lstStyle/>
          <a:p>
            <a:r>
              <a:rPr lang="en-US" dirty="0"/>
              <a:t>Color Band Detection using Verilog</a:t>
            </a:r>
            <a:endParaRPr lang="en-IN" dirty="0"/>
          </a:p>
        </p:txBody>
      </p:sp>
      <p:sp>
        <p:nvSpPr>
          <p:cNvPr id="4" name="TextBox 3"/>
          <p:cNvSpPr txBox="1"/>
          <p:nvPr/>
        </p:nvSpPr>
        <p:spPr>
          <a:xfrm>
            <a:off x="8488218" y="5144655"/>
            <a:ext cx="3086522" cy="707886"/>
          </a:xfrm>
          <a:prstGeom prst="rect">
            <a:avLst/>
          </a:prstGeom>
          <a:noFill/>
        </p:spPr>
        <p:txBody>
          <a:bodyPr wrap="square" rtlCol="0">
            <a:spAutoFit/>
          </a:bodyPr>
          <a:lstStyle/>
          <a:p>
            <a:r>
              <a:rPr lang="en-US" sz="4000" dirty="0" smtClean="0">
                <a:solidFill>
                  <a:schemeClr val="bg1"/>
                </a:solidFill>
                <a:latin typeface="Bahnschrift SemiBold SemiConden" panose="020B0502040204020203" pitchFamily="34" charset="0"/>
              </a:rPr>
              <a:t>By : Amrish S</a:t>
            </a:r>
          </a:p>
        </p:txBody>
      </p:sp>
    </p:spTree>
    <p:extLst>
      <p:ext uri="{BB962C8B-B14F-4D97-AF65-F5344CB8AC3E}">
        <p14:creationId xmlns:p14="http://schemas.microsoft.com/office/powerpoint/2010/main" val="2332734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434197" y="1946796"/>
            <a:ext cx="5366836" cy="3613336"/>
          </a:xfrm>
          <a:prstGeom prst="rect">
            <a:avLst/>
          </a:prstGeom>
        </p:spPr>
      </p:pic>
      <p:pic>
        <p:nvPicPr>
          <p:cNvPr id="5" name="Picture 4"/>
          <p:cNvPicPr>
            <a:picLocks noChangeAspect="1"/>
          </p:cNvPicPr>
          <p:nvPr/>
        </p:nvPicPr>
        <p:blipFill>
          <a:blip r:embed="rId3"/>
          <a:stretch>
            <a:fillRect/>
          </a:stretch>
        </p:blipFill>
        <p:spPr>
          <a:xfrm>
            <a:off x="5801034" y="1946796"/>
            <a:ext cx="5968180" cy="3632387"/>
          </a:xfrm>
          <a:prstGeom prst="rect">
            <a:avLst/>
          </a:prstGeom>
        </p:spPr>
      </p:pic>
    </p:spTree>
    <p:extLst>
      <p:ext uri="{BB962C8B-B14F-4D97-AF65-F5344CB8AC3E}">
        <p14:creationId xmlns:p14="http://schemas.microsoft.com/office/powerpoint/2010/main" val="271601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4" name="TextBox 3"/>
          <p:cNvSpPr txBox="1"/>
          <p:nvPr/>
        </p:nvSpPr>
        <p:spPr>
          <a:xfrm>
            <a:off x="461818" y="2152073"/>
            <a:ext cx="112776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Verilog is a powerful tool for designing and implementing hardware architectures for image processing tasks, such as color detection, edge detection, and feature </a:t>
            </a:r>
            <a:r>
              <a:rPr lang="en-US" sz="2000" dirty="0" err="1" smtClean="0">
                <a:latin typeface="Times New Roman" panose="02020603050405020304" pitchFamily="18" charset="0"/>
                <a:cs typeface="Times New Roman" panose="02020603050405020304" pitchFamily="18" charset="0"/>
              </a:rPr>
              <a:t>extraction.Image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processing in Verilog offers advantages such as efficiency, speed, flexibility, and reusability, making it suitable for real-time and cost-effective </a:t>
            </a:r>
            <a:r>
              <a:rPr lang="en-US" sz="2000" dirty="0" err="1">
                <a:latin typeface="Times New Roman" panose="02020603050405020304" pitchFamily="18" charset="0"/>
                <a:cs typeface="Times New Roman" panose="02020603050405020304" pitchFamily="18" charset="0"/>
              </a:rPr>
              <a:t>applications.Image</a:t>
            </a:r>
            <a:r>
              <a:rPr lang="en-US" sz="2000" dirty="0">
                <a:latin typeface="Times New Roman" panose="02020603050405020304" pitchFamily="18" charset="0"/>
                <a:cs typeface="Times New Roman" panose="02020603050405020304" pitchFamily="18" charset="0"/>
              </a:rPr>
              <a:t> processing in Verilog also faces challenges such as complexity, resource constraints, latency, and portability, requiring careful optimization and adaptation of algorithms and </a:t>
            </a:r>
            <a:r>
              <a:rPr lang="en-US" sz="2000" dirty="0" err="1">
                <a:latin typeface="Times New Roman" panose="02020603050405020304" pitchFamily="18" charset="0"/>
                <a:cs typeface="Times New Roman" panose="02020603050405020304" pitchFamily="18" charset="0"/>
              </a:rPr>
              <a:t>architectures.Image</a:t>
            </a:r>
            <a:r>
              <a:rPr lang="en-US" sz="2000" dirty="0">
                <a:latin typeface="Times New Roman" panose="02020603050405020304" pitchFamily="18" charset="0"/>
                <a:cs typeface="Times New Roman" panose="02020603050405020304" pitchFamily="18" charset="0"/>
              </a:rPr>
              <a:t> processing in Verilog has significant implications for various fields, such as medical imaging, security, and robotics, where accurate and fast image analysis and decision-making are </a:t>
            </a:r>
            <a:r>
              <a:rPr lang="en-US" sz="2000" dirty="0" smtClean="0">
                <a:latin typeface="Times New Roman" panose="02020603050405020304" pitchFamily="18" charset="0"/>
                <a:cs typeface="Times New Roman" panose="02020603050405020304" pitchFamily="18" charset="0"/>
              </a:rPr>
              <a:t>essential.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5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2691" y="3158836"/>
            <a:ext cx="2974108"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7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Discussed</a:t>
            </a:r>
            <a:endParaRPr lang="en-IN" dirty="0"/>
          </a:p>
        </p:txBody>
      </p:sp>
      <p:sp>
        <p:nvSpPr>
          <p:cNvPr id="4" name="TextBox 3"/>
          <p:cNvSpPr txBox="1"/>
          <p:nvPr/>
        </p:nvSpPr>
        <p:spPr>
          <a:xfrm>
            <a:off x="471055" y="2068945"/>
            <a:ext cx="11268363" cy="4401205"/>
          </a:xfrm>
          <a:prstGeom prst="rect">
            <a:avLst/>
          </a:prstGeom>
          <a:noFill/>
        </p:spPr>
        <p:txBody>
          <a:bodyPr wrap="square" rtlCol="0">
            <a:spAutoFit/>
          </a:bodyPr>
          <a:lstStyle/>
          <a:p>
            <a:pPr marL="342900" indent="-342900">
              <a:buAutoNum type="arabicParenR"/>
            </a:pPr>
            <a:r>
              <a:rPr lang="en-US" sz="2800" dirty="0" smtClean="0">
                <a:latin typeface="Times New Roman" panose="02020603050405020304" pitchFamily="18" charset="0"/>
                <a:cs typeface="Times New Roman" panose="02020603050405020304" pitchFamily="18" charset="0"/>
              </a:rPr>
              <a:t>Introduction</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Image Processing</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Verilog</a:t>
            </a:r>
          </a:p>
          <a:p>
            <a:pPr marL="342900" indent="-342900">
              <a:buAutoNum type="arabicParenR"/>
            </a:pPr>
            <a:r>
              <a:rPr lang="en-US" sz="2800" dirty="0" err="1" smtClean="0">
                <a:latin typeface="Times New Roman" panose="02020603050405020304" pitchFamily="18" charset="0"/>
                <a:cs typeface="Times New Roman" panose="02020603050405020304" pitchFamily="18" charset="0"/>
              </a:rPr>
              <a:t>Quartus</a:t>
            </a:r>
            <a:r>
              <a:rPr lang="en-US" sz="2800" dirty="0" smtClean="0">
                <a:latin typeface="Times New Roman" panose="02020603050405020304" pitchFamily="18" charset="0"/>
                <a:cs typeface="Times New Roman" panose="02020603050405020304" pitchFamily="18" charset="0"/>
              </a:rPr>
              <a:t> Prime</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Neural Network</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Cyclone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V E</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Advantages of </a:t>
            </a:r>
            <a:r>
              <a:rPr lang="en-US" sz="2800" dirty="0" err="1" smtClean="0">
                <a:latin typeface="Times New Roman" panose="02020603050405020304" pitchFamily="18" charset="0"/>
                <a:cs typeface="Times New Roman" panose="02020603050405020304" pitchFamily="18" charset="0"/>
              </a:rPr>
              <a:t>Colour</a:t>
            </a:r>
            <a:r>
              <a:rPr lang="en-US" sz="2800" dirty="0" smtClean="0">
                <a:latin typeface="Times New Roman" panose="02020603050405020304" pitchFamily="18" charset="0"/>
                <a:cs typeface="Times New Roman" panose="02020603050405020304" pitchFamily="18" charset="0"/>
              </a:rPr>
              <a:t> detection in Verilog</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Sample Code</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Output</a:t>
            </a:r>
          </a:p>
          <a:p>
            <a:pPr marL="342900" indent="-342900">
              <a:buAutoNum type="arabicParenR"/>
            </a:pPr>
            <a:r>
              <a:rPr lang="en-US" sz="2800" dirty="0" smtClean="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29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4" name="TextBox 3"/>
          <p:cNvSpPr txBox="1"/>
          <p:nvPr/>
        </p:nvSpPr>
        <p:spPr>
          <a:xfrm>
            <a:off x="461818" y="2189018"/>
            <a:ext cx="11286837"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is Image Processing</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Briefly </a:t>
            </a:r>
            <a:r>
              <a:rPr lang="en-US" dirty="0">
                <a:latin typeface="Times New Roman" panose="02020603050405020304" pitchFamily="18" charset="0"/>
                <a:cs typeface="Times New Roman" panose="02020603050405020304" pitchFamily="18" charset="0"/>
              </a:rPr>
              <a:t>define image processing as the manipulation and analysis of digital images to enhance, analyze, or obtain information from </a:t>
            </a:r>
            <a:r>
              <a:rPr lang="en-US" dirty="0" err="1">
                <a:latin typeface="Times New Roman" panose="02020603050405020304" pitchFamily="18" charset="0"/>
                <a:cs typeface="Times New Roman" panose="02020603050405020304" pitchFamily="18" charset="0"/>
              </a:rPr>
              <a:t>them.Highlight</a:t>
            </a:r>
            <a:r>
              <a:rPr lang="en-US" dirty="0">
                <a:latin typeface="Times New Roman" panose="02020603050405020304" pitchFamily="18" charset="0"/>
                <a:cs typeface="Times New Roman" panose="02020603050405020304" pitchFamily="18" charset="0"/>
              </a:rPr>
              <a:t> its applications in various fields like computer vision, medical imaging, robotics, and security systems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Why Verilog for Image Processing</a:t>
            </a:r>
            <a:r>
              <a:rPr lang="en-IN" b="1"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Introduce </a:t>
            </a:r>
            <a:r>
              <a:rPr lang="en-IN" dirty="0">
                <a:latin typeface="Times New Roman" panose="02020603050405020304" pitchFamily="18" charset="0"/>
                <a:cs typeface="Times New Roman" panose="02020603050405020304" pitchFamily="18" charset="0"/>
              </a:rPr>
              <a:t>Verilog as a hardware description language (HDL) used to design and implement digital </a:t>
            </a:r>
            <a:r>
              <a:rPr lang="en-IN" dirty="0" smtClean="0">
                <a:latin typeface="Times New Roman" panose="02020603050405020304" pitchFamily="18" charset="0"/>
                <a:cs typeface="Times New Roman" panose="02020603050405020304" pitchFamily="18" charset="0"/>
              </a:rPr>
              <a:t>circuits. </a:t>
            </a:r>
          </a:p>
          <a:p>
            <a:r>
              <a:rPr lang="en-IN" b="1" dirty="0" smtClean="0">
                <a:latin typeface="Times New Roman" panose="02020603050405020304" pitchFamily="18" charset="0"/>
                <a:cs typeface="Times New Roman" panose="02020603050405020304" pitchFamily="18" charset="0"/>
              </a:rPr>
              <a:t>Hardware </a:t>
            </a:r>
            <a:r>
              <a:rPr lang="en-IN" b="1" dirty="0">
                <a:latin typeface="Times New Roman" panose="02020603050405020304" pitchFamily="18" charset="0"/>
                <a:cs typeface="Times New Roman" panose="02020603050405020304" pitchFamily="18" charset="0"/>
              </a:rPr>
              <a:t>acceleration: </a:t>
            </a:r>
            <a:endParaRPr lang="en-IN" b="1"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Verilog </a:t>
            </a:r>
            <a:r>
              <a:rPr lang="en-IN" dirty="0">
                <a:latin typeface="Times New Roman" panose="02020603050405020304" pitchFamily="18" charset="0"/>
                <a:cs typeface="Times New Roman" panose="02020603050405020304" pitchFamily="18" charset="0"/>
              </a:rPr>
              <a:t>allows efficient implementation of image processing algorithms on dedicated hardware, leading to faster processing compared to software solutions</a:t>
            </a:r>
            <a:r>
              <a:rPr lang="en-IN"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Parallelism</a:t>
            </a:r>
            <a:r>
              <a:rPr lang="en-IN" b="1" dirty="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Verilog </a:t>
            </a:r>
            <a:r>
              <a:rPr lang="en-IN" dirty="0">
                <a:latin typeface="Times New Roman" panose="02020603050405020304" pitchFamily="18" charset="0"/>
                <a:cs typeface="Times New Roman" panose="02020603050405020304" pitchFamily="18" charset="0"/>
              </a:rPr>
              <a:t>can exploit the inherent parallelism of image data for high-throughput processing</a:t>
            </a:r>
            <a:r>
              <a:rPr lang="en-IN"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Low-level </a:t>
            </a:r>
            <a:r>
              <a:rPr lang="en-IN" b="1" dirty="0">
                <a:latin typeface="Times New Roman" panose="02020603050405020304" pitchFamily="18" charset="0"/>
                <a:cs typeface="Times New Roman" panose="02020603050405020304" pitchFamily="18" charset="0"/>
              </a:rPr>
              <a:t>control: </a:t>
            </a:r>
            <a:endParaRPr lang="en-IN" b="1"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Verilog </a:t>
            </a:r>
            <a:r>
              <a:rPr lang="en-IN" dirty="0">
                <a:latin typeface="Times New Roman" panose="02020603050405020304" pitchFamily="18" charset="0"/>
                <a:cs typeface="Times New Roman" panose="02020603050405020304" pitchFamily="18" charset="0"/>
              </a:rPr>
              <a:t>provides direct access to hardware resources like memory and processors, enabling fine-grained control over image processing pipelines.</a:t>
            </a:r>
          </a:p>
        </p:txBody>
      </p:sp>
    </p:spTree>
    <p:extLst>
      <p:ext uri="{BB962C8B-B14F-4D97-AF65-F5344CB8AC3E}">
        <p14:creationId xmlns:p14="http://schemas.microsoft.com/office/powerpoint/2010/main" val="36198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a:t>
            </a:r>
            <a:endParaRPr lang="en-IN" dirty="0"/>
          </a:p>
        </p:txBody>
      </p:sp>
      <p:sp>
        <p:nvSpPr>
          <p:cNvPr id="4" name="TextBox 3"/>
          <p:cNvSpPr txBox="1"/>
          <p:nvPr/>
        </p:nvSpPr>
        <p:spPr>
          <a:xfrm>
            <a:off x="342444" y="2198255"/>
            <a:ext cx="11268364" cy="347787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Verilog </a:t>
            </a:r>
            <a:r>
              <a:rPr lang="en-US" sz="2000" dirty="0">
                <a:latin typeface="Times New Roman" panose="02020603050405020304" pitchFamily="18" charset="0"/>
                <a:cs typeface="Times New Roman" panose="02020603050405020304" pitchFamily="18" charset="0"/>
              </a:rPr>
              <a:t>is a hardware description language (HDL) used to design and implement digital circuits and systems. It's like a programming language, but instead of writing code for software, you write code that describes the behavior and structure of electronic </a:t>
            </a:r>
            <a:r>
              <a:rPr lang="en-US" sz="2000" dirty="0" smtClean="0">
                <a:latin typeface="Times New Roman" panose="02020603050405020304" pitchFamily="18" charset="0"/>
                <a:cs typeface="Times New Roman" panose="02020603050405020304" pitchFamily="18" charset="0"/>
              </a:rPr>
              <a:t>circuits</a:t>
            </a:r>
          </a:p>
          <a:p>
            <a:r>
              <a:rPr lang="en-US" sz="2000" dirty="0">
                <a:latin typeface="Times New Roman" panose="02020603050405020304" pitchFamily="18" charset="0"/>
                <a:cs typeface="Times New Roman" panose="02020603050405020304" pitchFamily="18" charset="0"/>
              </a:rPr>
              <a:t>Modeling: Verilog allows you to model the functionality of digital circuits at different levels of abstraction, from simple logic gates to complex processors and memories.</a:t>
            </a:r>
          </a:p>
          <a:p>
            <a:r>
              <a:rPr lang="en-US" sz="2000" dirty="0">
                <a:latin typeface="Times New Roman" panose="02020603050405020304" pitchFamily="18" charset="0"/>
                <a:cs typeface="Times New Roman" panose="02020603050405020304" pitchFamily="18" charset="0"/>
              </a:rPr>
              <a:t>Applications: Verilog is widely used in various fields such </a:t>
            </a:r>
            <a:r>
              <a:rPr lang="en-US" sz="2000" dirty="0" err="1">
                <a:latin typeface="Times New Roman" panose="02020603050405020304" pitchFamily="18" charset="0"/>
                <a:cs typeface="Times New Roman" panose="02020603050405020304" pitchFamily="18" charset="0"/>
              </a:rPr>
              <a:t>as:Digital</a:t>
            </a:r>
            <a:r>
              <a:rPr lang="en-US" sz="2000" dirty="0">
                <a:latin typeface="Times New Roman" panose="02020603050405020304" pitchFamily="18" charset="0"/>
                <a:cs typeface="Times New Roman" panose="02020603050405020304" pitchFamily="18" charset="0"/>
              </a:rPr>
              <a:t> logic design: designing integrated circuits (ICs), FPGAs (Field-Programmable Gate Arrays), and ASICs (Application-Specific Integrated Circuits).</a:t>
            </a:r>
          </a:p>
          <a:p>
            <a:r>
              <a:rPr lang="en-US" sz="2000" dirty="0">
                <a:latin typeface="Times New Roman" panose="02020603050405020304" pitchFamily="18" charset="0"/>
                <a:cs typeface="Times New Roman" panose="02020603050405020304" pitchFamily="18" charset="0"/>
              </a:rPr>
              <a:t>Digital signal processing: implementing algorithms for tasks like filtering, compression, and modulation.</a:t>
            </a:r>
          </a:p>
          <a:p>
            <a:r>
              <a:rPr lang="en-US" sz="2000" dirty="0">
                <a:latin typeface="Times New Roman" panose="02020603050405020304" pitchFamily="18" charset="0"/>
                <a:cs typeface="Times New Roman" panose="02020603050405020304" pitchFamily="18" charset="0"/>
              </a:rPr>
              <a:t>Verification: simulating and testing the behavior of digital circuits before </a:t>
            </a:r>
            <a:r>
              <a:rPr lang="en-US" sz="2000" dirty="0" smtClean="0">
                <a:latin typeface="Times New Roman" panose="02020603050405020304" pitchFamily="18" charset="0"/>
                <a:cs typeface="Times New Roman" panose="02020603050405020304" pitchFamily="18" charset="0"/>
              </a:rPr>
              <a:t>fabrication</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36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Quartus</a:t>
            </a:r>
            <a:r>
              <a:rPr lang="en-US" dirty="0" smtClean="0"/>
              <a:t> Prime</a:t>
            </a:r>
            <a:endParaRPr lang="en-IN" dirty="0"/>
          </a:p>
        </p:txBody>
      </p:sp>
      <p:sp>
        <p:nvSpPr>
          <p:cNvPr id="4" name="TextBox 3"/>
          <p:cNvSpPr txBox="1"/>
          <p:nvPr/>
        </p:nvSpPr>
        <p:spPr>
          <a:xfrm>
            <a:off x="452581" y="2056686"/>
            <a:ext cx="11286837"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Intel </a:t>
            </a:r>
            <a:r>
              <a:rPr lang="en-US" dirty="0" err="1">
                <a:latin typeface="Times New Roman" panose="02020603050405020304" pitchFamily="18" charset="0"/>
                <a:cs typeface="Times New Roman" panose="02020603050405020304" pitchFamily="18" charset="0"/>
              </a:rPr>
              <a:t>Quartus</a:t>
            </a:r>
            <a:r>
              <a:rPr lang="en-US" dirty="0">
                <a:latin typeface="Times New Roman" panose="02020603050405020304" pitchFamily="18" charset="0"/>
                <a:cs typeface="Times New Roman" panose="02020603050405020304" pitchFamily="18" charset="0"/>
              </a:rPr>
              <a:t> Prime is a programmable logic device design software produced by Intel. It enables analysis and synthesis of HDL designs, allowing developers to compile their designs, perform timing analysis, examine RTL diagrams, simulate a design’s reaction to different stimuli, and configure the target </a:t>
            </a:r>
            <a:r>
              <a:rPr lang="en-US" dirty="0" smtClean="0">
                <a:latin typeface="Times New Roman" panose="02020603050405020304" pitchFamily="18" charset="0"/>
                <a:cs typeface="Times New Roman" panose="02020603050405020304" pitchFamily="18" charset="0"/>
              </a:rPr>
              <a:t>device.</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Features</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Quartus</a:t>
            </a:r>
            <a:r>
              <a:rPr lang="en-US" dirty="0">
                <a:latin typeface="Times New Roman" panose="02020603050405020304" pitchFamily="18" charset="0"/>
                <a:cs typeface="Times New Roman" panose="02020603050405020304" pitchFamily="18" charset="0"/>
              </a:rPr>
              <a:t> Prime software includes features like Platform Designer, </a:t>
            </a:r>
            <a:r>
              <a:rPr lang="en-US" dirty="0" err="1">
                <a:latin typeface="Times New Roman" panose="02020603050405020304" pitchFamily="18" charset="0"/>
                <a:cs typeface="Times New Roman" panose="02020603050405020304" pitchFamily="18" charset="0"/>
              </a:rPr>
              <a:t>SoCEDS</a:t>
            </a:r>
            <a:r>
              <a:rPr lang="en-US" dirty="0">
                <a:latin typeface="Times New Roman" panose="02020603050405020304" pitchFamily="18" charset="0"/>
                <a:cs typeface="Times New Roman" panose="02020603050405020304" pitchFamily="18" charset="0"/>
              </a:rPr>
              <a:t>, DSP Builder, and an external memory interface toolkit. It also supports the generation of JAM/STAPL files for JTAG in-circuit device </a:t>
            </a:r>
            <a:r>
              <a:rPr lang="en-US" dirty="0" smtClean="0">
                <a:latin typeface="Times New Roman" panose="02020603050405020304" pitchFamily="18" charset="0"/>
                <a:cs typeface="Times New Roman" panose="02020603050405020304" pitchFamily="18" charset="0"/>
              </a:rPr>
              <a:t>programmers.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Editions</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Quartus</a:t>
            </a:r>
            <a:r>
              <a:rPr lang="en-US" dirty="0">
                <a:latin typeface="Times New Roman" panose="02020603050405020304" pitchFamily="18" charset="0"/>
                <a:cs typeface="Times New Roman" panose="02020603050405020304" pitchFamily="18" charset="0"/>
              </a:rPr>
              <a:t> Prime is available in three editions: Lite, Standard, and Pro. The Lite Edition is free and supports a limited number of FPGA devices. The Standard Edition requires a license and supports an extensive number of FPGA devices. The Pro Edition supports only the latest FPGA </a:t>
            </a:r>
            <a:r>
              <a:rPr lang="en-US" dirty="0" smtClean="0">
                <a:latin typeface="Times New Roman" panose="02020603050405020304" pitchFamily="18" charset="0"/>
                <a:cs typeface="Times New Roman" panose="02020603050405020304" pitchFamily="18" charset="0"/>
              </a:rPr>
              <a:t>devices.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Design </a:t>
            </a:r>
            <a:r>
              <a:rPr lang="en-US" b="1" dirty="0">
                <a:latin typeface="Times New Roman" panose="02020603050405020304" pitchFamily="18" charset="0"/>
                <a:cs typeface="Times New Roman" panose="02020603050405020304" pitchFamily="18" charset="0"/>
              </a:rPr>
              <a:t>Flow: </a:t>
            </a:r>
            <a:r>
              <a:rPr lang="en-US" dirty="0" err="1">
                <a:latin typeface="Times New Roman" panose="02020603050405020304" pitchFamily="18" charset="0"/>
                <a:cs typeface="Times New Roman" panose="02020603050405020304" pitchFamily="18" charset="0"/>
              </a:rPr>
              <a:t>Quartus</a:t>
            </a:r>
            <a:r>
              <a:rPr lang="en-US" dirty="0">
                <a:latin typeface="Times New Roman" panose="02020603050405020304" pitchFamily="18" charset="0"/>
                <a:cs typeface="Times New Roman" panose="02020603050405020304" pitchFamily="18" charset="0"/>
              </a:rPr>
              <a:t> Prime supports a variety of design flows, including partial reconfiguration, block-based design, and incremental </a:t>
            </a:r>
            <a:r>
              <a:rPr lang="en-US" dirty="0" smtClean="0">
                <a:latin typeface="Times New Roman" panose="02020603050405020304" pitchFamily="18" charset="0"/>
                <a:cs typeface="Times New Roman" panose="02020603050405020304" pitchFamily="18" charset="0"/>
              </a:rPr>
              <a:t>optimization.</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Applications</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Quartus</a:t>
            </a:r>
            <a:r>
              <a:rPr lang="en-US" dirty="0">
                <a:latin typeface="Times New Roman" panose="02020603050405020304" pitchFamily="18" charset="0"/>
                <a:cs typeface="Times New Roman" panose="02020603050405020304" pitchFamily="18" charset="0"/>
              </a:rPr>
              <a:t> Prime has wide-ranging applications in FPGA, CPLD, and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designs. It provides a fast path to convert your concept into reality and supports many third-party tools for synthesis, static timing analysis, board-level simulation, signal integrity analysis, and formal verification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71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IN" dirty="0"/>
          </a:p>
        </p:txBody>
      </p:sp>
      <p:sp>
        <p:nvSpPr>
          <p:cNvPr id="4" name="TextBox 3"/>
          <p:cNvSpPr txBox="1"/>
          <p:nvPr/>
        </p:nvSpPr>
        <p:spPr>
          <a:xfrm>
            <a:off x="471055" y="2244436"/>
            <a:ext cx="112776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Image Recognition: </a:t>
            </a:r>
            <a:r>
              <a:rPr lang="en-US" sz="2000" dirty="0">
                <a:latin typeface="Times New Roman" panose="02020603050405020304" pitchFamily="18" charset="0"/>
                <a:cs typeface="Times New Roman" panose="02020603050405020304" pitchFamily="18" charset="0"/>
              </a:rPr>
              <a:t>Neural networks, especially Convolutional Neural Networks (CNNs), have revolutionized the field of computer vision by enabling machines to recognize and analyze </a:t>
            </a:r>
            <a:r>
              <a:rPr lang="en-US" sz="2000" dirty="0" smtClean="0">
                <a:latin typeface="Times New Roman" panose="02020603050405020304" pitchFamily="18" charset="0"/>
                <a:cs typeface="Times New Roman" panose="02020603050405020304" pitchFamily="18" charset="0"/>
              </a:rPr>
              <a:t>images.</a:t>
            </a:r>
          </a:p>
          <a:p>
            <a:r>
              <a:rPr lang="en-US" sz="2000" b="1" dirty="0" smtClean="0">
                <a:latin typeface="Times New Roman" panose="02020603050405020304" pitchFamily="18" charset="0"/>
                <a:cs typeface="Times New Roman" panose="02020603050405020304" pitchFamily="18" charset="0"/>
              </a:rPr>
              <a:t>Object </a:t>
            </a:r>
            <a:r>
              <a:rPr lang="en-US" sz="2000" b="1" dirty="0">
                <a:latin typeface="Times New Roman" panose="02020603050405020304" pitchFamily="18" charset="0"/>
                <a:cs typeface="Times New Roman" panose="02020603050405020304" pitchFamily="18" charset="0"/>
              </a:rPr>
              <a:t>Detection: </a:t>
            </a:r>
            <a:r>
              <a:rPr lang="en-US" sz="2000" dirty="0">
                <a:latin typeface="Times New Roman" panose="02020603050405020304" pitchFamily="18" charset="0"/>
                <a:cs typeface="Times New Roman" panose="02020603050405020304" pitchFamily="18" charset="0"/>
              </a:rPr>
              <a:t>Neural networks are capable of identifying and detecting objects within an image, which is a crucial application of image </a:t>
            </a:r>
            <a:r>
              <a:rPr lang="en-US" sz="2000" dirty="0" smtClean="0">
                <a:latin typeface="Times New Roman" panose="02020603050405020304" pitchFamily="18" charset="0"/>
                <a:cs typeface="Times New Roman" panose="02020603050405020304" pitchFamily="18" charset="0"/>
              </a:rPr>
              <a:t>processing.</a:t>
            </a:r>
          </a:p>
          <a:p>
            <a:r>
              <a:rPr lang="en-US" sz="2000" b="1" dirty="0" smtClean="0">
                <a:latin typeface="Times New Roman" panose="02020603050405020304" pitchFamily="18" charset="0"/>
                <a:cs typeface="Times New Roman" panose="02020603050405020304" pitchFamily="18" charset="0"/>
              </a:rPr>
              <a:t>Image </a:t>
            </a:r>
            <a:r>
              <a:rPr lang="en-US" sz="2000" b="1" dirty="0">
                <a:latin typeface="Times New Roman" panose="02020603050405020304" pitchFamily="18" charset="0"/>
                <a:cs typeface="Times New Roman" panose="02020603050405020304" pitchFamily="18" charset="0"/>
              </a:rPr>
              <a:t>Segmentation: </a:t>
            </a:r>
            <a:r>
              <a:rPr lang="en-US" sz="2000" dirty="0">
                <a:latin typeface="Times New Roman" panose="02020603050405020304" pitchFamily="18" charset="0"/>
                <a:cs typeface="Times New Roman" panose="02020603050405020304" pitchFamily="18" charset="0"/>
              </a:rPr>
              <a:t>Neural networks can convert an image into a collection of regions of pixels represented by a mask or a labelled image, a process known as image </a:t>
            </a:r>
            <a:r>
              <a:rPr lang="en-US" sz="2000" dirty="0" smtClean="0">
                <a:latin typeface="Times New Roman" panose="02020603050405020304" pitchFamily="18" charset="0"/>
                <a:cs typeface="Times New Roman" panose="02020603050405020304" pitchFamily="18" charset="0"/>
              </a:rPr>
              <a:t>segmentation.</a:t>
            </a:r>
          </a:p>
          <a:p>
            <a:r>
              <a:rPr lang="en-US" sz="2000" b="1" dirty="0" smtClean="0">
                <a:latin typeface="Times New Roman" panose="02020603050405020304" pitchFamily="18" charset="0"/>
                <a:cs typeface="Times New Roman" panose="02020603050405020304" pitchFamily="18" charset="0"/>
              </a:rPr>
              <a:t>Image </a:t>
            </a:r>
            <a:r>
              <a:rPr lang="en-US" sz="2000" b="1" dirty="0">
                <a:latin typeface="Times New Roman" panose="02020603050405020304" pitchFamily="18" charset="0"/>
                <a:cs typeface="Times New Roman" panose="02020603050405020304" pitchFamily="18" charset="0"/>
              </a:rPr>
              <a:t>Generation: </a:t>
            </a:r>
            <a:r>
              <a:rPr lang="en-US" sz="2000" dirty="0">
                <a:latin typeface="Times New Roman" panose="02020603050405020304" pitchFamily="18" charset="0"/>
                <a:cs typeface="Times New Roman" panose="02020603050405020304" pitchFamily="18" charset="0"/>
              </a:rPr>
              <a:t>Neural networks can generate new images based on certain criteria or characteristics, learning from a large dataset of </a:t>
            </a:r>
            <a:r>
              <a:rPr lang="en-US" sz="2000" dirty="0" smtClean="0">
                <a:latin typeface="Times New Roman" panose="02020603050405020304" pitchFamily="18" charset="0"/>
                <a:cs typeface="Times New Roman" panose="02020603050405020304" pitchFamily="18" charset="0"/>
              </a:rPr>
              <a:t>images.</a:t>
            </a:r>
          </a:p>
          <a:p>
            <a:r>
              <a:rPr lang="en-US" sz="2000" b="1" dirty="0" smtClean="0">
                <a:latin typeface="Times New Roman" panose="02020603050405020304" pitchFamily="18" charset="0"/>
                <a:cs typeface="Times New Roman" panose="02020603050405020304" pitchFamily="18" charset="0"/>
              </a:rPr>
              <a:t>Hardware </a:t>
            </a:r>
            <a:r>
              <a:rPr lang="en-US" sz="2000" b="1"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The implementation of these image processing techniques using hardware description languages like Verilog can lead to the development of efficient and high-performance hardware </a:t>
            </a:r>
            <a:r>
              <a:rPr lang="en-US" sz="2000" dirty="0" smtClean="0">
                <a:latin typeface="Times New Roman" panose="02020603050405020304" pitchFamily="18" charset="0"/>
                <a:cs typeface="Times New Roman" panose="02020603050405020304" pitchFamily="18" charset="0"/>
              </a:rPr>
              <a:t>solutions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39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Cyclone IV E</a:t>
            </a:r>
            <a:endParaRPr lang="en-IN" dirty="0"/>
          </a:p>
        </p:txBody>
      </p:sp>
      <p:sp>
        <p:nvSpPr>
          <p:cNvPr id="4" name="TextBox 3"/>
          <p:cNvSpPr txBox="1"/>
          <p:nvPr/>
        </p:nvSpPr>
        <p:spPr>
          <a:xfrm>
            <a:off x="461818" y="2189018"/>
            <a:ext cx="11249891"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Overview: </a:t>
            </a:r>
            <a:r>
              <a:rPr lang="en-US" sz="2000" dirty="0">
                <a:latin typeface="Times New Roman" panose="02020603050405020304" pitchFamily="18" charset="0"/>
                <a:cs typeface="Times New Roman" panose="02020603050405020304" pitchFamily="18" charset="0"/>
              </a:rPr>
              <a:t>The Cyclone IV E board is a high-performance FPGA board developed by Intel. It uses the Cyclone IV E FPGA, which is designed for efficient implementation of complex algorithms and </a:t>
            </a:r>
            <a:r>
              <a:rPr lang="en-US" sz="2000" dirty="0" smtClean="0">
                <a:latin typeface="Times New Roman" panose="02020603050405020304" pitchFamily="18" charset="0"/>
                <a:cs typeface="Times New Roman" panose="02020603050405020304" pitchFamily="18" charset="0"/>
              </a:rPr>
              <a:t>systems.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Features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Cyclone IV E FPGA supports a wide range of logic elements, digital signal processing blocks, embedded memory, and user I/O count. The specific features vary depending on the </a:t>
            </a:r>
            <a:r>
              <a:rPr lang="en-US" sz="2000" dirty="0" smtClean="0">
                <a:latin typeface="Times New Roman" panose="02020603050405020304" pitchFamily="18" charset="0"/>
                <a:cs typeface="Times New Roman" panose="02020603050405020304" pitchFamily="18" charset="0"/>
              </a:rPr>
              <a:t>model.</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Design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Cyclone IV E board is compact and simple, operating on a 3.3V single power </a:t>
            </a:r>
            <a:r>
              <a:rPr lang="en-US" sz="2000" dirty="0" smtClean="0">
                <a:latin typeface="Times New Roman" panose="02020603050405020304" pitchFamily="18" charset="0"/>
                <a:cs typeface="Times New Roman" panose="02020603050405020304" pitchFamily="18" charset="0"/>
              </a:rPr>
              <a:t>supply.</a:t>
            </a:r>
          </a:p>
          <a:p>
            <a:r>
              <a:rPr lang="en-US" sz="2000" dirty="0" smtClean="0">
                <a:latin typeface="Times New Roman" panose="02020603050405020304" pitchFamily="18" charset="0"/>
                <a:cs typeface="Times New Roman" panose="02020603050405020304" pitchFamily="18" charset="0"/>
              </a:rPr>
              <a:t>Applications</a:t>
            </a:r>
            <a:r>
              <a:rPr lang="en-US" sz="2000" dirty="0">
                <a:latin typeface="Times New Roman" panose="02020603050405020304" pitchFamily="18" charset="0"/>
                <a:cs typeface="Times New Roman" panose="02020603050405020304" pitchFamily="18" charset="0"/>
              </a:rPr>
              <a:t>: The Cyclone IV E board is commonly used for designing digital systems, making it suitable for a variety of applications, including image processing, security, and </a:t>
            </a:r>
            <a:r>
              <a:rPr lang="en-US" sz="2000" dirty="0" smtClean="0">
                <a:latin typeface="Times New Roman" panose="02020603050405020304" pitchFamily="18" charset="0"/>
                <a:cs typeface="Times New Roman" panose="02020603050405020304" pitchFamily="18" charset="0"/>
              </a:rPr>
              <a:t>robotics.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Variants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Cyclone IV E FPGA is available in several variants, each offering different numbers of logic elements, digital signal processing blocks, embedded memory, and user I/O count1.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9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Colour</a:t>
            </a:r>
            <a:r>
              <a:rPr lang="en-US" dirty="0" smtClean="0"/>
              <a:t> Detection in Verilog</a:t>
            </a:r>
            <a:endParaRPr lang="en-IN" dirty="0"/>
          </a:p>
        </p:txBody>
      </p:sp>
      <p:sp>
        <p:nvSpPr>
          <p:cNvPr id="4" name="TextBox 3"/>
          <p:cNvSpPr txBox="1"/>
          <p:nvPr/>
        </p:nvSpPr>
        <p:spPr>
          <a:xfrm>
            <a:off x="457200" y="1958109"/>
            <a:ext cx="1127760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Faster processing: </a:t>
            </a:r>
            <a:r>
              <a:rPr lang="en-US" dirty="0">
                <a:latin typeface="Times New Roman" panose="02020603050405020304" pitchFamily="18" charset="0"/>
                <a:cs typeface="Times New Roman" panose="02020603050405020304" pitchFamily="18" charset="0"/>
              </a:rPr>
              <a:t>Verilog is a hardware description language that can be used to design and implement digital circuits. By using </a:t>
            </a:r>
            <a:r>
              <a:rPr lang="en-US" dirty="0" err="1">
                <a:latin typeface="Times New Roman" panose="02020603050405020304" pitchFamily="18" charset="0"/>
                <a:cs typeface="Times New Roman" panose="02020603050405020304" pitchFamily="18" charset="0"/>
              </a:rPr>
              <a:t>verilog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can be performed at the hardware level, which is faster than software-based </a:t>
            </a:r>
            <a:r>
              <a:rPr lang="en-US" dirty="0" smtClean="0">
                <a:latin typeface="Times New Roman" panose="02020603050405020304" pitchFamily="18" charset="0"/>
                <a:cs typeface="Times New Roman" panose="02020603050405020304" pitchFamily="18" charset="0"/>
              </a:rPr>
              <a:t>methods.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Lower </a:t>
            </a:r>
            <a:r>
              <a:rPr lang="en-US" b="1" dirty="0">
                <a:latin typeface="Times New Roman" panose="02020603050405020304" pitchFamily="18" charset="0"/>
                <a:cs typeface="Times New Roman" panose="02020603050405020304" pitchFamily="18" charset="0"/>
              </a:rPr>
              <a:t>power consumption: </a:t>
            </a:r>
            <a:r>
              <a:rPr lang="en-US" dirty="0">
                <a:latin typeface="Times New Roman" panose="02020603050405020304" pitchFamily="18" charset="0"/>
                <a:cs typeface="Times New Roman" panose="02020603050405020304" pitchFamily="18" charset="0"/>
              </a:rPr>
              <a:t>Hardware-based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can also reduce the power consumption of the system, as it does not require a CPU or an operating system to run the </a:t>
            </a:r>
            <a:r>
              <a:rPr lang="en-US" dirty="0" smtClean="0">
                <a:latin typeface="Times New Roman" panose="02020603050405020304" pitchFamily="18" charset="0"/>
                <a:cs typeface="Times New Roman" panose="02020603050405020304" pitchFamily="18" charset="0"/>
              </a:rPr>
              <a:t>algorithm.</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Customizable </a:t>
            </a:r>
            <a:r>
              <a:rPr lang="en-US" b="1" dirty="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Verilog allows the designer to create custom modules and components that can suit the specific needs and requirements of the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application. For example, one can adjust the resolution, accuracy, and speed of the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algorithm by modifying the </a:t>
            </a:r>
            <a:r>
              <a:rPr lang="en-US" dirty="0" err="1">
                <a:latin typeface="Times New Roman" panose="02020603050405020304" pitchFamily="18" charset="0"/>
                <a:cs typeface="Times New Roman" panose="02020603050405020304" pitchFamily="18" charset="0"/>
              </a:rPr>
              <a:t>verilog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code.</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Reusable </a:t>
            </a:r>
            <a:r>
              <a:rPr lang="en-US" b="1" dirty="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Verilog code can be reused for different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applications, as long as the input and output formats are compatible. This can save time and effort for the designer, as well as increase the reliability and consistency of the code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Easy </a:t>
            </a:r>
            <a:r>
              <a:rPr lang="en-US" b="1" dirty="0">
                <a:latin typeface="Times New Roman" panose="02020603050405020304" pitchFamily="18" charset="0"/>
                <a:cs typeface="Times New Roman" panose="02020603050405020304" pitchFamily="18" charset="0"/>
              </a:rPr>
              <a:t>testing and debugging: </a:t>
            </a:r>
            <a:r>
              <a:rPr lang="en-US" dirty="0">
                <a:latin typeface="Times New Roman" panose="02020603050405020304" pitchFamily="18" charset="0"/>
                <a:cs typeface="Times New Roman" panose="02020603050405020304" pitchFamily="18" charset="0"/>
              </a:rPr>
              <a:t>Verilog code can be easily tested and debugged using simulation tools and logic analyzers. These tools can help the designer to verify the functionality and performance of the </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detection algorithm, as well as identify and fix any errors or bugs.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4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Codes</a:t>
            </a:r>
            <a:endParaRPr lang="en-IN" dirty="0"/>
          </a:p>
        </p:txBody>
      </p:sp>
      <p:pic>
        <p:nvPicPr>
          <p:cNvPr id="4" name="Picture 3"/>
          <p:cNvPicPr>
            <a:picLocks noChangeAspect="1"/>
          </p:cNvPicPr>
          <p:nvPr/>
        </p:nvPicPr>
        <p:blipFill>
          <a:blip r:embed="rId2"/>
          <a:stretch>
            <a:fillRect/>
          </a:stretch>
        </p:blipFill>
        <p:spPr>
          <a:xfrm>
            <a:off x="998285" y="2680487"/>
            <a:ext cx="4210266" cy="3067208"/>
          </a:xfrm>
          <a:prstGeom prst="rect">
            <a:avLst/>
          </a:prstGeom>
        </p:spPr>
      </p:pic>
      <p:pic>
        <p:nvPicPr>
          <p:cNvPr id="5" name="Picture 4"/>
          <p:cNvPicPr>
            <a:picLocks noChangeAspect="1"/>
          </p:cNvPicPr>
          <p:nvPr/>
        </p:nvPicPr>
        <p:blipFill>
          <a:blip r:embed="rId3"/>
          <a:stretch>
            <a:fillRect/>
          </a:stretch>
        </p:blipFill>
        <p:spPr>
          <a:xfrm>
            <a:off x="5280952" y="2810189"/>
            <a:ext cx="6425647" cy="3020339"/>
          </a:xfrm>
          <a:prstGeom prst="rect">
            <a:avLst/>
          </a:prstGeom>
        </p:spPr>
      </p:pic>
    </p:spTree>
    <p:extLst>
      <p:ext uri="{BB962C8B-B14F-4D97-AF65-F5344CB8AC3E}">
        <p14:creationId xmlns:p14="http://schemas.microsoft.com/office/powerpoint/2010/main" val="158719908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141</TotalTime>
  <Words>1080</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Bahnschrift SemiBold SemiConden</vt:lpstr>
      <vt:lpstr>Gill Sans MT</vt:lpstr>
      <vt:lpstr>Times New Roman</vt:lpstr>
      <vt:lpstr>Wingdings 2</vt:lpstr>
      <vt:lpstr>Dividend</vt:lpstr>
      <vt:lpstr>Research Attachment Program</vt:lpstr>
      <vt:lpstr>Topics to be Discussed</vt:lpstr>
      <vt:lpstr>Introduction</vt:lpstr>
      <vt:lpstr>Verilog</vt:lpstr>
      <vt:lpstr>Quartus Prime</vt:lpstr>
      <vt:lpstr>Neural Network</vt:lpstr>
      <vt:lpstr>Cyclone IV E</vt:lpstr>
      <vt:lpstr>Advantages of Colour Detection in Verilog</vt:lpstr>
      <vt:lpstr>Sample Codes</vt:lpstr>
      <vt:lpstr>Output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Attachment Program</dc:title>
  <dc:creator>Microsoft account</dc:creator>
  <cp:lastModifiedBy>Microsoft account</cp:lastModifiedBy>
  <cp:revision>7</cp:revision>
  <dcterms:created xsi:type="dcterms:W3CDTF">2023-12-14T03:02:28Z</dcterms:created>
  <dcterms:modified xsi:type="dcterms:W3CDTF">2023-12-14T05:24:13Z</dcterms:modified>
</cp:coreProperties>
</file>