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67" r:id="rId2"/>
    <p:sldId id="257" r:id="rId3"/>
    <p:sldId id="274" r:id="rId4"/>
    <p:sldId id="265" r:id="rId5"/>
    <p:sldId id="266" r:id="rId6"/>
    <p:sldId id="275" r:id="rId7"/>
    <p:sldId id="270" r:id="rId8"/>
    <p:sldId id="269" r:id="rId9"/>
    <p:sldId id="272" r:id="rId10"/>
    <p:sldId id="278" r:id="rId11"/>
    <p:sldId id="276" r:id="rId12"/>
    <p:sldId id="273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301" r:id="rId21"/>
    <p:sldId id="291" r:id="rId22"/>
    <p:sldId id="296" r:id="rId23"/>
    <p:sldId id="302" r:id="rId24"/>
    <p:sldId id="297" r:id="rId25"/>
    <p:sldId id="300" r:id="rId26"/>
    <p:sldId id="304" r:id="rId27"/>
    <p:sldId id="305" r:id="rId28"/>
    <p:sldId id="303" r:id="rId29"/>
    <p:sldId id="307" r:id="rId30"/>
    <p:sldId id="309" r:id="rId31"/>
    <p:sldId id="294" r:id="rId32"/>
    <p:sldId id="311" r:id="rId33"/>
    <p:sldId id="312" r:id="rId34"/>
    <p:sldId id="308" r:id="rId35"/>
    <p:sldId id="313" r:id="rId36"/>
    <p:sldId id="293" r:id="rId37"/>
    <p:sldId id="292" r:id="rId38"/>
    <p:sldId id="314" r:id="rId39"/>
    <p:sldId id="315" r:id="rId40"/>
    <p:sldId id="317" r:id="rId41"/>
    <p:sldId id="318" r:id="rId42"/>
    <p:sldId id="319" r:id="rId43"/>
    <p:sldId id="321" r:id="rId44"/>
    <p:sldId id="322" r:id="rId45"/>
    <p:sldId id="323" r:id="rId46"/>
    <p:sldId id="327" r:id="rId47"/>
    <p:sldId id="324" r:id="rId48"/>
    <p:sldId id="329" r:id="rId49"/>
    <p:sldId id="326" r:id="rId50"/>
    <p:sldId id="331" r:id="rId51"/>
    <p:sldId id="333" r:id="rId52"/>
    <p:sldId id="334" r:id="rId53"/>
    <p:sldId id="335" r:id="rId54"/>
    <p:sldId id="337" r:id="rId55"/>
    <p:sldId id="288" r:id="rId56"/>
    <p:sldId id="339" r:id="rId57"/>
    <p:sldId id="289" r:id="rId58"/>
    <p:sldId id="2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/>
    <p:restoredTop sz="86395"/>
  </p:normalViewPr>
  <p:slideViewPr>
    <p:cSldViewPr snapToGrid="0" snapToObjects="1">
      <p:cViewPr varScale="1">
        <p:scale>
          <a:sx n="128" d="100"/>
          <a:sy n="128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-7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2523A-2975-48BE-A7E1-DDC2DCE323B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FBC903-3ED5-401D-A802-CE3C1F10E15D}">
      <dgm:prSet/>
      <dgm:spPr/>
      <dgm:t>
        <a:bodyPr/>
        <a:lstStyle/>
        <a:p>
          <a:r>
            <a:rPr lang="en-US"/>
            <a:t>1. Recap on Benchmarking</a:t>
          </a:r>
        </a:p>
      </dgm:t>
    </dgm:pt>
    <dgm:pt modelId="{754F24A5-6053-450F-9A42-A5E03F1E71DD}" type="parTrans" cxnId="{5671FC48-DB02-4B07-8779-803BC6DF87BF}">
      <dgm:prSet/>
      <dgm:spPr/>
      <dgm:t>
        <a:bodyPr/>
        <a:lstStyle/>
        <a:p>
          <a:endParaRPr lang="en-US"/>
        </a:p>
      </dgm:t>
    </dgm:pt>
    <dgm:pt modelId="{DEDBA1EC-C487-495C-9C5B-A7E7E498C577}" type="sibTrans" cxnId="{5671FC48-DB02-4B07-8779-803BC6DF87BF}">
      <dgm:prSet/>
      <dgm:spPr/>
      <dgm:t>
        <a:bodyPr/>
        <a:lstStyle/>
        <a:p>
          <a:endParaRPr lang="en-US"/>
        </a:p>
      </dgm:t>
    </dgm:pt>
    <dgm:pt modelId="{51733299-D534-47A1-A169-8F644222DCC2}">
      <dgm:prSet/>
      <dgm:spPr/>
      <dgm:t>
        <a:bodyPr/>
        <a:lstStyle/>
        <a:p>
          <a:r>
            <a:rPr lang="en-US"/>
            <a:t>2. Vertical Scaling </a:t>
          </a:r>
        </a:p>
      </dgm:t>
    </dgm:pt>
    <dgm:pt modelId="{83A60281-AAE5-4514-A230-7D2C52A10989}" type="parTrans" cxnId="{21E1AB41-1DE8-4BB0-B165-12F8FE0B7540}">
      <dgm:prSet/>
      <dgm:spPr/>
      <dgm:t>
        <a:bodyPr/>
        <a:lstStyle/>
        <a:p>
          <a:endParaRPr lang="en-US"/>
        </a:p>
      </dgm:t>
    </dgm:pt>
    <dgm:pt modelId="{35A17E85-7C09-4A08-AAE4-6833B626E636}" type="sibTrans" cxnId="{21E1AB41-1DE8-4BB0-B165-12F8FE0B7540}">
      <dgm:prSet/>
      <dgm:spPr/>
      <dgm:t>
        <a:bodyPr/>
        <a:lstStyle/>
        <a:p>
          <a:endParaRPr lang="en-US"/>
        </a:p>
      </dgm:t>
    </dgm:pt>
    <dgm:pt modelId="{CEABEA7C-5FA8-4A6D-9980-2570690CEE07}">
      <dgm:prSet/>
      <dgm:spPr/>
      <dgm:t>
        <a:bodyPr/>
        <a:lstStyle/>
        <a:p>
          <a:r>
            <a:rPr lang="en-US"/>
            <a:t>3. Horizontal Scaling</a:t>
          </a:r>
        </a:p>
      </dgm:t>
    </dgm:pt>
    <dgm:pt modelId="{FA6667E0-2E21-4220-82C8-6F3C2CCAF825}" type="parTrans" cxnId="{D363FB7D-49FC-409E-BEBF-59908F63254E}">
      <dgm:prSet/>
      <dgm:spPr/>
      <dgm:t>
        <a:bodyPr/>
        <a:lstStyle/>
        <a:p>
          <a:endParaRPr lang="en-US"/>
        </a:p>
      </dgm:t>
    </dgm:pt>
    <dgm:pt modelId="{A0D26366-E1C8-4696-9237-993F607D9438}" type="sibTrans" cxnId="{D363FB7D-49FC-409E-BEBF-59908F63254E}">
      <dgm:prSet/>
      <dgm:spPr/>
      <dgm:t>
        <a:bodyPr/>
        <a:lstStyle/>
        <a:p>
          <a:endParaRPr lang="en-US"/>
        </a:p>
      </dgm:t>
    </dgm:pt>
    <dgm:pt modelId="{4BA5A77A-BD2B-4F7D-9ED0-1F9BBE037569}">
      <dgm:prSet/>
      <dgm:spPr/>
      <dgm:t>
        <a:bodyPr/>
        <a:lstStyle/>
        <a:p>
          <a:r>
            <a:rPr lang="en-US"/>
            <a:t>4. Load Balancers</a:t>
          </a:r>
        </a:p>
      </dgm:t>
    </dgm:pt>
    <dgm:pt modelId="{F1C4AA7C-67BA-4E79-96BE-7BADAE8DCBE2}" type="parTrans" cxnId="{FD23D8CE-ACB7-45C6-8DCC-65AD60C3BD18}">
      <dgm:prSet/>
      <dgm:spPr/>
      <dgm:t>
        <a:bodyPr/>
        <a:lstStyle/>
        <a:p>
          <a:endParaRPr lang="en-US"/>
        </a:p>
      </dgm:t>
    </dgm:pt>
    <dgm:pt modelId="{17D4A43D-83C2-46C9-A26B-7638BE2CBC59}" type="sibTrans" cxnId="{FD23D8CE-ACB7-45C6-8DCC-65AD60C3BD18}">
      <dgm:prSet/>
      <dgm:spPr/>
      <dgm:t>
        <a:bodyPr/>
        <a:lstStyle/>
        <a:p>
          <a:endParaRPr lang="en-US"/>
        </a:p>
      </dgm:t>
    </dgm:pt>
    <dgm:pt modelId="{E8F59C3A-9D99-3D42-935D-00222EC0C611}" type="pres">
      <dgm:prSet presAssocID="{5912523A-2975-48BE-A7E1-DDC2DCE323BD}" presName="matrix" presStyleCnt="0">
        <dgm:presLayoutVars>
          <dgm:chMax val="1"/>
          <dgm:dir/>
          <dgm:resizeHandles val="exact"/>
        </dgm:presLayoutVars>
      </dgm:prSet>
      <dgm:spPr/>
    </dgm:pt>
    <dgm:pt modelId="{0CEDF3D3-4CA8-2E4B-8E7A-B28C927017A0}" type="pres">
      <dgm:prSet presAssocID="{5912523A-2975-48BE-A7E1-DDC2DCE323BD}" presName="diamond" presStyleLbl="bgShp" presStyleIdx="0" presStyleCnt="1"/>
      <dgm:spPr/>
    </dgm:pt>
    <dgm:pt modelId="{BEFDD834-36DA-6946-BB4C-71D343C38596}" type="pres">
      <dgm:prSet presAssocID="{5912523A-2975-48BE-A7E1-DDC2DCE323B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5F1846-E6C1-C04B-A1CB-709A5A6C2CF1}" type="pres">
      <dgm:prSet presAssocID="{5912523A-2975-48BE-A7E1-DDC2DCE323B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3D3E7D-F2EE-514F-8792-4AE360A196B9}" type="pres">
      <dgm:prSet presAssocID="{5912523A-2975-48BE-A7E1-DDC2DCE323B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B2CDE51-45AD-2C4A-A77A-134E596CD105}" type="pres">
      <dgm:prSet presAssocID="{5912523A-2975-48BE-A7E1-DDC2DCE323B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208801E-6733-3041-BFBA-3D8543351FD2}" type="presOf" srcId="{5912523A-2975-48BE-A7E1-DDC2DCE323BD}" destId="{E8F59C3A-9D99-3D42-935D-00222EC0C611}" srcOrd="0" destOrd="0" presId="urn:microsoft.com/office/officeart/2005/8/layout/matrix3"/>
    <dgm:cxn modelId="{21E1AB41-1DE8-4BB0-B165-12F8FE0B7540}" srcId="{5912523A-2975-48BE-A7E1-DDC2DCE323BD}" destId="{51733299-D534-47A1-A169-8F644222DCC2}" srcOrd="1" destOrd="0" parTransId="{83A60281-AAE5-4514-A230-7D2C52A10989}" sibTransId="{35A17E85-7C09-4A08-AAE4-6833B626E636}"/>
    <dgm:cxn modelId="{5671FC48-DB02-4B07-8779-803BC6DF87BF}" srcId="{5912523A-2975-48BE-A7E1-DDC2DCE323BD}" destId="{13FBC903-3ED5-401D-A802-CE3C1F10E15D}" srcOrd="0" destOrd="0" parTransId="{754F24A5-6053-450F-9A42-A5E03F1E71DD}" sibTransId="{DEDBA1EC-C487-495C-9C5B-A7E7E498C577}"/>
    <dgm:cxn modelId="{F6CE7949-5ED2-C246-8282-FF70C63BAC05}" type="presOf" srcId="{4BA5A77A-BD2B-4F7D-9ED0-1F9BBE037569}" destId="{4B2CDE51-45AD-2C4A-A77A-134E596CD105}" srcOrd="0" destOrd="0" presId="urn:microsoft.com/office/officeart/2005/8/layout/matrix3"/>
    <dgm:cxn modelId="{53C2E961-9F4A-E643-B4E5-F2A6CAC944D1}" type="presOf" srcId="{13FBC903-3ED5-401D-A802-CE3C1F10E15D}" destId="{BEFDD834-36DA-6946-BB4C-71D343C38596}" srcOrd="0" destOrd="0" presId="urn:microsoft.com/office/officeart/2005/8/layout/matrix3"/>
    <dgm:cxn modelId="{D363FB7D-49FC-409E-BEBF-59908F63254E}" srcId="{5912523A-2975-48BE-A7E1-DDC2DCE323BD}" destId="{CEABEA7C-5FA8-4A6D-9980-2570690CEE07}" srcOrd="2" destOrd="0" parTransId="{FA6667E0-2E21-4220-82C8-6F3C2CCAF825}" sibTransId="{A0D26366-E1C8-4696-9237-993F607D9438}"/>
    <dgm:cxn modelId="{15F87981-BC81-5246-9540-997998E412EB}" type="presOf" srcId="{CEABEA7C-5FA8-4A6D-9980-2570690CEE07}" destId="{623D3E7D-F2EE-514F-8792-4AE360A196B9}" srcOrd="0" destOrd="0" presId="urn:microsoft.com/office/officeart/2005/8/layout/matrix3"/>
    <dgm:cxn modelId="{0CFEE28F-C5B1-C845-9C36-4D08005769E6}" type="presOf" srcId="{51733299-D534-47A1-A169-8F644222DCC2}" destId="{BE5F1846-E6C1-C04B-A1CB-709A5A6C2CF1}" srcOrd="0" destOrd="0" presId="urn:microsoft.com/office/officeart/2005/8/layout/matrix3"/>
    <dgm:cxn modelId="{FD23D8CE-ACB7-45C6-8DCC-65AD60C3BD18}" srcId="{5912523A-2975-48BE-A7E1-DDC2DCE323BD}" destId="{4BA5A77A-BD2B-4F7D-9ED0-1F9BBE037569}" srcOrd="3" destOrd="0" parTransId="{F1C4AA7C-67BA-4E79-96BE-7BADAE8DCBE2}" sibTransId="{17D4A43D-83C2-46C9-A26B-7638BE2CBC59}"/>
    <dgm:cxn modelId="{7F3E3C2B-9EC4-1043-8A48-ACF426706509}" type="presParOf" srcId="{E8F59C3A-9D99-3D42-935D-00222EC0C611}" destId="{0CEDF3D3-4CA8-2E4B-8E7A-B28C927017A0}" srcOrd="0" destOrd="0" presId="urn:microsoft.com/office/officeart/2005/8/layout/matrix3"/>
    <dgm:cxn modelId="{A9F9EB2B-1A81-C941-A818-3481F4214683}" type="presParOf" srcId="{E8F59C3A-9D99-3D42-935D-00222EC0C611}" destId="{BEFDD834-36DA-6946-BB4C-71D343C38596}" srcOrd="1" destOrd="0" presId="urn:microsoft.com/office/officeart/2005/8/layout/matrix3"/>
    <dgm:cxn modelId="{76098152-305B-3A48-8AD9-2CD995DCA42F}" type="presParOf" srcId="{E8F59C3A-9D99-3D42-935D-00222EC0C611}" destId="{BE5F1846-E6C1-C04B-A1CB-709A5A6C2CF1}" srcOrd="2" destOrd="0" presId="urn:microsoft.com/office/officeart/2005/8/layout/matrix3"/>
    <dgm:cxn modelId="{026397B4-CEDD-A944-8EDA-7B853528004B}" type="presParOf" srcId="{E8F59C3A-9D99-3D42-935D-00222EC0C611}" destId="{623D3E7D-F2EE-514F-8792-4AE360A196B9}" srcOrd="3" destOrd="0" presId="urn:microsoft.com/office/officeart/2005/8/layout/matrix3"/>
    <dgm:cxn modelId="{C73C0F98-DD8F-2048-ACA8-1B6353923F10}" type="presParOf" srcId="{E8F59C3A-9D99-3D42-935D-00222EC0C611}" destId="{4B2CDE51-45AD-2C4A-A77A-134E596CD10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DF3D3-4CA8-2E4B-8E7A-B28C927017A0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DD834-36DA-6946-BB4C-71D343C38596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Recap on Benchmarking</a:t>
          </a:r>
        </a:p>
      </dsp:txBody>
      <dsp:txXfrm>
        <a:off x="3578350" y="496219"/>
        <a:ext cx="1531337" cy="1531337"/>
      </dsp:txXfrm>
    </dsp:sp>
    <dsp:sp modelId="{BE5F1846-E6C1-C04B-A1CB-709A5A6C2CF1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Vertical Scaling </a:t>
          </a:r>
        </a:p>
      </dsp:txBody>
      <dsp:txXfrm>
        <a:off x="5405912" y="496219"/>
        <a:ext cx="1531337" cy="1531337"/>
      </dsp:txXfrm>
    </dsp:sp>
    <dsp:sp modelId="{623D3E7D-F2EE-514F-8792-4AE360A196B9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Horizontal Scaling</a:t>
          </a:r>
        </a:p>
      </dsp:txBody>
      <dsp:txXfrm>
        <a:off x="3578350" y="2323781"/>
        <a:ext cx="1531337" cy="1531337"/>
      </dsp:txXfrm>
    </dsp:sp>
    <dsp:sp modelId="{4B2CDE51-45AD-2C4A-A77A-134E596CD105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Load Balancers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CEAF4-3D7B-8A40-8A14-A5033BEAA9C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208E0-7F3E-714E-A3BF-CFCF6F85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208E0-7F3E-714E-A3BF-CFCF6F8545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D53F-EAAC-0042-9EE1-DEA8FDBCC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D9830-6CDA-B143-A455-141E76A8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A3B4-58DA-E146-8E8C-68306ECB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37A7-4845-8645-BD07-A4FDF469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C815-A641-4F44-A359-FF486C31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F08A-6873-CB48-BA5E-20942548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AA33A-92ED-1140-8AB3-FB0127DA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4E66-5464-8643-8CA3-8C8949B5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442C-19B8-7D4E-8866-F3E16CFB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860D4-CA03-B444-AA1C-377FA4FB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F2778-B9B9-FA4B-8916-046F59DCF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3A5EC-2913-7E4B-955F-F79DF2B0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0662-A604-CF4B-9A60-DC6BCF99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20A3-4C0F-E545-ACAE-F557B661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E030-F45D-984D-918D-C4649D9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F65E-6087-364C-B459-4CF26B75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D75E-EBB0-B54E-9562-B228AED5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32EE-45EB-E44D-B5F9-13D4645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D470-CAAD-3C46-B4DB-1D5B00F5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E565-5D84-3C48-8975-AAC71562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B6AC-6745-854C-B8BE-6AC5C86C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FC7F-4BEB-DF4F-A1BE-06597840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52F8-5EB1-B042-B22B-891350D7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07CA-B556-B94F-8103-9A4EAB65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81FA-3868-B947-BD1F-27EF2194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3D9D-11BF-8B41-A6F4-29E20E70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1AB3-D398-DF4B-8F50-9FD2F7AC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5F01B-12C6-D047-8620-58FDEE02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609A-5845-1548-AD5A-996A4C95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66987-5AFB-AB4A-A445-DCAFF57B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6B9A-8DB9-B84F-B0BA-55FA80A7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E970-C54C-7A49-9373-D2E817C2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D1CB-94E2-5C48-BC09-CC44145D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4BE0A-26B3-8049-BE8F-0ADD16FC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EF8F-14D9-5E4D-A76D-F397A6A80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BDCC5-4261-7D40-B466-A54D104D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E991B-B03E-CE4B-9B52-CD252D39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91EC9-9986-BB48-90E6-5BD53AC8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519AD-EBD7-1945-BF51-F57EDE77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58A0-B82E-FB4A-BA9F-DC660408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D6D6D-5F8C-0242-B4C8-77DBBCE0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2C82A-D0A1-FB44-B522-22617645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344C-ECD9-E24B-9CB9-22245461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5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1B0B0-B566-FA42-AECD-6F55F309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9F75E-533A-AC42-88A8-C1C5345A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9B3FE-21AF-2A48-813C-7080F542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8E6-B315-9C43-B065-C4350D7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FC66-0C1A-A54A-B05C-E4EAF0D4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1AA0-1DCE-A045-9A9D-413E9C0F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F53A9-6659-A742-A34A-7C996751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C6E1B-6794-A84C-951B-B49C29DF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45A62-B97A-874C-8F44-7BD6C574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7C7-754C-4E48-B1F7-0AC08FC4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11342-B052-F941-B5C7-43037E86B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3CDB8-4676-0341-8E7F-468415DD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2702-B56D-6A46-B7D0-437C1456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E217-633E-5B41-9D54-CB95F053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47A3-577A-E943-9103-4DA6C859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45041-3A08-CF4E-871E-9D68A517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4909-107D-5340-B5B2-58E02A20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5B1B-BE11-3F40-9C1A-CD176706C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933A-81A3-3D45-90A8-3ACB0A0420B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7358-C2B7-7A46-BB5F-024B8BB08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C0BE-5998-384F-9E08-D55C3927A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F5F2-B5A5-B546-97A9-8B3B6EF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1">
            <a:extLst>
              <a:ext uri="{FF2B5EF4-FFF2-40B4-BE49-F238E27FC236}">
                <a16:creationId xmlns:a16="http://schemas.microsoft.com/office/drawing/2014/main" id="{477F13EE-E3C3-40EE-BB83-16A97DA19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7">
            <a:extLst>
              <a:ext uri="{FF2B5EF4-FFF2-40B4-BE49-F238E27FC236}">
                <a16:creationId xmlns:a16="http://schemas.microsoft.com/office/drawing/2014/main" id="{61804563-389C-487D-A5D0-BB255082D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CC452-882B-3B4E-AE5F-3903AF201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719978"/>
            <a:ext cx="4023360" cy="3171418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>
                <a:solidFill>
                  <a:srgbClr val="FFFFFF"/>
                </a:solidFill>
              </a:rPr>
              <a:t>System Architecture 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DC41A7-4EC6-0E46-992B-9ADCA8CA1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72045"/>
            <a:ext cx="4023359" cy="2065978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Lets Scale that system!!!</a:t>
            </a:r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187FA1DC-8600-449C-B5C8-3CF8BF99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9248" y="1883664"/>
            <a:ext cx="2907792" cy="261518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0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2.</a:t>
            </a:r>
            <a:r>
              <a:rPr lang="en-US" dirty="0"/>
              <a:t> </a:t>
            </a:r>
            <a:r>
              <a:rPr lang="en-US" b="1" dirty="0"/>
              <a:t>Concerns with 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0386" y="2755649"/>
            <a:ext cx="1495452" cy="2315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Processor + Ram + Disk</a:t>
            </a:r>
          </a:p>
          <a:p>
            <a:pPr algn="ctr"/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483581" y="4025791"/>
            <a:ext cx="14684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/>
          <p:nvPr/>
        </p:nvCxnSpPr>
        <p:spPr>
          <a:xfrm>
            <a:off x="3369061" y="2135702"/>
            <a:ext cx="2611325" cy="1406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3040617" cy="61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12315" y="3829323"/>
            <a:ext cx="3368071" cy="196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3966959"/>
            <a:ext cx="3040617" cy="1006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082383"/>
            <a:ext cx="2611325" cy="1704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1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3B0E8D-818E-6246-811E-A9A2D9EB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279309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0C9C-C1B7-5748-8AAF-DF6C8F29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3. 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A6A1-5A91-A14C-9DB2-0F7D6AC8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How should we architect our system to </a:t>
            </a:r>
            <a:r>
              <a:rPr lang="en-US" b="1" dirty="0"/>
              <a:t>not reach that ceiling 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2. Instead of one state of the art costlier server, we get multiple </a:t>
            </a:r>
            <a:r>
              <a:rPr lang="en-US" b="1" dirty="0"/>
              <a:t>cheaper servers to handle requests</a:t>
            </a:r>
            <a:r>
              <a:rPr lang="en-US" dirty="0"/>
              <a:t>. This is called </a:t>
            </a:r>
            <a:r>
              <a:rPr lang="en-US" b="1" dirty="0"/>
              <a:t>Horizontal Scaling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Number of servers varies almost </a:t>
            </a:r>
            <a:r>
              <a:rPr lang="en-US" b="1" dirty="0"/>
              <a:t>linearly</a:t>
            </a:r>
            <a:r>
              <a:rPr lang="en-US" dirty="0"/>
              <a:t> with #requests(10K req/s)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0BF55-D175-5941-B588-33E712606F32}"/>
              </a:ext>
            </a:extLst>
          </p:cNvPr>
          <p:cNvSpPr/>
          <p:nvPr/>
        </p:nvSpPr>
        <p:spPr>
          <a:xfrm>
            <a:off x="7459969" y="4402668"/>
            <a:ext cx="1495452" cy="13158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9EDD3-8DB3-384A-A3B0-C3187E8CECE1}"/>
              </a:ext>
            </a:extLst>
          </p:cNvPr>
          <p:cNvSpPr/>
          <p:nvPr/>
        </p:nvSpPr>
        <p:spPr>
          <a:xfrm>
            <a:off x="3518373" y="4402668"/>
            <a:ext cx="1495452" cy="13158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51E9F-C9D0-EA40-90C9-D1B901302A8E}"/>
              </a:ext>
            </a:extLst>
          </p:cNvPr>
          <p:cNvSpPr/>
          <p:nvPr/>
        </p:nvSpPr>
        <p:spPr>
          <a:xfrm>
            <a:off x="9443370" y="4402670"/>
            <a:ext cx="1495452" cy="13158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B2D24-DF54-D14C-85B6-4ED31F4D8156}"/>
              </a:ext>
            </a:extLst>
          </p:cNvPr>
          <p:cNvSpPr/>
          <p:nvPr/>
        </p:nvSpPr>
        <p:spPr>
          <a:xfrm>
            <a:off x="1507098" y="4402671"/>
            <a:ext cx="1495452" cy="13158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E6DD3-5DAA-C54E-A626-1410E632CB8F}"/>
              </a:ext>
            </a:extLst>
          </p:cNvPr>
          <p:cNvSpPr/>
          <p:nvPr/>
        </p:nvSpPr>
        <p:spPr>
          <a:xfrm>
            <a:off x="5448694" y="4402668"/>
            <a:ext cx="1495452" cy="13158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8D31B-55B2-D144-B8A9-EAECD5D2AA67}"/>
              </a:ext>
            </a:extLst>
          </p:cNvPr>
          <p:cNvSpPr txBox="1"/>
          <p:nvPr/>
        </p:nvSpPr>
        <p:spPr>
          <a:xfrm>
            <a:off x="1578219" y="4033336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reqs</a:t>
            </a:r>
            <a:r>
              <a:rPr lang="en-US" dirty="0"/>
              <a:t>/sec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D7CC6-C932-2246-BA9A-0F41E111F4C7}"/>
              </a:ext>
            </a:extLst>
          </p:cNvPr>
          <p:cNvSpPr txBox="1"/>
          <p:nvPr/>
        </p:nvSpPr>
        <p:spPr>
          <a:xfrm>
            <a:off x="3632741" y="4001070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reqs</a:t>
            </a:r>
            <a:r>
              <a:rPr lang="en-US" dirty="0"/>
              <a:t>/sec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DC0BD-1105-F348-A8D6-2A5C281510F2}"/>
              </a:ext>
            </a:extLst>
          </p:cNvPr>
          <p:cNvSpPr txBox="1"/>
          <p:nvPr/>
        </p:nvSpPr>
        <p:spPr>
          <a:xfrm>
            <a:off x="5505878" y="4001070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reqs</a:t>
            </a:r>
            <a:r>
              <a:rPr lang="en-US" dirty="0"/>
              <a:t>/sec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2976C-2B3A-FD48-B960-88D5BE35DB51}"/>
              </a:ext>
            </a:extLst>
          </p:cNvPr>
          <p:cNvSpPr txBox="1"/>
          <p:nvPr/>
        </p:nvSpPr>
        <p:spPr>
          <a:xfrm>
            <a:off x="7517153" y="4033336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reqs</a:t>
            </a:r>
            <a:r>
              <a:rPr lang="en-US" dirty="0"/>
              <a:t>/sec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60A80-F030-2347-B27E-C8D96629F685}"/>
              </a:ext>
            </a:extLst>
          </p:cNvPr>
          <p:cNvSpPr txBox="1"/>
          <p:nvPr/>
        </p:nvSpPr>
        <p:spPr>
          <a:xfrm>
            <a:off x="9500554" y="4001070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reqs</a:t>
            </a:r>
            <a:r>
              <a:rPr lang="en-US" dirty="0"/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368470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3.</a:t>
            </a:r>
            <a:r>
              <a:rPr lang="en-US" dirty="0"/>
              <a:t> </a:t>
            </a:r>
            <a:r>
              <a:rPr lang="en-US" b="1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</p:cNvCxnSpPr>
          <p:nvPr/>
        </p:nvCxnSpPr>
        <p:spPr>
          <a:xfrm>
            <a:off x="7483581" y="2135702"/>
            <a:ext cx="1454191" cy="1780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135702"/>
            <a:ext cx="1789348" cy="680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2049675" cy="337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</p:cNvCxnSpPr>
          <p:nvPr/>
        </p:nvCxnSpPr>
        <p:spPr>
          <a:xfrm flipV="1">
            <a:off x="2612314" y="3933825"/>
            <a:ext cx="2377129" cy="107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353608"/>
            <a:ext cx="2218640" cy="61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5167312"/>
            <a:ext cx="1929960" cy="619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>
            <a:off x="7475837" y="2909795"/>
            <a:ext cx="1476209" cy="1115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83581" y="3809615"/>
            <a:ext cx="1454191" cy="335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4278806"/>
            <a:ext cx="1468465" cy="137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4178191"/>
            <a:ext cx="1457060" cy="57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5EA07-04DF-2C4A-8D22-C4F17398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</a:t>
            </a:r>
            <a:r>
              <a:rPr lang="en-US" b="1" dirty="0"/>
              <a:t>3. Horizontal Scaling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BCAF-AAA9-2546-881B-96888F84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Number of servers </a:t>
            </a:r>
            <a:r>
              <a:rPr lang="en-US" dirty="0"/>
              <a:t>varies almost </a:t>
            </a:r>
            <a:r>
              <a:rPr lang="en-US" b="1" dirty="0"/>
              <a:t>linearly</a:t>
            </a:r>
            <a:r>
              <a:rPr lang="en-US" dirty="0"/>
              <a:t> with </a:t>
            </a:r>
            <a:r>
              <a:rPr lang="en-US" b="1" dirty="0"/>
              <a:t>#requests</a:t>
            </a:r>
            <a:r>
              <a:rPr lang="en-US" dirty="0"/>
              <a:t>(1000 req/s). So we have </a:t>
            </a:r>
            <a:r>
              <a:rPr lang="en-US" b="1" dirty="0"/>
              <a:t>solved the scalability problem</a:t>
            </a:r>
          </a:p>
          <a:p>
            <a:pPr marL="514350" indent="-514350">
              <a:buAutoNum type="arabicPeriod"/>
            </a:pPr>
            <a:r>
              <a:rPr lang="en-US" dirty="0"/>
              <a:t>What </a:t>
            </a:r>
            <a:r>
              <a:rPr lang="en-US" b="1" dirty="0"/>
              <a:t>problems</a:t>
            </a:r>
            <a:r>
              <a:rPr lang="en-US" dirty="0"/>
              <a:t> arise now that we have 5 servers instead of 1?</a:t>
            </a:r>
          </a:p>
        </p:txBody>
      </p:sp>
    </p:spTree>
    <p:extLst>
      <p:ext uri="{BB962C8B-B14F-4D97-AF65-F5344CB8AC3E}">
        <p14:creationId xmlns:p14="http://schemas.microsoft.com/office/powerpoint/2010/main" val="222830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B42B-7389-4A46-9109-C0CDCB23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</a:t>
            </a:r>
            <a:r>
              <a:rPr lang="en-US" b="1" dirty="0"/>
              <a:t>3. Concerns with Horizontal Scaling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6416-41EA-1E40-A0EB-A474592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One potential problem </a:t>
            </a:r>
            <a:r>
              <a:rPr lang="en-US" dirty="0"/>
              <a:t>is that we have a </a:t>
            </a:r>
            <a:r>
              <a:rPr lang="en-US" b="1" dirty="0"/>
              <a:t>single </a:t>
            </a:r>
            <a:r>
              <a:rPr lang="en-US" b="1" dirty="0" err="1"/>
              <a:t>Postgre</a:t>
            </a:r>
            <a:r>
              <a:rPr lang="en-US" b="1" dirty="0"/>
              <a:t> dB</a:t>
            </a:r>
            <a:r>
              <a:rPr lang="en-US" dirty="0"/>
              <a:t> which all 5 servers are trying to access at the same time and concerns might arise. We will understand dB scalability later.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Second, How to figure out </a:t>
            </a:r>
            <a:r>
              <a:rPr lang="en-US" b="1" dirty="0"/>
              <a:t>which server to send client requests to 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This is addressed by another piece of hardware that’s sits between client and servers, </a:t>
            </a:r>
            <a:r>
              <a:rPr lang="en-US" b="1" dirty="0"/>
              <a:t>Load Balancer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0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253061-E433-B54B-A611-EADCD470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Load Balancer</a:t>
            </a:r>
          </a:p>
        </p:txBody>
      </p:sp>
    </p:spTree>
    <p:extLst>
      <p:ext uri="{BB962C8B-B14F-4D97-AF65-F5344CB8AC3E}">
        <p14:creationId xmlns:p14="http://schemas.microsoft.com/office/powerpoint/2010/main" val="52986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4.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8129" y="5353714"/>
            <a:ext cx="149545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5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</p:cNvCxnSpPr>
          <p:nvPr/>
        </p:nvCxnSpPr>
        <p:spPr>
          <a:xfrm>
            <a:off x="7483581" y="2135702"/>
            <a:ext cx="1454191" cy="1780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>
            <a:cxnSpLocks/>
          </p:cNvCxnSpPr>
          <p:nvPr/>
        </p:nvCxnSpPr>
        <p:spPr>
          <a:xfrm>
            <a:off x="3369061" y="2432264"/>
            <a:ext cx="1367319" cy="92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1788868" cy="61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2314" y="3939545"/>
            <a:ext cx="2124066" cy="10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4199645"/>
            <a:ext cx="1788867" cy="773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407399"/>
            <a:ext cx="1373849" cy="1379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C88D-AE42-E047-B3B4-2DBBDD876423}"/>
              </a:ext>
            </a:extLst>
          </p:cNvPr>
          <p:cNvSpPr/>
          <p:nvPr/>
        </p:nvSpPr>
        <p:spPr>
          <a:xfrm>
            <a:off x="5988129" y="4407399"/>
            <a:ext cx="1495452" cy="68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A6824-C3C4-4B41-8C50-21104D535810}"/>
              </a:ext>
            </a:extLst>
          </p:cNvPr>
          <p:cNvSpPr/>
          <p:nvPr/>
        </p:nvSpPr>
        <p:spPr>
          <a:xfrm>
            <a:off x="5988129" y="3464846"/>
            <a:ext cx="1495452" cy="6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85AC53-1F7D-BE4A-88C4-CAA7DCBFCD89}"/>
              </a:ext>
            </a:extLst>
          </p:cNvPr>
          <p:cNvSpPr/>
          <p:nvPr/>
        </p:nvSpPr>
        <p:spPr>
          <a:xfrm>
            <a:off x="5980385" y="2567790"/>
            <a:ext cx="1495452" cy="68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65353-4D6B-A64A-B415-0D3765B87503}"/>
              </a:ext>
            </a:extLst>
          </p:cNvPr>
          <p:cNvSpPr/>
          <p:nvPr/>
        </p:nvSpPr>
        <p:spPr>
          <a:xfrm>
            <a:off x="5980385" y="1711472"/>
            <a:ext cx="1495452" cy="6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B64BC9-53B1-664A-924C-B39718BC2497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>
            <a:off x="7475837" y="2909795"/>
            <a:ext cx="1476209" cy="1115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C7F4B-296A-8343-88AB-690943B3F9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83581" y="3809615"/>
            <a:ext cx="1454191" cy="335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599A-7083-054B-9DC6-791B8165D61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3581" y="4278806"/>
            <a:ext cx="1468465" cy="137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D6AC2-E2E9-E643-ACF7-BE68A4770425}"/>
              </a:ext>
            </a:extLst>
          </p:cNvPr>
          <p:cNvCxnSpPr>
            <a:cxnSpLocks/>
          </p:cNvCxnSpPr>
          <p:nvPr/>
        </p:nvCxnSpPr>
        <p:spPr>
          <a:xfrm flipV="1">
            <a:off x="7494986" y="4178191"/>
            <a:ext cx="1457060" cy="57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2DC4D49-355F-674D-8CBD-B3D5A9000AC6}"/>
              </a:ext>
            </a:extLst>
          </p:cNvPr>
          <p:cNvSpPr/>
          <p:nvPr/>
        </p:nvSpPr>
        <p:spPr>
          <a:xfrm>
            <a:off x="4736380" y="3341319"/>
            <a:ext cx="1008046" cy="1196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4E6FE4-D213-9B4C-9FEE-96A13EB00B18}"/>
              </a:ext>
            </a:extLst>
          </p:cNvPr>
          <p:cNvCxnSpPr>
            <a:cxnSpLocks/>
          </p:cNvCxnSpPr>
          <p:nvPr/>
        </p:nvCxnSpPr>
        <p:spPr>
          <a:xfrm flipH="1" flipV="1">
            <a:off x="5758700" y="4488169"/>
            <a:ext cx="281880" cy="87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5722D7-AFCB-DE41-B765-24504BEA9CAE}"/>
              </a:ext>
            </a:extLst>
          </p:cNvPr>
          <p:cNvCxnSpPr>
            <a:cxnSpLocks/>
          </p:cNvCxnSpPr>
          <p:nvPr/>
        </p:nvCxnSpPr>
        <p:spPr>
          <a:xfrm flipH="1" flipV="1">
            <a:off x="5744426" y="4199645"/>
            <a:ext cx="286532" cy="338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683520-D0AF-5348-A59B-FB397A1D67A3}"/>
              </a:ext>
            </a:extLst>
          </p:cNvPr>
          <p:cNvCxnSpPr>
            <a:cxnSpLocks/>
          </p:cNvCxnSpPr>
          <p:nvPr/>
        </p:nvCxnSpPr>
        <p:spPr>
          <a:xfrm flipH="1" flipV="1">
            <a:off x="5751658" y="3809615"/>
            <a:ext cx="209673" cy="32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62A9AB-9608-004C-8FE0-39BC190FB7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51658" y="2909795"/>
            <a:ext cx="228727" cy="669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67E40-3C0A-9148-B9C1-D946F6FAB04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44426" y="2033108"/>
            <a:ext cx="235959" cy="1395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04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32C7-324E-B340-B064-88273FC3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</a:t>
            </a:r>
            <a:r>
              <a:rPr lang="en-US" b="1" dirty="0"/>
              <a:t>4. Load Balancer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23FA-A1C2-5E43-A264-8DC3C246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             How does a load balancer decide which server</a:t>
            </a:r>
          </a:p>
          <a:p>
            <a:pPr marL="0" indent="0">
              <a:buNone/>
            </a:pPr>
            <a:r>
              <a:rPr lang="en-US" dirty="0"/>
              <a:t>                                     to send client requests to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8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8F42C-9EE0-C548-9BC7-F32E5B8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</a:t>
            </a:r>
            <a:r>
              <a:rPr lang="en-US" b="1" dirty="0"/>
              <a:t>4. Load Balancing Algorithms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EC10-4063-934C-A5A4-10558581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Random Choice </a:t>
            </a:r>
          </a:p>
          <a:p>
            <a:pPr marL="0" indent="0">
              <a:buNone/>
            </a:pPr>
            <a:r>
              <a:rPr lang="en-US" dirty="0"/>
              <a:t>2. Round Robin/ Weighted Round Robin</a:t>
            </a:r>
          </a:p>
          <a:p>
            <a:pPr marL="0" indent="0">
              <a:buNone/>
            </a:pPr>
            <a:r>
              <a:rPr lang="en-US" dirty="0"/>
              <a:t>3. Fewest Connections/ Least Loaded</a:t>
            </a:r>
          </a:p>
          <a:p>
            <a:pPr marL="0" indent="0">
              <a:buNone/>
            </a:pPr>
            <a:r>
              <a:rPr lang="en-US" dirty="0"/>
              <a:t>4. Layer 4 load Balancing</a:t>
            </a:r>
          </a:p>
          <a:p>
            <a:pPr marL="0" indent="0">
              <a:buNone/>
            </a:pPr>
            <a:r>
              <a:rPr lang="en-US" dirty="0"/>
              <a:t>5. Layer 7 load Balancing</a:t>
            </a:r>
          </a:p>
          <a:p>
            <a:pPr marL="0" indent="0">
              <a:buNone/>
            </a:pPr>
            <a:r>
              <a:rPr lang="en-US" dirty="0"/>
              <a:t>6. IP Hashing Load Balancing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EE64-EEB0-0843-8A80-A5BBD38A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            </a:t>
            </a:r>
            <a:r>
              <a:rPr lang="en-US" sz="5200" b="1" dirty="0"/>
              <a:t>What We will be learning ?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06638E4-4DA5-4F26-A67E-B205F345B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434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90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B2D54C2-438D-EB41-9153-81F328F9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4.2 Round Robin Load Balancing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65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59668-0F35-E345-B8C2-F54EF271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</a:t>
            </a:r>
            <a:r>
              <a:rPr lang="en-US" b="1" dirty="0"/>
              <a:t>4.2 Round Robin Load Balancing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E115-AD9B-214D-8F50-ADBA022C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Each server has the domain </a:t>
            </a:r>
            <a:r>
              <a:rPr lang="en-US" b="1" dirty="0" err="1"/>
              <a:t>xyz.com</a:t>
            </a:r>
            <a:r>
              <a:rPr lang="en-US" b="1" dirty="0"/>
              <a:t> </a:t>
            </a:r>
            <a:r>
              <a:rPr lang="en-US" dirty="0"/>
              <a:t>but </a:t>
            </a:r>
            <a:r>
              <a:rPr lang="en-US" b="1" dirty="0"/>
              <a:t>unique IP address</a:t>
            </a:r>
          </a:p>
          <a:p>
            <a:pPr marL="514350" indent="-514350">
              <a:buAutoNum type="arabicPeriod"/>
            </a:pPr>
            <a:r>
              <a:rPr lang="en-US" b="1" dirty="0"/>
              <a:t>Load Balancer</a:t>
            </a:r>
            <a:r>
              <a:rPr lang="en-US" dirty="0"/>
              <a:t> has the list of all unique IP addresses for </a:t>
            </a:r>
            <a:r>
              <a:rPr lang="en-US" b="1" dirty="0" err="1"/>
              <a:t>xyz.com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Incoming requests from Clients </a:t>
            </a:r>
            <a:r>
              <a:rPr lang="en-US" dirty="0" err="1"/>
              <a:t>enq</a:t>
            </a:r>
            <a:r>
              <a:rPr lang="en-US" dirty="0"/>
              <a:t> on a </a:t>
            </a:r>
            <a:r>
              <a:rPr lang="en-US" b="1" dirty="0"/>
              <a:t>surge Queue inside LB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Those requests are assigned in a </a:t>
            </a:r>
            <a:r>
              <a:rPr lang="en-US" b="1" dirty="0"/>
              <a:t>rotating sequential manner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Request Cycle 1: Req 1</a:t>
            </a:r>
            <a:r>
              <a:rPr lang="en-US" dirty="0">
                <a:sym typeface="Wingdings" pitchFamily="2" charset="2"/>
              </a:rPr>
              <a:t> IP1, Req2 IP2, Req 3 IP3, Req 4 IP4, Req 5 IP5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itchFamily="2" charset="2"/>
              </a:rPr>
              <a:t>Request Cycle 2: Req6 IP1, Req7 IP2…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9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6109-015F-6045-9DF4-E2FB2994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b="1" dirty="0"/>
              <a:t>4.2 Round Robin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0F7F-51F4-A44B-BA70-567C16D0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5F1A2-8EB5-634F-95B5-5DAC515E7199}"/>
              </a:ext>
            </a:extLst>
          </p:cNvPr>
          <p:cNvSpPr/>
          <p:nvPr/>
        </p:nvSpPr>
        <p:spPr>
          <a:xfrm>
            <a:off x="2799863" y="3429000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0DAFE-A38B-B64B-BF4B-A32F2D6A1BBF}"/>
              </a:ext>
            </a:extLst>
          </p:cNvPr>
          <p:cNvSpPr/>
          <p:nvPr/>
        </p:nvSpPr>
        <p:spPr>
          <a:xfrm>
            <a:off x="5334608" y="1659758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2B3A6-2D38-5A44-80B0-BF870E9DC27D}"/>
              </a:ext>
            </a:extLst>
          </p:cNvPr>
          <p:cNvSpPr/>
          <p:nvPr/>
        </p:nvSpPr>
        <p:spPr>
          <a:xfrm>
            <a:off x="5016475" y="5943179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FE9D6-EB00-B04A-BA21-5859858E1265}"/>
              </a:ext>
            </a:extLst>
          </p:cNvPr>
          <p:cNvSpPr/>
          <p:nvPr/>
        </p:nvSpPr>
        <p:spPr>
          <a:xfrm>
            <a:off x="7696942" y="4514935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07F94-E31A-674C-8A37-D841BE1E3254}"/>
              </a:ext>
            </a:extLst>
          </p:cNvPr>
          <p:cNvSpPr/>
          <p:nvPr/>
        </p:nvSpPr>
        <p:spPr>
          <a:xfrm>
            <a:off x="7580437" y="3052061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8C161D-5301-DF41-910B-B3D9DD45E529}"/>
              </a:ext>
            </a:extLst>
          </p:cNvPr>
          <p:cNvSpPr/>
          <p:nvPr/>
        </p:nvSpPr>
        <p:spPr>
          <a:xfrm>
            <a:off x="352540" y="2320100"/>
            <a:ext cx="2147857" cy="335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B4C091B-D8A7-324C-A8DC-15E37214A2C1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3751346" y="1845739"/>
            <a:ext cx="1379505" cy="17870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014661E-858A-4F40-B912-57A4ED4F5528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830060" y="2049495"/>
            <a:ext cx="1498103" cy="10025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BBD8339-EAE3-2E4D-AD08-E971F204CA57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6959045" y="4847292"/>
            <a:ext cx="1038507" cy="1932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D04046D-FCF3-6842-967B-71D394321C1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8102968" y="4173235"/>
            <a:ext cx="6834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C1E55F2-3782-2D42-A993-3BE6ED62351D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547589" y="4234070"/>
            <a:ext cx="1468886" cy="20988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A919D39-B7F3-B947-A154-9757C2F6667C}"/>
              </a:ext>
            </a:extLst>
          </p:cNvPr>
          <p:cNvSpPr txBox="1"/>
          <p:nvPr/>
        </p:nvSpPr>
        <p:spPr>
          <a:xfrm>
            <a:off x="5538892" y="1321355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FEC646-3EFF-2A48-93DD-2A788576B567}"/>
              </a:ext>
            </a:extLst>
          </p:cNvPr>
          <p:cNvSpPr txBox="1"/>
          <p:nvPr/>
        </p:nvSpPr>
        <p:spPr>
          <a:xfrm>
            <a:off x="2918859" y="301351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DBB654-5B8C-414A-8F9E-9D5B07258A61}"/>
              </a:ext>
            </a:extLst>
          </p:cNvPr>
          <p:cNvSpPr txBox="1"/>
          <p:nvPr/>
        </p:nvSpPr>
        <p:spPr>
          <a:xfrm>
            <a:off x="6511926" y="634283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0C6E5E-34F8-3D46-A8F5-274BFDE463D4}"/>
              </a:ext>
            </a:extLst>
          </p:cNvPr>
          <p:cNvSpPr txBox="1"/>
          <p:nvPr/>
        </p:nvSpPr>
        <p:spPr>
          <a:xfrm>
            <a:off x="9192394" y="4903653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21EAC-454F-1E4B-B210-1445D83BCA20}"/>
              </a:ext>
            </a:extLst>
          </p:cNvPr>
          <p:cNvSpPr txBox="1"/>
          <p:nvPr/>
        </p:nvSpPr>
        <p:spPr>
          <a:xfrm>
            <a:off x="9252478" y="3179973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3A8DF-F39F-BF41-94DF-0E86D891E84C}"/>
              </a:ext>
            </a:extLst>
          </p:cNvPr>
          <p:cNvSpPr txBox="1"/>
          <p:nvPr/>
        </p:nvSpPr>
        <p:spPr>
          <a:xfrm>
            <a:off x="275700" y="1825625"/>
            <a:ext cx="26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#Incoming Requests = 12K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AFF2F-5650-EF4B-8F64-8A4B4057B1E9}"/>
              </a:ext>
            </a:extLst>
          </p:cNvPr>
          <p:cNvSpPr/>
          <p:nvPr/>
        </p:nvSpPr>
        <p:spPr>
          <a:xfrm>
            <a:off x="350141" y="3111122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930D9B-2C73-7849-BEED-BCB174B6A178}"/>
              </a:ext>
            </a:extLst>
          </p:cNvPr>
          <p:cNvSpPr/>
          <p:nvPr/>
        </p:nvSpPr>
        <p:spPr>
          <a:xfrm>
            <a:off x="819050" y="3102529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869E5A-06CE-844E-AD9C-CDA9486A0D16}"/>
              </a:ext>
            </a:extLst>
          </p:cNvPr>
          <p:cNvSpPr/>
          <p:nvPr/>
        </p:nvSpPr>
        <p:spPr>
          <a:xfrm>
            <a:off x="1197390" y="3093936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66910B-46A4-8940-B303-ECDE350A7AAD}"/>
              </a:ext>
            </a:extLst>
          </p:cNvPr>
          <p:cNvSpPr/>
          <p:nvPr/>
        </p:nvSpPr>
        <p:spPr>
          <a:xfrm>
            <a:off x="1626862" y="3085343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887F9C-C893-D842-B78B-154B0A15FD8C}"/>
              </a:ext>
            </a:extLst>
          </p:cNvPr>
          <p:cNvSpPr/>
          <p:nvPr/>
        </p:nvSpPr>
        <p:spPr>
          <a:xfrm>
            <a:off x="1992051" y="3085343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CC7B7-0581-CD4E-B432-3649DC0B3086}"/>
              </a:ext>
            </a:extLst>
          </p:cNvPr>
          <p:cNvSpPr/>
          <p:nvPr/>
        </p:nvSpPr>
        <p:spPr>
          <a:xfrm>
            <a:off x="819050" y="2798284"/>
            <a:ext cx="1173001" cy="21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Surge Q</a:t>
            </a:r>
          </a:p>
        </p:txBody>
      </p:sp>
    </p:spTree>
    <p:extLst>
      <p:ext uri="{BB962C8B-B14F-4D97-AF65-F5344CB8AC3E}">
        <p14:creationId xmlns:p14="http://schemas.microsoft.com/office/powerpoint/2010/main" val="2359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98449BC-1F76-A64B-8E05-2B97403B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4.2 Weighted Round Robin Load Balancing</a:t>
            </a:r>
            <a:endParaRPr lang="en-US" sz="5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949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BB81-4C77-9C41-8030-4F1F955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/>
              <a:t>4.2 Weighted Round Robin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B19D-20D9-C443-865D-EC853B6C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Let’s say </a:t>
            </a:r>
            <a:r>
              <a:rPr lang="en-US" b="1" dirty="0"/>
              <a:t>Server 1</a:t>
            </a:r>
            <a:r>
              <a:rPr lang="en-US" dirty="0"/>
              <a:t> and </a:t>
            </a:r>
            <a:r>
              <a:rPr lang="en-US" b="1" dirty="0"/>
              <a:t>Server 2</a:t>
            </a:r>
            <a:r>
              <a:rPr lang="en-US" dirty="0"/>
              <a:t> are </a:t>
            </a:r>
            <a:r>
              <a:rPr lang="en-US" b="1" dirty="0"/>
              <a:t>most powerful </a:t>
            </a:r>
            <a:r>
              <a:rPr lang="en-US" dirty="0"/>
              <a:t>and highly efficient and remaining servers are less efficient.</a:t>
            </a:r>
          </a:p>
          <a:p>
            <a:pPr marL="514350" indent="-514350">
              <a:buAutoNum type="arabicPeriod"/>
            </a:pPr>
            <a:r>
              <a:rPr lang="en-US" dirty="0"/>
              <a:t>So we </a:t>
            </a:r>
            <a:r>
              <a:rPr lang="en-US" b="1" dirty="0"/>
              <a:t>assign weights </a:t>
            </a:r>
            <a:r>
              <a:rPr lang="en-US" dirty="0"/>
              <a:t>to each server based on its performance capacity.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Incoming requests are assigned in a </a:t>
            </a:r>
            <a:r>
              <a:rPr lang="en-US" b="1" dirty="0"/>
              <a:t>rotating sequential manner based on server weights </a:t>
            </a:r>
            <a:r>
              <a:rPr lang="en-US" dirty="0"/>
              <a:t>on every request cycle.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Weights:  S1: S2: S3: S4: S5  =  100: 100: 50: 25: 25 = 4: 4: 2: 1: 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D20D1-8ED1-4447-8FF5-271FCA04F61B}"/>
              </a:ext>
            </a:extLst>
          </p:cNvPr>
          <p:cNvSpPr/>
          <p:nvPr/>
        </p:nvSpPr>
        <p:spPr>
          <a:xfrm>
            <a:off x="1502983" y="5272346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Weight=100</a:t>
            </a:r>
          </a:p>
          <a:p>
            <a:pPr algn="ctr"/>
            <a:r>
              <a:rPr lang="en-US" dirty="0"/>
              <a:t>IP1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91780-C2F4-0E4D-9C50-F6950315B52A}"/>
              </a:ext>
            </a:extLst>
          </p:cNvPr>
          <p:cNvSpPr/>
          <p:nvPr/>
        </p:nvSpPr>
        <p:spPr>
          <a:xfrm>
            <a:off x="3588594" y="5272346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Weight=100</a:t>
            </a:r>
          </a:p>
          <a:p>
            <a:pPr algn="ctr"/>
            <a:r>
              <a:rPr lang="en-US" dirty="0"/>
              <a:t>IP2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B72DE-7CCF-CA4C-90DC-F7DB21AD4D62}"/>
              </a:ext>
            </a:extLst>
          </p:cNvPr>
          <p:cNvSpPr/>
          <p:nvPr/>
        </p:nvSpPr>
        <p:spPr>
          <a:xfrm>
            <a:off x="5552109" y="5272346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Weight=50</a:t>
            </a:r>
          </a:p>
          <a:p>
            <a:pPr algn="ctr"/>
            <a:r>
              <a:rPr lang="en-US" dirty="0"/>
              <a:t>IP3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1E64D-44F3-E14D-AB2A-0B104C062A04}"/>
              </a:ext>
            </a:extLst>
          </p:cNvPr>
          <p:cNvSpPr/>
          <p:nvPr/>
        </p:nvSpPr>
        <p:spPr>
          <a:xfrm>
            <a:off x="7496064" y="5272346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Weight=25</a:t>
            </a:r>
          </a:p>
          <a:p>
            <a:pPr algn="ctr"/>
            <a:r>
              <a:rPr lang="en-US" dirty="0"/>
              <a:t>IP4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A8B5B-D39E-FD43-A764-AA5BEE7AC606}"/>
              </a:ext>
            </a:extLst>
          </p:cNvPr>
          <p:cNvSpPr/>
          <p:nvPr/>
        </p:nvSpPr>
        <p:spPr>
          <a:xfrm>
            <a:off x="9479140" y="5252006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Weight=25</a:t>
            </a:r>
          </a:p>
          <a:p>
            <a:pPr algn="ctr"/>
            <a:r>
              <a:rPr lang="en-US" dirty="0"/>
              <a:t>IP5</a:t>
            </a:r>
          </a:p>
        </p:txBody>
      </p:sp>
    </p:spTree>
    <p:extLst>
      <p:ext uri="{BB962C8B-B14F-4D97-AF65-F5344CB8AC3E}">
        <p14:creationId xmlns:p14="http://schemas.microsoft.com/office/powerpoint/2010/main" val="82396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6109-015F-6045-9DF4-E2FB2994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4.2 Weighted Round Robin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0F7F-51F4-A44B-BA70-567C16D0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5F1A2-8EB5-634F-95B5-5DAC515E7199}"/>
              </a:ext>
            </a:extLst>
          </p:cNvPr>
          <p:cNvSpPr/>
          <p:nvPr/>
        </p:nvSpPr>
        <p:spPr>
          <a:xfrm>
            <a:off x="2799863" y="3429000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Weight=25</a:t>
            </a:r>
          </a:p>
          <a:p>
            <a:pPr algn="ctr"/>
            <a:r>
              <a:rPr lang="en-US" dirty="0"/>
              <a:t>IP5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0DAFE-A38B-B64B-BF4B-A32F2D6A1BBF}"/>
              </a:ext>
            </a:extLst>
          </p:cNvPr>
          <p:cNvSpPr/>
          <p:nvPr/>
        </p:nvSpPr>
        <p:spPr>
          <a:xfrm>
            <a:off x="5334608" y="1659758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Weight=100</a:t>
            </a:r>
          </a:p>
          <a:p>
            <a:pPr algn="ctr"/>
            <a:r>
              <a:rPr lang="en-US" dirty="0"/>
              <a:t>IP1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2B3A6-2D38-5A44-80B0-BF870E9DC27D}"/>
              </a:ext>
            </a:extLst>
          </p:cNvPr>
          <p:cNvSpPr/>
          <p:nvPr/>
        </p:nvSpPr>
        <p:spPr>
          <a:xfrm>
            <a:off x="5016475" y="5943179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Weight=25</a:t>
            </a:r>
          </a:p>
          <a:p>
            <a:pPr algn="ctr"/>
            <a:r>
              <a:rPr lang="en-US" dirty="0"/>
              <a:t>IP4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FE9D6-EB00-B04A-BA21-5859858E1265}"/>
              </a:ext>
            </a:extLst>
          </p:cNvPr>
          <p:cNvSpPr/>
          <p:nvPr/>
        </p:nvSpPr>
        <p:spPr>
          <a:xfrm>
            <a:off x="7696942" y="4514935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Weight=50</a:t>
            </a:r>
          </a:p>
          <a:p>
            <a:pPr algn="ctr"/>
            <a:r>
              <a:rPr lang="en-US" dirty="0"/>
              <a:t>IP3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07F94-E31A-674C-8A37-D841BE1E3254}"/>
              </a:ext>
            </a:extLst>
          </p:cNvPr>
          <p:cNvSpPr/>
          <p:nvPr/>
        </p:nvSpPr>
        <p:spPr>
          <a:xfrm>
            <a:off x="7580437" y="3052061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Weight=100</a:t>
            </a:r>
          </a:p>
          <a:p>
            <a:pPr algn="ctr"/>
            <a:r>
              <a:rPr lang="en-US" dirty="0"/>
              <a:t>IP2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B4C091B-D8A7-324C-A8DC-15E37214A2C1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3751346" y="1845739"/>
            <a:ext cx="1379505" cy="17870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014661E-858A-4F40-B912-57A4ED4F5528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830060" y="2049495"/>
            <a:ext cx="1498103" cy="10025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BBD8339-EAE3-2E4D-AD08-E971F204CA57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6959045" y="4847292"/>
            <a:ext cx="1038507" cy="1932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D04046D-FCF3-6842-967B-71D394321C1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8102968" y="4173235"/>
            <a:ext cx="6834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C1E55F2-3782-2D42-A993-3BE6ED62351D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547589" y="4234070"/>
            <a:ext cx="1468886" cy="20988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A919D39-B7F3-B947-A154-9757C2F6667C}"/>
              </a:ext>
            </a:extLst>
          </p:cNvPr>
          <p:cNvSpPr txBox="1"/>
          <p:nvPr/>
        </p:nvSpPr>
        <p:spPr>
          <a:xfrm>
            <a:off x="5334608" y="1266670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 1 to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FEC646-3EFF-2A48-93DD-2A788576B567}"/>
              </a:ext>
            </a:extLst>
          </p:cNvPr>
          <p:cNvSpPr txBox="1"/>
          <p:nvPr/>
        </p:nvSpPr>
        <p:spPr>
          <a:xfrm>
            <a:off x="2918859" y="3013518"/>
            <a:ext cx="12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12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DBB654-5B8C-414A-8F9E-9D5B07258A61}"/>
              </a:ext>
            </a:extLst>
          </p:cNvPr>
          <p:cNvSpPr txBox="1"/>
          <p:nvPr/>
        </p:nvSpPr>
        <p:spPr>
          <a:xfrm>
            <a:off x="6511926" y="6342830"/>
            <a:ext cx="12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0C6E5E-34F8-3D46-A8F5-274BFDE463D4}"/>
              </a:ext>
            </a:extLst>
          </p:cNvPr>
          <p:cNvSpPr txBox="1"/>
          <p:nvPr/>
        </p:nvSpPr>
        <p:spPr>
          <a:xfrm>
            <a:off x="9192394" y="4903653"/>
            <a:ext cx="17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 9 to 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21EAC-454F-1E4B-B210-1445D83BCA20}"/>
              </a:ext>
            </a:extLst>
          </p:cNvPr>
          <p:cNvSpPr txBox="1"/>
          <p:nvPr/>
        </p:nvSpPr>
        <p:spPr>
          <a:xfrm>
            <a:off x="9252478" y="3179973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 5 to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0114-834F-A34D-AA27-FC6DFADE92CC}"/>
              </a:ext>
            </a:extLst>
          </p:cNvPr>
          <p:cNvSpPr txBox="1"/>
          <p:nvPr/>
        </p:nvSpPr>
        <p:spPr>
          <a:xfrm>
            <a:off x="275700" y="1842499"/>
            <a:ext cx="26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#Incoming Requests = 12K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738FAE-8242-6748-94B1-7DCB8D932228}"/>
              </a:ext>
            </a:extLst>
          </p:cNvPr>
          <p:cNvSpPr/>
          <p:nvPr/>
        </p:nvSpPr>
        <p:spPr>
          <a:xfrm>
            <a:off x="456637" y="2439232"/>
            <a:ext cx="2191198" cy="335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12B20-D159-C645-B987-C440E5E40D00}"/>
              </a:ext>
            </a:extLst>
          </p:cNvPr>
          <p:cNvSpPr/>
          <p:nvPr/>
        </p:nvSpPr>
        <p:spPr>
          <a:xfrm>
            <a:off x="2139489" y="3096704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79CCE4-4074-974D-A90B-F080BADF2F3D}"/>
              </a:ext>
            </a:extLst>
          </p:cNvPr>
          <p:cNvSpPr/>
          <p:nvPr/>
        </p:nvSpPr>
        <p:spPr>
          <a:xfrm>
            <a:off x="1723506" y="3105515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EBA515-EDF3-DE49-845B-6314C2AC5CEC}"/>
              </a:ext>
            </a:extLst>
          </p:cNvPr>
          <p:cNvSpPr/>
          <p:nvPr/>
        </p:nvSpPr>
        <p:spPr>
          <a:xfrm>
            <a:off x="1314248" y="3105515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C62651-FC4A-D446-B4B2-AC91436773F9}"/>
              </a:ext>
            </a:extLst>
          </p:cNvPr>
          <p:cNvSpPr/>
          <p:nvPr/>
        </p:nvSpPr>
        <p:spPr>
          <a:xfrm>
            <a:off x="889674" y="3110807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DABDCF-9259-6641-9366-891E73D17EDB}"/>
              </a:ext>
            </a:extLst>
          </p:cNvPr>
          <p:cNvSpPr/>
          <p:nvPr/>
        </p:nvSpPr>
        <p:spPr>
          <a:xfrm>
            <a:off x="456637" y="3096704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0F9136-EC08-DB40-8712-9D5D9447B9B0}"/>
              </a:ext>
            </a:extLst>
          </p:cNvPr>
          <p:cNvSpPr/>
          <p:nvPr/>
        </p:nvSpPr>
        <p:spPr>
          <a:xfrm>
            <a:off x="977664" y="2822813"/>
            <a:ext cx="1173001" cy="21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Surge Q</a:t>
            </a:r>
          </a:p>
        </p:txBody>
      </p:sp>
    </p:spTree>
    <p:extLst>
      <p:ext uri="{BB962C8B-B14F-4D97-AF65-F5344CB8AC3E}">
        <p14:creationId xmlns:p14="http://schemas.microsoft.com/office/powerpoint/2010/main" val="263215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1C01-BAE0-7B4D-8BB5-C275FEE7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            </a:t>
            </a:r>
            <a:r>
              <a:rPr lang="en-US" b="1"/>
              <a:t>Drawbacks of Round Robin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00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5BAAD-872C-374A-95F4-35A566B6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4.3 Fewest Connections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4487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CB53-ABC4-A843-B244-2FB8D61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b="1" dirty="0"/>
              <a:t>4.3 Fewest Connections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129D-CF27-144C-B7B6-99F16215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Neither Round Robin or Weighted Round Robin </a:t>
            </a:r>
            <a:r>
              <a:rPr lang="en-IN" b="1" dirty="0"/>
              <a:t>take the current server load/connections into consideration</a:t>
            </a:r>
            <a:r>
              <a:rPr lang="en-IN" dirty="0"/>
              <a:t> when distributing requests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Active Connections</a:t>
            </a:r>
            <a:r>
              <a:rPr lang="en-IN" dirty="0"/>
              <a:t>: Those HTTP or HTTPS requests that have not yet received a response.</a:t>
            </a:r>
          </a:p>
          <a:p>
            <a:pPr marL="0" indent="0">
              <a:buNone/>
            </a:pPr>
            <a:r>
              <a:rPr lang="en-IN" dirty="0"/>
              <a:t>3. Current Active Connections: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7F91B5-4049-B545-A1CC-57EBE71B2666}"/>
              </a:ext>
            </a:extLst>
          </p:cNvPr>
          <p:cNvSpPr/>
          <p:nvPr/>
        </p:nvSpPr>
        <p:spPr>
          <a:xfrm>
            <a:off x="1138676" y="4473287"/>
            <a:ext cx="1495452" cy="118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Active Conn=3</a:t>
            </a:r>
          </a:p>
          <a:p>
            <a:pPr algn="ctr"/>
            <a:r>
              <a:rPr lang="en-US" dirty="0"/>
              <a:t>IP1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B21795-BF14-0B4D-80E8-1A8B0A8E2BCF}"/>
              </a:ext>
            </a:extLst>
          </p:cNvPr>
          <p:cNvSpPr/>
          <p:nvPr/>
        </p:nvSpPr>
        <p:spPr>
          <a:xfrm>
            <a:off x="3292737" y="4473286"/>
            <a:ext cx="1495452" cy="1182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Active Conn=5</a:t>
            </a:r>
          </a:p>
          <a:p>
            <a:pPr algn="ctr"/>
            <a:r>
              <a:rPr lang="en-US" dirty="0"/>
              <a:t>IP2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14ADD-A8FB-3140-BEB7-5CC9E5DFC874}"/>
              </a:ext>
            </a:extLst>
          </p:cNvPr>
          <p:cNvSpPr/>
          <p:nvPr/>
        </p:nvSpPr>
        <p:spPr>
          <a:xfrm>
            <a:off x="5617486" y="4459957"/>
            <a:ext cx="1495452" cy="119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Active Conn=0</a:t>
            </a:r>
          </a:p>
          <a:p>
            <a:pPr algn="ctr"/>
            <a:r>
              <a:rPr lang="en-US" dirty="0"/>
              <a:t>IP3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12BAE-94EF-EB45-8DC9-C49D58C72B99}"/>
              </a:ext>
            </a:extLst>
          </p:cNvPr>
          <p:cNvSpPr/>
          <p:nvPr/>
        </p:nvSpPr>
        <p:spPr>
          <a:xfrm>
            <a:off x="7771547" y="4473286"/>
            <a:ext cx="1495452" cy="118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Active Conn=10</a:t>
            </a:r>
          </a:p>
          <a:p>
            <a:pPr algn="ctr"/>
            <a:r>
              <a:rPr lang="en-US" dirty="0"/>
              <a:t>IP4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6ACD7-DF0F-854B-87C2-3FE319FEA941}"/>
              </a:ext>
            </a:extLst>
          </p:cNvPr>
          <p:cNvSpPr/>
          <p:nvPr/>
        </p:nvSpPr>
        <p:spPr>
          <a:xfrm>
            <a:off x="10018390" y="4459957"/>
            <a:ext cx="1495452" cy="11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Active Conn=20</a:t>
            </a:r>
          </a:p>
          <a:p>
            <a:pPr algn="ctr"/>
            <a:r>
              <a:rPr lang="en-US" dirty="0"/>
              <a:t>IP5</a:t>
            </a:r>
          </a:p>
        </p:txBody>
      </p:sp>
    </p:spTree>
    <p:extLst>
      <p:ext uri="{BB962C8B-B14F-4D97-AF65-F5344CB8AC3E}">
        <p14:creationId xmlns:p14="http://schemas.microsoft.com/office/powerpoint/2010/main" val="425480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6109-015F-6045-9DF4-E2FB2994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4.3 Fewest Connections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0F7F-51F4-A44B-BA70-567C16D0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5F1A2-8EB5-634F-95B5-5DAC515E7199}"/>
              </a:ext>
            </a:extLst>
          </p:cNvPr>
          <p:cNvSpPr/>
          <p:nvPr/>
        </p:nvSpPr>
        <p:spPr>
          <a:xfrm>
            <a:off x="3785322" y="3192601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AC=20</a:t>
            </a:r>
          </a:p>
          <a:p>
            <a:pPr algn="ctr"/>
            <a:r>
              <a:rPr lang="en-US" dirty="0"/>
              <a:t>IP5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0DAFE-A38B-B64B-BF4B-A32F2D6A1BBF}"/>
              </a:ext>
            </a:extLst>
          </p:cNvPr>
          <p:cNvSpPr/>
          <p:nvPr/>
        </p:nvSpPr>
        <p:spPr>
          <a:xfrm>
            <a:off x="5334608" y="1659758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AC=3</a:t>
            </a:r>
          </a:p>
          <a:p>
            <a:pPr algn="ctr"/>
            <a:r>
              <a:rPr lang="en-US" dirty="0"/>
              <a:t>IP1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2B3A6-2D38-5A44-80B0-BF870E9DC27D}"/>
              </a:ext>
            </a:extLst>
          </p:cNvPr>
          <p:cNvSpPr/>
          <p:nvPr/>
        </p:nvSpPr>
        <p:spPr>
          <a:xfrm>
            <a:off x="5387533" y="4614186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AC=10</a:t>
            </a:r>
          </a:p>
          <a:p>
            <a:pPr algn="ctr"/>
            <a:r>
              <a:rPr lang="en-US" dirty="0"/>
              <a:t>IP4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FE9D6-EB00-B04A-BA21-5859858E1265}"/>
              </a:ext>
            </a:extLst>
          </p:cNvPr>
          <p:cNvSpPr/>
          <p:nvPr/>
        </p:nvSpPr>
        <p:spPr>
          <a:xfrm>
            <a:off x="7331141" y="3700896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AC=0</a:t>
            </a:r>
          </a:p>
          <a:p>
            <a:pPr algn="ctr"/>
            <a:r>
              <a:rPr lang="en-US" dirty="0"/>
              <a:t>IP3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07F94-E31A-674C-8A37-D841BE1E3254}"/>
              </a:ext>
            </a:extLst>
          </p:cNvPr>
          <p:cNvSpPr/>
          <p:nvPr/>
        </p:nvSpPr>
        <p:spPr>
          <a:xfrm>
            <a:off x="7195698" y="2475369"/>
            <a:ext cx="1495452" cy="77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AC=5</a:t>
            </a:r>
          </a:p>
          <a:p>
            <a:pPr algn="ctr"/>
            <a:r>
              <a:rPr lang="en-US" dirty="0"/>
              <a:t>IP2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8C161D-5301-DF41-910B-B3D9DD45E529}"/>
              </a:ext>
            </a:extLst>
          </p:cNvPr>
          <p:cNvSpPr/>
          <p:nvPr/>
        </p:nvSpPr>
        <p:spPr>
          <a:xfrm>
            <a:off x="1002535" y="2320100"/>
            <a:ext cx="2236424" cy="335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0114-834F-A34D-AA27-FC6DFADE92CC}"/>
              </a:ext>
            </a:extLst>
          </p:cNvPr>
          <p:cNvSpPr txBox="1"/>
          <p:nvPr/>
        </p:nvSpPr>
        <p:spPr>
          <a:xfrm>
            <a:off x="838200" y="1825624"/>
            <a:ext cx="26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#Incoming Requests = 12K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16C3D8-FFFF-0B4F-88B9-233CF2805CE1}"/>
              </a:ext>
            </a:extLst>
          </p:cNvPr>
          <p:cNvSpPr/>
          <p:nvPr/>
        </p:nvSpPr>
        <p:spPr>
          <a:xfrm>
            <a:off x="1441550" y="3085343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A898B-9710-1B4A-8742-FE6E5CB93EF5}"/>
              </a:ext>
            </a:extLst>
          </p:cNvPr>
          <p:cNvSpPr/>
          <p:nvPr/>
        </p:nvSpPr>
        <p:spPr>
          <a:xfrm>
            <a:off x="1860058" y="3084036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6FC80-F6CB-EB45-9CF7-F9CC3F3D416C}"/>
              </a:ext>
            </a:extLst>
          </p:cNvPr>
          <p:cNvSpPr/>
          <p:nvPr/>
        </p:nvSpPr>
        <p:spPr>
          <a:xfrm>
            <a:off x="2261664" y="3082729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620723-B776-264D-9C92-EF68349E4B9A}"/>
              </a:ext>
            </a:extLst>
          </p:cNvPr>
          <p:cNvSpPr/>
          <p:nvPr/>
        </p:nvSpPr>
        <p:spPr>
          <a:xfrm>
            <a:off x="2730613" y="3082729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CCF47-0AE5-5247-9151-B3245771EC88}"/>
              </a:ext>
            </a:extLst>
          </p:cNvPr>
          <p:cNvSpPr/>
          <p:nvPr/>
        </p:nvSpPr>
        <p:spPr>
          <a:xfrm>
            <a:off x="1023042" y="3085343"/>
            <a:ext cx="508346" cy="166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F52AE-E9EE-A946-B717-BE9251F643FC}"/>
              </a:ext>
            </a:extLst>
          </p:cNvPr>
          <p:cNvSpPr/>
          <p:nvPr/>
        </p:nvSpPr>
        <p:spPr>
          <a:xfrm>
            <a:off x="1573278" y="2800027"/>
            <a:ext cx="1173001" cy="21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Surge Q</a:t>
            </a:r>
          </a:p>
        </p:txBody>
      </p:sp>
    </p:spTree>
    <p:extLst>
      <p:ext uri="{BB962C8B-B14F-4D97-AF65-F5344CB8AC3E}">
        <p14:creationId xmlns:p14="http://schemas.microsoft.com/office/powerpoint/2010/main" val="58005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4E298C-76BC-B94A-BBBC-734F6808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Benchmarking</a:t>
            </a:r>
          </a:p>
        </p:txBody>
      </p:sp>
    </p:spTree>
    <p:extLst>
      <p:ext uri="{BB962C8B-B14F-4D97-AF65-F5344CB8AC3E}">
        <p14:creationId xmlns:p14="http://schemas.microsoft.com/office/powerpoint/2010/main" val="3905121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EFD-33F4-F249-8AB2-D7A149A1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4.3 Fewest Connections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1C86E-BABD-8F4A-ACA5-17F2320A4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349178"/>
              </p:ext>
            </p:extLst>
          </p:nvPr>
        </p:nvGraphicFramePr>
        <p:xfrm>
          <a:off x="838200" y="1825623"/>
          <a:ext cx="10515600" cy="394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3964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125882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054058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01000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74934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0275256"/>
                    </a:ext>
                  </a:extLst>
                </a:gridCol>
              </a:tblGrid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Request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1(AC=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2(AC=5)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3(AC=0)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4(AC=10)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5(AC=20)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82343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696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24237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44963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21811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34571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2691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7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76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90826-AA4E-4D48-855A-398BB0E2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4.4 Layer 4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256368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6D98-C226-A84B-BD93-F1847D5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b="1" dirty="0"/>
              <a:t>4.4 Layer 4 Load Balancing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1D745-781B-3046-A5FE-2C9D14D3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 Layer OSI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A65BA-7AD5-C447-93FD-6719FBD98C6E}"/>
              </a:ext>
            </a:extLst>
          </p:cNvPr>
          <p:cNvSpPr/>
          <p:nvPr/>
        </p:nvSpPr>
        <p:spPr>
          <a:xfrm>
            <a:off x="4526990" y="2972171"/>
            <a:ext cx="2046977" cy="529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Layer(HTTP)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21B13-CC24-844D-BA96-CA9E097A0BAB}"/>
              </a:ext>
            </a:extLst>
          </p:cNvPr>
          <p:cNvSpPr/>
          <p:nvPr/>
        </p:nvSpPr>
        <p:spPr>
          <a:xfrm>
            <a:off x="4437296" y="3525418"/>
            <a:ext cx="2226366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40587-B58A-E74B-87F4-F1E2E7D4DFD1}"/>
              </a:ext>
            </a:extLst>
          </p:cNvPr>
          <p:cNvSpPr/>
          <p:nvPr/>
        </p:nvSpPr>
        <p:spPr>
          <a:xfrm>
            <a:off x="4278026" y="3989831"/>
            <a:ext cx="2649547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Layer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E4BBF-9720-8640-8527-4EBEC50B32D6}"/>
              </a:ext>
            </a:extLst>
          </p:cNvPr>
          <p:cNvSpPr/>
          <p:nvPr/>
        </p:nvSpPr>
        <p:spPr>
          <a:xfrm>
            <a:off x="4104861" y="4451184"/>
            <a:ext cx="2961861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Layer(TCP)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CDCD3-CEE9-3C4C-A4FE-1EABDDA60E43}"/>
              </a:ext>
            </a:extLst>
          </p:cNvPr>
          <p:cNvSpPr/>
          <p:nvPr/>
        </p:nvSpPr>
        <p:spPr>
          <a:xfrm>
            <a:off x="3925957" y="4915597"/>
            <a:ext cx="3279913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Layer(IP)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60348-BCEF-6649-B87E-64774834E474}"/>
              </a:ext>
            </a:extLst>
          </p:cNvPr>
          <p:cNvSpPr/>
          <p:nvPr/>
        </p:nvSpPr>
        <p:spPr>
          <a:xfrm>
            <a:off x="3786809" y="5345243"/>
            <a:ext cx="354826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 Layer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678FF-CBD0-314F-88FB-79840205A45E}"/>
              </a:ext>
            </a:extLst>
          </p:cNvPr>
          <p:cNvSpPr/>
          <p:nvPr/>
        </p:nvSpPr>
        <p:spPr>
          <a:xfrm>
            <a:off x="3593075" y="5791292"/>
            <a:ext cx="3935736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 1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41502A0-8F47-E944-A524-FEE40F41335C}"/>
              </a:ext>
            </a:extLst>
          </p:cNvPr>
          <p:cNvSpPr/>
          <p:nvPr/>
        </p:nvSpPr>
        <p:spPr>
          <a:xfrm>
            <a:off x="2445633" y="3070529"/>
            <a:ext cx="479178" cy="3166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1F59D9E-390D-004D-AD1A-5D056F5C7B08}"/>
              </a:ext>
            </a:extLst>
          </p:cNvPr>
          <p:cNvSpPr/>
          <p:nvPr/>
        </p:nvSpPr>
        <p:spPr>
          <a:xfrm rot="16200000">
            <a:off x="5577327" y="4475041"/>
            <a:ext cx="479178" cy="4447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3E9E00A-0023-884A-B3CC-66049340C7C3}"/>
              </a:ext>
            </a:extLst>
          </p:cNvPr>
          <p:cNvSpPr/>
          <p:nvPr/>
        </p:nvSpPr>
        <p:spPr>
          <a:xfrm rot="10800000">
            <a:off x="8176147" y="3070529"/>
            <a:ext cx="479178" cy="3166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03B22C-4828-7340-913C-5DEEB3982F96}"/>
              </a:ext>
            </a:extLst>
          </p:cNvPr>
          <p:cNvSpPr/>
          <p:nvPr/>
        </p:nvSpPr>
        <p:spPr>
          <a:xfrm>
            <a:off x="1895788" y="2663879"/>
            <a:ext cx="1578868" cy="27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EA714-6DC0-104A-8B52-EE4956DF2474}"/>
              </a:ext>
            </a:extLst>
          </p:cNvPr>
          <p:cNvSpPr/>
          <p:nvPr/>
        </p:nvSpPr>
        <p:spPr>
          <a:xfrm>
            <a:off x="7528811" y="2663879"/>
            <a:ext cx="1578868" cy="27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CA22EC-A390-FA48-BC77-799F43D484A5}"/>
              </a:ext>
            </a:extLst>
          </p:cNvPr>
          <p:cNvSpPr/>
          <p:nvPr/>
        </p:nvSpPr>
        <p:spPr>
          <a:xfrm>
            <a:off x="4173385" y="6240531"/>
            <a:ext cx="2754188" cy="27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hop using Links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7F5383-DDDE-294C-85EE-CCAFBB688FEB}"/>
              </a:ext>
            </a:extLst>
          </p:cNvPr>
          <p:cNvSpPr/>
          <p:nvPr/>
        </p:nvSpPr>
        <p:spPr>
          <a:xfrm>
            <a:off x="5236819" y="2378112"/>
            <a:ext cx="731960" cy="5715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03378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D53-4A4D-0549-B8C8-3812BA38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4.4 Layer 4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B252-0EC4-1742-B149-8AA5D5A8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Network Address Translation(NAT)</a:t>
            </a:r>
          </a:p>
          <a:p>
            <a:pPr>
              <a:buFontTx/>
              <a:buChar char="-"/>
            </a:pPr>
            <a:r>
              <a:rPr lang="en-IN" dirty="0"/>
              <a:t>Single TCP Connection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07C3C-320D-294F-9F1E-037FB4A71496}"/>
              </a:ext>
            </a:extLst>
          </p:cNvPr>
          <p:cNvSpPr/>
          <p:nvPr/>
        </p:nvSpPr>
        <p:spPr>
          <a:xfrm>
            <a:off x="909753" y="3311909"/>
            <a:ext cx="1148576" cy="196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25D4C-6A70-BC45-952C-6D6BEE7667ED}"/>
              </a:ext>
            </a:extLst>
          </p:cNvPr>
          <p:cNvSpPr/>
          <p:nvPr/>
        </p:nvSpPr>
        <p:spPr>
          <a:xfrm>
            <a:off x="5113922" y="3124858"/>
            <a:ext cx="1148576" cy="21496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  <a:p>
            <a:pPr algn="ctr"/>
            <a:r>
              <a:rPr lang="en-US" dirty="0"/>
              <a:t>LBIP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55577-E09B-1D4B-947B-03F746E95B88}"/>
              </a:ext>
            </a:extLst>
          </p:cNvPr>
          <p:cNvSpPr/>
          <p:nvPr/>
        </p:nvSpPr>
        <p:spPr>
          <a:xfrm>
            <a:off x="10044438" y="5834933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3D9C9-BD35-5446-938A-C5FEF8F01C6D}"/>
              </a:ext>
            </a:extLst>
          </p:cNvPr>
          <p:cNvSpPr/>
          <p:nvPr/>
        </p:nvSpPr>
        <p:spPr>
          <a:xfrm>
            <a:off x="10044438" y="4851772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C3ADB-0980-0749-98B3-1DF2E949C516}"/>
              </a:ext>
            </a:extLst>
          </p:cNvPr>
          <p:cNvSpPr/>
          <p:nvPr/>
        </p:nvSpPr>
        <p:spPr>
          <a:xfrm>
            <a:off x="10044438" y="3839841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C1557-DB72-A547-9E3E-DA4926EDD608}"/>
              </a:ext>
            </a:extLst>
          </p:cNvPr>
          <p:cNvSpPr/>
          <p:nvPr/>
        </p:nvSpPr>
        <p:spPr>
          <a:xfrm>
            <a:off x="10044438" y="2872233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AF0E3-A0D2-0145-AAEC-DCFC3B72A9FE}"/>
              </a:ext>
            </a:extLst>
          </p:cNvPr>
          <p:cNvSpPr/>
          <p:nvPr/>
        </p:nvSpPr>
        <p:spPr>
          <a:xfrm>
            <a:off x="10044438" y="1940785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ED6E28-8028-1D4E-B258-746C832032E3}"/>
              </a:ext>
            </a:extLst>
          </p:cNvPr>
          <p:cNvSpPr/>
          <p:nvPr/>
        </p:nvSpPr>
        <p:spPr>
          <a:xfrm>
            <a:off x="6513966" y="5398418"/>
            <a:ext cx="2351048" cy="25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IP1, </a:t>
            </a:r>
            <a:r>
              <a:rPr lang="en-US" dirty="0" err="1"/>
              <a:t>Dest</a:t>
            </a:r>
            <a:r>
              <a:rPr lang="en-US" dirty="0"/>
              <a:t>: LBIP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82E657-9F42-0F43-8706-EDB9081C2B37}"/>
              </a:ext>
            </a:extLst>
          </p:cNvPr>
          <p:cNvSpPr/>
          <p:nvPr/>
        </p:nvSpPr>
        <p:spPr>
          <a:xfrm>
            <a:off x="2531325" y="5398418"/>
            <a:ext cx="2248830" cy="25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LBIP, </a:t>
            </a:r>
            <a:r>
              <a:rPr lang="en-US" dirty="0" err="1"/>
              <a:t>Dest</a:t>
            </a:r>
            <a:r>
              <a:rPr lang="en-US" dirty="0"/>
              <a:t>: CIP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D583CF-25B3-954E-9C48-4B536FB5D2FF}"/>
              </a:ext>
            </a:extLst>
          </p:cNvPr>
          <p:cNvSpPr/>
          <p:nvPr/>
        </p:nvSpPr>
        <p:spPr>
          <a:xfrm>
            <a:off x="6677718" y="2838783"/>
            <a:ext cx="2248830" cy="20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LBIP, </a:t>
            </a:r>
            <a:r>
              <a:rPr lang="en-US" dirty="0" err="1"/>
              <a:t>Dest</a:t>
            </a:r>
            <a:r>
              <a:rPr lang="en-US" dirty="0"/>
              <a:t>: IP1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B52C6D-20F0-4649-BD1E-42874E87C43D}"/>
              </a:ext>
            </a:extLst>
          </p:cNvPr>
          <p:cNvSpPr/>
          <p:nvPr/>
        </p:nvSpPr>
        <p:spPr>
          <a:xfrm>
            <a:off x="2531325" y="2891768"/>
            <a:ext cx="2248830" cy="23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CIP, </a:t>
            </a:r>
            <a:r>
              <a:rPr lang="en-US" dirty="0" err="1"/>
              <a:t>Dest</a:t>
            </a:r>
            <a:r>
              <a:rPr lang="en-US" dirty="0"/>
              <a:t>: LBIP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8EB2055-F407-2F4F-9F9B-E28BD6014DEA}"/>
              </a:ext>
            </a:extLst>
          </p:cNvPr>
          <p:cNvSpPr/>
          <p:nvPr/>
        </p:nvSpPr>
        <p:spPr>
          <a:xfrm>
            <a:off x="1851102" y="2907297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6165FA8-DF09-F449-B7AF-B13D555A9257}"/>
              </a:ext>
            </a:extLst>
          </p:cNvPr>
          <p:cNvSpPr/>
          <p:nvPr/>
        </p:nvSpPr>
        <p:spPr>
          <a:xfrm>
            <a:off x="4780155" y="2879491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1805277-97F4-3148-A6D8-1A41F7F81F33}"/>
              </a:ext>
            </a:extLst>
          </p:cNvPr>
          <p:cNvSpPr/>
          <p:nvPr/>
        </p:nvSpPr>
        <p:spPr>
          <a:xfrm>
            <a:off x="5997495" y="2873803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5D92519-26B9-8D45-9A65-72355B00792C}"/>
              </a:ext>
            </a:extLst>
          </p:cNvPr>
          <p:cNvSpPr/>
          <p:nvPr/>
        </p:nvSpPr>
        <p:spPr>
          <a:xfrm>
            <a:off x="8945138" y="2838783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73974BB-047D-1840-823A-DD5D48703FA9}"/>
              </a:ext>
            </a:extLst>
          </p:cNvPr>
          <p:cNvSpPr/>
          <p:nvPr/>
        </p:nvSpPr>
        <p:spPr>
          <a:xfrm rot="10800000">
            <a:off x="8865014" y="5406890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2821AD9-3686-9946-B927-2B31E4CA50CF}"/>
              </a:ext>
            </a:extLst>
          </p:cNvPr>
          <p:cNvSpPr/>
          <p:nvPr/>
        </p:nvSpPr>
        <p:spPr>
          <a:xfrm rot="10800000">
            <a:off x="1862505" y="5434092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7C07EDB-81C8-0C42-9ECE-C16424EB535D}"/>
              </a:ext>
            </a:extLst>
          </p:cNvPr>
          <p:cNvSpPr/>
          <p:nvPr/>
        </p:nvSpPr>
        <p:spPr>
          <a:xfrm rot="10800000">
            <a:off x="5833743" y="5411333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B04DECC-9646-3341-86D2-32679DC90F87}"/>
              </a:ext>
            </a:extLst>
          </p:cNvPr>
          <p:cNvSpPr/>
          <p:nvPr/>
        </p:nvSpPr>
        <p:spPr>
          <a:xfrm rot="10800000">
            <a:off x="4773810" y="5406890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4EEFD4-B222-C94F-92E6-F9DD85DFDA12}"/>
              </a:ext>
            </a:extLst>
          </p:cNvPr>
          <p:cNvSpPr txBox="1"/>
          <p:nvPr/>
        </p:nvSpPr>
        <p:spPr>
          <a:xfrm>
            <a:off x="3735659" y="260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3E5030-6F1B-2F4F-974B-0F90F8DF5F1B}"/>
              </a:ext>
            </a:extLst>
          </p:cNvPr>
          <p:cNvSpPr txBox="1"/>
          <p:nvPr/>
        </p:nvSpPr>
        <p:spPr>
          <a:xfrm>
            <a:off x="7802133" y="2561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8921D-7EB9-D441-A4B5-272E205E7725}"/>
              </a:ext>
            </a:extLst>
          </p:cNvPr>
          <p:cNvSpPr txBox="1"/>
          <p:nvPr/>
        </p:nvSpPr>
        <p:spPr>
          <a:xfrm>
            <a:off x="7802133" y="5126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539C1-475A-274E-8FC4-2BBE1B26763F}"/>
              </a:ext>
            </a:extLst>
          </p:cNvPr>
          <p:cNvSpPr txBox="1"/>
          <p:nvPr/>
        </p:nvSpPr>
        <p:spPr>
          <a:xfrm>
            <a:off x="3659087" y="508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0839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A690B3-AF0E-654B-8098-E3BC8DD4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4.5 Layer 7 Load Balancing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6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D53-4A4D-0549-B8C8-3812BA38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4.5 Layer 7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B252-0EC4-1742-B149-8AA5D5A8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Uses HTTP, LB Maintains 2 Connections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07C3C-320D-294F-9F1E-037FB4A71496}"/>
              </a:ext>
            </a:extLst>
          </p:cNvPr>
          <p:cNvSpPr/>
          <p:nvPr/>
        </p:nvSpPr>
        <p:spPr>
          <a:xfrm>
            <a:off x="909753" y="3311909"/>
            <a:ext cx="1148576" cy="196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25D4C-6A70-BC45-952C-6D6BEE7667ED}"/>
              </a:ext>
            </a:extLst>
          </p:cNvPr>
          <p:cNvSpPr/>
          <p:nvPr/>
        </p:nvSpPr>
        <p:spPr>
          <a:xfrm>
            <a:off x="5113922" y="3124858"/>
            <a:ext cx="1148576" cy="21496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  <a:p>
            <a:pPr algn="ctr"/>
            <a:r>
              <a:rPr lang="en-US" dirty="0"/>
              <a:t>LBIP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55577-E09B-1D4B-947B-03F746E95B88}"/>
              </a:ext>
            </a:extLst>
          </p:cNvPr>
          <p:cNvSpPr/>
          <p:nvPr/>
        </p:nvSpPr>
        <p:spPr>
          <a:xfrm>
            <a:off x="10044438" y="5834933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3D9C9-BD35-5446-938A-C5FEF8F01C6D}"/>
              </a:ext>
            </a:extLst>
          </p:cNvPr>
          <p:cNvSpPr/>
          <p:nvPr/>
        </p:nvSpPr>
        <p:spPr>
          <a:xfrm>
            <a:off x="10044438" y="4851772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C3ADB-0980-0749-98B3-1DF2E949C516}"/>
              </a:ext>
            </a:extLst>
          </p:cNvPr>
          <p:cNvSpPr/>
          <p:nvPr/>
        </p:nvSpPr>
        <p:spPr>
          <a:xfrm>
            <a:off x="10044438" y="3839841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IP3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C1557-DB72-A547-9E3E-DA4926EDD608}"/>
              </a:ext>
            </a:extLst>
          </p:cNvPr>
          <p:cNvSpPr/>
          <p:nvPr/>
        </p:nvSpPr>
        <p:spPr>
          <a:xfrm>
            <a:off x="10044438" y="2872233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Comments</a:t>
            </a:r>
          </a:p>
          <a:p>
            <a:pPr algn="ctr"/>
            <a:r>
              <a:rPr lang="en-US" dirty="0"/>
              <a:t>IP2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AF0E3-A0D2-0145-AAEC-DCFC3B72A9FE}"/>
              </a:ext>
            </a:extLst>
          </p:cNvPr>
          <p:cNvSpPr/>
          <p:nvPr/>
        </p:nvSpPr>
        <p:spPr>
          <a:xfrm>
            <a:off x="10044438" y="1940785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IP1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ED6E28-8028-1D4E-B258-746C832032E3}"/>
              </a:ext>
            </a:extLst>
          </p:cNvPr>
          <p:cNvSpPr/>
          <p:nvPr/>
        </p:nvSpPr>
        <p:spPr>
          <a:xfrm>
            <a:off x="6513966" y="5398418"/>
            <a:ext cx="2351048" cy="25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IP1, </a:t>
            </a:r>
            <a:r>
              <a:rPr lang="en-US" dirty="0" err="1"/>
              <a:t>Dest</a:t>
            </a:r>
            <a:r>
              <a:rPr lang="en-US" dirty="0"/>
              <a:t>: LBIP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82E657-9F42-0F43-8706-EDB9081C2B37}"/>
              </a:ext>
            </a:extLst>
          </p:cNvPr>
          <p:cNvSpPr/>
          <p:nvPr/>
        </p:nvSpPr>
        <p:spPr>
          <a:xfrm>
            <a:off x="2531325" y="5398417"/>
            <a:ext cx="2248830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LBIP, Response Images </a:t>
            </a:r>
            <a:r>
              <a:rPr lang="en-US" dirty="0" err="1"/>
              <a:t>Dest</a:t>
            </a:r>
            <a:r>
              <a:rPr lang="en-US" dirty="0"/>
              <a:t>: CIP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D583CF-25B3-954E-9C48-4B536FB5D2FF}"/>
              </a:ext>
            </a:extLst>
          </p:cNvPr>
          <p:cNvSpPr/>
          <p:nvPr/>
        </p:nvSpPr>
        <p:spPr>
          <a:xfrm>
            <a:off x="6677718" y="2838783"/>
            <a:ext cx="2248830" cy="20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LBIP, </a:t>
            </a:r>
            <a:r>
              <a:rPr lang="en-US" dirty="0" err="1"/>
              <a:t>Dest</a:t>
            </a:r>
            <a:r>
              <a:rPr lang="en-US" dirty="0"/>
              <a:t>: IP1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B52C6D-20F0-4649-BD1E-42874E87C43D}"/>
              </a:ext>
            </a:extLst>
          </p:cNvPr>
          <p:cNvSpPr/>
          <p:nvPr/>
        </p:nvSpPr>
        <p:spPr>
          <a:xfrm>
            <a:off x="2298338" y="2777373"/>
            <a:ext cx="2396507" cy="53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Source: CIP, GET/Images, </a:t>
            </a:r>
            <a:r>
              <a:rPr lang="en-US" dirty="0" err="1"/>
              <a:t>Dest</a:t>
            </a:r>
            <a:r>
              <a:rPr lang="en-US" dirty="0"/>
              <a:t>: LBIP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8EB2055-F407-2F4F-9F9B-E28BD6014DEA}"/>
              </a:ext>
            </a:extLst>
          </p:cNvPr>
          <p:cNvSpPr/>
          <p:nvPr/>
        </p:nvSpPr>
        <p:spPr>
          <a:xfrm>
            <a:off x="1590909" y="2914694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6165FA8-DF09-F449-B7AF-B13D555A9257}"/>
              </a:ext>
            </a:extLst>
          </p:cNvPr>
          <p:cNvSpPr/>
          <p:nvPr/>
        </p:nvSpPr>
        <p:spPr>
          <a:xfrm>
            <a:off x="4704449" y="2905850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1805277-97F4-3148-A6D8-1A41F7F81F33}"/>
              </a:ext>
            </a:extLst>
          </p:cNvPr>
          <p:cNvSpPr/>
          <p:nvPr/>
        </p:nvSpPr>
        <p:spPr>
          <a:xfrm>
            <a:off x="5997495" y="2873803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5D92519-26B9-8D45-9A65-72355B00792C}"/>
              </a:ext>
            </a:extLst>
          </p:cNvPr>
          <p:cNvSpPr/>
          <p:nvPr/>
        </p:nvSpPr>
        <p:spPr>
          <a:xfrm>
            <a:off x="8945138" y="2838783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73974BB-047D-1840-823A-DD5D48703FA9}"/>
              </a:ext>
            </a:extLst>
          </p:cNvPr>
          <p:cNvSpPr/>
          <p:nvPr/>
        </p:nvSpPr>
        <p:spPr>
          <a:xfrm rot="10800000">
            <a:off x="8865014" y="5406890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2821AD9-3686-9946-B927-2B31E4CA50CF}"/>
              </a:ext>
            </a:extLst>
          </p:cNvPr>
          <p:cNvSpPr/>
          <p:nvPr/>
        </p:nvSpPr>
        <p:spPr>
          <a:xfrm rot="10800000">
            <a:off x="1851102" y="5592400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7C07EDB-81C8-0C42-9ECE-C16424EB535D}"/>
              </a:ext>
            </a:extLst>
          </p:cNvPr>
          <p:cNvSpPr/>
          <p:nvPr/>
        </p:nvSpPr>
        <p:spPr>
          <a:xfrm rot="10800000">
            <a:off x="5833743" y="5411333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B04DECC-9646-3341-86D2-32679DC90F87}"/>
              </a:ext>
            </a:extLst>
          </p:cNvPr>
          <p:cNvSpPr/>
          <p:nvPr/>
        </p:nvSpPr>
        <p:spPr>
          <a:xfrm rot="10800000">
            <a:off x="4773810" y="5660016"/>
            <a:ext cx="680223" cy="21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4EEFD4-B222-C94F-92E6-F9DD85DFDA12}"/>
              </a:ext>
            </a:extLst>
          </p:cNvPr>
          <p:cNvSpPr txBox="1"/>
          <p:nvPr/>
        </p:nvSpPr>
        <p:spPr>
          <a:xfrm>
            <a:off x="3345748" y="246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3E5030-6F1B-2F4F-974B-0F90F8DF5F1B}"/>
              </a:ext>
            </a:extLst>
          </p:cNvPr>
          <p:cNvSpPr txBox="1"/>
          <p:nvPr/>
        </p:nvSpPr>
        <p:spPr>
          <a:xfrm>
            <a:off x="7802133" y="2561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8921D-7EB9-D441-A4B5-272E205E7725}"/>
              </a:ext>
            </a:extLst>
          </p:cNvPr>
          <p:cNvSpPr txBox="1"/>
          <p:nvPr/>
        </p:nvSpPr>
        <p:spPr>
          <a:xfrm>
            <a:off x="7802133" y="5126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539C1-475A-274E-8FC4-2BBE1B26763F}"/>
              </a:ext>
            </a:extLst>
          </p:cNvPr>
          <p:cNvSpPr txBox="1"/>
          <p:nvPr/>
        </p:nvSpPr>
        <p:spPr>
          <a:xfrm>
            <a:off x="3659087" y="508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9407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9E14B-813A-B940-99D2-DD19342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IP Hashing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345978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C546-B307-0D4A-BBBF-6E460D63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b="1" dirty="0"/>
              <a:t>5. IP Hashing Load Balancing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0E35-7E00-8E40-97BF-BE0924BC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load balance if the </a:t>
            </a:r>
            <a:r>
              <a:rPr lang="en-US" b="1" dirty="0"/>
              <a:t>number of servers change dynamically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What happens if we want to </a:t>
            </a:r>
            <a:r>
              <a:rPr lang="en-US" b="1" dirty="0"/>
              <a:t>add/remove servers </a:t>
            </a:r>
            <a:r>
              <a:rPr lang="en-US" dirty="0"/>
              <a:t>based on client load?</a:t>
            </a:r>
          </a:p>
          <a:p>
            <a:pPr marL="0" indent="0">
              <a:buNone/>
            </a:pPr>
            <a:r>
              <a:rPr lang="en-US" dirty="0"/>
              <a:t>How do we </a:t>
            </a:r>
            <a:r>
              <a:rPr lang="en-US" b="1" dirty="0"/>
              <a:t>manage client sessions </a:t>
            </a:r>
            <a:r>
              <a:rPr lang="en-US" dirty="0"/>
              <a:t>during load balancing 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17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B275-AB44-8545-A870-36C76FF5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b="1" dirty="0"/>
              <a:t>5. IP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2A7C-B3A1-2145-8A00-B113FC62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Hashing ?</a:t>
            </a:r>
          </a:p>
          <a:p>
            <a:pPr marL="514350" indent="-514350">
              <a:buAutoNum type="arabicPeriod"/>
            </a:pPr>
            <a:r>
              <a:rPr lang="en-US" dirty="0"/>
              <a:t>Choosing an </a:t>
            </a:r>
            <a:r>
              <a:rPr lang="en-US" b="1" dirty="0"/>
              <a:t>efficient Hash function </a:t>
            </a:r>
            <a:r>
              <a:rPr lang="en-US" dirty="0"/>
              <a:t>to avoid collision(one to one mapping)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B0E86-0F08-134C-B50F-3215442BD908}"/>
              </a:ext>
            </a:extLst>
          </p:cNvPr>
          <p:cNvSpPr/>
          <p:nvPr/>
        </p:nvSpPr>
        <p:spPr>
          <a:xfrm>
            <a:off x="4850296" y="3429000"/>
            <a:ext cx="1421295" cy="755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081B0-2157-8348-9B00-34A72602A996}"/>
              </a:ext>
            </a:extLst>
          </p:cNvPr>
          <p:cNvSpPr/>
          <p:nvPr/>
        </p:nvSpPr>
        <p:spPr>
          <a:xfrm>
            <a:off x="2862470" y="3573117"/>
            <a:ext cx="646043" cy="4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9F771-2BEE-0C47-AA63-F1B1395A0C2B}"/>
              </a:ext>
            </a:extLst>
          </p:cNvPr>
          <p:cNvSpPr/>
          <p:nvPr/>
        </p:nvSpPr>
        <p:spPr>
          <a:xfrm>
            <a:off x="7354958" y="3573116"/>
            <a:ext cx="821634" cy="4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C3033A-A1FA-5647-A666-086086CBE1F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508513" y="3806687"/>
            <a:ext cx="13417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B3EFB-653C-874B-9269-BBB50D71C4B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71591" y="3806687"/>
            <a:ext cx="1083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D418C-48D8-F649-B6D7-AFA23D7E3342}"/>
              </a:ext>
            </a:extLst>
          </p:cNvPr>
          <p:cNvSpPr/>
          <p:nvPr/>
        </p:nvSpPr>
        <p:spPr>
          <a:xfrm>
            <a:off x="2862470" y="4641470"/>
            <a:ext cx="805069" cy="4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”john”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6A44-212F-B141-8810-C999DE31090B}"/>
              </a:ext>
            </a:extLst>
          </p:cNvPr>
          <p:cNvSpPr/>
          <p:nvPr/>
        </p:nvSpPr>
        <p:spPr>
          <a:xfrm>
            <a:off x="4850296" y="4497351"/>
            <a:ext cx="1421295" cy="755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of ASCII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E05EBD-2F6F-C146-8A14-D1EF6711FC7D}"/>
              </a:ext>
            </a:extLst>
          </p:cNvPr>
          <p:cNvSpPr/>
          <p:nvPr/>
        </p:nvSpPr>
        <p:spPr>
          <a:xfrm>
            <a:off x="7454348" y="4641469"/>
            <a:ext cx="821634" cy="4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431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876842-F109-9F45-BD7F-014B385BEF9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67539" y="4875038"/>
            <a:ext cx="11827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A08BD-B0B7-314A-9CBF-D075C1E9388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71591" y="4875038"/>
            <a:ext cx="11827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07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6D4-E509-4C4E-82BE-BC6073F9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b="1" dirty="0"/>
              <a:t>5. IP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BFB8-613B-8346-8647-1AC9E3A8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N = Number of Servers =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C7010-8EC4-944A-A6C4-C0D371B3A622}"/>
              </a:ext>
            </a:extLst>
          </p:cNvPr>
          <p:cNvSpPr/>
          <p:nvPr/>
        </p:nvSpPr>
        <p:spPr>
          <a:xfrm>
            <a:off x="9587238" y="1857935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ADEA1-EE3A-0D44-9FD8-A0D3E12E5D87}"/>
              </a:ext>
            </a:extLst>
          </p:cNvPr>
          <p:cNvSpPr/>
          <p:nvPr/>
        </p:nvSpPr>
        <p:spPr>
          <a:xfrm>
            <a:off x="9587238" y="2695315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E4A4D-5E0E-414B-8C4F-7F0E590CEE97}"/>
              </a:ext>
            </a:extLst>
          </p:cNvPr>
          <p:cNvSpPr/>
          <p:nvPr/>
        </p:nvSpPr>
        <p:spPr>
          <a:xfrm>
            <a:off x="9587238" y="3556383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FCD69-7E11-4F41-8E22-563B1708B057}"/>
              </a:ext>
            </a:extLst>
          </p:cNvPr>
          <p:cNvSpPr/>
          <p:nvPr/>
        </p:nvSpPr>
        <p:spPr>
          <a:xfrm>
            <a:off x="9587238" y="4427376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691A5-E672-8841-8DBC-F9CC07FB4A7E}"/>
              </a:ext>
            </a:extLst>
          </p:cNvPr>
          <p:cNvSpPr/>
          <p:nvPr/>
        </p:nvSpPr>
        <p:spPr>
          <a:xfrm>
            <a:off x="9587238" y="5298369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782E-CD8A-3E49-81C9-191CEADBE046}"/>
              </a:ext>
            </a:extLst>
          </p:cNvPr>
          <p:cNvSpPr/>
          <p:nvPr/>
        </p:nvSpPr>
        <p:spPr>
          <a:xfrm>
            <a:off x="1566361" y="2991678"/>
            <a:ext cx="6285552" cy="243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39A49-A0B0-7046-8183-40D4E083B840}"/>
              </a:ext>
            </a:extLst>
          </p:cNvPr>
          <p:cNvSpPr/>
          <p:nvPr/>
        </p:nvSpPr>
        <p:spPr>
          <a:xfrm>
            <a:off x="1972560" y="3586985"/>
            <a:ext cx="1495452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31C74-77FA-3640-BE83-672B87AE40CC}"/>
              </a:ext>
            </a:extLst>
          </p:cNvPr>
          <p:cNvSpPr/>
          <p:nvPr/>
        </p:nvSpPr>
        <p:spPr>
          <a:xfrm>
            <a:off x="4000417" y="3577280"/>
            <a:ext cx="1495452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28149-D996-FA46-93D2-7760DDB20FB2}"/>
              </a:ext>
            </a:extLst>
          </p:cNvPr>
          <p:cNvSpPr/>
          <p:nvPr/>
        </p:nvSpPr>
        <p:spPr>
          <a:xfrm>
            <a:off x="6074241" y="3586986"/>
            <a:ext cx="1495452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modulo (N)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388437-22BC-E449-9CBC-FCFCEDA16AC8}"/>
              </a:ext>
            </a:extLst>
          </p:cNvPr>
          <p:cNvSpPr/>
          <p:nvPr/>
        </p:nvSpPr>
        <p:spPr>
          <a:xfrm>
            <a:off x="3961411" y="4829911"/>
            <a:ext cx="1495452" cy="415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1FB243-B824-4C44-B2B4-A8FF206985B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468012" y="3979815"/>
            <a:ext cx="532405" cy="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ED77DA-EE50-F941-94AC-20AB6716197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495869" y="3979815"/>
            <a:ext cx="578372" cy="9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1.</a:t>
            </a:r>
            <a:r>
              <a:rPr lang="en-US" dirty="0"/>
              <a:t> </a:t>
            </a:r>
            <a:r>
              <a:rPr lang="en-US" b="1" dirty="0"/>
              <a:t>Benchmarking(Recap)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0386" y="3256141"/>
            <a:ext cx="1495452" cy="1315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I am sick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44303" y="3429000"/>
            <a:ext cx="1135117" cy="893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7475838" y="3875677"/>
            <a:ext cx="1468465" cy="38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/>
          <p:nvPr/>
        </p:nvCxnSpPr>
        <p:spPr>
          <a:xfrm>
            <a:off x="3369061" y="2135702"/>
            <a:ext cx="2611325" cy="1406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3040617" cy="61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12315" y="3829323"/>
            <a:ext cx="3368071" cy="196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3966959"/>
            <a:ext cx="3040617" cy="1006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082383"/>
            <a:ext cx="2611325" cy="1704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36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6D4-E509-4C4E-82BE-BC6073F9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b="1" dirty="0"/>
              <a:t>5. IP Hashing Load Balancing</a:t>
            </a:r>
            <a:endParaRPr lang="en-US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04919A7-2539-C741-8F17-D2361C334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919637"/>
              </p:ext>
            </p:extLst>
          </p:nvPr>
        </p:nvGraphicFramePr>
        <p:xfrm>
          <a:off x="1645874" y="1825633"/>
          <a:ext cx="6285552" cy="1323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592">
                  <a:extLst>
                    <a:ext uri="{9D8B030D-6E8A-4147-A177-3AD203B41FA5}">
                      <a16:colId xmlns:a16="http://schemas.microsoft.com/office/drawing/2014/main" val="428173314"/>
                    </a:ext>
                  </a:extLst>
                </a:gridCol>
                <a:gridCol w="1047592">
                  <a:extLst>
                    <a:ext uri="{9D8B030D-6E8A-4147-A177-3AD203B41FA5}">
                      <a16:colId xmlns:a16="http://schemas.microsoft.com/office/drawing/2014/main" val="720377850"/>
                    </a:ext>
                  </a:extLst>
                </a:gridCol>
                <a:gridCol w="1047592">
                  <a:extLst>
                    <a:ext uri="{9D8B030D-6E8A-4147-A177-3AD203B41FA5}">
                      <a16:colId xmlns:a16="http://schemas.microsoft.com/office/drawing/2014/main" val="3558416189"/>
                    </a:ext>
                  </a:extLst>
                </a:gridCol>
                <a:gridCol w="1047592">
                  <a:extLst>
                    <a:ext uri="{9D8B030D-6E8A-4147-A177-3AD203B41FA5}">
                      <a16:colId xmlns:a16="http://schemas.microsoft.com/office/drawing/2014/main" val="728199810"/>
                    </a:ext>
                  </a:extLst>
                </a:gridCol>
                <a:gridCol w="1047592">
                  <a:extLst>
                    <a:ext uri="{9D8B030D-6E8A-4147-A177-3AD203B41FA5}">
                      <a16:colId xmlns:a16="http://schemas.microsoft.com/office/drawing/2014/main" val="4059674768"/>
                    </a:ext>
                  </a:extLst>
                </a:gridCol>
                <a:gridCol w="1047592">
                  <a:extLst>
                    <a:ext uri="{9D8B030D-6E8A-4147-A177-3AD203B41FA5}">
                      <a16:colId xmlns:a16="http://schemas.microsoft.com/office/drawing/2014/main" val="1903241374"/>
                    </a:ext>
                  </a:extLst>
                </a:gridCol>
              </a:tblGrid>
              <a:tr h="661748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89436"/>
                  </a:ext>
                </a:extLst>
              </a:tr>
              <a:tr h="661748">
                <a:tc>
                  <a:txBody>
                    <a:bodyPr/>
                    <a:lstStyle/>
                    <a:p>
                      <a:r>
                        <a:rPr lang="en-US" dirty="0"/>
                        <a:t>Server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8243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99C7010-8EC4-944A-A6C4-C0D371B3A622}"/>
              </a:ext>
            </a:extLst>
          </p:cNvPr>
          <p:cNvSpPr/>
          <p:nvPr/>
        </p:nvSpPr>
        <p:spPr>
          <a:xfrm>
            <a:off x="9587238" y="1857935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ADEA1-EE3A-0D44-9FD8-A0D3E12E5D87}"/>
              </a:ext>
            </a:extLst>
          </p:cNvPr>
          <p:cNvSpPr/>
          <p:nvPr/>
        </p:nvSpPr>
        <p:spPr>
          <a:xfrm>
            <a:off x="9587238" y="2695315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E4A4D-5E0E-414B-8C4F-7F0E590CEE97}"/>
              </a:ext>
            </a:extLst>
          </p:cNvPr>
          <p:cNvSpPr/>
          <p:nvPr/>
        </p:nvSpPr>
        <p:spPr>
          <a:xfrm>
            <a:off x="9587238" y="3556383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FCD69-7E11-4F41-8E22-563B1708B057}"/>
              </a:ext>
            </a:extLst>
          </p:cNvPr>
          <p:cNvSpPr/>
          <p:nvPr/>
        </p:nvSpPr>
        <p:spPr>
          <a:xfrm>
            <a:off x="9587238" y="4427376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691A5-E672-8841-8DBC-F9CC07FB4A7E}"/>
              </a:ext>
            </a:extLst>
          </p:cNvPr>
          <p:cNvSpPr/>
          <p:nvPr/>
        </p:nvSpPr>
        <p:spPr>
          <a:xfrm>
            <a:off x="9587238" y="5298369"/>
            <a:ext cx="1495452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782E-CD8A-3E49-81C9-191CEADBE046}"/>
              </a:ext>
            </a:extLst>
          </p:cNvPr>
          <p:cNvSpPr/>
          <p:nvPr/>
        </p:nvSpPr>
        <p:spPr>
          <a:xfrm>
            <a:off x="1645874" y="3287987"/>
            <a:ext cx="6285552" cy="243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39A49-A0B0-7046-8183-40D4E083B840}"/>
              </a:ext>
            </a:extLst>
          </p:cNvPr>
          <p:cNvSpPr/>
          <p:nvPr/>
        </p:nvSpPr>
        <p:spPr>
          <a:xfrm>
            <a:off x="1982499" y="3586985"/>
            <a:ext cx="1495452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192.168. 0.1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31C74-77FA-3640-BE83-672B87AE40CC}"/>
              </a:ext>
            </a:extLst>
          </p:cNvPr>
          <p:cNvSpPr/>
          <p:nvPr/>
        </p:nvSpPr>
        <p:spPr>
          <a:xfrm>
            <a:off x="3931078" y="3586985"/>
            <a:ext cx="1495452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28149-D996-FA46-93D2-7760DDB20FB2}"/>
              </a:ext>
            </a:extLst>
          </p:cNvPr>
          <p:cNvSpPr/>
          <p:nvPr/>
        </p:nvSpPr>
        <p:spPr>
          <a:xfrm>
            <a:off x="6074240" y="3586986"/>
            <a:ext cx="1698159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HashValue</a:t>
            </a:r>
            <a:r>
              <a:rPr lang="en-US" dirty="0"/>
              <a:t> % (5)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388437-22BC-E449-9CBC-FCFCEDA16AC8}"/>
              </a:ext>
            </a:extLst>
          </p:cNvPr>
          <p:cNvSpPr/>
          <p:nvPr/>
        </p:nvSpPr>
        <p:spPr>
          <a:xfrm>
            <a:off x="3961411" y="4829911"/>
            <a:ext cx="1495452" cy="415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EF1901-633E-6948-B34E-16602F4CCE1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77951" y="3989520"/>
            <a:ext cx="453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1D43AB-DF75-9F48-8731-E05DF461107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426530" y="3989521"/>
            <a:ext cx="647710" cy="11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4AD846-4E2D-3B48-AC5A-4E568BDD95A9}"/>
              </a:ext>
            </a:extLst>
          </p:cNvPr>
          <p:cNvSpPr/>
          <p:nvPr/>
        </p:nvSpPr>
        <p:spPr>
          <a:xfrm>
            <a:off x="9139978" y="1857935"/>
            <a:ext cx="353786" cy="8050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D93E51-C23D-E84A-BD99-BA7066274894}"/>
              </a:ext>
            </a:extLst>
          </p:cNvPr>
          <p:cNvSpPr/>
          <p:nvPr/>
        </p:nvSpPr>
        <p:spPr>
          <a:xfrm>
            <a:off x="9139978" y="2722119"/>
            <a:ext cx="353786" cy="8050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F7BED-9E3B-574D-AC6C-767E1AADDA48}"/>
              </a:ext>
            </a:extLst>
          </p:cNvPr>
          <p:cNvSpPr/>
          <p:nvPr/>
        </p:nvSpPr>
        <p:spPr>
          <a:xfrm>
            <a:off x="9149207" y="3586303"/>
            <a:ext cx="353786" cy="8050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B2E47-DCC3-4F47-A1A8-C36CBFC125C7}"/>
              </a:ext>
            </a:extLst>
          </p:cNvPr>
          <p:cNvSpPr/>
          <p:nvPr/>
        </p:nvSpPr>
        <p:spPr>
          <a:xfrm>
            <a:off x="9139978" y="4441824"/>
            <a:ext cx="353786" cy="8050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9D966F-A613-FF4E-80FB-3C737AEC96AC}"/>
              </a:ext>
            </a:extLst>
          </p:cNvPr>
          <p:cNvSpPr/>
          <p:nvPr/>
        </p:nvSpPr>
        <p:spPr>
          <a:xfrm>
            <a:off x="9139978" y="5320539"/>
            <a:ext cx="353786" cy="8050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EF7084-33A9-9D46-A9D4-7E37EB6D24F8}"/>
              </a:ext>
            </a:extLst>
          </p:cNvPr>
          <p:cNvSpPr/>
          <p:nvPr/>
        </p:nvSpPr>
        <p:spPr>
          <a:xfrm>
            <a:off x="6380923" y="6103439"/>
            <a:ext cx="1550504" cy="31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Cache</a:t>
            </a:r>
          </a:p>
        </p:txBody>
      </p:sp>
    </p:spTree>
    <p:extLst>
      <p:ext uri="{BB962C8B-B14F-4D97-AF65-F5344CB8AC3E}">
        <p14:creationId xmlns:p14="http://schemas.microsoft.com/office/powerpoint/2010/main" val="1697458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BB37F-342A-3D49-A68A-E7D33C58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b="1" dirty="0"/>
              <a:t>5. IP Hashing Load Balancing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DD92-0664-6943-A85F-843EEDE3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Incoming </a:t>
            </a:r>
            <a:r>
              <a:rPr lang="en-US" b="1" dirty="0"/>
              <a:t>Requests are mapped </a:t>
            </a:r>
            <a:r>
              <a:rPr lang="en-US" dirty="0"/>
              <a:t>to a server based on a hashing function </a:t>
            </a:r>
            <a:r>
              <a:rPr lang="en-US" b="1" dirty="0"/>
              <a:t>randomly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Session Awareness</a:t>
            </a:r>
            <a:r>
              <a:rPr lang="en-US" dirty="0"/>
              <a:t>: The same server ID can be generated for next request in same session because the </a:t>
            </a:r>
            <a:r>
              <a:rPr lang="en-US" b="1" dirty="0"/>
              <a:t>request IP and hash function is same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Server cache </a:t>
            </a:r>
            <a:r>
              <a:rPr lang="en-US" dirty="0"/>
              <a:t>can be reused.</a:t>
            </a:r>
          </a:p>
        </p:txBody>
      </p:sp>
    </p:spTree>
    <p:extLst>
      <p:ext uri="{BB962C8B-B14F-4D97-AF65-F5344CB8AC3E}">
        <p14:creationId xmlns:p14="http://schemas.microsoft.com/office/powerpoint/2010/main" val="936498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9565-BAF5-2140-B1DB-60F85C9C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</a:t>
            </a:r>
            <a:r>
              <a:rPr lang="en-US" b="1" dirty="0"/>
              <a:t>5. IP Hashing Load Balancing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55FC-40ED-7744-8ECC-75BCD135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What happens if we want to </a:t>
            </a:r>
            <a:r>
              <a:rPr lang="en-US" b="1" dirty="0"/>
              <a:t>add a new server to my cluster 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4724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6D4-E509-4C4E-82BE-BC6073F9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b="1" dirty="0"/>
              <a:t>5. IP Hashing Load Balancing</a:t>
            </a:r>
            <a:endParaRPr lang="en-US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04919A7-2539-C741-8F17-D2361C334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47366"/>
              </p:ext>
            </p:extLst>
          </p:nvPr>
        </p:nvGraphicFramePr>
        <p:xfrm>
          <a:off x="1707519" y="1351611"/>
          <a:ext cx="6162261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323">
                  <a:extLst>
                    <a:ext uri="{9D8B030D-6E8A-4147-A177-3AD203B41FA5}">
                      <a16:colId xmlns:a16="http://schemas.microsoft.com/office/drawing/2014/main" val="428173314"/>
                    </a:ext>
                  </a:extLst>
                </a:gridCol>
                <a:gridCol w="880323">
                  <a:extLst>
                    <a:ext uri="{9D8B030D-6E8A-4147-A177-3AD203B41FA5}">
                      <a16:colId xmlns:a16="http://schemas.microsoft.com/office/drawing/2014/main" val="720377850"/>
                    </a:ext>
                  </a:extLst>
                </a:gridCol>
                <a:gridCol w="880323">
                  <a:extLst>
                    <a:ext uri="{9D8B030D-6E8A-4147-A177-3AD203B41FA5}">
                      <a16:colId xmlns:a16="http://schemas.microsoft.com/office/drawing/2014/main" val="3558416189"/>
                    </a:ext>
                  </a:extLst>
                </a:gridCol>
                <a:gridCol w="880323">
                  <a:extLst>
                    <a:ext uri="{9D8B030D-6E8A-4147-A177-3AD203B41FA5}">
                      <a16:colId xmlns:a16="http://schemas.microsoft.com/office/drawing/2014/main" val="728199810"/>
                    </a:ext>
                  </a:extLst>
                </a:gridCol>
                <a:gridCol w="880323">
                  <a:extLst>
                    <a:ext uri="{9D8B030D-6E8A-4147-A177-3AD203B41FA5}">
                      <a16:colId xmlns:a16="http://schemas.microsoft.com/office/drawing/2014/main" val="4059674768"/>
                    </a:ext>
                  </a:extLst>
                </a:gridCol>
                <a:gridCol w="880323">
                  <a:extLst>
                    <a:ext uri="{9D8B030D-6E8A-4147-A177-3AD203B41FA5}">
                      <a16:colId xmlns:a16="http://schemas.microsoft.com/office/drawing/2014/main" val="1903241374"/>
                    </a:ext>
                  </a:extLst>
                </a:gridCol>
                <a:gridCol w="880323">
                  <a:extLst>
                    <a:ext uri="{9D8B030D-6E8A-4147-A177-3AD203B41FA5}">
                      <a16:colId xmlns:a16="http://schemas.microsoft.com/office/drawing/2014/main" val="1147763485"/>
                    </a:ext>
                  </a:extLst>
                </a:gridCol>
              </a:tblGrid>
              <a:tr h="5686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</a:t>
                      </a:r>
                    </a:p>
                    <a:p>
                      <a:r>
                        <a:rPr lang="en-US" dirty="0"/>
                        <a:t> 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89436"/>
                  </a:ext>
                </a:extLst>
              </a:tr>
              <a:tr h="5686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</a:t>
                      </a:r>
                    </a:p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82430"/>
                  </a:ext>
                </a:extLst>
              </a:tr>
              <a:tr h="324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036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99C7010-8EC4-944A-A6C4-C0D371B3A622}"/>
              </a:ext>
            </a:extLst>
          </p:cNvPr>
          <p:cNvSpPr/>
          <p:nvPr/>
        </p:nvSpPr>
        <p:spPr>
          <a:xfrm>
            <a:off x="9587238" y="1857935"/>
            <a:ext cx="1495452" cy="58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ADEA1-EE3A-0D44-9FD8-A0D3E12E5D87}"/>
              </a:ext>
            </a:extLst>
          </p:cNvPr>
          <p:cNvSpPr/>
          <p:nvPr/>
        </p:nvSpPr>
        <p:spPr>
          <a:xfrm>
            <a:off x="9587238" y="2531037"/>
            <a:ext cx="1495452" cy="58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E4A4D-5E0E-414B-8C4F-7F0E590CEE97}"/>
              </a:ext>
            </a:extLst>
          </p:cNvPr>
          <p:cNvSpPr/>
          <p:nvPr/>
        </p:nvSpPr>
        <p:spPr>
          <a:xfrm>
            <a:off x="9587238" y="3199964"/>
            <a:ext cx="1495452" cy="58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FCD69-7E11-4F41-8E22-563B1708B057}"/>
              </a:ext>
            </a:extLst>
          </p:cNvPr>
          <p:cNvSpPr/>
          <p:nvPr/>
        </p:nvSpPr>
        <p:spPr>
          <a:xfrm>
            <a:off x="9587238" y="3868891"/>
            <a:ext cx="1495452" cy="58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691A5-E672-8841-8DBC-F9CC07FB4A7E}"/>
              </a:ext>
            </a:extLst>
          </p:cNvPr>
          <p:cNvSpPr/>
          <p:nvPr/>
        </p:nvSpPr>
        <p:spPr>
          <a:xfrm>
            <a:off x="9587238" y="4537817"/>
            <a:ext cx="1495452" cy="58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782E-CD8A-3E49-81C9-191CEADBE046}"/>
              </a:ext>
            </a:extLst>
          </p:cNvPr>
          <p:cNvSpPr/>
          <p:nvPr/>
        </p:nvSpPr>
        <p:spPr>
          <a:xfrm>
            <a:off x="1645874" y="3287987"/>
            <a:ext cx="6285552" cy="243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39A49-A0B0-7046-8183-40D4E083B840}"/>
              </a:ext>
            </a:extLst>
          </p:cNvPr>
          <p:cNvSpPr/>
          <p:nvPr/>
        </p:nvSpPr>
        <p:spPr>
          <a:xfrm>
            <a:off x="1982499" y="3586985"/>
            <a:ext cx="1495452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192.168. 0.1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31C74-77FA-3640-BE83-672B87AE40CC}"/>
              </a:ext>
            </a:extLst>
          </p:cNvPr>
          <p:cNvSpPr/>
          <p:nvPr/>
        </p:nvSpPr>
        <p:spPr>
          <a:xfrm>
            <a:off x="3931078" y="3586985"/>
            <a:ext cx="1495452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28149-D996-FA46-93D2-7760DDB20FB2}"/>
              </a:ext>
            </a:extLst>
          </p:cNvPr>
          <p:cNvSpPr/>
          <p:nvPr/>
        </p:nvSpPr>
        <p:spPr>
          <a:xfrm>
            <a:off x="6074240" y="3586986"/>
            <a:ext cx="1698159" cy="8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HashValue</a:t>
            </a:r>
            <a:r>
              <a:rPr lang="en-US" dirty="0"/>
              <a:t> % (6)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388437-22BC-E449-9CBC-FCFCEDA16AC8}"/>
              </a:ext>
            </a:extLst>
          </p:cNvPr>
          <p:cNvSpPr/>
          <p:nvPr/>
        </p:nvSpPr>
        <p:spPr>
          <a:xfrm>
            <a:off x="3961411" y="4829911"/>
            <a:ext cx="1495452" cy="415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EF1901-633E-6948-B34E-16602F4CCE1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77951" y="3989520"/>
            <a:ext cx="453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1D43AB-DF75-9F48-8731-E05DF461107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426530" y="3989521"/>
            <a:ext cx="647710" cy="11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4AD846-4E2D-3B48-AC5A-4E568BDD95A9}"/>
              </a:ext>
            </a:extLst>
          </p:cNvPr>
          <p:cNvSpPr/>
          <p:nvPr/>
        </p:nvSpPr>
        <p:spPr>
          <a:xfrm>
            <a:off x="9139978" y="1857935"/>
            <a:ext cx="353786" cy="58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D93E51-C23D-E84A-BD99-BA7066274894}"/>
              </a:ext>
            </a:extLst>
          </p:cNvPr>
          <p:cNvSpPr/>
          <p:nvPr/>
        </p:nvSpPr>
        <p:spPr>
          <a:xfrm>
            <a:off x="9139978" y="2540456"/>
            <a:ext cx="353786" cy="577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F7BED-9E3B-574D-AC6C-767E1AADDA48}"/>
              </a:ext>
            </a:extLst>
          </p:cNvPr>
          <p:cNvSpPr/>
          <p:nvPr/>
        </p:nvSpPr>
        <p:spPr>
          <a:xfrm>
            <a:off x="9139978" y="3213558"/>
            <a:ext cx="353786" cy="5870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B2E47-DCC3-4F47-A1A8-C36CBFC125C7}"/>
              </a:ext>
            </a:extLst>
          </p:cNvPr>
          <p:cNvSpPr/>
          <p:nvPr/>
        </p:nvSpPr>
        <p:spPr>
          <a:xfrm>
            <a:off x="9139978" y="3892298"/>
            <a:ext cx="353786" cy="563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9D966F-A613-FF4E-80FB-3C737AEC96AC}"/>
              </a:ext>
            </a:extLst>
          </p:cNvPr>
          <p:cNvSpPr/>
          <p:nvPr/>
        </p:nvSpPr>
        <p:spPr>
          <a:xfrm>
            <a:off x="9139978" y="4547630"/>
            <a:ext cx="353786" cy="563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EF7084-33A9-9D46-A9D4-7E37EB6D24F8}"/>
              </a:ext>
            </a:extLst>
          </p:cNvPr>
          <p:cNvSpPr/>
          <p:nvPr/>
        </p:nvSpPr>
        <p:spPr>
          <a:xfrm>
            <a:off x="6380923" y="6103439"/>
            <a:ext cx="1550504" cy="317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67D512-F4B6-EC47-9B33-7724E9A852E4}"/>
              </a:ext>
            </a:extLst>
          </p:cNvPr>
          <p:cNvSpPr/>
          <p:nvPr/>
        </p:nvSpPr>
        <p:spPr>
          <a:xfrm>
            <a:off x="9587238" y="5181183"/>
            <a:ext cx="1495452" cy="54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 ID - 5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8D0F33-BA4C-D841-B3F8-279CCA401E7D}"/>
              </a:ext>
            </a:extLst>
          </p:cNvPr>
          <p:cNvSpPr/>
          <p:nvPr/>
        </p:nvSpPr>
        <p:spPr>
          <a:xfrm>
            <a:off x="9139978" y="5159391"/>
            <a:ext cx="353786" cy="5636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776F02-B5D5-3043-B8D0-C0B9F81987C1}"/>
              </a:ext>
            </a:extLst>
          </p:cNvPr>
          <p:cNvSpPr/>
          <p:nvPr/>
        </p:nvSpPr>
        <p:spPr>
          <a:xfrm>
            <a:off x="3578087" y="6103439"/>
            <a:ext cx="2623695" cy="317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Invalidated Session Cache</a:t>
            </a:r>
          </a:p>
        </p:txBody>
      </p:sp>
    </p:spTree>
    <p:extLst>
      <p:ext uri="{BB962C8B-B14F-4D97-AF65-F5344CB8AC3E}">
        <p14:creationId xmlns:p14="http://schemas.microsoft.com/office/powerpoint/2010/main" val="2200424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7058B-8D8B-7C4E-8B3A-EDC1735F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5. Concerns with IP Hashing Load Balancing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444B-4D2B-174D-A992-4D82C12F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All server </a:t>
            </a:r>
            <a:r>
              <a:rPr lang="en-US" b="1" dirty="0"/>
              <a:t>cache gets invalidated </a:t>
            </a:r>
            <a:r>
              <a:rPr lang="en-US" dirty="0"/>
              <a:t>because of </a:t>
            </a:r>
            <a:r>
              <a:rPr lang="en-US" b="1" dirty="0"/>
              <a:t>redirection</a:t>
            </a:r>
            <a:r>
              <a:rPr lang="en-US" dirty="0"/>
              <a:t> caused by addition of new server. This is costly if we have &gt;10K servers.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IN" dirty="0"/>
              <a:t>How can we </a:t>
            </a:r>
            <a:r>
              <a:rPr lang="en-IN" b="1" dirty="0"/>
              <a:t>reduce the impact on other servers </a:t>
            </a:r>
            <a:r>
              <a:rPr lang="en-IN" dirty="0"/>
              <a:t>while adding or removing servers?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09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64E2-96D8-A046-A72E-FC80EA7D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477F-0C3D-464F-A931-612087BD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- We follow a three step process: </a:t>
            </a:r>
          </a:p>
          <a:p>
            <a:pPr marL="0" indent="0">
              <a:buNone/>
            </a:pPr>
            <a:r>
              <a:rPr lang="en-IN" dirty="0"/>
              <a:t>Step 1: </a:t>
            </a:r>
            <a:r>
              <a:rPr lang="en-IN" b="1" dirty="0"/>
              <a:t>Map requests </a:t>
            </a:r>
            <a:r>
              <a:rPr lang="en-IN" dirty="0"/>
              <a:t>to locations on a ring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Step 2: </a:t>
            </a:r>
            <a:r>
              <a:rPr lang="en-IN" b="1" dirty="0"/>
              <a:t>Map servers </a:t>
            </a:r>
            <a:r>
              <a:rPr lang="en-IN" dirty="0"/>
              <a:t>to locations on the ring</a:t>
            </a:r>
          </a:p>
          <a:p>
            <a:pPr marL="0" indent="0">
              <a:buNone/>
            </a:pPr>
            <a:r>
              <a:rPr lang="en-IN" dirty="0"/>
              <a:t>Step 3: </a:t>
            </a:r>
            <a:r>
              <a:rPr lang="en-IN" b="1" dirty="0"/>
              <a:t>Move clockwise </a:t>
            </a:r>
            <a:r>
              <a:rPr lang="en-IN" dirty="0"/>
              <a:t>and map requests to servers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9858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CE0A-BCFA-664F-BC25-C03B279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500A-DBC7-C74A-9DC4-EE8F3DCA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1: </a:t>
            </a:r>
            <a:r>
              <a:rPr lang="en-IN" b="1" dirty="0"/>
              <a:t>Map requests to locations </a:t>
            </a:r>
            <a:r>
              <a:rPr lang="en-IN" dirty="0"/>
              <a:t>on a ring using hash function H</a:t>
            </a:r>
          </a:p>
          <a:p>
            <a:pPr marL="0" indent="0">
              <a:buNone/>
            </a:pPr>
            <a:r>
              <a:rPr lang="en-IN" dirty="0"/>
              <a:t>- Min Hash Value = 0 degrees, Max Hash Value = 360 degrees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18DA3A-7730-FF44-AA29-92D2527F4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00579"/>
              </p:ext>
            </p:extLst>
          </p:nvPr>
        </p:nvGraphicFramePr>
        <p:xfrm>
          <a:off x="1147418" y="3194510"/>
          <a:ext cx="812800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0545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03820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18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4631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09453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487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 ID/IP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6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Request Mapping:</a:t>
            </a:r>
            <a:endParaRPr lang="en-US" dirty="0"/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52820" y="4552211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</p:spTree>
    <p:extLst>
      <p:ext uri="{BB962C8B-B14F-4D97-AF65-F5344CB8AC3E}">
        <p14:creationId xmlns:p14="http://schemas.microsoft.com/office/powerpoint/2010/main" val="2129615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CE0A-BCFA-664F-BC25-C03B279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500A-DBC7-C74A-9DC4-EE8F3DCA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2: </a:t>
            </a:r>
            <a:r>
              <a:rPr lang="en-IN" b="1" dirty="0"/>
              <a:t>Map servers to locations </a:t>
            </a:r>
            <a:r>
              <a:rPr lang="en-IN" dirty="0"/>
              <a:t>on a ring using same Hash function H</a:t>
            </a:r>
          </a:p>
          <a:p>
            <a:pPr marL="0" indent="0">
              <a:buNone/>
            </a:pPr>
            <a:r>
              <a:rPr lang="en-IN" dirty="0"/>
              <a:t>- Min Hash Value = 0 degrees, Max Hash Value = 360 degrees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18DA3A-7730-FF44-AA29-92D2527F4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66066"/>
              </p:ext>
            </p:extLst>
          </p:nvPr>
        </p:nvGraphicFramePr>
        <p:xfrm>
          <a:off x="1147418" y="3194510"/>
          <a:ext cx="812800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0545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03820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18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4631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09453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487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ID/IP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6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121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Server Mapping: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23002" y="4672676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27B9B-EEB6-B84E-A578-126D779B8A7F}"/>
              </a:ext>
            </a:extLst>
          </p:cNvPr>
          <p:cNvSpPr/>
          <p:nvPr/>
        </p:nvSpPr>
        <p:spPr>
          <a:xfrm rot="20984536">
            <a:off x="5148097" y="216455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2DA15-FF6A-FC40-9229-9F4A87CBC997}"/>
              </a:ext>
            </a:extLst>
          </p:cNvPr>
          <p:cNvSpPr/>
          <p:nvPr/>
        </p:nvSpPr>
        <p:spPr>
          <a:xfrm rot="15929476">
            <a:off x="3659091" y="4136621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AC0DE-EBA7-0D47-A282-171095E29152}"/>
              </a:ext>
            </a:extLst>
          </p:cNvPr>
          <p:cNvSpPr/>
          <p:nvPr/>
        </p:nvSpPr>
        <p:spPr>
          <a:xfrm rot="11831008">
            <a:off x="5254576" y="6003028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50B98-DE4B-C049-8EA4-C8A1D76BD9E0}"/>
              </a:ext>
            </a:extLst>
          </p:cNvPr>
          <p:cNvSpPr/>
          <p:nvPr/>
        </p:nvSpPr>
        <p:spPr>
          <a:xfrm rot="7987237">
            <a:off x="7183422" y="529281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C13EE-1253-EC4E-AC7C-C83E1CC0B325}"/>
              </a:ext>
            </a:extLst>
          </p:cNvPr>
          <p:cNvSpPr/>
          <p:nvPr/>
        </p:nvSpPr>
        <p:spPr>
          <a:xfrm rot="4252336">
            <a:off x="7475815" y="3449544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6916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9F644-C86A-4448-80E7-11F04861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                    </a:t>
            </a:r>
            <a:r>
              <a:rPr lang="en-US" b="1"/>
              <a:t> 1. Benchmarking Report</a:t>
            </a:r>
            <a:endParaRPr lang="en-US" b="1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6DE5-848F-E14A-BDD1-DF5E2F51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/>
              <a:t>Benchmarking Report: </a:t>
            </a:r>
            <a:r>
              <a:rPr lang="en-US" sz="2600" b="1"/>
              <a:t>requests/sec = 100(-c), latency in response Time = 10 </a:t>
            </a:r>
            <a:r>
              <a:rPr lang="en-US" sz="2600" b="1" err="1"/>
              <a:t>ms</a:t>
            </a:r>
            <a:r>
              <a:rPr lang="en-US" sz="2600"/>
              <a:t>(Round Trip Time)</a:t>
            </a:r>
          </a:p>
          <a:p>
            <a:pPr marL="514350" indent="-514350">
              <a:buAutoNum type="arabicPeriod"/>
            </a:pPr>
            <a:r>
              <a:rPr lang="en-US" sz="2600"/>
              <a:t>What is the latency of 101th, 201th response coming from the server ?</a:t>
            </a:r>
          </a:p>
          <a:p>
            <a:pPr marL="514350" indent="-514350">
              <a:buAutoNum type="arabicPeriod"/>
            </a:pPr>
            <a:r>
              <a:rPr lang="en-US" sz="2600" b="1"/>
              <a:t>Latency for 101th request </a:t>
            </a:r>
            <a:r>
              <a:rPr lang="en-US" sz="2600"/>
              <a:t>= 10 </a:t>
            </a:r>
            <a:r>
              <a:rPr lang="en-US" sz="2600" err="1"/>
              <a:t>ms</a:t>
            </a:r>
            <a:r>
              <a:rPr lang="en-US" sz="2600"/>
              <a:t>(for first 100 requests) + 10 </a:t>
            </a:r>
            <a:r>
              <a:rPr lang="en-US" sz="2600" err="1"/>
              <a:t>ms</a:t>
            </a:r>
            <a:r>
              <a:rPr lang="en-US" sz="2600"/>
              <a:t> = 20 </a:t>
            </a:r>
            <a:r>
              <a:rPr lang="en-US" sz="2600" err="1"/>
              <a:t>ms</a:t>
            </a:r>
            <a:endParaRPr lang="en-US" sz="2600"/>
          </a:p>
          <a:p>
            <a:pPr marL="514350" indent="-514350">
              <a:buAutoNum type="arabicPeriod"/>
            </a:pPr>
            <a:r>
              <a:rPr lang="en-US" sz="2600" b="1"/>
              <a:t>Latency for 201th request </a:t>
            </a:r>
            <a:r>
              <a:rPr lang="en-US" sz="2600"/>
              <a:t>= 10 </a:t>
            </a:r>
            <a:r>
              <a:rPr lang="en-US" sz="2600" err="1"/>
              <a:t>ms</a:t>
            </a:r>
            <a:r>
              <a:rPr lang="en-US" sz="2600"/>
              <a:t>(for first 100 requests) + 10ms(for next 100 requests) + 10 </a:t>
            </a:r>
            <a:r>
              <a:rPr lang="en-US" sz="2600" err="1"/>
              <a:t>ms</a:t>
            </a:r>
            <a:r>
              <a:rPr lang="en-US" sz="2600"/>
              <a:t> = 30 </a:t>
            </a:r>
            <a:r>
              <a:rPr lang="en-US" sz="2600" err="1"/>
              <a:t>ms</a:t>
            </a:r>
            <a:endParaRPr lang="en-US" sz="2600"/>
          </a:p>
          <a:p>
            <a:pPr marL="514350" indent="-514350">
              <a:buAutoNum type="arabicPeriod"/>
            </a:pPr>
            <a:r>
              <a:rPr lang="en-US" sz="2600"/>
              <a:t>Eventually the </a:t>
            </a:r>
            <a:r>
              <a:rPr lang="en-US" sz="2600" b="1"/>
              <a:t>server will get slower </a:t>
            </a:r>
            <a:r>
              <a:rPr lang="en-US" sz="2600"/>
              <a:t>as the number of requests increase</a:t>
            </a:r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162100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Move clockwise and</a:t>
            </a:r>
          </a:p>
          <a:p>
            <a:pPr marL="0" indent="0">
              <a:buNone/>
            </a:pPr>
            <a:r>
              <a:rPr lang="en-IN" dirty="0"/>
              <a:t>map requests</a:t>
            </a:r>
          </a:p>
          <a:p>
            <a:pPr marL="0" indent="0">
              <a:buNone/>
            </a:pPr>
            <a:r>
              <a:rPr lang="en-IN" dirty="0"/>
              <a:t>to servers: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23002" y="4672676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27B9B-EEB6-B84E-A578-126D779B8A7F}"/>
              </a:ext>
            </a:extLst>
          </p:cNvPr>
          <p:cNvSpPr/>
          <p:nvPr/>
        </p:nvSpPr>
        <p:spPr>
          <a:xfrm rot="20984536">
            <a:off x="5148097" y="216455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2DA15-FF6A-FC40-9229-9F4A87CBC997}"/>
              </a:ext>
            </a:extLst>
          </p:cNvPr>
          <p:cNvSpPr/>
          <p:nvPr/>
        </p:nvSpPr>
        <p:spPr>
          <a:xfrm rot="15929476">
            <a:off x="3659091" y="4136621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AC0DE-EBA7-0D47-A282-171095E29152}"/>
              </a:ext>
            </a:extLst>
          </p:cNvPr>
          <p:cNvSpPr/>
          <p:nvPr/>
        </p:nvSpPr>
        <p:spPr>
          <a:xfrm rot="11831008">
            <a:off x="5254576" y="6003028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50B98-DE4B-C049-8EA4-C8A1D76BD9E0}"/>
              </a:ext>
            </a:extLst>
          </p:cNvPr>
          <p:cNvSpPr/>
          <p:nvPr/>
        </p:nvSpPr>
        <p:spPr>
          <a:xfrm rot="7987237">
            <a:off x="7183422" y="529281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C13EE-1253-EC4E-AC7C-C83E1CC0B325}"/>
              </a:ext>
            </a:extLst>
          </p:cNvPr>
          <p:cNvSpPr/>
          <p:nvPr/>
        </p:nvSpPr>
        <p:spPr>
          <a:xfrm rot="4252336">
            <a:off x="7475815" y="3449544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B45B046-DF91-4744-A383-CBC53C3F561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4709316" y="1945732"/>
            <a:ext cx="414672" cy="857878"/>
          </a:xfrm>
          <a:prstGeom prst="curvedConnector3">
            <a:avLst>
              <a:gd name="adj1" fmla="val 1893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0">
            <a:extLst>
              <a:ext uri="{FF2B5EF4-FFF2-40B4-BE49-F238E27FC236}">
                <a16:creationId xmlns:a16="http://schemas.microsoft.com/office/drawing/2014/main" id="{B8A2ED1F-43D6-7340-9DF5-454442CAAD68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332864" y="3030734"/>
            <a:ext cx="674694" cy="396808"/>
          </a:xfrm>
          <a:prstGeom prst="curvedConnector4">
            <a:avLst>
              <a:gd name="adj1" fmla="val -35269"/>
              <a:gd name="adj2" fmla="val 2088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0">
            <a:extLst>
              <a:ext uri="{FF2B5EF4-FFF2-40B4-BE49-F238E27FC236}">
                <a16:creationId xmlns:a16="http://schemas.microsoft.com/office/drawing/2014/main" id="{A8E4ED60-2716-8842-8BFA-2ECB13CE46B0}"/>
              </a:ext>
            </a:extLst>
          </p:cNvPr>
          <p:cNvCxnSpPr>
            <a:cxnSpLocks/>
            <a:stCxn id="8" idx="0"/>
            <a:endCxn id="13" idx="0"/>
          </p:cNvCxnSpPr>
          <p:nvPr/>
        </p:nvCxnSpPr>
        <p:spPr>
          <a:xfrm rot="5400000" flipH="1">
            <a:off x="5861906" y="5912885"/>
            <a:ext cx="4798" cy="865296"/>
          </a:xfrm>
          <a:prstGeom prst="curvedConnector3">
            <a:avLst>
              <a:gd name="adj1" fmla="val -91370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2F7AD633-7902-E042-BEF9-E438DC31876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3356917" y="4681474"/>
            <a:ext cx="924132" cy="209642"/>
          </a:xfrm>
          <a:prstGeom prst="curvedConnector4">
            <a:avLst>
              <a:gd name="adj1" fmla="val 2457"/>
              <a:gd name="adj2" fmla="val 3910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0">
            <a:extLst>
              <a:ext uri="{FF2B5EF4-FFF2-40B4-BE49-F238E27FC236}">
                <a16:creationId xmlns:a16="http://schemas.microsoft.com/office/drawing/2014/main" id="{0DEBA420-5C0F-6C41-B168-E4EDFD3A09DB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7522863" y="4885872"/>
            <a:ext cx="388246" cy="729737"/>
          </a:xfrm>
          <a:prstGeom prst="curvedConnector4">
            <a:avLst>
              <a:gd name="adj1" fmla="val -58880"/>
              <a:gd name="adj2" fmla="val 1137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69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new Request R6</a:t>
            </a:r>
          </a:p>
          <a:p>
            <a:pPr marL="0" indent="0">
              <a:buNone/>
            </a:pPr>
            <a:r>
              <a:rPr lang="en-US" dirty="0"/>
              <a:t>Comes in:</a:t>
            </a: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23002" y="4672676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27B9B-EEB6-B84E-A578-126D779B8A7F}"/>
              </a:ext>
            </a:extLst>
          </p:cNvPr>
          <p:cNvSpPr/>
          <p:nvPr/>
        </p:nvSpPr>
        <p:spPr>
          <a:xfrm rot="20984536">
            <a:off x="5148097" y="216455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2DA15-FF6A-FC40-9229-9F4A87CBC997}"/>
              </a:ext>
            </a:extLst>
          </p:cNvPr>
          <p:cNvSpPr/>
          <p:nvPr/>
        </p:nvSpPr>
        <p:spPr>
          <a:xfrm rot="15929476">
            <a:off x="3659091" y="4136621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AC0DE-EBA7-0D47-A282-171095E29152}"/>
              </a:ext>
            </a:extLst>
          </p:cNvPr>
          <p:cNvSpPr/>
          <p:nvPr/>
        </p:nvSpPr>
        <p:spPr>
          <a:xfrm rot="11831008">
            <a:off x="5254576" y="6003028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50B98-DE4B-C049-8EA4-C8A1D76BD9E0}"/>
              </a:ext>
            </a:extLst>
          </p:cNvPr>
          <p:cNvSpPr/>
          <p:nvPr/>
        </p:nvSpPr>
        <p:spPr>
          <a:xfrm rot="7987237">
            <a:off x="7183422" y="529281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C13EE-1253-EC4E-AC7C-C83E1CC0B325}"/>
              </a:ext>
            </a:extLst>
          </p:cNvPr>
          <p:cNvSpPr/>
          <p:nvPr/>
        </p:nvSpPr>
        <p:spPr>
          <a:xfrm rot="4252336">
            <a:off x="7475815" y="3449544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B45B046-DF91-4744-A383-CBC53C3F561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4709316" y="1945732"/>
            <a:ext cx="414672" cy="857878"/>
          </a:xfrm>
          <a:prstGeom prst="curvedConnector3">
            <a:avLst>
              <a:gd name="adj1" fmla="val 1893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0">
            <a:extLst>
              <a:ext uri="{FF2B5EF4-FFF2-40B4-BE49-F238E27FC236}">
                <a16:creationId xmlns:a16="http://schemas.microsoft.com/office/drawing/2014/main" id="{B8A2ED1F-43D6-7340-9DF5-454442CAAD68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332864" y="3030734"/>
            <a:ext cx="674694" cy="396808"/>
          </a:xfrm>
          <a:prstGeom prst="curvedConnector4">
            <a:avLst>
              <a:gd name="adj1" fmla="val -35269"/>
              <a:gd name="adj2" fmla="val 2088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0">
            <a:extLst>
              <a:ext uri="{FF2B5EF4-FFF2-40B4-BE49-F238E27FC236}">
                <a16:creationId xmlns:a16="http://schemas.microsoft.com/office/drawing/2014/main" id="{A8E4ED60-2716-8842-8BFA-2ECB13CE46B0}"/>
              </a:ext>
            </a:extLst>
          </p:cNvPr>
          <p:cNvCxnSpPr>
            <a:cxnSpLocks/>
            <a:stCxn id="8" idx="0"/>
            <a:endCxn id="13" idx="0"/>
          </p:cNvCxnSpPr>
          <p:nvPr/>
        </p:nvCxnSpPr>
        <p:spPr>
          <a:xfrm rot="5400000" flipH="1">
            <a:off x="5861906" y="5912885"/>
            <a:ext cx="4798" cy="865296"/>
          </a:xfrm>
          <a:prstGeom prst="curvedConnector3">
            <a:avLst>
              <a:gd name="adj1" fmla="val -91370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2F7AD633-7902-E042-BEF9-E438DC31876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3356917" y="4681474"/>
            <a:ext cx="924132" cy="209642"/>
          </a:xfrm>
          <a:prstGeom prst="curvedConnector4">
            <a:avLst>
              <a:gd name="adj1" fmla="val 2457"/>
              <a:gd name="adj2" fmla="val 3910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0">
            <a:extLst>
              <a:ext uri="{FF2B5EF4-FFF2-40B4-BE49-F238E27FC236}">
                <a16:creationId xmlns:a16="http://schemas.microsoft.com/office/drawing/2014/main" id="{0DEBA420-5C0F-6C41-B168-E4EDFD3A09DB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7522863" y="4885872"/>
            <a:ext cx="388246" cy="729737"/>
          </a:xfrm>
          <a:prstGeom prst="curvedConnector4">
            <a:avLst>
              <a:gd name="adj1" fmla="val -58880"/>
              <a:gd name="adj2" fmla="val 1137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CC35C-74B3-D441-8413-32B92029532F}"/>
              </a:ext>
            </a:extLst>
          </p:cNvPr>
          <p:cNvSpPr/>
          <p:nvPr/>
        </p:nvSpPr>
        <p:spPr>
          <a:xfrm rot="1085362">
            <a:off x="6254095" y="2200736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</p:spTree>
    <p:extLst>
      <p:ext uri="{BB962C8B-B14F-4D97-AF65-F5344CB8AC3E}">
        <p14:creationId xmlns:p14="http://schemas.microsoft.com/office/powerpoint/2010/main" val="1538753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new Request R6</a:t>
            </a:r>
          </a:p>
          <a:p>
            <a:pPr marL="0" indent="0">
              <a:buNone/>
            </a:pPr>
            <a:r>
              <a:rPr lang="en-US" dirty="0"/>
              <a:t>Comes in:</a:t>
            </a: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23002" y="4672676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27B9B-EEB6-B84E-A578-126D779B8A7F}"/>
              </a:ext>
            </a:extLst>
          </p:cNvPr>
          <p:cNvSpPr/>
          <p:nvPr/>
        </p:nvSpPr>
        <p:spPr>
          <a:xfrm rot="20984536">
            <a:off x="5148097" y="216455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2DA15-FF6A-FC40-9229-9F4A87CBC997}"/>
              </a:ext>
            </a:extLst>
          </p:cNvPr>
          <p:cNvSpPr/>
          <p:nvPr/>
        </p:nvSpPr>
        <p:spPr>
          <a:xfrm rot="15929476">
            <a:off x="3659091" y="4136621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AC0DE-EBA7-0D47-A282-171095E29152}"/>
              </a:ext>
            </a:extLst>
          </p:cNvPr>
          <p:cNvSpPr/>
          <p:nvPr/>
        </p:nvSpPr>
        <p:spPr>
          <a:xfrm rot="11831008">
            <a:off x="5254576" y="6003028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50B98-DE4B-C049-8EA4-C8A1D76BD9E0}"/>
              </a:ext>
            </a:extLst>
          </p:cNvPr>
          <p:cNvSpPr/>
          <p:nvPr/>
        </p:nvSpPr>
        <p:spPr>
          <a:xfrm rot="7987237">
            <a:off x="7183422" y="529281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C13EE-1253-EC4E-AC7C-C83E1CC0B325}"/>
              </a:ext>
            </a:extLst>
          </p:cNvPr>
          <p:cNvSpPr/>
          <p:nvPr/>
        </p:nvSpPr>
        <p:spPr>
          <a:xfrm rot="4252336">
            <a:off x="7475815" y="3449544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B45B046-DF91-4744-A383-CBC53C3F561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4709316" y="1945732"/>
            <a:ext cx="414672" cy="857878"/>
          </a:xfrm>
          <a:prstGeom prst="curvedConnector3">
            <a:avLst>
              <a:gd name="adj1" fmla="val 1893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0">
            <a:extLst>
              <a:ext uri="{FF2B5EF4-FFF2-40B4-BE49-F238E27FC236}">
                <a16:creationId xmlns:a16="http://schemas.microsoft.com/office/drawing/2014/main" id="{B8A2ED1F-43D6-7340-9DF5-454442CAAD68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332864" y="3030734"/>
            <a:ext cx="674694" cy="396808"/>
          </a:xfrm>
          <a:prstGeom prst="curvedConnector4">
            <a:avLst>
              <a:gd name="adj1" fmla="val -35269"/>
              <a:gd name="adj2" fmla="val 2088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0">
            <a:extLst>
              <a:ext uri="{FF2B5EF4-FFF2-40B4-BE49-F238E27FC236}">
                <a16:creationId xmlns:a16="http://schemas.microsoft.com/office/drawing/2014/main" id="{A8E4ED60-2716-8842-8BFA-2ECB13CE46B0}"/>
              </a:ext>
            </a:extLst>
          </p:cNvPr>
          <p:cNvCxnSpPr>
            <a:cxnSpLocks/>
            <a:stCxn id="8" idx="0"/>
            <a:endCxn id="13" idx="0"/>
          </p:cNvCxnSpPr>
          <p:nvPr/>
        </p:nvCxnSpPr>
        <p:spPr>
          <a:xfrm rot="5400000" flipH="1">
            <a:off x="5861906" y="5912885"/>
            <a:ext cx="4798" cy="865296"/>
          </a:xfrm>
          <a:prstGeom prst="curvedConnector3">
            <a:avLst>
              <a:gd name="adj1" fmla="val -91370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2F7AD633-7902-E042-BEF9-E438DC31876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3356917" y="4681474"/>
            <a:ext cx="924132" cy="209642"/>
          </a:xfrm>
          <a:prstGeom prst="curvedConnector4">
            <a:avLst>
              <a:gd name="adj1" fmla="val 2457"/>
              <a:gd name="adj2" fmla="val 3910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0">
            <a:extLst>
              <a:ext uri="{FF2B5EF4-FFF2-40B4-BE49-F238E27FC236}">
                <a16:creationId xmlns:a16="http://schemas.microsoft.com/office/drawing/2014/main" id="{0DEBA420-5C0F-6C41-B168-E4EDFD3A09DB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7522863" y="4885872"/>
            <a:ext cx="388246" cy="729737"/>
          </a:xfrm>
          <a:prstGeom prst="curvedConnector4">
            <a:avLst>
              <a:gd name="adj1" fmla="val -58880"/>
              <a:gd name="adj2" fmla="val 1137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CC35C-74B3-D441-8413-32B92029532F}"/>
              </a:ext>
            </a:extLst>
          </p:cNvPr>
          <p:cNvSpPr/>
          <p:nvPr/>
        </p:nvSpPr>
        <p:spPr>
          <a:xfrm rot="1085362">
            <a:off x="6254095" y="2200736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43C0D40-8EF3-5146-8B8E-B454DAC6547C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532900" y="2230770"/>
            <a:ext cx="1337644" cy="1333786"/>
          </a:xfrm>
          <a:prstGeom prst="curvedConnector4">
            <a:avLst>
              <a:gd name="adj1" fmla="val -34937"/>
              <a:gd name="adj2" fmla="val 12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16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a new Server</a:t>
            </a:r>
          </a:p>
          <a:p>
            <a:pPr marL="0" indent="0">
              <a:buNone/>
            </a:pPr>
            <a:r>
              <a:rPr lang="en-US" dirty="0"/>
              <a:t>S6:</a:t>
            </a: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23002" y="4672676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27B9B-EEB6-B84E-A578-126D779B8A7F}"/>
              </a:ext>
            </a:extLst>
          </p:cNvPr>
          <p:cNvSpPr/>
          <p:nvPr/>
        </p:nvSpPr>
        <p:spPr>
          <a:xfrm rot="20984536">
            <a:off x="5148097" y="216455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2DA15-FF6A-FC40-9229-9F4A87CBC997}"/>
              </a:ext>
            </a:extLst>
          </p:cNvPr>
          <p:cNvSpPr/>
          <p:nvPr/>
        </p:nvSpPr>
        <p:spPr>
          <a:xfrm rot="15929476">
            <a:off x="3659091" y="4136621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AC0DE-EBA7-0D47-A282-171095E29152}"/>
              </a:ext>
            </a:extLst>
          </p:cNvPr>
          <p:cNvSpPr/>
          <p:nvPr/>
        </p:nvSpPr>
        <p:spPr>
          <a:xfrm rot="11831008">
            <a:off x="5254576" y="6003028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50B98-DE4B-C049-8EA4-C8A1D76BD9E0}"/>
              </a:ext>
            </a:extLst>
          </p:cNvPr>
          <p:cNvSpPr/>
          <p:nvPr/>
        </p:nvSpPr>
        <p:spPr>
          <a:xfrm rot="7987237">
            <a:off x="7183422" y="529281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C13EE-1253-EC4E-AC7C-C83E1CC0B325}"/>
              </a:ext>
            </a:extLst>
          </p:cNvPr>
          <p:cNvSpPr/>
          <p:nvPr/>
        </p:nvSpPr>
        <p:spPr>
          <a:xfrm rot="4252336">
            <a:off x="7475815" y="3449544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B45B046-DF91-4744-A383-CBC53C3F561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4709316" y="1945732"/>
            <a:ext cx="414672" cy="857878"/>
          </a:xfrm>
          <a:prstGeom prst="curvedConnector3">
            <a:avLst>
              <a:gd name="adj1" fmla="val 1893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0">
            <a:extLst>
              <a:ext uri="{FF2B5EF4-FFF2-40B4-BE49-F238E27FC236}">
                <a16:creationId xmlns:a16="http://schemas.microsoft.com/office/drawing/2014/main" id="{B8A2ED1F-43D6-7340-9DF5-454442CAAD68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332864" y="3030734"/>
            <a:ext cx="674694" cy="396808"/>
          </a:xfrm>
          <a:prstGeom prst="curvedConnector4">
            <a:avLst>
              <a:gd name="adj1" fmla="val -35269"/>
              <a:gd name="adj2" fmla="val 2088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0">
            <a:extLst>
              <a:ext uri="{FF2B5EF4-FFF2-40B4-BE49-F238E27FC236}">
                <a16:creationId xmlns:a16="http://schemas.microsoft.com/office/drawing/2014/main" id="{A8E4ED60-2716-8842-8BFA-2ECB13CE46B0}"/>
              </a:ext>
            </a:extLst>
          </p:cNvPr>
          <p:cNvCxnSpPr>
            <a:cxnSpLocks/>
            <a:stCxn id="8" idx="0"/>
            <a:endCxn id="13" idx="0"/>
          </p:cNvCxnSpPr>
          <p:nvPr/>
        </p:nvCxnSpPr>
        <p:spPr>
          <a:xfrm rot="5400000" flipH="1">
            <a:off x="5861906" y="5912885"/>
            <a:ext cx="4798" cy="865296"/>
          </a:xfrm>
          <a:prstGeom prst="curvedConnector3">
            <a:avLst>
              <a:gd name="adj1" fmla="val -91370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2F7AD633-7902-E042-BEF9-E438DC31876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3356917" y="4681474"/>
            <a:ext cx="924132" cy="209642"/>
          </a:xfrm>
          <a:prstGeom prst="curvedConnector4">
            <a:avLst>
              <a:gd name="adj1" fmla="val 2457"/>
              <a:gd name="adj2" fmla="val 3910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0">
            <a:extLst>
              <a:ext uri="{FF2B5EF4-FFF2-40B4-BE49-F238E27FC236}">
                <a16:creationId xmlns:a16="http://schemas.microsoft.com/office/drawing/2014/main" id="{0DEBA420-5C0F-6C41-B168-E4EDFD3A09DB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7522863" y="4885872"/>
            <a:ext cx="388246" cy="729737"/>
          </a:xfrm>
          <a:prstGeom prst="curvedConnector4">
            <a:avLst>
              <a:gd name="adj1" fmla="val -58880"/>
              <a:gd name="adj2" fmla="val 1137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CC35C-74B3-D441-8413-32B92029532F}"/>
              </a:ext>
            </a:extLst>
          </p:cNvPr>
          <p:cNvSpPr/>
          <p:nvPr/>
        </p:nvSpPr>
        <p:spPr>
          <a:xfrm rot="1085362">
            <a:off x="6120657" y="2164554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43C0D40-8EF3-5146-8B8E-B454DAC6547C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>
          <a:xfrm rot="16200000" flipH="1">
            <a:off x="6548613" y="2027669"/>
            <a:ext cx="309607" cy="600571"/>
          </a:xfrm>
          <a:prstGeom prst="curvedConnector3">
            <a:avLst>
              <a:gd name="adj1" fmla="val -1891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AD1E6-93B0-704C-BF63-2B4D8CF2EB21}"/>
              </a:ext>
            </a:extLst>
          </p:cNvPr>
          <p:cNvSpPr/>
          <p:nvPr/>
        </p:nvSpPr>
        <p:spPr>
          <a:xfrm rot="2201120">
            <a:off x="6671323" y="2448306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</p:spTree>
    <p:extLst>
      <p:ext uri="{BB962C8B-B14F-4D97-AF65-F5344CB8AC3E}">
        <p14:creationId xmlns:p14="http://schemas.microsoft.com/office/powerpoint/2010/main" val="1044370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Server S1, S2, S3 fails:</a:t>
            </a: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23002" y="4672676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27B9B-EEB6-B84E-A578-126D779B8A7F}"/>
              </a:ext>
            </a:extLst>
          </p:cNvPr>
          <p:cNvSpPr/>
          <p:nvPr/>
        </p:nvSpPr>
        <p:spPr>
          <a:xfrm rot="20984536">
            <a:off x="5148097" y="2164555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2DA15-FF6A-FC40-9229-9F4A87CBC997}"/>
              </a:ext>
            </a:extLst>
          </p:cNvPr>
          <p:cNvSpPr/>
          <p:nvPr/>
        </p:nvSpPr>
        <p:spPr>
          <a:xfrm rot="15929476">
            <a:off x="3659091" y="4136621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AC0DE-EBA7-0D47-A282-171095E29152}"/>
              </a:ext>
            </a:extLst>
          </p:cNvPr>
          <p:cNvSpPr/>
          <p:nvPr/>
        </p:nvSpPr>
        <p:spPr>
          <a:xfrm rot="11831008">
            <a:off x="5254576" y="6003028"/>
            <a:ext cx="456935" cy="347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50B98-DE4B-C049-8EA4-C8A1D76BD9E0}"/>
              </a:ext>
            </a:extLst>
          </p:cNvPr>
          <p:cNvSpPr/>
          <p:nvPr/>
        </p:nvSpPr>
        <p:spPr>
          <a:xfrm rot="7987237">
            <a:off x="7183422" y="5292815"/>
            <a:ext cx="456935" cy="347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C13EE-1253-EC4E-AC7C-C83E1CC0B325}"/>
              </a:ext>
            </a:extLst>
          </p:cNvPr>
          <p:cNvSpPr/>
          <p:nvPr/>
        </p:nvSpPr>
        <p:spPr>
          <a:xfrm rot="4252336">
            <a:off x="7475815" y="3449544"/>
            <a:ext cx="456935" cy="347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B45B046-DF91-4744-A383-CBC53C3F561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4709316" y="1945732"/>
            <a:ext cx="414672" cy="857878"/>
          </a:xfrm>
          <a:prstGeom prst="curvedConnector3">
            <a:avLst>
              <a:gd name="adj1" fmla="val 1893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0">
            <a:extLst>
              <a:ext uri="{FF2B5EF4-FFF2-40B4-BE49-F238E27FC236}">
                <a16:creationId xmlns:a16="http://schemas.microsoft.com/office/drawing/2014/main" id="{B8A2ED1F-43D6-7340-9DF5-454442CAAD68}"/>
              </a:ext>
            </a:extLst>
          </p:cNvPr>
          <p:cNvCxnSpPr>
            <a:cxnSpLocks/>
            <a:stCxn id="7" idx="0"/>
            <a:endCxn id="12" idx="0"/>
          </p:cNvCxnSpPr>
          <p:nvPr/>
        </p:nvCxnSpPr>
        <p:spPr>
          <a:xfrm flipH="1">
            <a:off x="3714162" y="2892480"/>
            <a:ext cx="3758820" cy="1431749"/>
          </a:xfrm>
          <a:prstGeom prst="curvedConnector5">
            <a:avLst>
              <a:gd name="adj1" fmla="val -6082"/>
              <a:gd name="adj2" fmla="val -106525"/>
              <a:gd name="adj3" fmla="val 1060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0">
            <a:extLst>
              <a:ext uri="{FF2B5EF4-FFF2-40B4-BE49-F238E27FC236}">
                <a16:creationId xmlns:a16="http://schemas.microsoft.com/office/drawing/2014/main" id="{A8E4ED60-2716-8842-8BFA-2ECB13CE46B0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>
            <a:off x="3993706" y="4044686"/>
            <a:ext cx="2023703" cy="2582791"/>
          </a:xfrm>
          <a:prstGeom prst="curvedConnector4">
            <a:avLst>
              <a:gd name="adj1" fmla="val -11443"/>
              <a:gd name="adj2" fmla="val 11098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2F7AD633-7902-E042-BEF9-E438DC31876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3356917" y="4681474"/>
            <a:ext cx="924132" cy="209642"/>
          </a:xfrm>
          <a:prstGeom prst="curvedConnector4">
            <a:avLst>
              <a:gd name="adj1" fmla="val 2457"/>
              <a:gd name="adj2" fmla="val 3910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0">
            <a:extLst>
              <a:ext uri="{FF2B5EF4-FFF2-40B4-BE49-F238E27FC236}">
                <a16:creationId xmlns:a16="http://schemas.microsoft.com/office/drawing/2014/main" id="{0DEBA420-5C0F-6C41-B168-E4EDFD3A09DB}"/>
              </a:ext>
            </a:extLst>
          </p:cNvPr>
          <p:cNvCxnSpPr>
            <a:cxnSpLocks/>
            <a:stCxn id="5" idx="0"/>
            <a:endCxn id="12" idx="0"/>
          </p:cNvCxnSpPr>
          <p:nvPr/>
        </p:nvCxnSpPr>
        <p:spPr>
          <a:xfrm flipH="1" flipV="1">
            <a:off x="3714162" y="4324229"/>
            <a:ext cx="4196947" cy="561643"/>
          </a:xfrm>
          <a:prstGeom prst="curvedConnector5">
            <a:avLst>
              <a:gd name="adj1" fmla="val -5447"/>
              <a:gd name="adj2" fmla="val -315482"/>
              <a:gd name="adj3" fmla="val 1054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CC35C-74B3-D441-8413-32B92029532F}"/>
              </a:ext>
            </a:extLst>
          </p:cNvPr>
          <p:cNvSpPr/>
          <p:nvPr/>
        </p:nvSpPr>
        <p:spPr>
          <a:xfrm rot="1085362">
            <a:off x="6120657" y="2164554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43C0D40-8EF3-5146-8B8E-B454DAC6547C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>
          <a:xfrm rot="16200000" flipH="1">
            <a:off x="6548613" y="2027669"/>
            <a:ext cx="309607" cy="600571"/>
          </a:xfrm>
          <a:prstGeom prst="curvedConnector3">
            <a:avLst>
              <a:gd name="adj1" fmla="val -1891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AD1E6-93B0-704C-BF63-2B4D8CF2EB21}"/>
              </a:ext>
            </a:extLst>
          </p:cNvPr>
          <p:cNvSpPr/>
          <p:nvPr/>
        </p:nvSpPr>
        <p:spPr>
          <a:xfrm rot="2201120">
            <a:off x="6671323" y="2448306"/>
            <a:ext cx="456935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</p:spTree>
    <p:extLst>
      <p:ext uri="{BB962C8B-B14F-4D97-AF65-F5344CB8AC3E}">
        <p14:creationId xmlns:p14="http://schemas.microsoft.com/office/powerpoint/2010/main" val="485723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10130-B65B-2D42-8E2C-ACC8CD7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        5. Consistent Hashing Load Balancing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F551-EA4B-0A47-A42D-BFE6FF58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Virtual Nodes</a:t>
            </a:r>
            <a:r>
              <a:rPr lang="en-US" dirty="0"/>
              <a:t>: Use </a:t>
            </a:r>
            <a:r>
              <a:rPr lang="en-US" b="1" dirty="0"/>
              <a:t>another hash function </a:t>
            </a:r>
            <a:r>
              <a:rPr lang="en-US" dirty="0"/>
              <a:t>to map position of servers S4, S5, and S6</a:t>
            </a:r>
          </a:p>
          <a:p>
            <a:pPr marL="0" indent="0">
              <a:buNone/>
            </a:pPr>
            <a:r>
              <a:rPr lang="en-US" dirty="0"/>
              <a:t>2. Now Server S4, S5 and S6 have </a:t>
            </a:r>
            <a:r>
              <a:rPr lang="en-US" b="1" dirty="0"/>
              <a:t>two virtual positions </a:t>
            </a:r>
            <a:r>
              <a:rPr lang="en-US" dirty="0"/>
              <a:t>each. This helps us in </a:t>
            </a:r>
            <a:r>
              <a:rPr lang="en-US" b="1" dirty="0"/>
              <a:t>uniform distribution of load </a:t>
            </a:r>
            <a:r>
              <a:rPr lang="en-US" dirty="0"/>
              <a:t>among remaining healthy servers.</a:t>
            </a:r>
          </a:p>
        </p:txBody>
      </p:sp>
    </p:spTree>
    <p:extLst>
      <p:ext uri="{BB962C8B-B14F-4D97-AF65-F5344CB8AC3E}">
        <p14:creationId xmlns:p14="http://schemas.microsoft.com/office/powerpoint/2010/main" val="20682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E49-B854-1744-809A-5F5F24D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5. Consistent Hashing Load Balancing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0A7-A325-3944-8660-F661DFD7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Virtual Nodes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S4: 1, 2</a:t>
            </a:r>
          </a:p>
          <a:p>
            <a:pPr marL="0" indent="0">
              <a:buNone/>
            </a:pPr>
            <a:r>
              <a:rPr lang="en-US" dirty="0"/>
              <a:t>S5: 1, 2</a:t>
            </a:r>
          </a:p>
          <a:p>
            <a:pPr marL="0" indent="0">
              <a:buNone/>
            </a:pPr>
            <a:r>
              <a:rPr lang="en-US" dirty="0"/>
              <a:t>S6: 1, 2</a:t>
            </a: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975053E0-7892-9B46-AF13-C99688968F94}"/>
              </a:ext>
            </a:extLst>
          </p:cNvPr>
          <p:cNvSpPr/>
          <p:nvPr/>
        </p:nvSpPr>
        <p:spPr>
          <a:xfrm>
            <a:off x="3637722" y="2059401"/>
            <a:ext cx="4403035" cy="4351337"/>
          </a:xfrm>
          <a:prstGeom prst="donut">
            <a:avLst>
              <a:gd name="adj" fmla="val 10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3EF3-FC18-7943-B99C-57EAB5DF8100}"/>
              </a:ext>
            </a:extLst>
          </p:cNvPr>
          <p:cNvSpPr/>
          <p:nvPr/>
        </p:nvSpPr>
        <p:spPr>
          <a:xfrm rot="6182707">
            <a:off x="7523002" y="4672676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4EF6A-32FA-0548-B8CB-ECAD75A6A62B}"/>
              </a:ext>
            </a:extLst>
          </p:cNvPr>
          <p:cNvSpPr/>
          <p:nvPr/>
        </p:nvSpPr>
        <p:spPr>
          <a:xfrm rot="3207124">
            <a:off x="7114589" y="2822122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78266-C08A-7E45-A8AB-78EEF2615B6E}"/>
              </a:ext>
            </a:extLst>
          </p:cNvPr>
          <p:cNvSpPr/>
          <p:nvPr/>
        </p:nvSpPr>
        <p:spPr>
          <a:xfrm rot="10164171">
            <a:off x="6046306" y="6003028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AB8C5-FDF6-9F4F-A90A-2BFFE95DEA61}"/>
              </a:ext>
            </a:extLst>
          </p:cNvPr>
          <p:cNvSpPr/>
          <p:nvPr/>
        </p:nvSpPr>
        <p:spPr>
          <a:xfrm rot="14585852">
            <a:off x="3860256" y="4946374"/>
            <a:ext cx="437321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AA1C-1059-3E47-BA5B-2407004D8C5F}"/>
              </a:ext>
            </a:extLst>
          </p:cNvPr>
          <p:cNvSpPr/>
          <p:nvPr/>
        </p:nvSpPr>
        <p:spPr>
          <a:xfrm rot="19247649">
            <a:off x="4369191" y="2542851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27B9B-EEB6-B84E-A578-126D779B8A7F}"/>
              </a:ext>
            </a:extLst>
          </p:cNvPr>
          <p:cNvSpPr/>
          <p:nvPr/>
        </p:nvSpPr>
        <p:spPr>
          <a:xfrm rot="20984536">
            <a:off x="5145859" y="2139622"/>
            <a:ext cx="736962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S5.1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2DA15-FF6A-FC40-9229-9F4A87CBC997}"/>
              </a:ext>
            </a:extLst>
          </p:cNvPr>
          <p:cNvSpPr/>
          <p:nvPr/>
        </p:nvSpPr>
        <p:spPr>
          <a:xfrm rot="15929476">
            <a:off x="3561850" y="4046747"/>
            <a:ext cx="637242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S4.2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AC0DE-EBA7-0D47-A282-171095E29152}"/>
              </a:ext>
            </a:extLst>
          </p:cNvPr>
          <p:cNvSpPr/>
          <p:nvPr/>
        </p:nvSpPr>
        <p:spPr>
          <a:xfrm rot="11831008">
            <a:off x="5254576" y="6003028"/>
            <a:ext cx="456935" cy="347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50B98-DE4B-C049-8EA4-C8A1D76BD9E0}"/>
              </a:ext>
            </a:extLst>
          </p:cNvPr>
          <p:cNvSpPr/>
          <p:nvPr/>
        </p:nvSpPr>
        <p:spPr>
          <a:xfrm rot="7987237">
            <a:off x="7183422" y="5292815"/>
            <a:ext cx="456935" cy="347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C13EE-1253-EC4E-AC7C-C83E1CC0B325}"/>
              </a:ext>
            </a:extLst>
          </p:cNvPr>
          <p:cNvSpPr/>
          <p:nvPr/>
        </p:nvSpPr>
        <p:spPr>
          <a:xfrm rot="4252336">
            <a:off x="7475815" y="3449544"/>
            <a:ext cx="456935" cy="347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B45B046-DF91-4744-A383-CBC53C3F561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4765737" y="1864379"/>
            <a:ext cx="439605" cy="995653"/>
          </a:xfrm>
          <a:prstGeom prst="curvedConnector3">
            <a:avLst>
              <a:gd name="adj1" fmla="val 15263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0">
            <a:extLst>
              <a:ext uri="{FF2B5EF4-FFF2-40B4-BE49-F238E27FC236}">
                <a16:creationId xmlns:a16="http://schemas.microsoft.com/office/drawing/2014/main" id="{B8A2ED1F-43D6-7340-9DF5-454442CAAD68}"/>
              </a:ext>
            </a:extLst>
          </p:cNvPr>
          <p:cNvCxnSpPr>
            <a:cxnSpLocks/>
            <a:stCxn id="7" idx="0"/>
            <a:endCxn id="32" idx="0"/>
          </p:cNvCxnSpPr>
          <p:nvPr/>
        </p:nvCxnSpPr>
        <p:spPr>
          <a:xfrm>
            <a:off x="7472982" y="2892480"/>
            <a:ext cx="502300" cy="1318138"/>
          </a:xfrm>
          <a:prstGeom prst="curvedConnector3">
            <a:avLst>
              <a:gd name="adj1" fmla="val 1743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0">
            <a:extLst>
              <a:ext uri="{FF2B5EF4-FFF2-40B4-BE49-F238E27FC236}">
                <a16:creationId xmlns:a16="http://schemas.microsoft.com/office/drawing/2014/main" id="{A8E4ED60-2716-8842-8BFA-2ECB13CE46B0}"/>
              </a:ext>
            </a:extLst>
          </p:cNvPr>
          <p:cNvCxnSpPr>
            <a:cxnSpLocks/>
            <a:stCxn id="8" idx="0"/>
            <a:endCxn id="30" idx="0"/>
          </p:cNvCxnSpPr>
          <p:nvPr/>
        </p:nvCxnSpPr>
        <p:spPr>
          <a:xfrm rot="5400000" flipH="1">
            <a:off x="5215297" y="5266277"/>
            <a:ext cx="416191" cy="1747121"/>
          </a:xfrm>
          <a:prstGeom prst="curvedConnector3">
            <a:avLst>
              <a:gd name="adj1" fmla="val -8964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2F7AD633-7902-E042-BEF9-E438DC31876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3308436" y="4632993"/>
            <a:ext cx="1014006" cy="216730"/>
          </a:xfrm>
          <a:prstGeom prst="curvedConnector4">
            <a:avLst>
              <a:gd name="adj1" fmla="val -10505"/>
              <a:gd name="adj2" fmla="val 27248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0">
            <a:extLst>
              <a:ext uri="{FF2B5EF4-FFF2-40B4-BE49-F238E27FC236}">
                <a16:creationId xmlns:a16="http://schemas.microsoft.com/office/drawing/2014/main" id="{0DEBA420-5C0F-6C41-B168-E4EDFD3A09DB}"/>
              </a:ext>
            </a:extLst>
          </p:cNvPr>
          <p:cNvCxnSpPr>
            <a:cxnSpLocks/>
            <a:stCxn id="5" idx="0"/>
            <a:endCxn id="29" idx="0"/>
          </p:cNvCxnSpPr>
          <p:nvPr/>
        </p:nvCxnSpPr>
        <p:spPr>
          <a:xfrm flipH="1">
            <a:off x="6963779" y="4885872"/>
            <a:ext cx="947330" cy="1200756"/>
          </a:xfrm>
          <a:prstGeom prst="curvedConnector4">
            <a:avLst>
              <a:gd name="adj1" fmla="val -29326"/>
              <a:gd name="adj2" fmla="val 1208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CC35C-74B3-D441-8413-32B92029532F}"/>
              </a:ext>
            </a:extLst>
          </p:cNvPr>
          <p:cNvSpPr/>
          <p:nvPr/>
        </p:nvSpPr>
        <p:spPr>
          <a:xfrm rot="1085362">
            <a:off x="6120657" y="2164554"/>
            <a:ext cx="456935" cy="347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43C0D40-8EF3-5146-8B8E-B454DAC6547C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>
          <a:xfrm rot="16200000" flipH="1">
            <a:off x="6548057" y="2028226"/>
            <a:ext cx="306356" cy="596207"/>
          </a:xfrm>
          <a:prstGeom prst="curvedConnector3">
            <a:avLst>
              <a:gd name="adj1" fmla="val -774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AD1E6-93B0-704C-BF63-2B4D8CF2EB21}"/>
              </a:ext>
            </a:extLst>
          </p:cNvPr>
          <p:cNvSpPr/>
          <p:nvPr/>
        </p:nvSpPr>
        <p:spPr>
          <a:xfrm rot="2201120">
            <a:off x="6573090" y="2445055"/>
            <a:ext cx="644674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S6.1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31B73C-148A-A240-93F7-C0191B4D6AFF}"/>
              </a:ext>
            </a:extLst>
          </p:cNvPr>
          <p:cNvSpPr/>
          <p:nvPr/>
        </p:nvSpPr>
        <p:spPr>
          <a:xfrm rot="9079910">
            <a:off x="6524213" y="5760080"/>
            <a:ext cx="712246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S5.2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026D9-2BF6-0E42-A407-107D02436B5D}"/>
              </a:ext>
            </a:extLst>
          </p:cNvPr>
          <p:cNvSpPr/>
          <p:nvPr/>
        </p:nvSpPr>
        <p:spPr>
          <a:xfrm rot="13072861">
            <a:off x="4306732" y="5620521"/>
            <a:ext cx="699800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S6.2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17BCB-2745-CC45-A95D-A84CB84C5869}"/>
              </a:ext>
            </a:extLst>
          </p:cNvPr>
          <p:cNvSpPr/>
          <p:nvPr/>
        </p:nvSpPr>
        <p:spPr>
          <a:xfrm rot="5200968">
            <a:off x="7483017" y="4046748"/>
            <a:ext cx="637242" cy="347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S4.1</a:t>
            </a:r>
          </a:p>
        </p:txBody>
      </p:sp>
    </p:spTree>
    <p:extLst>
      <p:ext uri="{BB962C8B-B14F-4D97-AF65-F5344CB8AC3E}">
        <p14:creationId xmlns:p14="http://schemas.microsoft.com/office/powerpoint/2010/main" val="29410616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40FC7B-9B57-2E41-AC52-2564BD58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Stay Tuned for next Session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9216-D103-4145-A65B-E69CB39C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</a:rPr>
              <a:t>Database Scaling, Caching</a:t>
            </a:r>
          </a:p>
        </p:txBody>
      </p:sp>
    </p:spTree>
    <p:extLst>
      <p:ext uri="{BB962C8B-B14F-4D97-AF65-F5344CB8AC3E}">
        <p14:creationId xmlns:p14="http://schemas.microsoft.com/office/powerpoint/2010/main" val="946089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3A1832-1DFC-144D-8F8A-107AD428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Questions</a:t>
            </a:r>
          </a:p>
        </p:txBody>
      </p:sp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65192E60-8D4C-4C7F-BF40-903E58FE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3C8ABA-D067-47C4-83E7-9851DDCE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4406BA-5DBE-0444-89DC-B348C097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Vertical Scaling</a:t>
            </a:r>
          </a:p>
        </p:txBody>
      </p:sp>
    </p:spTree>
    <p:extLst>
      <p:ext uri="{BB962C8B-B14F-4D97-AF65-F5344CB8AC3E}">
        <p14:creationId xmlns:p14="http://schemas.microsoft.com/office/powerpoint/2010/main" val="16389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3471-C6CD-CC4D-8CBD-BE7CFE98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2. 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06A5-97DA-434D-9961-7F89A9C1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We increase the computation power(processer), memory and disk to scale the server. We </a:t>
            </a:r>
            <a:r>
              <a:rPr lang="en-US" b="1" dirty="0"/>
              <a:t>throw money to the problem </a:t>
            </a:r>
            <a:r>
              <a:rPr lang="en-US" dirty="0"/>
              <a:t>and buy a </a:t>
            </a:r>
            <a:r>
              <a:rPr lang="en-US" b="1" dirty="0"/>
              <a:t>bigger server machine</a:t>
            </a:r>
            <a:r>
              <a:rPr lang="en-US" dirty="0"/>
              <a:t>. This is called vertical scaling.</a:t>
            </a:r>
          </a:p>
          <a:p>
            <a:pPr marL="514350" indent="-514350">
              <a:buAutoNum type="arabicPeriod"/>
            </a:pPr>
            <a:r>
              <a:rPr lang="en-US" dirty="0"/>
              <a:t>BM Report: 1000 req/sec, latency = 5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33252-178F-4649-A204-8EF9973FCD56}"/>
              </a:ext>
            </a:extLst>
          </p:cNvPr>
          <p:cNvSpPr/>
          <p:nvPr/>
        </p:nvSpPr>
        <p:spPr>
          <a:xfrm>
            <a:off x="5348274" y="4293704"/>
            <a:ext cx="1495452" cy="23155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Processor + Ram + Disk</a:t>
            </a:r>
          </a:p>
        </p:txBody>
      </p:sp>
    </p:spTree>
    <p:extLst>
      <p:ext uri="{BB962C8B-B14F-4D97-AF65-F5344CB8AC3E}">
        <p14:creationId xmlns:p14="http://schemas.microsoft.com/office/powerpoint/2010/main" val="162988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9ED2-6A19-3148-83FB-9BF18AE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2.</a:t>
            </a:r>
            <a:r>
              <a:rPr lang="en-US" dirty="0"/>
              <a:t> </a:t>
            </a:r>
            <a:r>
              <a:rPr lang="en-US" b="1" dirty="0"/>
              <a:t>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05A-C362-A040-BE8A-C319EAF1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2ED4F-242E-3742-BF0A-64583F24C732}"/>
              </a:ext>
            </a:extLst>
          </p:cNvPr>
          <p:cNvSpPr/>
          <p:nvPr/>
        </p:nvSpPr>
        <p:spPr>
          <a:xfrm>
            <a:off x="2284859" y="275564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ADD74-3EFE-4841-9D3A-A9BFEAF34EB9}"/>
              </a:ext>
            </a:extLst>
          </p:cNvPr>
          <p:cNvSpPr/>
          <p:nvPr/>
        </p:nvSpPr>
        <p:spPr>
          <a:xfrm>
            <a:off x="2714152" y="1839140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26EFE-944C-0F4E-BCB4-FF16D62BE5E3}"/>
              </a:ext>
            </a:extLst>
          </p:cNvPr>
          <p:cNvSpPr/>
          <p:nvPr/>
        </p:nvSpPr>
        <p:spPr>
          <a:xfrm>
            <a:off x="1957406" y="3729229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F0601-B8CB-704C-8D12-E78E480B78EE}"/>
              </a:ext>
            </a:extLst>
          </p:cNvPr>
          <p:cNvSpPr/>
          <p:nvPr/>
        </p:nvSpPr>
        <p:spPr>
          <a:xfrm>
            <a:off x="2284860" y="4676993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39AAE-DF8A-B649-9A0E-D7F8BBB6E45D}"/>
              </a:ext>
            </a:extLst>
          </p:cNvPr>
          <p:cNvSpPr/>
          <p:nvPr/>
        </p:nvSpPr>
        <p:spPr>
          <a:xfrm>
            <a:off x="2714153" y="5593502"/>
            <a:ext cx="65490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7D05-4830-E540-B6E3-DF5225045959}"/>
              </a:ext>
            </a:extLst>
          </p:cNvPr>
          <p:cNvSpPr/>
          <p:nvPr/>
        </p:nvSpPr>
        <p:spPr>
          <a:xfrm>
            <a:off x="5980386" y="2755649"/>
            <a:ext cx="1495452" cy="23155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xyz.com</a:t>
            </a:r>
            <a:endParaRPr lang="en-US" dirty="0"/>
          </a:p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Processor + Ram + Disk</a:t>
            </a:r>
          </a:p>
          <a:p>
            <a:pPr algn="ctr"/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7E8C6815-C539-DA4B-BC71-ABE4068E70D2}"/>
              </a:ext>
            </a:extLst>
          </p:cNvPr>
          <p:cNvSpPr/>
          <p:nvPr/>
        </p:nvSpPr>
        <p:spPr>
          <a:xfrm>
            <a:off x="8952046" y="3579114"/>
            <a:ext cx="1135117" cy="893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1ED95-D18E-8247-A2A3-BF47863CFCF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483581" y="4025791"/>
            <a:ext cx="14684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6F31E5-3349-3547-8CC1-AFBE8040BDFC}"/>
              </a:ext>
            </a:extLst>
          </p:cNvPr>
          <p:cNvCxnSpPr/>
          <p:nvPr/>
        </p:nvCxnSpPr>
        <p:spPr>
          <a:xfrm>
            <a:off x="3369061" y="2135702"/>
            <a:ext cx="2611325" cy="1406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9B71FF-FF9D-E443-B096-8B17AA5F73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9768" y="3052211"/>
            <a:ext cx="3040617" cy="61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C1217-81B3-8541-888E-97DF4804485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12315" y="3829323"/>
            <a:ext cx="3368071" cy="196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D341F2-1D9C-1346-A90D-21EB28F57D0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39769" y="3966959"/>
            <a:ext cx="3040617" cy="1006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D98B9-BE66-7440-9E0A-B179FD504BB8}"/>
              </a:ext>
            </a:extLst>
          </p:cNvPr>
          <p:cNvCxnSpPr>
            <a:cxnSpLocks/>
          </p:cNvCxnSpPr>
          <p:nvPr/>
        </p:nvCxnSpPr>
        <p:spPr>
          <a:xfrm flipV="1">
            <a:off x="3369061" y="4082383"/>
            <a:ext cx="2611325" cy="1704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7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03471-C6CD-CC4D-8CBD-BE7CFE98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</a:t>
            </a:r>
            <a:r>
              <a:rPr lang="en-US" b="1" dirty="0"/>
              <a:t>2. Concerns with Vertical Scaling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06A5-97DA-434D-9961-7F89A9C1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What happens if the number of </a:t>
            </a:r>
            <a:r>
              <a:rPr lang="en-US" b="1" dirty="0"/>
              <a:t>requests/sec increases further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2. There is a </a:t>
            </a:r>
            <a:r>
              <a:rPr lang="en-US" b="1" dirty="0"/>
              <a:t>ceiling</a:t>
            </a:r>
            <a:r>
              <a:rPr lang="en-US" dirty="0"/>
              <a:t> to it.!!</a:t>
            </a:r>
          </a:p>
          <a:p>
            <a:pPr marL="0" indent="0">
              <a:buNone/>
            </a:pPr>
            <a:r>
              <a:rPr lang="en-US" dirty="0"/>
              <a:t>3. Eventually we are going to </a:t>
            </a:r>
            <a:r>
              <a:rPr lang="en-US" b="1" dirty="0"/>
              <a:t>exhaust our financial resources </a:t>
            </a:r>
            <a:r>
              <a:rPr lang="en-US" dirty="0"/>
              <a:t>or the </a:t>
            </a:r>
            <a:r>
              <a:rPr lang="en-US" b="1" dirty="0"/>
              <a:t>state of the art technology </a:t>
            </a:r>
            <a:r>
              <a:rPr lang="en-US" dirty="0"/>
              <a:t>we use.</a:t>
            </a:r>
          </a:p>
          <a:p>
            <a:pPr marL="0" indent="0">
              <a:buNone/>
            </a:pPr>
            <a:r>
              <a:rPr lang="en-US" dirty="0"/>
              <a:t>4.  This has a </a:t>
            </a:r>
            <a:r>
              <a:rPr lang="en-US" b="1" dirty="0"/>
              <a:t>single point of failure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 What do we do when the number of </a:t>
            </a:r>
            <a:r>
              <a:rPr lang="en-US" b="1" dirty="0"/>
              <a:t>requests increases to 10K ?</a:t>
            </a:r>
          </a:p>
        </p:txBody>
      </p:sp>
    </p:spTree>
    <p:extLst>
      <p:ext uri="{BB962C8B-B14F-4D97-AF65-F5344CB8AC3E}">
        <p14:creationId xmlns:p14="http://schemas.microsoft.com/office/powerpoint/2010/main" val="424834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2398</Words>
  <Application>Microsoft Macintosh PowerPoint</Application>
  <PresentationFormat>Widescreen</PresentationFormat>
  <Paragraphs>675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System Architecture Part 2</vt:lpstr>
      <vt:lpstr>            What We will be learning ?</vt:lpstr>
      <vt:lpstr>1. Benchmarking</vt:lpstr>
      <vt:lpstr>                     1. Benchmarking(Recap)</vt:lpstr>
      <vt:lpstr>                     1. Benchmarking Report</vt:lpstr>
      <vt:lpstr>2. Vertical Scaling</vt:lpstr>
      <vt:lpstr>                      2. Vertical Scaling</vt:lpstr>
      <vt:lpstr>                         2. Vertical Scaling</vt:lpstr>
      <vt:lpstr>          2. Concerns with Vertical Scaling</vt:lpstr>
      <vt:lpstr>         2. Concerns with Vertical Scaling</vt:lpstr>
      <vt:lpstr>3. Horizontal Scaling</vt:lpstr>
      <vt:lpstr>                      3. Horizontal Scaling</vt:lpstr>
      <vt:lpstr>                    3. Horizontal Scaling</vt:lpstr>
      <vt:lpstr>                        3. Horizontal Scaling</vt:lpstr>
      <vt:lpstr>          3. Concerns with Horizontal Scaling</vt:lpstr>
      <vt:lpstr>4. Load Balancer</vt:lpstr>
      <vt:lpstr>                       4. Load Balancer</vt:lpstr>
      <vt:lpstr>                          4. Load Balancer</vt:lpstr>
      <vt:lpstr>              4. Load Balancing Algorithms</vt:lpstr>
      <vt:lpstr> 4.2 Round Robin Load Balancing</vt:lpstr>
      <vt:lpstr>          4.2 Round Robin Load Balancing</vt:lpstr>
      <vt:lpstr>            4.2 Round Robin Load Balancing</vt:lpstr>
      <vt:lpstr> 4.2 Weighted Round Robin Load Balancing</vt:lpstr>
      <vt:lpstr>    4.2 Weighted Round Robin Load Balancing</vt:lpstr>
      <vt:lpstr>  4.2 Weighted Round Robin Load Balancing</vt:lpstr>
      <vt:lpstr>            Drawbacks of Round Robin ?</vt:lpstr>
      <vt:lpstr>4.3 Fewest Connections</vt:lpstr>
      <vt:lpstr>                             4.3 Fewest Connections </vt:lpstr>
      <vt:lpstr>                   4.3 Fewest Connections</vt:lpstr>
      <vt:lpstr>                   4.3 Fewest Connections</vt:lpstr>
      <vt:lpstr>4.4 Layer 4 Load Balancing</vt:lpstr>
      <vt:lpstr>                  4.4 Layer 4 Load Balancing</vt:lpstr>
      <vt:lpstr>                4.4 Layer 4 Load Balancing</vt:lpstr>
      <vt:lpstr>4.5 Layer 7 Load Balancing</vt:lpstr>
      <vt:lpstr>                4.5 Layer 7 Load Balancing</vt:lpstr>
      <vt:lpstr>        5. IP Hashing Load Balancing</vt:lpstr>
      <vt:lpstr>                 5. IP Hashing Load Balancing</vt:lpstr>
      <vt:lpstr>                5. IP Hashing Load Balancing</vt:lpstr>
      <vt:lpstr>     5. IP Hashing Load Balancing</vt:lpstr>
      <vt:lpstr>                5. IP Hashing Load Balancing</vt:lpstr>
      <vt:lpstr>                 5. IP Hashing Load Balancing</vt:lpstr>
      <vt:lpstr>               5. IP Hashing Load Balancing</vt:lpstr>
      <vt:lpstr>              5. IP Hashing Load Balancing</vt:lpstr>
      <vt:lpstr>  5. Concerns with IP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        5. Consistent Hashing Load Balancing</vt:lpstr>
      <vt:lpstr>Stay Tuned for next Session On</vt:lpstr>
      <vt:lpstr>                              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 Part 2</dc:title>
  <dc:creator>Bhardwaj, Amrit Dilip</dc:creator>
  <cp:lastModifiedBy>Bhardwaj, Amrit Dilip</cp:lastModifiedBy>
  <cp:revision>14</cp:revision>
  <dcterms:created xsi:type="dcterms:W3CDTF">2020-07-15T22:09:17Z</dcterms:created>
  <dcterms:modified xsi:type="dcterms:W3CDTF">2020-07-15T22:21:40Z</dcterms:modified>
</cp:coreProperties>
</file>