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8" r:id="rId4"/>
    <p:sldId id="285" r:id="rId5"/>
    <p:sldId id="284" r:id="rId6"/>
    <p:sldId id="295" r:id="rId7"/>
    <p:sldId id="286" r:id="rId8"/>
    <p:sldId id="333" r:id="rId9"/>
    <p:sldId id="287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310" r:id="rId18"/>
    <p:sldId id="299" r:id="rId19"/>
    <p:sldId id="301" r:id="rId20"/>
    <p:sldId id="303" r:id="rId21"/>
    <p:sldId id="304" r:id="rId22"/>
    <p:sldId id="302" r:id="rId23"/>
    <p:sldId id="306" r:id="rId24"/>
    <p:sldId id="307" r:id="rId25"/>
    <p:sldId id="305" r:id="rId26"/>
    <p:sldId id="308" r:id="rId27"/>
    <p:sldId id="337" r:id="rId28"/>
    <p:sldId id="309" r:id="rId29"/>
    <p:sldId id="316" r:id="rId30"/>
    <p:sldId id="318" r:id="rId31"/>
    <p:sldId id="338" r:id="rId32"/>
    <p:sldId id="311" r:id="rId33"/>
    <p:sldId id="321" r:id="rId34"/>
    <p:sldId id="320" r:id="rId35"/>
    <p:sldId id="339" r:id="rId36"/>
    <p:sldId id="312" r:id="rId37"/>
    <p:sldId id="322" r:id="rId38"/>
    <p:sldId id="323" r:id="rId39"/>
    <p:sldId id="326" r:id="rId40"/>
    <p:sldId id="313" r:id="rId41"/>
    <p:sldId id="314" r:id="rId42"/>
    <p:sldId id="324" r:id="rId43"/>
    <p:sldId id="329" r:id="rId44"/>
    <p:sldId id="327" r:id="rId45"/>
    <p:sldId id="328" r:id="rId46"/>
    <p:sldId id="330" r:id="rId47"/>
    <p:sldId id="332" r:id="rId48"/>
    <p:sldId id="334" r:id="rId49"/>
    <p:sldId id="315" r:id="rId50"/>
    <p:sldId id="336" r:id="rId51"/>
    <p:sldId id="340" r:id="rId52"/>
    <p:sldId id="335" r:id="rId53"/>
    <p:sldId id="29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EF4E5-7B29-4536-89A3-084AE37F5025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8F7390-A7AB-47A3-B559-81A53E08375E}">
      <dgm:prSet/>
      <dgm:spPr/>
      <dgm:t>
        <a:bodyPr/>
        <a:lstStyle/>
        <a:p>
          <a:r>
            <a:rPr lang="en-US"/>
            <a:t>1. Recap</a:t>
          </a:r>
        </a:p>
      </dgm:t>
    </dgm:pt>
    <dgm:pt modelId="{04F9D73E-2C64-491A-9D1A-36CF2770704C}" type="parTrans" cxnId="{4A2FA388-0CE5-408D-B165-717485267A8C}">
      <dgm:prSet/>
      <dgm:spPr/>
      <dgm:t>
        <a:bodyPr/>
        <a:lstStyle/>
        <a:p>
          <a:endParaRPr lang="en-US"/>
        </a:p>
      </dgm:t>
    </dgm:pt>
    <dgm:pt modelId="{948E444F-26CA-4463-BCFC-BDE7E2B375AE}" type="sibTrans" cxnId="{4A2FA388-0CE5-408D-B165-717485267A8C}">
      <dgm:prSet/>
      <dgm:spPr/>
      <dgm:t>
        <a:bodyPr/>
        <a:lstStyle/>
        <a:p>
          <a:endParaRPr lang="en-US"/>
        </a:p>
      </dgm:t>
    </dgm:pt>
    <dgm:pt modelId="{A0CC29A8-0D1B-4569-B16D-D59421DF8983}">
      <dgm:prSet/>
      <dgm:spPr/>
      <dgm:t>
        <a:bodyPr/>
        <a:lstStyle/>
        <a:p>
          <a:r>
            <a:rPr lang="en-US"/>
            <a:t>2. Database Partitioning</a:t>
          </a:r>
        </a:p>
      </dgm:t>
    </dgm:pt>
    <dgm:pt modelId="{5D0EAF2B-8ECE-446E-845B-46001BC52F58}" type="parTrans" cxnId="{6828EC4E-9D6B-40F2-BB1B-924ECBC57CCE}">
      <dgm:prSet/>
      <dgm:spPr/>
      <dgm:t>
        <a:bodyPr/>
        <a:lstStyle/>
        <a:p>
          <a:endParaRPr lang="en-US"/>
        </a:p>
      </dgm:t>
    </dgm:pt>
    <dgm:pt modelId="{CDA6129F-3B6D-4AAD-973A-9EF030AD3AD7}" type="sibTrans" cxnId="{6828EC4E-9D6B-40F2-BB1B-924ECBC57CCE}">
      <dgm:prSet/>
      <dgm:spPr/>
      <dgm:t>
        <a:bodyPr/>
        <a:lstStyle/>
        <a:p>
          <a:endParaRPr lang="en-US"/>
        </a:p>
      </dgm:t>
    </dgm:pt>
    <dgm:pt modelId="{46E6E7AB-2CA7-4B8A-8542-0F53479B2B9C}">
      <dgm:prSet/>
      <dgm:spPr/>
      <dgm:t>
        <a:bodyPr/>
        <a:lstStyle/>
        <a:p>
          <a:r>
            <a:rPr lang="en-US"/>
            <a:t>3. Sharding</a:t>
          </a:r>
        </a:p>
      </dgm:t>
    </dgm:pt>
    <dgm:pt modelId="{7665C79F-B255-46AB-8CE1-99A0512FFDF8}" type="parTrans" cxnId="{9DC9D700-B17E-493B-ACE0-992EF820A4F7}">
      <dgm:prSet/>
      <dgm:spPr/>
      <dgm:t>
        <a:bodyPr/>
        <a:lstStyle/>
        <a:p>
          <a:endParaRPr lang="en-US"/>
        </a:p>
      </dgm:t>
    </dgm:pt>
    <dgm:pt modelId="{84804B33-7FE8-4423-BD0B-02488A2114D9}" type="sibTrans" cxnId="{9DC9D700-B17E-493B-ACE0-992EF820A4F7}">
      <dgm:prSet/>
      <dgm:spPr/>
      <dgm:t>
        <a:bodyPr/>
        <a:lstStyle/>
        <a:p>
          <a:endParaRPr lang="en-US"/>
        </a:p>
      </dgm:t>
    </dgm:pt>
    <dgm:pt modelId="{6DE5DB0D-547B-4AFB-ABE7-81D0998A0603}">
      <dgm:prSet/>
      <dgm:spPr/>
      <dgm:t>
        <a:bodyPr/>
        <a:lstStyle/>
        <a:p>
          <a:r>
            <a:rPr lang="en-US"/>
            <a:t>4. Database Replication</a:t>
          </a:r>
        </a:p>
      </dgm:t>
    </dgm:pt>
    <dgm:pt modelId="{E490CA05-B754-4E1B-9CBB-177AC2BC624E}" type="parTrans" cxnId="{E1A00E7C-85FA-4B69-A09B-3621071CF918}">
      <dgm:prSet/>
      <dgm:spPr/>
      <dgm:t>
        <a:bodyPr/>
        <a:lstStyle/>
        <a:p>
          <a:endParaRPr lang="en-US"/>
        </a:p>
      </dgm:t>
    </dgm:pt>
    <dgm:pt modelId="{F6FE2819-EE14-4600-AA87-80FCBF5A0326}" type="sibTrans" cxnId="{E1A00E7C-85FA-4B69-A09B-3621071CF918}">
      <dgm:prSet/>
      <dgm:spPr/>
      <dgm:t>
        <a:bodyPr/>
        <a:lstStyle/>
        <a:p>
          <a:endParaRPr lang="en-US"/>
        </a:p>
      </dgm:t>
    </dgm:pt>
    <dgm:pt modelId="{C137231B-2457-174C-8747-7F0AC2EB8784}" type="pres">
      <dgm:prSet presAssocID="{550EF4E5-7B29-4536-89A3-084AE37F5025}" presName="outerComposite" presStyleCnt="0">
        <dgm:presLayoutVars>
          <dgm:chMax val="5"/>
          <dgm:dir/>
          <dgm:resizeHandles val="exact"/>
        </dgm:presLayoutVars>
      </dgm:prSet>
      <dgm:spPr/>
    </dgm:pt>
    <dgm:pt modelId="{57D70EF0-A9D7-F549-81C2-C8516C95B45C}" type="pres">
      <dgm:prSet presAssocID="{550EF4E5-7B29-4536-89A3-084AE37F5025}" presName="dummyMaxCanvas" presStyleCnt="0">
        <dgm:presLayoutVars/>
      </dgm:prSet>
      <dgm:spPr/>
    </dgm:pt>
    <dgm:pt modelId="{95ADDDCE-8DA2-1B4F-BB89-8E19C821CDDF}" type="pres">
      <dgm:prSet presAssocID="{550EF4E5-7B29-4536-89A3-084AE37F5025}" presName="FourNodes_1" presStyleLbl="node1" presStyleIdx="0" presStyleCnt="4">
        <dgm:presLayoutVars>
          <dgm:bulletEnabled val="1"/>
        </dgm:presLayoutVars>
      </dgm:prSet>
      <dgm:spPr/>
    </dgm:pt>
    <dgm:pt modelId="{E9662442-FF8F-374A-96AB-E1D5A20563C4}" type="pres">
      <dgm:prSet presAssocID="{550EF4E5-7B29-4536-89A3-084AE37F5025}" presName="FourNodes_2" presStyleLbl="node1" presStyleIdx="1" presStyleCnt="4">
        <dgm:presLayoutVars>
          <dgm:bulletEnabled val="1"/>
        </dgm:presLayoutVars>
      </dgm:prSet>
      <dgm:spPr/>
    </dgm:pt>
    <dgm:pt modelId="{CD3C0941-E46E-A44B-8059-A5D6FB558ADB}" type="pres">
      <dgm:prSet presAssocID="{550EF4E5-7B29-4536-89A3-084AE37F5025}" presName="FourNodes_3" presStyleLbl="node1" presStyleIdx="2" presStyleCnt="4">
        <dgm:presLayoutVars>
          <dgm:bulletEnabled val="1"/>
        </dgm:presLayoutVars>
      </dgm:prSet>
      <dgm:spPr/>
    </dgm:pt>
    <dgm:pt modelId="{C7BC1CF5-4D30-BA4E-949F-4CEA846C102B}" type="pres">
      <dgm:prSet presAssocID="{550EF4E5-7B29-4536-89A3-084AE37F5025}" presName="FourNodes_4" presStyleLbl="node1" presStyleIdx="3" presStyleCnt="4">
        <dgm:presLayoutVars>
          <dgm:bulletEnabled val="1"/>
        </dgm:presLayoutVars>
      </dgm:prSet>
      <dgm:spPr/>
    </dgm:pt>
    <dgm:pt modelId="{A9B43F29-242F-F446-97E8-20645A1F77DD}" type="pres">
      <dgm:prSet presAssocID="{550EF4E5-7B29-4536-89A3-084AE37F5025}" presName="FourConn_1-2" presStyleLbl="fgAccFollowNode1" presStyleIdx="0" presStyleCnt="3">
        <dgm:presLayoutVars>
          <dgm:bulletEnabled val="1"/>
        </dgm:presLayoutVars>
      </dgm:prSet>
      <dgm:spPr/>
    </dgm:pt>
    <dgm:pt modelId="{E5145A32-5A19-9A4B-85A8-1AF3B05DAD3F}" type="pres">
      <dgm:prSet presAssocID="{550EF4E5-7B29-4536-89A3-084AE37F5025}" presName="FourConn_2-3" presStyleLbl="fgAccFollowNode1" presStyleIdx="1" presStyleCnt="3">
        <dgm:presLayoutVars>
          <dgm:bulletEnabled val="1"/>
        </dgm:presLayoutVars>
      </dgm:prSet>
      <dgm:spPr/>
    </dgm:pt>
    <dgm:pt modelId="{2F2BE364-6304-ED4B-A4CE-BDB56A62AD5B}" type="pres">
      <dgm:prSet presAssocID="{550EF4E5-7B29-4536-89A3-084AE37F5025}" presName="FourConn_3-4" presStyleLbl="fgAccFollowNode1" presStyleIdx="2" presStyleCnt="3">
        <dgm:presLayoutVars>
          <dgm:bulletEnabled val="1"/>
        </dgm:presLayoutVars>
      </dgm:prSet>
      <dgm:spPr/>
    </dgm:pt>
    <dgm:pt modelId="{D5D783EB-39BD-5745-B031-F5841F263D86}" type="pres">
      <dgm:prSet presAssocID="{550EF4E5-7B29-4536-89A3-084AE37F5025}" presName="FourNodes_1_text" presStyleLbl="node1" presStyleIdx="3" presStyleCnt="4">
        <dgm:presLayoutVars>
          <dgm:bulletEnabled val="1"/>
        </dgm:presLayoutVars>
      </dgm:prSet>
      <dgm:spPr/>
    </dgm:pt>
    <dgm:pt modelId="{0854551A-6E4A-9645-BA51-DF9B2CFDF1FE}" type="pres">
      <dgm:prSet presAssocID="{550EF4E5-7B29-4536-89A3-084AE37F5025}" presName="FourNodes_2_text" presStyleLbl="node1" presStyleIdx="3" presStyleCnt="4">
        <dgm:presLayoutVars>
          <dgm:bulletEnabled val="1"/>
        </dgm:presLayoutVars>
      </dgm:prSet>
      <dgm:spPr/>
    </dgm:pt>
    <dgm:pt modelId="{054FC394-3B42-0742-A9A0-F7BEB12A9AD6}" type="pres">
      <dgm:prSet presAssocID="{550EF4E5-7B29-4536-89A3-084AE37F5025}" presName="FourNodes_3_text" presStyleLbl="node1" presStyleIdx="3" presStyleCnt="4">
        <dgm:presLayoutVars>
          <dgm:bulletEnabled val="1"/>
        </dgm:presLayoutVars>
      </dgm:prSet>
      <dgm:spPr/>
    </dgm:pt>
    <dgm:pt modelId="{BB08AC08-EB43-8E4B-BC84-5975BC54F2DC}" type="pres">
      <dgm:prSet presAssocID="{550EF4E5-7B29-4536-89A3-084AE37F502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DC9D700-B17E-493B-ACE0-992EF820A4F7}" srcId="{550EF4E5-7B29-4536-89A3-084AE37F5025}" destId="{46E6E7AB-2CA7-4B8A-8542-0F53479B2B9C}" srcOrd="2" destOrd="0" parTransId="{7665C79F-B255-46AB-8CE1-99A0512FFDF8}" sibTransId="{84804B33-7FE8-4423-BD0B-02488A2114D9}"/>
    <dgm:cxn modelId="{ECDF4001-732C-3B4F-9BB4-B78FAD635A10}" type="presOf" srcId="{550EF4E5-7B29-4536-89A3-084AE37F5025}" destId="{C137231B-2457-174C-8747-7F0AC2EB8784}" srcOrd="0" destOrd="0" presId="urn:microsoft.com/office/officeart/2005/8/layout/vProcess5"/>
    <dgm:cxn modelId="{A2FBE508-4042-2A40-ABEC-B56E7FF106C2}" type="presOf" srcId="{A0CC29A8-0D1B-4569-B16D-D59421DF8983}" destId="{0854551A-6E4A-9645-BA51-DF9B2CFDF1FE}" srcOrd="1" destOrd="0" presId="urn:microsoft.com/office/officeart/2005/8/layout/vProcess5"/>
    <dgm:cxn modelId="{3FB0F609-B1FF-B84D-8A0A-A5A995475507}" type="presOf" srcId="{6DE5DB0D-547B-4AFB-ABE7-81D0998A0603}" destId="{C7BC1CF5-4D30-BA4E-949F-4CEA846C102B}" srcOrd="0" destOrd="0" presId="urn:microsoft.com/office/officeart/2005/8/layout/vProcess5"/>
    <dgm:cxn modelId="{A32B5120-2B3C-E14A-B276-B49F4D61B3F0}" type="presOf" srcId="{CDA6129F-3B6D-4AAD-973A-9EF030AD3AD7}" destId="{E5145A32-5A19-9A4B-85A8-1AF3B05DAD3F}" srcOrd="0" destOrd="0" presId="urn:microsoft.com/office/officeart/2005/8/layout/vProcess5"/>
    <dgm:cxn modelId="{E06AC939-A957-5445-AC68-BF52690860B2}" type="presOf" srcId="{948E444F-26CA-4463-BCFC-BDE7E2B375AE}" destId="{A9B43F29-242F-F446-97E8-20645A1F77DD}" srcOrd="0" destOrd="0" presId="urn:microsoft.com/office/officeart/2005/8/layout/vProcess5"/>
    <dgm:cxn modelId="{6828EC4E-9D6B-40F2-BB1B-924ECBC57CCE}" srcId="{550EF4E5-7B29-4536-89A3-084AE37F5025}" destId="{A0CC29A8-0D1B-4569-B16D-D59421DF8983}" srcOrd="1" destOrd="0" parTransId="{5D0EAF2B-8ECE-446E-845B-46001BC52F58}" sibTransId="{CDA6129F-3B6D-4AAD-973A-9EF030AD3AD7}"/>
    <dgm:cxn modelId="{E1A00E7C-85FA-4B69-A09B-3621071CF918}" srcId="{550EF4E5-7B29-4536-89A3-084AE37F5025}" destId="{6DE5DB0D-547B-4AFB-ABE7-81D0998A0603}" srcOrd="3" destOrd="0" parTransId="{E490CA05-B754-4E1B-9CBB-177AC2BC624E}" sibTransId="{F6FE2819-EE14-4600-AA87-80FCBF5A0326}"/>
    <dgm:cxn modelId="{4A2FA388-0CE5-408D-B165-717485267A8C}" srcId="{550EF4E5-7B29-4536-89A3-084AE37F5025}" destId="{F28F7390-A7AB-47A3-B559-81A53E08375E}" srcOrd="0" destOrd="0" parTransId="{04F9D73E-2C64-491A-9D1A-36CF2770704C}" sibTransId="{948E444F-26CA-4463-BCFC-BDE7E2B375AE}"/>
    <dgm:cxn modelId="{3CC8B088-AE5B-1540-8463-4DFF71D753F8}" type="presOf" srcId="{F28F7390-A7AB-47A3-B559-81A53E08375E}" destId="{95ADDDCE-8DA2-1B4F-BB89-8E19C821CDDF}" srcOrd="0" destOrd="0" presId="urn:microsoft.com/office/officeart/2005/8/layout/vProcess5"/>
    <dgm:cxn modelId="{7F55D49A-48C1-EC4B-9042-0FE8CD9792EF}" type="presOf" srcId="{A0CC29A8-0D1B-4569-B16D-D59421DF8983}" destId="{E9662442-FF8F-374A-96AB-E1D5A20563C4}" srcOrd="0" destOrd="0" presId="urn:microsoft.com/office/officeart/2005/8/layout/vProcess5"/>
    <dgm:cxn modelId="{449373A1-5B86-F940-A90B-BF387CB332C4}" type="presOf" srcId="{6DE5DB0D-547B-4AFB-ABE7-81D0998A0603}" destId="{BB08AC08-EB43-8E4B-BC84-5975BC54F2DC}" srcOrd="1" destOrd="0" presId="urn:microsoft.com/office/officeart/2005/8/layout/vProcess5"/>
    <dgm:cxn modelId="{E7E5CAAA-35AD-DC45-BA52-E53D7AAFE2A2}" type="presOf" srcId="{46E6E7AB-2CA7-4B8A-8542-0F53479B2B9C}" destId="{CD3C0941-E46E-A44B-8059-A5D6FB558ADB}" srcOrd="0" destOrd="0" presId="urn:microsoft.com/office/officeart/2005/8/layout/vProcess5"/>
    <dgm:cxn modelId="{3D1EAAB5-F5AE-EE4E-9BFC-DD74B385B430}" type="presOf" srcId="{46E6E7AB-2CA7-4B8A-8542-0F53479B2B9C}" destId="{054FC394-3B42-0742-A9A0-F7BEB12A9AD6}" srcOrd="1" destOrd="0" presId="urn:microsoft.com/office/officeart/2005/8/layout/vProcess5"/>
    <dgm:cxn modelId="{D753BDB6-AEA6-4E43-9C9D-F97C9278469F}" type="presOf" srcId="{F28F7390-A7AB-47A3-B559-81A53E08375E}" destId="{D5D783EB-39BD-5745-B031-F5841F263D86}" srcOrd="1" destOrd="0" presId="urn:microsoft.com/office/officeart/2005/8/layout/vProcess5"/>
    <dgm:cxn modelId="{62A12CBA-21C1-8C48-96EF-C2E643BB757D}" type="presOf" srcId="{84804B33-7FE8-4423-BD0B-02488A2114D9}" destId="{2F2BE364-6304-ED4B-A4CE-BDB56A62AD5B}" srcOrd="0" destOrd="0" presId="urn:microsoft.com/office/officeart/2005/8/layout/vProcess5"/>
    <dgm:cxn modelId="{111E02C6-9024-4842-A74D-E4897F22C6AB}" type="presParOf" srcId="{C137231B-2457-174C-8747-7F0AC2EB8784}" destId="{57D70EF0-A9D7-F549-81C2-C8516C95B45C}" srcOrd="0" destOrd="0" presId="urn:microsoft.com/office/officeart/2005/8/layout/vProcess5"/>
    <dgm:cxn modelId="{67458E5B-57CD-3B4F-9F9A-80FF24C3576E}" type="presParOf" srcId="{C137231B-2457-174C-8747-7F0AC2EB8784}" destId="{95ADDDCE-8DA2-1B4F-BB89-8E19C821CDDF}" srcOrd="1" destOrd="0" presId="urn:microsoft.com/office/officeart/2005/8/layout/vProcess5"/>
    <dgm:cxn modelId="{B2D1431F-13BB-8049-8B64-EEA175960A20}" type="presParOf" srcId="{C137231B-2457-174C-8747-7F0AC2EB8784}" destId="{E9662442-FF8F-374A-96AB-E1D5A20563C4}" srcOrd="2" destOrd="0" presId="urn:microsoft.com/office/officeart/2005/8/layout/vProcess5"/>
    <dgm:cxn modelId="{CFEC826B-6FAE-834C-9339-D18F3EE0FDC8}" type="presParOf" srcId="{C137231B-2457-174C-8747-7F0AC2EB8784}" destId="{CD3C0941-E46E-A44B-8059-A5D6FB558ADB}" srcOrd="3" destOrd="0" presId="urn:microsoft.com/office/officeart/2005/8/layout/vProcess5"/>
    <dgm:cxn modelId="{1896A1DE-A74B-FF43-A748-6058FDC322BC}" type="presParOf" srcId="{C137231B-2457-174C-8747-7F0AC2EB8784}" destId="{C7BC1CF5-4D30-BA4E-949F-4CEA846C102B}" srcOrd="4" destOrd="0" presId="urn:microsoft.com/office/officeart/2005/8/layout/vProcess5"/>
    <dgm:cxn modelId="{C553288F-67BD-1846-B293-DED2BC21ECE9}" type="presParOf" srcId="{C137231B-2457-174C-8747-7F0AC2EB8784}" destId="{A9B43F29-242F-F446-97E8-20645A1F77DD}" srcOrd="5" destOrd="0" presId="urn:microsoft.com/office/officeart/2005/8/layout/vProcess5"/>
    <dgm:cxn modelId="{0EC9762C-0D2E-4C48-A67C-7BB0936B6B98}" type="presParOf" srcId="{C137231B-2457-174C-8747-7F0AC2EB8784}" destId="{E5145A32-5A19-9A4B-85A8-1AF3B05DAD3F}" srcOrd="6" destOrd="0" presId="urn:microsoft.com/office/officeart/2005/8/layout/vProcess5"/>
    <dgm:cxn modelId="{13FFC405-59B0-934B-BBE1-C7F0AD0E4FBA}" type="presParOf" srcId="{C137231B-2457-174C-8747-7F0AC2EB8784}" destId="{2F2BE364-6304-ED4B-A4CE-BDB56A62AD5B}" srcOrd="7" destOrd="0" presId="urn:microsoft.com/office/officeart/2005/8/layout/vProcess5"/>
    <dgm:cxn modelId="{B1DE00C3-67AB-5C45-A39E-A09AEBCB862D}" type="presParOf" srcId="{C137231B-2457-174C-8747-7F0AC2EB8784}" destId="{D5D783EB-39BD-5745-B031-F5841F263D86}" srcOrd="8" destOrd="0" presId="urn:microsoft.com/office/officeart/2005/8/layout/vProcess5"/>
    <dgm:cxn modelId="{AD1A500C-CED9-944B-AEA8-B74BB4A99099}" type="presParOf" srcId="{C137231B-2457-174C-8747-7F0AC2EB8784}" destId="{0854551A-6E4A-9645-BA51-DF9B2CFDF1FE}" srcOrd="9" destOrd="0" presId="urn:microsoft.com/office/officeart/2005/8/layout/vProcess5"/>
    <dgm:cxn modelId="{939D7506-E48C-FE4F-A859-DF3936B3290A}" type="presParOf" srcId="{C137231B-2457-174C-8747-7F0AC2EB8784}" destId="{054FC394-3B42-0742-A9A0-F7BEB12A9AD6}" srcOrd="10" destOrd="0" presId="urn:microsoft.com/office/officeart/2005/8/layout/vProcess5"/>
    <dgm:cxn modelId="{11B14B79-DC3B-E74D-9231-F21CAB84AEE9}" type="presParOf" srcId="{C137231B-2457-174C-8747-7F0AC2EB8784}" destId="{BB08AC08-EB43-8E4B-BC84-5975BC54F2D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25B243-64F0-4D77-906A-30393F25C9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EFA7231-6AA3-404A-A4EF-A504A907146C}">
      <dgm:prSet/>
      <dgm:spPr/>
      <dgm:t>
        <a:bodyPr/>
        <a:lstStyle/>
        <a:p>
          <a:pPr>
            <a:defRPr cap="all"/>
          </a:pPr>
          <a:r>
            <a:rPr lang="en-US"/>
            <a:t>1. Vertical Partitioning</a:t>
          </a:r>
        </a:p>
      </dgm:t>
    </dgm:pt>
    <dgm:pt modelId="{3573D86A-868B-41DD-A9E2-33B5B37B3A9E}" type="parTrans" cxnId="{D73987DF-4D4B-4952-AE77-088D9DF5DED8}">
      <dgm:prSet/>
      <dgm:spPr/>
      <dgm:t>
        <a:bodyPr/>
        <a:lstStyle/>
        <a:p>
          <a:endParaRPr lang="en-US"/>
        </a:p>
      </dgm:t>
    </dgm:pt>
    <dgm:pt modelId="{1D2B873A-9ED6-47B5-8709-6D9D33AA2F87}" type="sibTrans" cxnId="{D73987DF-4D4B-4952-AE77-088D9DF5DED8}">
      <dgm:prSet/>
      <dgm:spPr/>
      <dgm:t>
        <a:bodyPr/>
        <a:lstStyle/>
        <a:p>
          <a:endParaRPr lang="en-US"/>
        </a:p>
      </dgm:t>
    </dgm:pt>
    <dgm:pt modelId="{73381B99-E528-4F38-BCDC-F91A140436E6}">
      <dgm:prSet/>
      <dgm:spPr/>
      <dgm:t>
        <a:bodyPr/>
        <a:lstStyle/>
        <a:p>
          <a:pPr>
            <a:defRPr cap="all"/>
          </a:pPr>
          <a:r>
            <a:rPr lang="en-US"/>
            <a:t>2. Horizontal Partitioning</a:t>
          </a:r>
        </a:p>
      </dgm:t>
    </dgm:pt>
    <dgm:pt modelId="{93651453-74BD-4D1E-8773-02BFEF629E11}" type="parTrans" cxnId="{A2C95566-4772-42B0-8D87-79E404B18A01}">
      <dgm:prSet/>
      <dgm:spPr/>
      <dgm:t>
        <a:bodyPr/>
        <a:lstStyle/>
        <a:p>
          <a:endParaRPr lang="en-US"/>
        </a:p>
      </dgm:t>
    </dgm:pt>
    <dgm:pt modelId="{5BEE57AA-1D23-46AE-B721-417236223F5B}" type="sibTrans" cxnId="{A2C95566-4772-42B0-8D87-79E404B18A01}">
      <dgm:prSet/>
      <dgm:spPr/>
      <dgm:t>
        <a:bodyPr/>
        <a:lstStyle/>
        <a:p>
          <a:endParaRPr lang="en-US"/>
        </a:p>
      </dgm:t>
    </dgm:pt>
    <dgm:pt modelId="{1F7BD239-EA00-4B2A-BF39-DD5E1AE29590}" type="pres">
      <dgm:prSet presAssocID="{2C25B243-64F0-4D77-906A-30393F25C99B}" presName="root" presStyleCnt="0">
        <dgm:presLayoutVars>
          <dgm:dir/>
          <dgm:resizeHandles val="exact"/>
        </dgm:presLayoutVars>
      </dgm:prSet>
      <dgm:spPr/>
    </dgm:pt>
    <dgm:pt modelId="{D07D3BB5-15C0-4663-A8C7-6EFB559A13E5}" type="pres">
      <dgm:prSet presAssocID="{BEFA7231-6AA3-404A-A4EF-A504A907146C}" presName="compNode" presStyleCnt="0"/>
      <dgm:spPr/>
    </dgm:pt>
    <dgm:pt modelId="{6EADE274-FC96-4336-81EE-72E93CFBFD96}" type="pres">
      <dgm:prSet presAssocID="{BEFA7231-6AA3-404A-A4EF-A504A907146C}" presName="iconBgRect" presStyleLbl="bgShp" presStyleIdx="0" presStyleCnt="2"/>
      <dgm:spPr/>
    </dgm:pt>
    <dgm:pt modelId="{AB1CF713-CC4C-42A1-8A08-88FB8422AF11}" type="pres">
      <dgm:prSet presAssocID="{BEFA7231-6AA3-404A-A4EF-A504A90714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AE73BCF-C677-4468-A707-493847EF08A5}" type="pres">
      <dgm:prSet presAssocID="{BEFA7231-6AA3-404A-A4EF-A504A907146C}" presName="spaceRect" presStyleCnt="0"/>
      <dgm:spPr/>
    </dgm:pt>
    <dgm:pt modelId="{09C12B91-44DD-4624-A2F9-59DD89506985}" type="pres">
      <dgm:prSet presAssocID="{BEFA7231-6AA3-404A-A4EF-A504A907146C}" presName="textRect" presStyleLbl="revTx" presStyleIdx="0" presStyleCnt="2">
        <dgm:presLayoutVars>
          <dgm:chMax val="1"/>
          <dgm:chPref val="1"/>
        </dgm:presLayoutVars>
      </dgm:prSet>
      <dgm:spPr/>
    </dgm:pt>
    <dgm:pt modelId="{5154BF48-78E7-4F25-97D2-7101D1D32A19}" type="pres">
      <dgm:prSet presAssocID="{1D2B873A-9ED6-47B5-8709-6D9D33AA2F87}" presName="sibTrans" presStyleCnt="0"/>
      <dgm:spPr/>
    </dgm:pt>
    <dgm:pt modelId="{FDB0DABA-3181-47C9-832D-DA5F88890773}" type="pres">
      <dgm:prSet presAssocID="{73381B99-E528-4F38-BCDC-F91A140436E6}" presName="compNode" presStyleCnt="0"/>
      <dgm:spPr/>
    </dgm:pt>
    <dgm:pt modelId="{2F64B9A8-4148-4F9D-B42A-97B8E9B5F085}" type="pres">
      <dgm:prSet presAssocID="{73381B99-E528-4F38-BCDC-F91A140436E6}" presName="iconBgRect" presStyleLbl="bgShp" presStyleIdx="1" presStyleCnt="2"/>
      <dgm:spPr/>
    </dgm:pt>
    <dgm:pt modelId="{A1CAAABB-6C44-41F7-BB55-1FFBA9A782DF}" type="pres">
      <dgm:prSet presAssocID="{73381B99-E528-4F38-BCDC-F91A140436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5001A3C-265A-4250-A687-7C0570BF4F31}" type="pres">
      <dgm:prSet presAssocID="{73381B99-E528-4F38-BCDC-F91A140436E6}" presName="spaceRect" presStyleCnt="0"/>
      <dgm:spPr/>
    </dgm:pt>
    <dgm:pt modelId="{C3E01B61-0382-4BE4-9834-02708E44F6DE}" type="pres">
      <dgm:prSet presAssocID="{73381B99-E528-4F38-BCDC-F91A140436E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2BDE48-30A9-4806-A66E-28EB5DA0B549}" type="presOf" srcId="{73381B99-E528-4F38-BCDC-F91A140436E6}" destId="{C3E01B61-0382-4BE4-9834-02708E44F6DE}" srcOrd="0" destOrd="0" presId="urn:microsoft.com/office/officeart/2018/5/layout/IconCircleLabelList"/>
    <dgm:cxn modelId="{A2C95566-4772-42B0-8D87-79E404B18A01}" srcId="{2C25B243-64F0-4D77-906A-30393F25C99B}" destId="{73381B99-E528-4F38-BCDC-F91A140436E6}" srcOrd="1" destOrd="0" parTransId="{93651453-74BD-4D1E-8773-02BFEF629E11}" sibTransId="{5BEE57AA-1D23-46AE-B721-417236223F5B}"/>
    <dgm:cxn modelId="{2DDE418D-47C9-479B-A0C1-A0C38EBF87A5}" type="presOf" srcId="{2C25B243-64F0-4D77-906A-30393F25C99B}" destId="{1F7BD239-EA00-4B2A-BF39-DD5E1AE29590}" srcOrd="0" destOrd="0" presId="urn:microsoft.com/office/officeart/2018/5/layout/IconCircleLabelList"/>
    <dgm:cxn modelId="{D73987DF-4D4B-4952-AE77-088D9DF5DED8}" srcId="{2C25B243-64F0-4D77-906A-30393F25C99B}" destId="{BEFA7231-6AA3-404A-A4EF-A504A907146C}" srcOrd="0" destOrd="0" parTransId="{3573D86A-868B-41DD-A9E2-33B5B37B3A9E}" sibTransId="{1D2B873A-9ED6-47B5-8709-6D9D33AA2F87}"/>
    <dgm:cxn modelId="{F6F809EB-0E09-40D5-BC28-F1A37544AED0}" type="presOf" srcId="{BEFA7231-6AA3-404A-A4EF-A504A907146C}" destId="{09C12B91-44DD-4624-A2F9-59DD89506985}" srcOrd="0" destOrd="0" presId="urn:microsoft.com/office/officeart/2018/5/layout/IconCircleLabelList"/>
    <dgm:cxn modelId="{4687DF46-B5D3-4CE1-8FF5-40A9C6C4302B}" type="presParOf" srcId="{1F7BD239-EA00-4B2A-BF39-DD5E1AE29590}" destId="{D07D3BB5-15C0-4663-A8C7-6EFB559A13E5}" srcOrd="0" destOrd="0" presId="urn:microsoft.com/office/officeart/2018/5/layout/IconCircleLabelList"/>
    <dgm:cxn modelId="{F26E507A-B8EC-4EE8-BDBE-C0C6BF17DF85}" type="presParOf" srcId="{D07D3BB5-15C0-4663-A8C7-6EFB559A13E5}" destId="{6EADE274-FC96-4336-81EE-72E93CFBFD96}" srcOrd="0" destOrd="0" presId="urn:microsoft.com/office/officeart/2018/5/layout/IconCircleLabelList"/>
    <dgm:cxn modelId="{F08A1D5D-9BCC-4AF6-A39B-7798B14D95B0}" type="presParOf" srcId="{D07D3BB5-15C0-4663-A8C7-6EFB559A13E5}" destId="{AB1CF713-CC4C-42A1-8A08-88FB8422AF11}" srcOrd="1" destOrd="0" presId="urn:microsoft.com/office/officeart/2018/5/layout/IconCircleLabelList"/>
    <dgm:cxn modelId="{2BA02948-3CA5-417A-AF43-BF6CF765FA1E}" type="presParOf" srcId="{D07D3BB5-15C0-4663-A8C7-6EFB559A13E5}" destId="{CAE73BCF-C677-4468-A707-493847EF08A5}" srcOrd="2" destOrd="0" presId="urn:microsoft.com/office/officeart/2018/5/layout/IconCircleLabelList"/>
    <dgm:cxn modelId="{9A210DD3-6E1D-44FE-8C8E-199AAC9679D2}" type="presParOf" srcId="{D07D3BB5-15C0-4663-A8C7-6EFB559A13E5}" destId="{09C12B91-44DD-4624-A2F9-59DD89506985}" srcOrd="3" destOrd="0" presId="urn:microsoft.com/office/officeart/2018/5/layout/IconCircleLabelList"/>
    <dgm:cxn modelId="{7718E387-888F-4FE3-A9F0-CE3D9F372EA7}" type="presParOf" srcId="{1F7BD239-EA00-4B2A-BF39-DD5E1AE29590}" destId="{5154BF48-78E7-4F25-97D2-7101D1D32A19}" srcOrd="1" destOrd="0" presId="urn:microsoft.com/office/officeart/2018/5/layout/IconCircleLabelList"/>
    <dgm:cxn modelId="{18D4A8D3-E102-4234-B06F-705809B83037}" type="presParOf" srcId="{1F7BD239-EA00-4B2A-BF39-DD5E1AE29590}" destId="{FDB0DABA-3181-47C9-832D-DA5F88890773}" srcOrd="2" destOrd="0" presId="urn:microsoft.com/office/officeart/2018/5/layout/IconCircleLabelList"/>
    <dgm:cxn modelId="{F6E60E8B-EB31-4D0D-8C82-A654C0F90135}" type="presParOf" srcId="{FDB0DABA-3181-47C9-832D-DA5F88890773}" destId="{2F64B9A8-4148-4F9D-B42A-97B8E9B5F085}" srcOrd="0" destOrd="0" presId="urn:microsoft.com/office/officeart/2018/5/layout/IconCircleLabelList"/>
    <dgm:cxn modelId="{B1EE50CD-0B4B-4BFD-B2E4-7E90D49ECF86}" type="presParOf" srcId="{FDB0DABA-3181-47C9-832D-DA5F88890773}" destId="{A1CAAABB-6C44-41F7-BB55-1FFBA9A782DF}" srcOrd="1" destOrd="0" presId="urn:microsoft.com/office/officeart/2018/5/layout/IconCircleLabelList"/>
    <dgm:cxn modelId="{C8E5A222-5024-4DA3-AD56-9EE7FF02627E}" type="presParOf" srcId="{FDB0DABA-3181-47C9-832D-DA5F88890773}" destId="{F5001A3C-265A-4250-A687-7C0570BF4F31}" srcOrd="2" destOrd="0" presId="urn:microsoft.com/office/officeart/2018/5/layout/IconCircleLabelList"/>
    <dgm:cxn modelId="{FAD4F6F4-1175-4A4E-889F-C0A50499FB2F}" type="presParOf" srcId="{FDB0DABA-3181-47C9-832D-DA5F88890773}" destId="{C3E01B61-0382-4BE4-9834-02708E44F6D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DDDCE-8DA2-1B4F-BB89-8E19C821CDDF}">
      <dsp:nvSpPr>
        <dsp:cNvPr id="0" name=""/>
        <dsp:cNvSpPr/>
      </dsp:nvSpPr>
      <dsp:spPr>
        <a:xfrm>
          <a:off x="0" y="0"/>
          <a:ext cx="4144196" cy="8208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Recap</a:t>
          </a:r>
        </a:p>
      </dsp:txBody>
      <dsp:txXfrm>
        <a:off x="24041" y="24041"/>
        <a:ext cx="3189093" cy="772750"/>
      </dsp:txXfrm>
    </dsp:sp>
    <dsp:sp modelId="{E9662442-FF8F-374A-96AB-E1D5A20563C4}">
      <dsp:nvSpPr>
        <dsp:cNvPr id="0" name=""/>
        <dsp:cNvSpPr/>
      </dsp:nvSpPr>
      <dsp:spPr>
        <a:xfrm>
          <a:off x="347076" y="970075"/>
          <a:ext cx="4144196" cy="820832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Database Partitioning</a:t>
          </a:r>
        </a:p>
      </dsp:txBody>
      <dsp:txXfrm>
        <a:off x="371117" y="994116"/>
        <a:ext cx="3215496" cy="772750"/>
      </dsp:txXfrm>
    </dsp:sp>
    <dsp:sp modelId="{CD3C0941-E46E-A44B-8059-A5D6FB558ADB}">
      <dsp:nvSpPr>
        <dsp:cNvPr id="0" name=""/>
        <dsp:cNvSpPr/>
      </dsp:nvSpPr>
      <dsp:spPr>
        <a:xfrm>
          <a:off x="688972" y="1940150"/>
          <a:ext cx="4144196" cy="820832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Sharding</a:t>
          </a:r>
        </a:p>
      </dsp:txBody>
      <dsp:txXfrm>
        <a:off x="713013" y="1964191"/>
        <a:ext cx="3220676" cy="772750"/>
      </dsp:txXfrm>
    </dsp:sp>
    <dsp:sp modelId="{C7BC1CF5-4D30-BA4E-949F-4CEA846C102B}">
      <dsp:nvSpPr>
        <dsp:cNvPr id="0" name=""/>
        <dsp:cNvSpPr/>
      </dsp:nvSpPr>
      <dsp:spPr>
        <a:xfrm>
          <a:off x="1036048" y="2910225"/>
          <a:ext cx="4144196" cy="8208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Database Replication</a:t>
          </a:r>
        </a:p>
      </dsp:txBody>
      <dsp:txXfrm>
        <a:off x="1060089" y="2934266"/>
        <a:ext cx="3215496" cy="772750"/>
      </dsp:txXfrm>
    </dsp:sp>
    <dsp:sp modelId="{A9B43F29-242F-F446-97E8-20645A1F77DD}">
      <dsp:nvSpPr>
        <dsp:cNvPr id="0" name=""/>
        <dsp:cNvSpPr/>
      </dsp:nvSpPr>
      <dsp:spPr>
        <a:xfrm>
          <a:off x="3610654" y="628683"/>
          <a:ext cx="533541" cy="5335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730701" y="628683"/>
        <a:ext cx="293447" cy="401490"/>
      </dsp:txXfrm>
    </dsp:sp>
    <dsp:sp modelId="{E5145A32-5A19-9A4B-85A8-1AF3B05DAD3F}">
      <dsp:nvSpPr>
        <dsp:cNvPr id="0" name=""/>
        <dsp:cNvSpPr/>
      </dsp:nvSpPr>
      <dsp:spPr>
        <a:xfrm>
          <a:off x="3957731" y="1598758"/>
          <a:ext cx="533541" cy="5335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077778" y="1598758"/>
        <a:ext cx="293447" cy="401490"/>
      </dsp:txXfrm>
    </dsp:sp>
    <dsp:sp modelId="{2F2BE364-6304-ED4B-A4CE-BDB56A62AD5B}">
      <dsp:nvSpPr>
        <dsp:cNvPr id="0" name=""/>
        <dsp:cNvSpPr/>
      </dsp:nvSpPr>
      <dsp:spPr>
        <a:xfrm>
          <a:off x="4299627" y="2568833"/>
          <a:ext cx="533541" cy="5335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419674" y="2568833"/>
        <a:ext cx="293447" cy="401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DE274-FC96-4336-81EE-72E93CFBFD96}">
      <dsp:nvSpPr>
        <dsp:cNvPr id="0" name=""/>
        <dsp:cNvSpPr/>
      </dsp:nvSpPr>
      <dsp:spPr>
        <a:xfrm>
          <a:off x="2240745" y="2474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CF713-CC4C-42A1-8A08-88FB8422AF11}">
      <dsp:nvSpPr>
        <dsp:cNvPr id="0" name=""/>
        <dsp:cNvSpPr/>
      </dsp:nvSpPr>
      <dsp:spPr>
        <a:xfrm>
          <a:off x="2708745" y="7154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12B91-44DD-4624-A2F9-59DD89506985}">
      <dsp:nvSpPr>
        <dsp:cNvPr id="0" name=""/>
        <dsp:cNvSpPr/>
      </dsp:nvSpPr>
      <dsp:spPr>
        <a:xfrm>
          <a:off x="1538745" y="312746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1. Vertical Partitioning</a:t>
          </a:r>
        </a:p>
      </dsp:txBody>
      <dsp:txXfrm>
        <a:off x="1538745" y="3127461"/>
        <a:ext cx="3600000" cy="720000"/>
      </dsp:txXfrm>
    </dsp:sp>
    <dsp:sp modelId="{2F64B9A8-4148-4F9D-B42A-97B8E9B5F085}">
      <dsp:nvSpPr>
        <dsp:cNvPr id="0" name=""/>
        <dsp:cNvSpPr/>
      </dsp:nvSpPr>
      <dsp:spPr>
        <a:xfrm>
          <a:off x="6470745" y="2474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AAABB-6C44-41F7-BB55-1FFBA9A782DF}">
      <dsp:nvSpPr>
        <dsp:cNvPr id="0" name=""/>
        <dsp:cNvSpPr/>
      </dsp:nvSpPr>
      <dsp:spPr>
        <a:xfrm>
          <a:off x="6938745" y="7154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01B61-0382-4BE4-9834-02708E44F6DE}">
      <dsp:nvSpPr>
        <dsp:cNvPr id="0" name=""/>
        <dsp:cNvSpPr/>
      </dsp:nvSpPr>
      <dsp:spPr>
        <a:xfrm>
          <a:off x="5768745" y="312746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2. Horizontal Partitioning</a:t>
          </a:r>
        </a:p>
      </dsp:txBody>
      <dsp:txXfrm>
        <a:off x="5768745" y="312746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FF89-1C86-2740-8694-B3B3DC621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8B174-C1DE-524B-ACF3-04E66E0F1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D0194-2137-5047-B80E-FB554D32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E70-5142-DD46-AB39-FD427B4265D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E784F-CB18-6A4C-B5B0-EC61EEF2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2256-6908-534C-8012-74CE5442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861-D71A-6349-9B64-201D5222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56E4-BAC5-4A4D-A7A1-2DD1DA2E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FEF12-37E0-F446-BC9E-6285AEACD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76C3-BE58-024E-AB75-D3FB8DB8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E70-5142-DD46-AB39-FD427B4265D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CAD9-D50E-884F-8050-84B07F79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39BC-55C5-CF41-ABEC-F8E7A141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861-D71A-6349-9B64-201D5222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C440A-F176-9845-B9B1-ADD3F7D78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BEB2D-044B-F74D-8A67-99A949F6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E057-298F-9D48-B6C0-8C8203E9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E70-5142-DD46-AB39-FD427B4265D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617E5-7601-E246-8100-1F1EF207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9A830-152A-7144-BFE1-3AAC7497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861-D71A-6349-9B64-201D5222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7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E0AF-7CC2-0145-AB36-E0DC11F0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44FF-6130-674B-A1FF-F3BBD0DF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5E93-E7D5-D44E-A456-A4274CA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E70-5142-DD46-AB39-FD427B4265D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BCC0-88DE-454A-B4F3-24552EDE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DED34-67A6-FA45-B64E-1885C0CF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861-D71A-6349-9B64-201D5222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2256-BE30-5845-BF79-9BB01EC0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D34A-384C-8D4D-8291-5F79063C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78B6-BA12-BC4B-B2B7-5EAC7001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E70-5142-DD46-AB39-FD427B4265D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315AE-5646-4A43-AF7A-3BA00A67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1742-66C9-A349-B36D-DEDB9A48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861-D71A-6349-9B64-201D5222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BFE3-8E8D-1E48-BC7F-22E582F1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E340-F883-6E44-A060-04CBD972A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BCAAA-6664-7443-B383-E38B25A61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46E26-658C-5244-A691-FD026ACC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E70-5142-DD46-AB39-FD427B4265D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59E51-C0FE-1F4C-A8C2-7BC02A30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C1034-0F52-1D43-B87C-9866DB52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861-D71A-6349-9B64-201D5222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FE81-8A7E-334F-A46C-DD816FE6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ADABD-7700-AB4D-8FA8-7F34B2189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0F9BC-F816-F943-902D-E4B39CF72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26C0C-36C6-7341-BA59-706EF4F57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D80F1-8B07-DF46-99D7-B86DC43B5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734BC-992B-D742-A544-5C9B1CB6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E70-5142-DD46-AB39-FD427B4265D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F9F05-FBE4-404B-ADA2-C4FA24D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3B95A-F707-1C49-AFAE-2E2DF014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861-D71A-6349-9B64-201D5222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2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0681-6ABA-664A-9C19-F6427C13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F7501-48AC-6E4D-B18F-1D9DB063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E70-5142-DD46-AB39-FD427B4265D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52E77-B932-0842-995C-80318580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53296-2A02-A34C-B006-7800F6ED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861-D71A-6349-9B64-201D5222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16060-82D2-BA4E-9C60-69F45C1C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E70-5142-DD46-AB39-FD427B4265D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86B33-F27E-BB4C-B857-F9EB6862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DFEC-CD16-7D41-9E4B-8771DAD9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861-D71A-6349-9B64-201D5222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F23A-33F6-334F-B446-2465F657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E085-E84D-A44A-A8D4-B0CD7A10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A3D31-0B84-3045-B775-C9F5C1B7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8AA05-88B7-DE4A-B860-F18215DA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E70-5142-DD46-AB39-FD427B4265D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CB8CB-FB96-2342-B303-25941A09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ECA26-90CF-384B-95DA-5BFCE427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861-D71A-6349-9B64-201D5222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2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3656-F8E5-374B-9556-39F4C16A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8B827-05CB-7842-8C7F-FF2303B03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282D7-9452-E84E-9A9D-41B0A04F2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90B7A-961C-BB49-A72E-C181B6F8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E70-5142-DD46-AB39-FD427B4265D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9A2DD-DD45-D24B-93A3-E4E1AE2A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9A1C-345A-404F-B6EB-C32958D1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861-D71A-6349-9B64-201D5222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BA43F-1D55-5142-A99C-D9929A9B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F8309-4B9A-9342-8476-53720BE3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1AF4E-6EA1-5340-AD03-E1CF2F439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61E70-5142-DD46-AB39-FD427B4265D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6CF2-DF2D-CC4D-8A18-7F8F376AA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CBCE-E414-644F-99C0-B7DB4BA02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5861-D71A-6349-9B64-201D5222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8631-C5CF-8D40-B7B8-8755A1502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anchor="ctr">
            <a:normAutofit/>
          </a:bodyPr>
          <a:lstStyle/>
          <a:p>
            <a:r>
              <a:rPr lang="en-US" sz="4000" b="1"/>
              <a:t>Database Scalability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02C22-1094-B946-89AA-B5C22978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1263807"/>
            <a:ext cx="6960524" cy="59851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Huh, too much data!! Figurin where to keep em!!</a:t>
            </a:r>
          </a:p>
        </p:txBody>
      </p: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0F84AE1C-684A-4C7F-A372-CC23077A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2146300"/>
            <a:ext cx="4051300" cy="40513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pic>
        <p:nvPicPr>
          <p:cNvPr id="5" name="Picture 4" descr="A picture containing building, computer, night, light&#10;&#10;Description automatically generated">
            <a:extLst>
              <a:ext uri="{FF2B5EF4-FFF2-40B4-BE49-F238E27FC236}">
                <a16:creationId xmlns:a16="http://schemas.microsoft.com/office/drawing/2014/main" id="{ECC7E8CE-B858-DD4F-9AC2-E4A6F1612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146300"/>
            <a:ext cx="773298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9A7A7-721D-844D-98B8-08630C77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     </a:t>
            </a:r>
            <a:r>
              <a:rPr lang="en-US" b="1" dirty="0"/>
              <a:t>2. Database Partitioning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34AA-DA87-064A-929E-2A5FA2C8F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Trying to query information from single </a:t>
            </a:r>
            <a:r>
              <a:rPr lang="en-US" b="1" dirty="0"/>
              <a:t>large table </a:t>
            </a:r>
            <a:r>
              <a:rPr lang="en-US" dirty="0"/>
              <a:t>which is large in terms of no. of rows/columns gets </a:t>
            </a:r>
            <a:r>
              <a:rPr lang="en-US" b="1" dirty="0"/>
              <a:t>complicated</a:t>
            </a:r>
            <a:r>
              <a:rPr lang="en-US" dirty="0"/>
              <a:t> and </a:t>
            </a:r>
            <a:r>
              <a:rPr lang="en-US" b="1" dirty="0"/>
              <a:t>time-consuming.</a:t>
            </a:r>
          </a:p>
          <a:p>
            <a:pPr marL="514350" indent="-514350">
              <a:buAutoNum type="arabicPeriod"/>
            </a:pPr>
            <a:r>
              <a:rPr lang="en-US" dirty="0"/>
              <a:t>We split the table into more </a:t>
            </a:r>
            <a:r>
              <a:rPr lang="en-US" b="1" dirty="0"/>
              <a:t>manageable units</a:t>
            </a:r>
            <a:r>
              <a:rPr lang="en-US" dirty="0"/>
              <a:t>(e.g. tables) to have the queries on those units run more </a:t>
            </a:r>
            <a:r>
              <a:rPr lang="en-US" b="1" dirty="0"/>
              <a:t>efficiently</a:t>
            </a:r>
            <a:r>
              <a:rPr lang="en-US" dirty="0"/>
              <a:t> and </a:t>
            </a:r>
            <a:r>
              <a:rPr lang="en-US" b="1" dirty="0"/>
              <a:t>quickly</a:t>
            </a:r>
            <a:r>
              <a:rPr lang="en-US" dirty="0"/>
              <a:t>. This idea is </a:t>
            </a:r>
            <a:r>
              <a:rPr lang="en-US" b="1" dirty="0"/>
              <a:t>Database Partitioning.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205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BB101-61C0-B448-B291-15327E07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157" y="644562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  </a:t>
            </a:r>
            <a:r>
              <a:rPr lang="en-US" b="1" dirty="0"/>
              <a:t>2. Database Partitioning Methods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457CFE-104C-409D-870D-AE178ED7D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946673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77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0DEC4-125A-C64F-BDD8-AE5FC25B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 Vertical Partitioning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351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D27A8-25A5-A346-B9F6-2D39457F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2.1 Vertical Partitioning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0593-91BA-1145-9C0C-927357CB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The idea is to separate a dB table into multiple different tables by </a:t>
            </a:r>
            <a:r>
              <a:rPr lang="en-US" b="1" dirty="0"/>
              <a:t>decreasing the number of columns </a:t>
            </a:r>
            <a:r>
              <a:rPr lang="en-US" dirty="0"/>
              <a:t>in those tables based on </a:t>
            </a:r>
            <a:r>
              <a:rPr lang="en-US" b="1" dirty="0"/>
              <a:t>usage Pattern(</a:t>
            </a:r>
            <a:r>
              <a:rPr lang="en-US" dirty="0"/>
              <a:t>Slow Moving data/dynamic data).</a:t>
            </a:r>
          </a:p>
          <a:p>
            <a:pPr marL="514350" indent="-514350">
              <a:buAutoNum type="arabicPeriod"/>
            </a:pPr>
            <a:r>
              <a:rPr lang="en-US" dirty="0"/>
              <a:t> Vertical Partitioning goes </a:t>
            </a:r>
            <a:r>
              <a:rPr lang="en-US" b="1" dirty="0"/>
              <a:t>beyond normalization </a:t>
            </a:r>
            <a:r>
              <a:rPr lang="en-US" dirty="0"/>
              <a:t>and splits even a normalized table.</a:t>
            </a:r>
          </a:p>
        </p:txBody>
      </p:sp>
    </p:spTree>
    <p:extLst>
      <p:ext uri="{BB962C8B-B14F-4D97-AF65-F5344CB8AC3E}">
        <p14:creationId xmlns:p14="http://schemas.microsoft.com/office/powerpoint/2010/main" val="10815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2FE-023D-6C4F-A001-80BA108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6"/>
            <a:ext cx="10515600" cy="6228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       2.1 Vertical Partitioning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2732B8-0138-904E-A071-1280480A8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21649"/>
              </p:ext>
            </p:extLst>
          </p:nvPr>
        </p:nvGraphicFramePr>
        <p:xfrm>
          <a:off x="838200" y="704193"/>
          <a:ext cx="10794124" cy="596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53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2100719">
                  <a:extLst>
                    <a:ext uri="{9D8B030D-6E8A-4147-A177-3AD203B41FA5}">
                      <a16:colId xmlns:a16="http://schemas.microsoft.com/office/drawing/2014/main" val="845964207"/>
                    </a:ext>
                  </a:extLst>
                </a:gridCol>
                <a:gridCol w="1566042">
                  <a:extLst>
                    <a:ext uri="{9D8B030D-6E8A-4147-A177-3AD203B41FA5}">
                      <a16:colId xmlns:a16="http://schemas.microsoft.com/office/drawing/2014/main" val="4082351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324303">
                  <a:extLst>
                    <a:ext uri="{9D8B030D-6E8A-4147-A177-3AD203B41FA5}">
                      <a16:colId xmlns:a16="http://schemas.microsoft.com/office/drawing/2014/main" val="2492444209"/>
                    </a:ext>
                  </a:extLst>
                </a:gridCol>
                <a:gridCol w="1912883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573924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334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origin_code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destination_code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334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56189"/>
                  </a:ext>
                </a:extLst>
              </a:tr>
              <a:tr h="5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45006"/>
                  </a:ext>
                </a:extLst>
              </a:tr>
              <a:tr h="5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Istanbul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88630"/>
                  </a:ext>
                </a:extLst>
              </a:tr>
              <a:tr h="642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2401"/>
                  </a:ext>
                </a:extLst>
              </a:tr>
              <a:tr h="334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11161"/>
                  </a:ext>
                </a:extLst>
              </a:tr>
              <a:tr h="5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39353"/>
                  </a:ext>
                </a:extLst>
              </a:tr>
              <a:tr h="334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08932"/>
                  </a:ext>
                </a:extLst>
              </a:tr>
              <a:tr h="5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 Angeles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90518"/>
                  </a:ext>
                </a:extLst>
              </a:tr>
              <a:tr h="334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88219"/>
                  </a:ext>
                </a:extLst>
              </a:tr>
              <a:tr h="5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5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73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2CA27-8B6F-DB48-B2B4-B904F014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               2.1 Vertical Partitioning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1BC3-F066-1142-B396-09DCC027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We use the concept of </a:t>
            </a:r>
            <a:r>
              <a:rPr lang="en-US" b="1" dirty="0"/>
              <a:t>normalization</a:t>
            </a:r>
            <a:r>
              <a:rPr lang="en-US" dirty="0"/>
              <a:t> to vertically partition the dB table.</a:t>
            </a:r>
          </a:p>
          <a:p>
            <a:pPr marL="514350" indent="-514350">
              <a:buAutoNum type="arabicPeriod"/>
            </a:pPr>
            <a:r>
              <a:rPr lang="en-US" b="1" dirty="0"/>
              <a:t>Normalization</a:t>
            </a:r>
            <a:r>
              <a:rPr lang="en-US" dirty="0"/>
              <a:t>: The idea is to stop capturing redundant data in our table.</a:t>
            </a:r>
          </a:p>
          <a:p>
            <a:pPr marL="514350" indent="-514350">
              <a:buAutoNum type="arabicPeriod"/>
            </a:pPr>
            <a:r>
              <a:rPr lang="en-US" dirty="0"/>
              <a:t>We split our table based on </a:t>
            </a:r>
            <a:r>
              <a:rPr lang="en-US" b="1" dirty="0"/>
              <a:t>functional dependencies </a:t>
            </a:r>
            <a:r>
              <a:rPr lang="en-US" dirty="0"/>
              <a:t>in our data.</a:t>
            </a:r>
          </a:p>
          <a:p>
            <a:pPr marL="514350" indent="-514350">
              <a:buAutoNum type="arabicPeriod"/>
            </a:pPr>
            <a:r>
              <a:rPr lang="en-US" b="1" dirty="0"/>
              <a:t>Functional dependency</a:t>
            </a:r>
            <a:r>
              <a:rPr lang="en-US" dirty="0"/>
              <a:t>: A </a:t>
            </a:r>
            <a:r>
              <a:rPr lang="en-US" b="1" dirty="0"/>
              <a:t>constraint</a:t>
            </a:r>
            <a:r>
              <a:rPr lang="en-US" dirty="0"/>
              <a:t> between two attributes of a table. If an attribute X is functionally dependent on attribute Y, it means for every X we have </a:t>
            </a:r>
            <a:r>
              <a:rPr lang="en-US" b="1" dirty="0"/>
              <a:t>exactly one </a:t>
            </a:r>
            <a:r>
              <a:rPr lang="en-US" dirty="0"/>
              <a:t>Y.      X </a:t>
            </a:r>
            <a:r>
              <a:rPr lang="en-US" dirty="0">
                <a:sym typeface="Wingdings" pitchFamily="2" charset="2"/>
              </a:rPr>
              <a:t> Y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2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D1B98-D71F-1940-A5A7-FF3DCE76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        2.1 Vertical Partitioning 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9733A-FB71-2146-909C-35515617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1:</a:t>
            </a:r>
            <a:r>
              <a:rPr lang="en-US" dirty="0"/>
              <a:t> We figure out </a:t>
            </a:r>
            <a:r>
              <a:rPr lang="en-US" b="1" dirty="0"/>
              <a:t>functional dependencies(single/Multi valued)</a:t>
            </a:r>
            <a:r>
              <a:rPr lang="en-US" dirty="0"/>
              <a:t> in our table data</a:t>
            </a:r>
          </a:p>
          <a:p>
            <a:pPr marL="514350" indent="-514350">
              <a:buAutoNum type="alphaLcPeriod"/>
            </a:pPr>
            <a:r>
              <a:rPr lang="en-US" dirty="0" err="1"/>
              <a:t>origin_code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origin</a:t>
            </a:r>
          </a:p>
          <a:p>
            <a:pPr marL="514350" indent="-514350">
              <a:buAutoNum type="alphaLcPeriod"/>
            </a:pPr>
            <a:r>
              <a:rPr lang="en-US" dirty="0" err="1">
                <a:sym typeface="Wingdings" pitchFamily="2" charset="2"/>
              </a:rPr>
              <a:t>destination_code</a:t>
            </a:r>
            <a:r>
              <a:rPr lang="en-US" dirty="0">
                <a:sym typeface="Wingdings" pitchFamily="2" charset="2"/>
              </a:rPr>
              <a:t>  destination</a:t>
            </a:r>
          </a:p>
          <a:p>
            <a:pPr marL="514350" indent="-514350">
              <a:buAutoNum type="alphaLcPeriod"/>
            </a:pPr>
            <a:r>
              <a:rPr lang="en-US" dirty="0">
                <a:sym typeface="Wingdings" pitchFamily="2" charset="2"/>
              </a:rPr>
              <a:t>Id  {airline, </a:t>
            </a:r>
            <a:r>
              <a:rPr lang="en-US" dirty="0" err="1">
                <a:sym typeface="Wingdings" pitchFamily="2" charset="2"/>
              </a:rPr>
              <a:t>origin_code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destination_code</a:t>
            </a:r>
            <a:r>
              <a:rPr lang="en-US" dirty="0">
                <a:sym typeface="Wingdings" pitchFamily="2" charset="2"/>
              </a:rPr>
              <a:t>, duration}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Step 2: </a:t>
            </a:r>
            <a:r>
              <a:rPr lang="en-US" dirty="0">
                <a:sym typeface="Wingdings" pitchFamily="2" charset="2"/>
              </a:rPr>
              <a:t>Split the columns based on above functional dependencies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We use the idea of </a:t>
            </a:r>
            <a:r>
              <a:rPr lang="en-US" b="1" dirty="0">
                <a:sym typeface="Wingdings" pitchFamily="2" charset="2"/>
              </a:rPr>
              <a:t>Foreign keys </a:t>
            </a:r>
            <a:r>
              <a:rPr lang="en-US" dirty="0">
                <a:sym typeface="Wingdings" pitchFamily="2" charset="2"/>
              </a:rPr>
              <a:t>to vertically partition the table.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3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526-F6A7-6145-B66C-90BEB65F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2.1 Vertical Partitioning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48051E-5A9A-4344-93F4-95258AD0B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352"/>
              </p:ext>
            </p:extLst>
          </p:nvPr>
        </p:nvGraphicFramePr>
        <p:xfrm>
          <a:off x="838200" y="1825625"/>
          <a:ext cx="10515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60108968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4264131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985861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49327225"/>
                    </a:ext>
                  </a:extLst>
                </a:gridCol>
                <a:gridCol w="1288268">
                  <a:extLst>
                    <a:ext uri="{9D8B030D-6E8A-4147-A177-3AD203B41FA5}">
                      <a16:colId xmlns:a16="http://schemas.microsoft.com/office/drawing/2014/main" val="4078343900"/>
                    </a:ext>
                  </a:extLst>
                </a:gridCol>
                <a:gridCol w="1891485">
                  <a:extLst>
                    <a:ext uri="{9D8B030D-6E8A-4147-A177-3AD203B41FA5}">
                      <a16:colId xmlns:a16="http://schemas.microsoft.com/office/drawing/2014/main" val="2390343017"/>
                    </a:ext>
                  </a:extLst>
                </a:gridCol>
                <a:gridCol w="1326933">
                  <a:extLst>
                    <a:ext uri="{9D8B030D-6E8A-4147-A177-3AD203B41FA5}">
                      <a16:colId xmlns:a16="http://schemas.microsoft.com/office/drawing/2014/main" val="919506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origin_code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destination_code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86275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4A7B034-53B3-274F-9FBC-C57033270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735994"/>
              </p:ext>
            </p:extLst>
          </p:nvPr>
        </p:nvGraphicFramePr>
        <p:xfrm>
          <a:off x="859220" y="3833101"/>
          <a:ext cx="27721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035">
                  <a:extLst>
                    <a:ext uri="{9D8B030D-6E8A-4147-A177-3AD203B41FA5}">
                      <a16:colId xmlns:a16="http://schemas.microsoft.com/office/drawing/2014/main" val="2601089682"/>
                    </a:ext>
                  </a:extLst>
                </a:gridCol>
                <a:gridCol w="924035">
                  <a:extLst>
                    <a:ext uri="{9D8B030D-6E8A-4147-A177-3AD203B41FA5}">
                      <a16:colId xmlns:a16="http://schemas.microsoft.com/office/drawing/2014/main" val="239858615"/>
                    </a:ext>
                  </a:extLst>
                </a:gridCol>
                <a:gridCol w="924035">
                  <a:extLst>
                    <a:ext uri="{9D8B030D-6E8A-4147-A177-3AD203B41FA5}">
                      <a16:colId xmlns:a16="http://schemas.microsoft.com/office/drawing/2014/main" val="234932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86275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E9EFF56-5269-F349-A47A-493A5889C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52414"/>
              </p:ext>
            </p:extLst>
          </p:nvPr>
        </p:nvGraphicFramePr>
        <p:xfrm>
          <a:off x="4687614" y="3833101"/>
          <a:ext cx="68317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77">
                  <a:extLst>
                    <a:ext uri="{9D8B030D-6E8A-4147-A177-3AD203B41FA5}">
                      <a16:colId xmlns:a16="http://schemas.microsoft.com/office/drawing/2014/main" val="2601089682"/>
                    </a:ext>
                  </a:extLst>
                </a:gridCol>
                <a:gridCol w="962043">
                  <a:extLst>
                    <a:ext uri="{9D8B030D-6E8A-4147-A177-3AD203B41FA5}">
                      <a16:colId xmlns:a16="http://schemas.microsoft.com/office/drawing/2014/main" val="1561094286"/>
                    </a:ext>
                  </a:extLst>
                </a:gridCol>
                <a:gridCol w="1366345">
                  <a:extLst>
                    <a:ext uri="{9D8B030D-6E8A-4147-A177-3AD203B41FA5}">
                      <a16:colId xmlns:a16="http://schemas.microsoft.com/office/drawing/2014/main" val="239858615"/>
                    </a:ext>
                  </a:extLst>
                </a:gridCol>
                <a:gridCol w="2207173">
                  <a:extLst>
                    <a:ext uri="{9D8B030D-6E8A-4147-A177-3AD203B41FA5}">
                      <a16:colId xmlns:a16="http://schemas.microsoft.com/office/drawing/2014/main" val="2349327225"/>
                    </a:ext>
                  </a:extLst>
                </a:gridCol>
                <a:gridCol w="1408385">
                  <a:extLst>
                    <a:ext uri="{9D8B030D-6E8A-4147-A177-3AD203B41FA5}">
                      <a16:colId xmlns:a16="http://schemas.microsoft.com/office/drawing/2014/main" val="4078343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origin_code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destination_code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86275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6FC53C-B11F-AA42-9FF3-28744F5124F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45272" y="2196465"/>
            <a:ext cx="2783928" cy="16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AC679C-EFA6-7B49-802E-7A928B16AE5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95598" y="2196465"/>
            <a:ext cx="2607877" cy="16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9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147B-6858-BE45-AA4C-F7F72CCD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2.1 Vertical Partitioning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E44367-A567-B143-A371-A219F99F0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450688"/>
              </p:ext>
            </p:extLst>
          </p:nvPr>
        </p:nvGraphicFramePr>
        <p:xfrm>
          <a:off x="3237105" y="1897221"/>
          <a:ext cx="502394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58">
                  <a:extLst>
                    <a:ext uri="{9D8B030D-6E8A-4147-A177-3AD203B41FA5}">
                      <a16:colId xmlns:a16="http://schemas.microsoft.com/office/drawing/2014/main" val="3304155752"/>
                    </a:ext>
                  </a:extLst>
                </a:gridCol>
                <a:gridCol w="1334814">
                  <a:extLst>
                    <a:ext uri="{9D8B030D-6E8A-4147-A177-3AD203B41FA5}">
                      <a16:colId xmlns:a16="http://schemas.microsoft.com/office/drawing/2014/main" val="275769328"/>
                    </a:ext>
                  </a:extLst>
                </a:gridCol>
                <a:gridCol w="2511975">
                  <a:extLst>
                    <a:ext uri="{9D8B030D-6E8A-4147-A177-3AD203B41FA5}">
                      <a16:colId xmlns:a16="http://schemas.microsoft.com/office/drawing/2014/main" val="903970093"/>
                    </a:ext>
                  </a:extLst>
                </a:gridCol>
              </a:tblGrid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019457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36948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95764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67993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Moscow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876913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43698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909675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80909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7973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22706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44455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13153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21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3FDE61-E542-FC46-85A7-691E5917EEC7}"/>
              </a:ext>
            </a:extLst>
          </p:cNvPr>
          <p:cNvSpPr txBox="1"/>
          <p:nvPr/>
        </p:nvSpPr>
        <p:spPr>
          <a:xfrm>
            <a:off x="4321283" y="1506022"/>
            <a:ext cx="2855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Locations(slow moving data)</a:t>
            </a:r>
          </a:p>
        </p:txBody>
      </p:sp>
    </p:spTree>
    <p:extLst>
      <p:ext uri="{BB962C8B-B14F-4D97-AF65-F5344CB8AC3E}">
        <p14:creationId xmlns:p14="http://schemas.microsoft.com/office/powerpoint/2010/main" val="252936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2FE-023D-6C4F-A001-80BA108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2.1 Vertical Partitioning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2732B8-0138-904E-A071-1280480A8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848603"/>
              </p:ext>
            </p:extLst>
          </p:nvPr>
        </p:nvGraphicFramePr>
        <p:xfrm>
          <a:off x="2111263" y="2256549"/>
          <a:ext cx="796947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00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2089046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1597572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80778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origin_id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destination_id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5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4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8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1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3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9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8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5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70087E-765D-9C44-A529-998035DD9F5F}"/>
              </a:ext>
            </a:extLst>
          </p:cNvPr>
          <p:cNvSpPr txBox="1"/>
          <p:nvPr/>
        </p:nvSpPr>
        <p:spPr>
          <a:xfrm>
            <a:off x="4978065" y="1690688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Flights(Dynamic Data)</a:t>
            </a:r>
          </a:p>
        </p:txBody>
      </p:sp>
    </p:spTree>
    <p:extLst>
      <p:ext uri="{BB962C8B-B14F-4D97-AF65-F5344CB8AC3E}">
        <p14:creationId xmlns:p14="http://schemas.microsoft.com/office/powerpoint/2010/main" val="111647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61761-7D6B-F64B-9392-576F26A5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 b="1"/>
              <a:t>What we will be learning 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ABEC07-88BC-46D9-849C-F4983CD6C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27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EAE9D7-97EE-4D7A-B224-DE508D983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227121"/>
              </p:ext>
            </p:extLst>
          </p:nvPr>
        </p:nvGraphicFramePr>
        <p:xfrm>
          <a:off x="648930" y="2398030"/>
          <a:ext cx="5180245" cy="373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9468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9BC9-6B6F-784C-9951-4AA43069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        2.1 Vertical Partitioning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0C1C-C697-F846-97B5-026738A4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We have </a:t>
            </a:r>
            <a:r>
              <a:rPr lang="en-US" b="1" dirty="0"/>
              <a:t>split the columns based on usage patterns </a:t>
            </a:r>
            <a:r>
              <a:rPr lang="en-US" dirty="0"/>
              <a:t>and now queries are faster.</a:t>
            </a:r>
          </a:p>
          <a:p>
            <a:pPr marL="514350" indent="-514350">
              <a:buAutoNum type="arabicPeriod"/>
            </a:pPr>
            <a:r>
              <a:rPr lang="en-US" dirty="0"/>
              <a:t>We have </a:t>
            </a:r>
            <a:r>
              <a:rPr lang="en-US" b="1" dirty="0"/>
              <a:t>reduced</a:t>
            </a:r>
            <a:r>
              <a:rPr lang="en-IN" b="1" dirty="0"/>
              <a:t> the amount of concurrent access to a table </a:t>
            </a:r>
            <a:r>
              <a:rPr lang="en-IN" dirty="0"/>
              <a:t>that's needed because we have two tables now.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1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2.1 Concerns with Vertical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2284859" y="27556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2714152" y="183914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1957406" y="372922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2284860" y="4676993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2714153" y="5593502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5988129" y="5353714"/>
            <a:ext cx="1495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5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7E8C6815-C539-DA4B-BC71-ABE4068E70D2}"/>
              </a:ext>
            </a:extLst>
          </p:cNvPr>
          <p:cNvSpPr/>
          <p:nvPr/>
        </p:nvSpPr>
        <p:spPr>
          <a:xfrm>
            <a:off x="8952046" y="3579114"/>
            <a:ext cx="1135117" cy="893353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1ED95-D18E-8247-A2A3-BF47863CFCF7}"/>
              </a:ext>
            </a:extLst>
          </p:cNvPr>
          <p:cNvCxnSpPr>
            <a:cxnSpLocks/>
          </p:cNvCxnSpPr>
          <p:nvPr/>
        </p:nvCxnSpPr>
        <p:spPr>
          <a:xfrm>
            <a:off x="7483581" y="2135702"/>
            <a:ext cx="1454191" cy="1780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>
            <a:cxnSpLocks/>
          </p:cNvCxnSpPr>
          <p:nvPr/>
        </p:nvCxnSpPr>
        <p:spPr>
          <a:xfrm>
            <a:off x="3369061" y="2432264"/>
            <a:ext cx="1367319" cy="92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9768" y="3052211"/>
            <a:ext cx="1788868" cy="618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12314" y="3939545"/>
            <a:ext cx="2124066" cy="102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39769" y="4199645"/>
            <a:ext cx="1788867" cy="773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3369061" y="4407399"/>
            <a:ext cx="1373849" cy="1379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3C88D-AE42-E047-B3B4-2DBBDD876423}"/>
              </a:ext>
            </a:extLst>
          </p:cNvPr>
          <p:cNvSpPr/>
          <p:nvPr/>
        </p:nvSpPr>
        <p:spPr>
          <a:xfrm>
            <a:off x="5988129" y="4407399"/>
            <a:ext cx="1495452" cy="6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A6824-C3C4-4B41-8C50-21104D535810}"/>
              </a:ext>
            </a:extLst>
          </p:cNvPr>
          <p:cNvSpPr/>
          <p:nvPr/>
        </p:nvSpPr>
        <p:spPr>
          <a:xfrm>
            <a:off x="5988129" y="3464846"/>
            <a:ext cx="1495452" cy="6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85AC53-1F7D-BE4A-88C4-CAA7DCBFCD89}"/>
              </a:ext>
            </a:extLst>
          </p:cNvPr>
          <p:cNvSpPr/>
          <p:nvPr/>
        </p:nvSpPr>
        <p:spPr>
          <a:xfrm>
            <a:off x="5980385" y="2567790"/>
            <a:ext cx="1495452" cy="68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65353-4D6B-A64A-B415-0D3765B87503}"/>
              </a:ext>
            </a:extLst>
          </p:cNvPr>
          <p:cNvSpPr/>
          <p:nvPr/>
        </p:nvSpPr>
        <p:spPr>
          <a:xfrm>
            <a:off x="5980385" y="1711472"/>
            <a:ext cx="1495452" cy="64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B64BC9-53B1-664A-924C-B39718BC2497}"/>
              </a:ext>
            </a:extLst>
          </p:cNvPr>
          <p:cNvCxnSpPr>
            <a:cxnSpLocks/>
            <a:stCxn id="24" idx="3"/>
            <a:endCxn id="12" idx="2"/>
          </p:cNvCxnSpPr>
          <p:nvPr/>
        </p:nvCxnSpPr>
        <p:spPr>
          <a:xfrm>
            <a:off x="7475837" y="2909795"/>
            <a:ext cx="1476209" cy="1115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9C7F4B-296A-8343-88AB-690943B3F9C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83581" y="3809615"/>
            <a:ext cx="1468465" cy="344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A6599A-7083-054B-9DC6-791B8165D61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483581" y="4278806"/>
            <a:ext cx="1468465" cy="1371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D6AC2-E2E9-E643-ACF7-BE68A4770425}"/>
              </a:ext>
            </a:extLst>
          </p:cNvPr>
          <p:cNvCxnSpPr>
            <a:cxnSpLocks/>
          </p:cNvCxnSpPr>
          <p:nvPr/>
        </p:nvCxnSpPr>
        <p:spPr>
          <a:xfrm flipV="1">
            <a:off x="7494986" y="4178191"/>
            <a:ext cx="1457060" cy="571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2DC4D49-355F-674D-8CBD-B3D5A9000AC6}"/>
              </a:ext>
            </a:extLst>
          </p:cNvPr>
          <p:cNvSpPr/>
          <p:nvPr/>
        </p:nvSpPr>
        <p:spPr>
          <a:xfrm>
            <a:off x="4736380" y="3341319"/>
            <a:ext cx="1008046" cy="1196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4E6FE4-D213-9B4C-9FEE-96A13EB00B18}"/>
              </a:ext>
            </a:extLst>
          </p:cNvPr>
          <p:cNvCxnSpPr>
            <a:cxnSpLocks/>
          </p:cNvCxnSpPr>
          <p:nvPr/>
        </p:nvCxnSpPr>
        <p:spPr>
          <a:xfrm flipH="1" flipV="1">
            <a:off x="5758700" y="4488169"/>
            <a:ext cx="281880" cy="87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5722D7-AFCB-DE41-B765-24504BEA9CAE}"/>
              </a:ext>
            </a:extLst>
          </p:cNvPr>
          <p:cNvCxnSpPr>
            <a:cxnSpLocks/>
          </p:cNvCxnSpPr>
          <p:nvPr/>
        </p:nvCxnSpPr>
        <p:spPr>
          <a:xfrm flipH="1" flipV="1">
            <a:off x="5744426" y="4199645"/>
            <a:ext cx="286532" cy="338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683520-D0AF-5348-A59B-FB397A1D67A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51659" y="3809615"/>
            <a:ext cx="2364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62A9AB-9608-004C-8FE0-39BC190FB71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751658" y="2909795"/>
            <a:ext cx="228727" cy="669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E67E40-3C0A-9148-B9C1-D946F6FAB04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44426" y="2033108"/>
            <a:ext cx="235959" cy="1395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32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8D6DF-0EB9-CD42-BBA8-A174EEBD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2.1 Concerns with Vertical Partitioning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2794-F33D-8F41-925F-0EF75061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if the </a:t>
            </a:r>
            <a:r>
              <a:rPr lang="en-US" b="1" dirty="0"/>
              <a:t>number of rows</a:t>
            </a:r>
            <a:r>
              <a:rPr lang="en-US" dirty="0"/>
              <a:t> in the table starts to </a:t>
            </a:r>
            <a:r>
              <a:rPr lang="en-US" b="1" dirty="0"/>
              <a:t>grow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89035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2FE-023D-6C4F-A001-80BA108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2.1 Concerns with Vertical Partitioning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2732B8-0138-904E-A071-1280480A8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891938"/>
              </p:ext>
            </p:extLst>
          </p:nvPr>
        </p:nvGraphicFramePr>
        <p:xfrm>
          <a:off x="2730061" y="2077873"/>
          <a:ext cx="76962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215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2238703">
                  <a:extLst>
                    <a:ext uri="{9D8B030D-6E8A-4147-A177-3AD203B41FA5}">
                      <a16:colId xmlns:a16="http://schemas.microsoft.com/office/drawing/2014/main" val="622607191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513490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origin_id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destination_id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5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4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8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1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3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9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8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5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70087E-765D-9C44-A529-998035DD9F5F}"/>
              </a:ext>
            </a:extLst>
          </p:cNvPr>
          <p:cNvSpPr txBox="1"/>
          <p:nvPr/>
        </p:nvSpPr>
        <p:spPr>
          <a:xfrm>
            <a:off x="4182815" y="1690688"/>
            <a:ext cx="382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Flights(Dynamic Data = 1 Million Rows)</a:t>
            </a:r>
          </a:p>
        </p:txBody>
      </p:sp>
    </p:spTree>
    <p:extLst>
      <p:ext uri="{BB962C8B-B14F-4D97-AF65-F5344CB8AC3E}">
        <p14:creationId xmlns:p14="http://schemas.microsoft.com/office/powerpoint/2010/main" val="3704860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0DEC4-125A-C64F-BDD8-AE5FC25B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2.2 Horizontal Partitioning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061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20F23-EE89-BA43-B450-967DBC7F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         2.2 Horizontal Partitioning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A3E6-CECD-1C4E-99AB-6447A6A6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The idea is to separate a dB table into multiple different tables by </a:t>
            </a:r>
            <a:r>
              <a:rPr lang="en-US" b="1" dirty="0"/>
              <a:t>decreasing the number of rows </a:t>
            </a:r>
            <a:r>
              <a:rPr lang="en-US" dirty="0"/>
              <a:t>in those tables.</a:t>
            </a:r>
          </a:p>
          <a:p>
            <a:pPr marL="514350" indent="-514350">
              <a:buAutoNum type="arabicPeriod"/>
            </a:pPr>
            <a:r>
              <a:rPr lang="en-US" dirty="0"/>
              <a:t>We partition rows based on a column called </a:t>
            </a:r>
            <a:r>
              <a:rPr lang="en-US" b="1" dirty="0"/>
              <a:t>Partition Key.</a:t>
            </a:r>
          </a:p>
          <a:p>
            <a:pPr marL="514350" indent="-514350">
              <a:buAutoNum type="arabicPeriod"/>
            </a:pPr>
            <a:r>
              <a:rPr lang="en-US" dirty="0"/>
              <a:t>Also we sort each partition based on another column called </a:t>
            </a:r>
            <a:r>
              <a:rPr lang="en-US" b="1" dirty="0"/>
              <a:t>Sort Key.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8822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20F81-24FD-F742-B289-024FF097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    2.2 </a:t>
            </a:r>
            <a:r>
              <a:rPr lang="en-US" b="1" dirty="0"/>
              <a:t>Horizontal Partitioning got </a:t>
            </a:r>
            <a:r>
              <a:rPr lang="en-US" b="1"/>
              <a:t>some rules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9C01-8464-A14A-9E76-DCCBBB338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Range Partitioning</a:t>
            </a:r>
          </a:p>
          <a:p>
            <a:pPr marL="514350" indent="-514350">
              <a:buAutoNum type="arabicPeriod"/>
            </a:pPr>
            <a:r>
              <a:rPr lang="en-US" dirty="0"/>
              <a:t>List Partitioning </a:t>
            </a:r>
          </a:p>
          <a:p>
            <a:pPr marL="514350" indent="-514350">
              <a:buAutoNum type="arabicPeriod"/>
            </a:pPr>
            <a:r>
              <a:rPr lang="en-US" dirty="0"/>
              <a:t>Hash partitioning</a:t>
            </a:r>
          </a:p>
        </p:txBody>
      </p:sp>
    </p:spTree>
    <p:extLst>
      <p:ext uri="{BB962C8B-B14F-4D97-AF65-F5344CB8AC3E}">
        <p14:creationId xmlns:p14="http://schemas.microsoft.com/office/powerpoint/2010/main" val="2802415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38E043A-BAEF-8E42-AAD3-49506487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2.2.1 Range Partitioning</a:t>
            </a:r>
          </a:p>
        </p:txBody>
      </p:sp>
    </p:spTree>
    <p:extLst>
      <p:ext uri="{BB962C8B-B14F-4D97-AF65-F5344CB8AC3E}">
        <p14:creationId xmlns:p14="http://schemas.microsoft.com/office/powerpoint/2010/main" val="2972994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0507-2888-7B48-999A-34D110EB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br>
              <a:rPr lang="en-US" b="1" dirty="0"/>
            </a:br>
            <a:r>
              <a:rPr lang="en-US" b="1" dirty="0"/>
              <a:t>                     2.2.1 Range Partitioning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58DA-5891-8E4A-AE5A-874D5CF0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We split the dB table rows based on in which </a:t>
            </a:r>
            <a:r>
              <a:rPr lang="en-US" b="1" dirty="0"/>
              <a:t>interval</a:t>
            </a:r>
            <a:r>
              <a:rPr lang="en-US" dirty="0"/>
              <a:t> the </a:t>
            </a:r>
            <a:r>
              <a:rPr lang="en-US" b="1" dirty="0"/>
              <a:t>Partition Key(duration)</a:t>
            </a:r>
            <a:r>
              <a:rPr lang="en-US" dirty="0"/>
              <a:t> lies. Intervals don’t overlap.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We also use </a:t>
            </a:r>
            <a:r>
              <a:rPr lang="en-US" b="1" dirty="0"/>
              <a:t>id(Sort Key)</a:t>
            </a:r>
            <a:r>
              <a:rPr lang="en-US" dirty="0"/>
              <a:t> to sort items in </a:t>
            </a:r>
            <a:r>
              <a:rPr lang="en-US" b="1" dirty="0"/>
              <a:t>each partition.</a:t>
            </a:r>
          </a:p>
          <a:p>
            <a:pPr marL="514350" indent="-514350">
              <a:buAutoNum type="arabicPeriod"/>
            </a:pPr>
            <a:r>
              <a:rPr lang="en-US" dirty="0"/>
              <a:t>Now we can </a:t>
            </a:r>
            <a:r>
              <a:rPr lang="en-US" b="1" dirty="0"/>
              <a:t>redirect</a:t>
            </a:r>
            <a:r>
              <a:rPr lang="en-US" dirty="0"/>
              <a:t> </a:t>
            </a:r>
            <a:r>
              <a:rPr lang="en-US" b="1" dirty="0"/>
              <a:t>query </a:t>
            </a:r>
            <a:r>
              <a:rPr lang="en-US" dirty="0"/>
              <a:t>to appropriate partition based on </a:t>
            </a:r>
            <a:r>
              <a:rPr lang="en-US" b="1" dirty="0"/>
              <a:t>Partition Key value</a:t>
            </a: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D8B0D2-0456-D749-82BB-B31DA85924FE}"/>
              </a:ext>
            </a:extLst>
          </p:cNvPr>
          <p:cNvCxnSpPr>
            <a:cxnSpLocks/>
          </p:cNvCxnSpPr>
          <p:nvPr/>
        </p:nvCxnSpPr>
        <p:spPr>
          <a:xfrm>
            <a:off x="1492469" y="4162097"/>
            <a:ext cx="96484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354D10D-3CB0-1D4F-BEB1-AF20CEA68DE7}"/>
              </a:ext>
            </a:extLst>
          </p:cNvPr>
          <p:cNvSpPr/>
          <p:nvPr/>
        </p:nvSpPr>
        <p:spPr>
          <a:xfrm>
            <a:off x="1492468" y="3878318"/>
            <a:ext cx="536029" cy="23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08850-7B4F-2A42-B4B0-E0CCD0650CB8}"/>
              </a:ext>
            </a:extLst>
          </p:cNvPr>
          <p:cNvSpPr/>
          <p:nvPr/>
        </p:nvSpPr>
        <p:spPr>
          <a:xfrm>
            <a:off x="3744302" y="3873062"/>
            <a:ext cx="656897" cy="23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B92C51-FFDC-7C4B-861B-4C70B44582B8}"/>
              </a:ext>
            </a:extLst>
          </p:cNvPr>
          <p:cNvSpPr/>
          <p:nvPr/>
        </p:nvSpPr>
        <p:spPr>
          <a:xfrm>
            <a:off x="4497116" y="3859924"/>
            <a:ext cx="656897" cy="23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FC2CA-372E-0643-8844-BDE1BEB05039}"/>
              </a:ext>
            </a:extLst>
          </p:cNvPr>
          <p:cNvSpPr/>
          <p:nvPr/>
        </p:nvSpPr>
        <p:spPr>
          <a:xfrm>
            <a:off x="7068199" y="3859924"/>
            <a:ext cx="656897" cy="23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811DC-180F-034B-A4F8-3BF796C4DC93}"/>
              </a:ext>
            </a:extLst>
          </p:cNvPr>
          <p:cNvSpPr/>
          <p:nvPr/>
        </p:nvSpPr>
        <p:spPr>
          <a:xfrm>
            <a:off x="7790788" y="3852041"/>
            <a:ext cx="656897" cy="23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074944-FBA8-344D-A79B-E881DC24C260}"/>
              </a:ext>
            </a:extLst>
          </p:cNvPr>
          <p:cNvSpPr/>
          <p:nvPr/>
        </p:nvSpPr>
        <p:spPr>
          <a:xfrm>
            <a:off x="10371082" y="3852041"/>
            <a:ext cx="656897" cy="23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AA578-2ED0-3C4C-B3CD-4C37BEA806DA}"/>
              </a:ext>
            </a:extLst>
          </p:cNvPr>
          <p:cNvSpPr/>
          <p:nvPr/>
        </p:nvSpPr>
        <p:spPr>
          <a:xfrm>
            <a:off x="2445965" y="3026979"/>
            <a:ext cx="1019158" cy="1061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544F39-26B1-1742-840B-DC9FC599656B}"/>
              </a:ext>
            </a:extLst>
          </p:cNvPr>
          <p:cNvSpPr/>
          <p:nvPr/>
        </p:nvSpPr>
        <p:spPr>
          <a:xfrm>
            <a:off x="5530421" y="3037493"/>
            <a:ext cx="1019158" cy="1061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5CDAE4-44BA-264A-883A-1D8428F4DFA6}"/>
              </a:ext>
            </a:extLst>
          </p:cNvPr>
          <p:cNvSpPr/>
          <p:nvPr/>
        </p:nvSpPr>
        <p:spPr>
          <a:xfrm>
            <a:off x="8975516" y="3021728"/>
            <a:ext cx="1019158" cy="1061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Partition3</a:t>
            </a:r>
          </a:p>
        </p:txBody>
      </p:sp>
    </p:spTree>
    <p:extLst>
      <p:ext uri="{BB962C8B-B14F-4D97-AF65-F5344CB8AC3E}">
        <p14:creationId xmlns:p14="http://schemas.microsoft.com/office/powerpoint/2010/main" val="2318568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2FE-023D-6C4F-A001-80BA108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                     2.2.1 Range Partitioning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2732B8-0138-904E-A071-1280480A8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11263" y="2256549"/>
          <a:ext cx="796947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00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2089046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1597572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80778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origin_id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destination_id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5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4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8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1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3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9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8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5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70087E-765D-9C44-A529-998035DD9F5F}"/>
              </a:ext>
            </a:extLst>
          </p:cNvPr>
          <p:cNvSpPr txBox="1"/>
          <p:nvPr/>
        </p:nvSpPr>
        <p:spPr>
          <a:xfrm>
            <a:off x="4978065" y="1690688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Flights(Dynamic Data)</a:t>
            </a:r>
          </a:p>
        </p:txBody>
      </p:sp>
    </p:spTree>
    <p:extLst>
      <p:ext uri="{BB962C8B-B14F-4D97-AF65-F5344CB8AC3E}">
        <p14:creationId xmlns:p14="http://schemas.microsoft.com/office/powerpoint/2010/main" val="242277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</a:t>
            </a:r>
            <a:r>
              <a:rPr lang="en-US" b="1" dirty="0"/>
              <a:t>1.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2284859" y="27556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2714152" y="183914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1957406" y="372922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2284860" y="4676993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2714153" y="5593502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5988129" y="5353714"/>
            <a:ext cx="1495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5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7E8C6815-C539-DA4B-BC71-ABE4068E70D2}"/>
              </a:ext>
            </a:extLst>
          </p:cNvPr>
          <p:cNvSpPr/>
          <p:nvPr/>
        </p:nvSpPr>
        <p:spPr>
          <a:xfrm>
            <a:off x="8952046" y="3579114"/>
            <a:ext cx="1135117" cy="893353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1ED95-D18E-8247-A2A3-BF47863CFCF7}"/>
              </a:ext>
            </a:extLst>
          </p:cNvPr>
          <p:cNvCxnSpPr>
            <a:cxnSpLocks/>
          </p:cNvCxnSpPr>
          <p:nvPr/>
        </p:nvCxnSpPr>
        <p:spPr>
          <a:xfrm>
            <a:off x="7483581" y="2135702"/>
            <a:ext cx="1454191" cy="1780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>
            <a:cxnSpLocks/>
          </p:cNvCxnSpPr>
          <p:nvPr/>
        </p:nvCxnSpPr>
        <p:spPr>
          <a:xfrm>
            <a:off x="3369061" y="2432264"/>
            <a:ext cx="1367319" cy="92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9768" y="3052211"/>
            <a:ext cx="1788868" cy="618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12314" y="3939545"/>
            <a:ext cx="2124066" cy="102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39769" y="4199645"/>
            <a:ext cx="1788867" cy="773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3369061" y="4407399"/>
            <a:ext cx="1373849" cy="1379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3C88D-AE42-E047-B3B4-2DBBDD876423}"/>
              </a:ext>
            </a:extLst>
          </p:cNvPr>
          <p:cNvSpPr/>
          <p:nvPr/>
        </p:nvSpPr>
        <p:spPr>
          <a:xfrm>
            <a:off x="5988129" y="4407399"/>
            <a:ext cx="1495452" cy="6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A6824-C3C4-4B41-8C50-21104D535810}"/>
              </a:ext>
            </a:extLst>
          </p:cNvPr>
          <p:cNvSpPr/>
          <p:nvPr/>
        </p:nvSpPr>
        <p:spPr>
          <a:xfrm>
            <a:off x="5988129" y="3464846"/>
            <a:ext cx="1495452" cy="6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85AC53-1F7D-BE4A-88C4-CAA7DCBFCD89}"/>
              </a:ext>
            </a:extLst>
          </p:cNvPr>
          <p:cNvSpPr/>
          <p:nvPr/>
        </p:nvSpPr>
        <p:spPr>
          <a:xfrm>
            <a:off x="5980385" y="2567790"/>
            <a:ext cx="1495452" cy="68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65353-4D6B-A64A-B415-0D3765B87503}"/>
              </a:ext>
            </a:extLst>
          </p:cNvPr>
          <p:cNvSpPr/>
          <p:nvPr/>
        </p:nvSpPr>
        <p:spPr>
          <a:xfrm>
            <a:off x="5980385" y="1711472"/>
            <a:ext cx="1495452" cy="64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B64BC9-53B1-664A-924C-B39718BC2497}"/>
              </a:ext>
            </a:extLst>
          </p:cNvPr>
          <p:cNvCxnSpPr>
            <a:cxnSpLocks/>
            <a:stCxn id="24" idx="3"/>
            <a:endCxn id="12" idx="2"/>
          </p:cNvCxnSpPr>
          <p:nvPr/>
        </p:nvCxnSpPr>
        <p:spPr>
          <a:xfrm>
            <a:off x="7475837" y="2909795"/>
            <a:ext cx="1476209" cy="1115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9C7F4B-296A-8343-88AB-690943B3F9C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83581" y="3809615"/>
            <a:ext cx="1468465" cy="344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A6599A-7083-054B-9DC6-791B8165D61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483581" y="4278806"/>
            <a:ext cx="1468465" cy="1371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D6AC2-E2E9-E643-ACF7-BE68A4770425}"/>
              </a:ext>
            </a:extLst>
          </p:cNvPr>
          <p:cNvCxnSpPr>
            <a:cxnSpLocks/>
          </p:cNvCxnSpPr>
          <p:nvPr/>
        </p:nvCxnSpPr>
        <p:spPr>
          <a:xfrm flipV="1">
            <a:off x="7494986" y="4178191"/>
            <a:ext cx="1457060" cy="571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2DC4D49-355F-674D-8CBD-B3D5A9000AC6}"/>
              </a:ext>
            </a:extLst>
          </p:cNvPr>
          <p:cNvSpPr/>
          <p:nvPr/>
        </p:nvSpPr>
        <p:spPr>
          <a:xfrm>
            <a:off x="4736380" y="3341319"/>
            <a:ext cx="1008046" cy="1196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4E6FE4-D213-9B4C-9FEE-96A13EB00B18}"/>
              </a:ext>
            </a:extLst>
          </p:cNvPr>
          <p:cNvCxnSpPr>
            <a:cxnSpLocks/>
          </p:cNvCxnSpPr>
          <p:nvPr/>
        </p:nvCxnSpPr>
        <p:spPr>
          <a:xfrm flipH="1" flipV="1">
            <a:off x="5758700" y="4488169"/>
            <a:ext cx="281880" cy="87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5722D7-AFCB-DE41-B765-24504BEA9CAE}"/>
              </a:ext>
            </a:extLst>
          </p:cNvPr>
          <p:cNvCxnSpPr>
            <a:cxnSpLocks/>
          </p:cNvCxnSpPr>
          <p:nvPr/>
        </p:nvCxnSpPr>
        <p:spPr>
          <a:xfrm flipH="1" flipV="1">
            <a:off x="5744426" y="4199645"/>
            <a:ext cx="286532" cy="338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683520-D0AF-5348-A59B-FB397A1D67A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51659" y="3809615"/>
            <a:ext cx="2364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62A9AB-9608-004C-8FE0-39BC190FB71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751658" y="2909795"/>
            <a:ext cx="228727" cy="669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E67E40-3C0A-9148-B9C1-D946F6FAB04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44426" y="2033108"/>
            <a:ext cx="235959" cy="1395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88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2FE-023D-6C4F-A001-80BA108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                         2.2.1 Range Partitioning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2732B8-0138-904E-A071-1280480A8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091520"/>
              </p:ext>
            </p:extLst>
          </p:nvPr>
        </p:nvGraphicFramePr>
        <p:xfrm>
          <a:off x="3852699" y="2193274"/>
          <a:ext cx="485577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13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892223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949596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056184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453462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264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2264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75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831CD7D-D65B-DE4D-991B-704F718A9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856981"/>
              </p:ext>
            </p:extLst>
          </p:nvPr>
        </p:nvGraphicFramePr>
        <p:xfrm>
          <a:off x="3852699" y="3405666"/>
          <a:ext cx="5175688" cy="155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13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301505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995309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126272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256589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901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20593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0341"/>
                  </a:ext>
                </a:extLst>
              </a:tr>
              <a:tr h="2901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18782"/>
                  </a:ext>
                </a:extLst>
              </a:tr>
              <a:tr h="20593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226458"/>
                  </a:ext>
                </a:extLst>
              </a:tr>
              <a:tr h="20593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02383"/>
                  </a:ext>
                </a:extLst>
              </a:tr>
              <a:tr h="20593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0734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E5073F2-5B79-5944-B11E-4C6D0ABEF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735276"/>
              </p:ext>
            </p:extLst>
          </p:nvPr>
        </p:nvGraphicFramePr>
        <p:xfrm>
          <a:off x="3852699" y="5510809"/>
          <a:ext cx="5307727" cy="122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83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449680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1108628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25450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942436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64546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52555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75424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1286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55EB904-FB70-0141-B9A0-B6C644C7B8F3}"/>
              </a:ext>
            </a:extLst>
          </p:cNvPr>
          <p:cNvSpPr/>
          <p:nvPr/>
        </p:nvSpPr>
        <p:spPr>
          <a:xfrm>
            <a:off x="5674929" y="1981921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38E7D-6C5E-8043-BB5B-9AD01FBF9F27}"/>
              </a:ext>
            </a:extLst>
          </p:cNvPr>
          <p:cNvSpPr/>
          <p:nvPr/>
        </p:nvSpPr>
        <p:spPr>
          <a:xfrm>
            <a:off x="5711714" y="3201313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E123F-24E3-8C44-8871-25F60E6E6335}"/>
              </a:ext>
            </a:extLst>
          </p:cNvPr>
          <p:cNvSpPr/>
          <p:nvPr/>
        </p:nvSpPr>
        <p:spPr>
          <a:xfrm>
            <a:off x="5674929" y="5306456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3</a:t>
            </a:r>
          </a:p>
        </p:txBody>
      </p:sp>
    </p:spTree>
    <p:extLst>
      <p:ext uri="{BB962C8B-B14F-4D97-AF65-F5344CB8AC3E}">
        <p14:creationId xmlns:p14="http://schemas.microsoft.com/office/powerpoint/2010/main" val="760076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2AF295-D890-C54F-8A31-5CC29768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2.2.2 List Partitioning</a:t>
            </a:r>
          </a:p>
        </p:txBody>
      </p:sp>
    </p:spTree>
    <p:extLst>
      <p:ext uri="{BB962C8B-B14F-4D97-AF65-F5344CB8AC3E}">
        <p14:creationId xmlns:p14="http://schemas.microsoft.com/office/powerpoint/2010/main" val="3443350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AC30C-4FF0-D94B-86F6-E6658C45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2.2.1 List Partitioning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614F-9721-D34C-9AE7-666F5C4EF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We split the dB table rows by </a:t>
            </a:r>
            <a:r>
              <a:rPr lang="en-US" b="1" dirty="0"/>
              <a:t>explicitly</a:t>
            </a:r>
            <a:r>
              <a:rPr lang="en-US" dirty="0"/>
              <a:t> </a:t>
            </a:r>
            <a:r>
              <a:rPr lang="en-US" b="1" dirty="0"/>
              <a:t>listing which key value </a:t>
            </a:r>
            <a:r>
              <a:rPr lang="en-US" dirty="0"/>
              <a:t>appear in each partition and query the table based on </a:t>
            </a:r>
            <a:r>
              <a:rPr lang="en-US" b="1" dirty="0"/>
              <a:t>Partition Key.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Partition key = ‘airline’</a:t>
            </a:r>
          </a:p>
          <a:p>
            <a:pPr marL="0" indent="0">
              <a:buNone/>
            </a:pPr>
            <a:r>
              <a:rPr lang="en-US" dirty="0"/>
              <a:t>3. Partition1 Value = ‘JetBlue Airways’</a:t>
            </a:r>
          </a:p>
          <a:p>
            <a:pPr marL="0" indent="0">
              <a:buNone/>
            </a:pPr>
            <a:r>
              <a:rPr lang="en-US" dirty="0"/>
              <a:t>4. Partition2 Value = ‘Southwest Airlines’</a:t>
            </a:r>
          </a:p>
          <a:p>
            <a:pPr marL="0" indent="0">
              <a:buNone/>
            </a:pPr>
            <a:r>
              <a:rPr lang="en-US" dirty="0"/>
              <a:t>5. Partition3 Value = ‘American Airlines’</a:t>
            </a:r>
          </a:p>
          <a:p>
            <a:pPr marL="0" indent="0">
              <a:buNone/>
            </a:pPr>
            <a:r>
              <a:rPr lang="en-US" dirty="0"/>
              <a:t>6. Partition4 Value = ‘Delta Airlines’</a:t>
            </a:r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b="1" dirty="0"/>
              <a:t>Sort key = ‘id’, </a:t>
            </a:r>
            <a:r>
              <a:rPr lang="en-US" dirty="0"/>
              <a:t>We sort each partition based on id.</a:t>
            </a:r>
          </a:p>
        </p:txBody>
      </p:sp>
    </p:spTree>
    <p:extLst>
      <p:ext uri="{BB962C8B-B14F-4D97-AF65-F5344CB8AC3E}">
        <p14:creationId xmlns:p14="http://schemas.microsoft.com/office/powerpoint/2010/main" val="2761327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2FE-023D-6C4F-A001-80BA108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                     2.2.1 List Partitioning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2732B8-0138-904E-A071-1280480A8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11263" y="2256549"/>
          <a:ext cx="796947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00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2089046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1597572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80778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origin_id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destination_id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5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4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8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1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3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9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8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5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70087E-765D-9C44-A529-998035DD9F5F}"/>
              </a:ext>
            </a:extLst>
          </p:cNvPr>
          <p:cNvSpPr txBox="1"/>
          <p:nvPr/>
        </p:nvSpPr>
        <p:spPr>
          <a:xfrm>
            <a:off x="5426231" y="1788952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Flights Table</a:t>
            </a:r>
          </a:p>
        </p:txBody>
      </p:sp>
    </p:spTree>
    <p:extLst>
      <p:ext uri="{BB962C8B-B14F-4D97-AF65-F5344CB8AC3E}">
        <p14:creationId xmlns:p14="http://schemas.microsoft.com/office/powerpoint/2010/main" val="979475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2FE-023D-6C4F-A001-80BA108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                      2.2.1 List Partitioning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2732B8-0138-904E-A071-1280480A8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410986"/>
              </p:ext>
            </p:extLst>
          </p:nvPr>
        </p:nvGraphicFramePr>
        <p:xfrm>
          <a:off x="3852698" y="2193274"/>
          <a:ext cx="5026549" cy="124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38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222288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924910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20869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133123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0500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3331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752"/>
                  </a:ext>
                </a:extLst>
              </a:tr>
              <a:tr h="3331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622304"/>
                  </a:ext>
                </a:extLst>
              </a:tr>
              <a:tr h="3331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1579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831CD7D-D65B-DE4D-991B-704F718A9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652418"/>
              </p:ext>
            </p:extLst>
          </p:nvPr>
        </p:nvGraphicFramePr>
        <p:xfrm>
          <a:off x="3846786" y="3725074"/>
          <a:ext cx="5026550" cy="82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06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262560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965526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09257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218988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901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20593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0341"/>
                  </a:ext>
                </a:extLst>
              </a:tr>
              <a:tr h="2901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1878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E5073F2-5B79-5944-B11E-4C6D0ABEF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78826"/>
              </p:ext>
            </p:extLst>
          </p:nvPr>
        </p:nvGraphicFramePr>
        <p:xfrm>
          <a:off x="3872405" y="4784151"/>
          <a:ext cx="5129047" cy="98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15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372883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1049898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188043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995008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52555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75424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900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55EB904-FB70-0141-B9A0-B6C644C7B8F3}"/>
              </a:ext>
            </a:extLst>
          </p:cNvPr>
          <p:cNvSpPr/>
          <p:nvPr/>
        </p:nvSpPr>
        <p:spPr>
          <a:xfrm>
            <a:off x="5674929" y="1981921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38E7D-6C5E-8043-BB5B-9AD01FBF9F27}"/>
              </a:ext>
            </a:extLst>
          </p:cNvPr>
          <p:cNvSpPr/>
          <p:nvPr/>
        </p:nvSpPr>
        <p:spPr>
          <a:xfrm>
            <a:off x="5744562" y="3507710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E123F-24E3-8C44-8871-25F60E6E6335}"/>
              </a:ext>
            </a:extLst>
          </p:cNvPr>
          <p:cNvSpPr/>
          <p:nvPr/>
        </p:nvSpPr>
        <p:spPr>
          <a:xfrm>
            <a:off x="5764925" y="4595972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171B85-545E-DD48-964F-532F6ACA084A}"/>
              </a:ext>
            </a:extLst>
          </p:cNvPr>
          <p:cNvSpPr/>
          <p:nvPr/>
        </p:nvSpPr>
        <p:spPr>
          <a:xfrm>
            <a:off x="5744562" y="5856055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4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AC940A5-31B7-4C46-8CDB-BB312174A2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172124"/>
              </p:ext>
            </p:extLst>
          </p:nvPr>
        </p:nvGraphicFramePr>
        <p:xfrm>
          <a:off x="3846786" y="6059190"/>
          <a:ext cx="5307727" cy="73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83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449680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1108628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25450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942436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52555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7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199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E02ED81-C93C-144E-9131-436EAD95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2.2.3 Hash Partitioning</a:t>
            </a:r>
          </a:p>
        </p:txBody>
      </p:sp>
    </p:spTree>
    <p:extLst>
      <p:ext uri="{BB962C8B-B14F-4D97-AF65-F5344CB8AC3E}">
        <p14:creationId xmlns:p14="http://schemas.microsoft.com/office/powerpoint/2010/main" val="2531144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913F-750E-954E-9487-C5829EDB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2.2.3 Hash 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9E66-D7DE-CE46-9F65-FA67263E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We split the dB table rows based on the hash value of the </a:t>
            </a:r>
            <a:r>
              <a:rPr lang="en-US" b="1" dirty="0"/>
              <a:t>Partition Key.</a:t>
            </a:r>
          </a:p>
          <a:p>
            <a:pPr marL="0" indent="0">
              <a:buNone/>
            </a:pPr>
            <a:r>
              <a:rPr lang="en-US" dirty="0"/>
              <a:t>2. We choose an appropriate Hash function to avoid collision</a:t>
            </a:r>
          </a:p>
          <a:p>
            <a:pPr marL="0" indent="0">
              <a:buNone/>
            </a:pPr>
            <a:r>
              <a:rPr lang="en-US" dirty="0"/>
              <a:t>3. Queries get redirected based on hash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73B43-72C8-4241-AC03-293DD8F57E90}"/>
              </a:ext>
            </a:extLst>
          </p:cNvPr>
          <p:cNvSpPr/>
          <p:nvPr/>
        </p:nvSpPr>
        <p:spPr>
          <a:xfrm>
            <a:off x="2543503" y="3941378"/>
            <a:ext cx="1008994" cy="74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Key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E3FF7-90FF-0845-B6F0-A02098424087}"/>
              </a:ext>
            </a:extLst>
          </p:cNvPr>
          <p:cNvSpPr/>
          <p:nvPr/>
        </p:nvSpPr>
        <p:spPr>
          <a:xfrm>
            <a:off x="5257800" y="3983419"/>
            <a:ext cx="1008994" cy="662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46537-9B18-D64C-A84C-7EFE90CECB97}"/>
              </a:ext>
            </a:extLst>
          </p:cNvPr>
          <p:cNvSpPr/>
          <p:nvPr/>
        </p:nvSpPr>
        <p:spPr>
          <a:xfrm>
            <a:off x="7801303" y="4001294"/>
            <a:ext cx="1008994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02D41A-4AC7-0144-AC81-52F8C4E80CA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552497" y="4314495"/>
            <a:ext cx="17053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B0F1A-DD34-E246-B37B-EB2662B427D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266794" y="4314495"/>
            <a:ext cx="1534509" cy="17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7FA5F-994B-514C-AC43-F387C64AC769}"/>
              </a:ext>
            </a:extLst>
          </p:cNvPr>
          <p:cNvSpPr/>
          <p:nvPr/>
        </p:nvSpPr>
        <p:spPr>
          <a:xfrm>
            <a:off x="7801303" y="5233644"/>
            <a:ext cx="1008994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ID =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667C84-2543-B84D-AC9C-EC703F4DE078}"/>
              </a:ext>
            </a:extLst>
          </p:cNvPr>
          <p:cNvSpPr/>
          <p:nvPr/>
        </p:nvSpPr>
        <p:spPr>
          <a:xfrm>
            <a:off x="5291959" y="5233644"/>
            <a:ext cx="1008994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Modulo 4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3D4818-F3F0-2541-987D-E3E7932BC680}"/>
              </a:ext>
            </a:extLst>
          </p:cNvPr>
          <p:cNvSpPr/>
          <p:nvPr/>
        </p:nvSpPr>
        <p:spPr>
          <a:xfrm>
            <a:off x="2543503" y="5277259"/>
            <a:ext cx="1008994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id = 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3AD499-1104-2D46-B357-060160254FE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266794" y="5564720"/>
            <a:ext cx="153450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EECF19-1441-5A42-A343-0A3130A3530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552497" y="5608335"/>
            <a:ext cx="1739462" cy="10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85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2FE-023D-6C4F-A001-80BA108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                   2.2.3 Hash Partitioning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2732B8-0138-904E-A071-1280480A8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11263" y="2256549"/>
          <a:ext cx="796947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00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2089046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1597572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80778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origin_id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destination_id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5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4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8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1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3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9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8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5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70087E-765D-9C44-A529-998035DD9F5F}"/>
              </a:ext>
            </a:extLst>
          </p:cNvPr>
          <p:cNvSpPr txBox="1"/>
          <p:nvPr/>
        </p:nvSpPr>
        <p:spPr>
          <a:xfrm>
            <a:off x="5426231" y="1788952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Flights Table</a:t>
            </a:r>
          </a:p>
        </p:txBody>
      </p:sp>
    </p:spTree>
    <p:extLst>
      <p:ext uri="{BB962C8B-B14F-4D97-AF65-F5344CB8AC3E}">
        <p14:creationId xmlns:p14="http://schemas.microsoft.com/office/powerpoint/2010/main" val="3828825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2FE-023D-6C4F-A001-80BA108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                     2.2.3 Hash Partitioning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2732B8-0138-904E-A071-1280480A8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962080"/>
              </p:ext>
            </p:extLst>
          </p:nvPr>
        </p:nvGraphicFramePr>
        <p:xfrm>
          <a:off x="3852698" y="2193274"/>
          <a:ext cx="5026549" cy="910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38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222288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924910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20869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133123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0500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3331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752"/>
                  </a:ext>
                </a:extLst>
              </a:tr>
              <a:tr h="3331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6223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831CD7D-D65B-DE4D-991B-704F718A9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444058"/>
              </p:ext>
            </p:extLst>
          </p:nvPr>
        </p:nvGraphicFramePr>
        <p:xfrm>
          <a:off x="3880921" y="3431824"/>
          <a:ext cx="5026550" cy="111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06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262560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965526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09257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218988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901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20593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0341"/>
                  </a:ext>
                </a:extLst>
              </a:tr>
              <a:tr h="2901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18782"/>
                  </a:ext>
                </a:extLst>
              </a:tr>
              <a:tr h="2901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8651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E5073F2-5B79-5944-B11E-4C6D0ABEF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873588"/>
              </p:ext>
            </p:extLst>
          </p:nvPr>
        </p:nvGraphicFramePr>
        <p:xfrm>
          <a:off x="3872405" y="4784151"/>
          <a:ext cx="5129047" cy="98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15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372883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1049898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188043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995008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52555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75424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900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55EB904-FB70-0141-B9A0-B6C644C7B8F3}"/>
              </a:ext>
            </a:extLst>
          </p:cNvPr>
          <p:cNvSpPr/>
          <p:nvPr/>
        </p:nvSpPr>
        <p:spPr>
          <a:xfrm>
            <a:off x="5674929" y="1981921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38E7D-6C5E-8043-BB5B-9AD01FBF9F27}"/>
              </a:ext>
            </a:extLst>
          </p:cNvPr>
          <p:cNvSpPr/>
          <p:nvPr/>
        </p:nvSpPr>
        <p:spPr>
          <a:xfrm>
            <a:off x="5733394" y="3219673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E123F-24E3-8C44-8871-25F60E6E6335}"/>
              </a:ext>
            </a:extLst>
          </p:cNvPr>
          <p:cNvSpPr/>
          <p:nvPr/>
        </p:nvSpPr>
        <p:spPr>
          <a:xfrm>
            <a:off x="5764925" y="4595972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171B85-545E-DD48-964F-532F6ACA084A}"/>
              </a:ext>
            </a:extLst>
          </p:cNvPr>
          <p:cNvSpPr/>
          <p:nvPr/>
        </p:nvSpPr>
        <p:spPr>
          <a:xfrm>
            <a:off x="5744562" y="5856055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3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AC940A5-31B7-4C46-8CDB-BB312174A2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20211"/>
              </p:ext>
            </p:extLst>
          </p:nvPr>
        </p:nvGraphicFramePr>
        <p:xfrm>
          <a:off x="3846786" y="6059190"/>
          <a:ext cx="5307727" cy="73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83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449680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1108628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25450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942436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52555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7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700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2.2.3 Hash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2284859" y="27556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2714152" y="183914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1957406" y="372922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2284860" y="4676993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2714153" y="5593502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5988129" y="5353714"/>
            <a:ext cx="1495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5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7E8C6815-C539-DA4B-BC71-ABE4068E70D2}"/>
              </a:ext>
            </a:extLst>
          </p:cNvPr>
          <p:cNvSpPr/>
          <p:nvPr/>
        </p:nvSpPr>
        <p:spPr>
          <a:xfrm>
            <a:off x="8952046" y="2755649"/>
            <a:ext cx="2416028" cy="2598065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1ED95-D18E-8247-A2A3-BF47863CFCF7}"/>
              </a:ext>
            </a:extLst>
          </p:cNvPr>
          <p:cNvCxnSpPr>
            <a:cxnSpLocks/>
          </p:cNvCxnSpPr>
          <p:nvPr/>
        </p:nvCxnSpPr>
        <p:spPr>
          <a:xfrm>
            <a:off x="7483581" y="2135702"/>
            <a:ext cx="1454191" cy="1780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>
            <a:cxnSpLocks/>
          </p:cNvCxnSpPr>
          <p:nvPr/>
        </p:nvCxnSpPr>
        <p:spPr>
          <a:xfrm>
            <a:off x="3369061" y="2432264"/>
            <a:ext cx="1367319" cy="92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9768" y="3052211"/>
            <a:ext cx="1788868" cy="618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12314" y="3939545"/>
            <a:ext cx="2124066" cy="102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39769" y="4199645"/>
            <a:ext cx="1788867" cy="773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3369061" y="4407399"/>
            <a:ext cx="1373849" cy="1379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3C88D-AE42-E047-B3B4-2DBBDD876423}"/>
              </a:ext>
            </a:extLst>
          </p:cNvPr>
          <p:cNvSpPr/>
          <p:nvPr/>
        </p:nvSpPr>
        <p:spPr>
          <a:xfrm>
            <a:off x="5988129" y="4407399"/>
            <a:ext cx="1495452" cy="6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A6824-C3C4-4B41-8C50-21104D535810}"/>
              </a:ext>
            </a:extLst>
          </p:cNvPr>
          <p:cNvSpPr/>
          <p:nvPr/>
        </p:nvSpPr>
        <p:spPr>
          <a:xfrm>
            <a:off x="5988129" y="3464846"/>
            <a:ext cx="1495452" cy="6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85AC53-1F7D-BE4A-88C4-CAA7DCBFCD89}"/>
              </a:ext>
            </a:extLst>
          </p:cNvPr>
          <p:cNvSpPr/>
          <p:nvPr/>
        </p:nvSpPr>
        <p:spPr>
          <a:xfrm>
            <a:off x="5980385" y="2567790"/>
            <a:ext cx="1495452" cy="68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65353-4D6B-A64A-B415-0D3765B87503}"/>
              </a:ext>
            </a:extLst>
          </p:cNvPr>
          <p:cNvSpPr/>
          <p:nvPr/>
        </p:nvSpPr>
        <p:spPr>
          <a:xfrm>
            <a:off x="5980385" y="1711472"/>
            <a:ext cx="1495452" cy="64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B64BC9-53B1-664A-924C-B39718BC2497}"/>
              </a:ext>
            </a:extLst>
          </p:cNvPr>
          <p:cNvCxnSpPr>
            <a:cxnSpLocks/>
            <a:stCxn id="24" idx="3"/>
            <a:endCxn id="12" idx="2"/>
          </p:cNvCxnSpPr>
          <p:nvPr/>
        </p:nvCxnSpPr>
        <p:spPr>
          <a:xfrm>
            <a:off x="7475837" y="2909795"/>
            <a:ext cx="1476209" cy="1144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9C7F4B-296A-8343-88AB-690943B3F9C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83581" y="3809615"/>
            <a:ext cx="1468465" cy="344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A6599A-7083-054B-9DC6-791B8165D61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483581" y="4278806"/>
            <a:ext cx="1468465" cy="1371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D6AC2-E2E9-E643-ACF7-BE68A4770425}"/>
              </a:ext>
            </a:extLst>
          </p:cNvPr>
          <p:cNvCxnSpPr>
            <a:cxnSpLocks/>
          </p:cNvCxnSpPr>
          <p:nvPr/>
        </p:nvCxnSpPr>
        <p:spPr>
          <a:xfrm flipV="1">
            <a:off x="7494986" y="4178191"/>
            <a:ext cx="1457060" cy="571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2DC4D49-355F-674D-8CBD-B3D5A9000AC6}"/>
              </a:ext>
            </a:extLst>
          </p:cNvPr>
          <p:cNvSpPr/>
          <p:nvPr/>
        </p:nvSpPr>
        <p:spPr>
          <a:xfrm>
            <a:off x="4736380" y="3341319"/>
            <a:ext cx="1008046" cy="1196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4E6FE4-D213-9B4C-9FEE-96A13EB00B18}"/>
              </a:ext>
            </a:extLst>
          </p:cNvPr>
          <p:cNvCxnSpPr>
            <a:cxnSpLocks/>
          </p:cNvCxnSpPr>
          <p:nvPr/>
        </p:nvCxnSpPr>
        <p:spPr>
          <a:xfrm flipH="1" flipV="1">
            <a:off x="5758700" y="4488169"/>
            <a:ext cx="281880" cy="87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5722D7-AFCB-DE41-B765-24504BEA9CAE}"/>
              </a:ext>
            </a:extLst>
          </p:cNvPr>
          <p:cNvCxnSpPr>
            <a:cxnSpLocks/>
          </p:cNvCxnSpPr>
          <p:nvPr/>
        </p:nvCxnSpPr>
        <p:spPr>
          <a:xfrm flipH="1" flipV="1">
            <a:off x="5744426" y="4199645"/>
            <a:ext cx="286532" cy="338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683520-D0AF-5348-A59B-FB397A1D67A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51659" y="3809615"/>
            <a:ext cx="2364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62A9AB-9608-004C-8FE0-39BC190FB71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751658" y="2909795"/>
            <a:ext cx="228727" cy="669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E67E40-3C0A-9148-B9C1-D946F6FAB04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44426" y="2033108"/>
            <a:ext cx="235959" cy="1395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61FA96-060C-DA4E-B4F1-95DC0705C3DA}"/>
              </a:ext>
            </a:extLst>
          </p:cNvPr>
          <p:cNvSpPr/>
          <p:nvPr/>
        </p:nvSpPr>
        <p:spPr>
          <a:xfrm>
            <a:off x="9525429" y="3163517"/>
            <a:ext cx="1282262" cy="321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0FE8E8-6D39-CA49-A591-7EF171CE88D1}"/>
              </a:ext>
            </a:extLst>
          </p:cNvPr>
          <p:cNvSpPr/>
          <p:nvPr/>
        </p:nvSpPr>
        <p:spPr>
          <a:xfrm>
            <a:off x="9529369" y="3701983"/>
            <a:ext cx="1282262" cy="321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64226D-6C55-084B-8EA2-016B96B5CE38}"/>
              </a:ext>
            </a:extLst>
          </p:cNvPr>
          <p:cNvSpPr/>
          <p:nvPr/>
        </p:nvSpPr>
        <p:spPr>
          <a:xfrm>
            <a:off x="9529369" y="4267676"/>
            <a:ext cx="1282262" cy="321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62EBE3-6575-9441-AD9B-C88D277E92B7}"/>
              </a:ext>
            </a:extLst>
          </p:cNvPr>
          <p:cNvSpPr/>
          <p:nvPr/>
        </p:nvSpPr>
        <p:spPr>
          <a:xfrm>
            <a:off x="9529369" y="4888175"/>
            <a:ext cx="1282262" cy="321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3</a:t>
            </a:r>
          </a:p>
        </p:txBody>
      </p:sp>
    </p:spTree>
    <p:extLst>
      <p:ext uri="{BB962C8B-B14F-4D97-AF65-F5344CB8AC3E}">
        <p14:creationId xmlns:p14="http://schemas.microsoft.com/office/powerpoint/2010/main" val="290094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93B49-6370-C849-BEDF-52A0341E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                                  </a:t>
            </a:r>
            <a:r>
              <a:rPr lang="en-US" b="1"/>
              <a:t>1. Recap</a:t>
            </a:r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38C4-9F81-3D45-9F1C-E769160A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We spent some time trying to </a:t>
            </a:r>
            <a:r>
              <a:rPr lang="en-US" b="1" dirty="0"/>
              <a:t>scale up the servers </a:t>
            </a:r>
            <a:r>
              <a:rPr lang="en-US" dirty="0"/>
              <a:t>to handle client     requests.</a:t>
            </a:r>
          </a:p>
          <a:p>
            <a:pPr marL="0" indent="0">
              <a:buNone/>
            </a:pPr>
            <a:r>
              <a:rPr lang="en-US" dirty="0"/>
              <a:t>2. We discussed few </a:t>
            </a:r>
            <a:r>
              <a:rPr lang="en-US" b="1" dirty="0"/>
              <a:t>load balancing techniques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3. Also we touched upon </a:t>
            </a:r>
            <a:r>
              <a:rPr lang="en-US" b="1" dirty="0"/>
              <a:t>server Heat beat</a:t>
            </a:r>
            <a:r>
              <a:rPr lang="en-US" dirty="0"/>
              <a:t>(UDP packet at 5 sec interval) which every server sends to the Load balancer.</a:t>
            </a:r>
          </a:p>
          <a:p>
            <a:pPr marL="0" indent="0">
              <a:buNone/>
            </a:pPr>
            <a:r>
              <a:rPr lang="en-US" dirty="0"/>
              <a:t>4. We don’t have a </a:t>
            </a:r>
            <a:r>
              <a:rPr lang="en-US" b="1" dirty="0"/>
              <a:t>single point of failures </a:t>
            </a:r>
            <a:r>
              <a:rPr lang="en-US" dirty="0"/>
              <a:t>now. </a:t>
            </a:r>
            <a:r>
              <a:rPr lang="en-US" b="1" dirty="0"/>
              <a:t>Really ?</a:t>
            </a:r>
          </a:p>
          <a:p>
            <a:pPr marL="0" indent="0">
              <a:buNone/>
            </a:pPr>
            <a:r>
              <a:rPr lang="en-US" dirty="0"/>
              <a:t>5. What if </a:t>
            </a:r>
            <a:r>
              <a:rPr lang="en-US" b="1" dirty="0"/>
              <a:t>LB fails </a:t>
            </a:r>
            <a:r>
              <a:rPr lang="en-US" dirty="0"/>
              <a:t>?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38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84FA-296A-CD43-8DE5-7D29E3CD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2.2 Concerns with Horizontal Partitioning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1836-0A3E-B74D-9888-3F021FC6C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600" dirty="0"/>
              <a:t>So far we have been </a:t>
            </a:r>
            <a:r>
              <a:rPr lang="en-US" sz="2600" b="1" dirty="0"/>
              <a:t>splitting the table </a:t>
            </a:r>
            <a:r>
              <a:rPr lang="en-US" sz="2600" dirty="0"/>
              <a:t>residing in the </a:t>
            </a:r>
            <a:r>
              <a:rPr lang="en-US" sz="2600" b="1" dirty="0"/>
              <a:t>same dB server.</a:t>
            </a:r>
          </a:p>
          <a:p>
            <a:pPr marL="514350" indent="-514350">
              <a:buAutoNum type="arabicPeriod"/>
            </a:pPr>
            <a:r>
              <a:rPr lang="en-US" sz="2600" dirty="0"/>
              <a:t>What happens if the table </a:t>
            </a:r>
            <a:r>
              <a:rPr lang="en-US" sz="2600" b="1" dirty="0"/>
              <a:t>query results don’t fit </a:t>
            </a:r>
            <a:r>
              <a:rPr lang="en-US" sz="2600" dirty="0"/>
              <a:t>in the dB server memory(16 GB)?</a:t>
            </a:r>
          </a:p>
          <a:p>
            <a:pPr marL="514350" indent="-514350">
              <a:buAutoNum type="arabicPeriod"/>
            </a:pPr>
            <a:r>
              <a:rPr lang="en-US" sz="2600" dirty="0"/>
              <a:t>What happens if the </a:t>
            </a:r>
            <a:r>
              <a:rPr lang="en-US" sz="2600" b="1" dirty="0"/>
              <a:t>number of records we can keep in a dB </a:t>
            </a:r>
            <a:r>
              <a:rPr lang="en-US" sz="2600" dirty="0"/>
              <a:t>reaches its limit ?</a:t>
            </a:r>
          </a:p>
          <a:p>
            <a:pPr marL="514350" indent="-514350">
              <a:buAutoNum type="arabicPeriod"/>
            </a:pPr>
            <a:r>
              <a:rPr lang="en-US" sz="2600" dirty="0"/>
              <a:t>What happens if the CPU(2.9 GHz) is </a:t>
            </a:r>
            <a:r>
              <a:rPr lang="en-US" sz="2600" b="1" dirty="0"/>
              <a:t>not able to execute a dB query </a:t>
            </a:r>
            <a:r>
              <a:rPr lang="en-US" sz="2600" dirty="0"/>
              <a:t>within an acceptable time limit ?</a:t>
            </a:r>
          </a:p>
          <a:p>
            <a:pPr marL="514350" indent="-514350">
              <a:buAutoNum type="arabicPeriod"/>
            </a:pPr>
            <a:r>
              <a:rPr lang="en-US" sz="2600" dirty="0"/>
              <a:t>We have a </a:t>
            </a:r>
            <a:r>
              <a:rPr lang="en-US" sz="2600" b="1" dirty="0"/>
              <a:t>single point of failure</a:t>
            </a:r>
            <a:r>
              <a:rPr lang="en-US" sz="2600" dirty="0"/>
              <a:t> with a single </a:t>
            </a:r>
            <a:r>
              <a:rPr lang="en-US" sz="2600" dirty="0" err="1"/>
              <a:t>dB.</a:t>
            </a:r>
            <a:endParaRPr lang="en-US" sz="2600" dirty="0"/>
          </a:p>
          <a:p>
            <a:pPr marL="514350" indent="-514350">
              <a:buAutoNum type="arabicPeriod"/>
            </a:pPr>
            <a:r>
              <a:rPr lang="en-US" sz="2600" b="1" dirty="0"/>
              <a:t>HOTFIX: Vertically Scale the dB server ? Maybe.!!</a:t>
            </a:r>
          </a:p>
        </p:txBody>
      </p:sp>
    </p:spTree>
    <p:extLst>
      <p:ext uri="{BB962C8B-B14F-4D97-AF65-F5344CB8AC3E}">
        <p14:creationId xmlns:p14="http://schemas.microsoft.com/office/powerpoint/2010/main" val="865057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40963-AF64-634B-A96E-29C8C18A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</a:t>
            </a: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Sharding </a:t>
            </a:r>
          </a:p>
        </p:txBody>
      </p:sp>
    </p:spTree>
    <p:extLst>
      <p:ext uri="{BB962C8B-B14F-4D97-AF65-F5344CB8AC3E}">
        <p14:creationId xmlns:p14="http://schemas.microsoft.com/office/powerpoint/2010/main" val="3122929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F102-4B38-324F-8128-703AB2DF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</a:t>
            </a:r>
            <a:r>
              <a:rPr lang="en-US" b="1" dirty="0"/>
              <a:t>3. </a:t>
            </a:r>
            <a:r>
              <a:rPr lang="en-US" b="1" dirty="0" err="1"/>
              <a:t>Sharding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ED81-FD2E-AB4E-83E9-15A4551B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We keep </a:t>
            </a:r>
            <a:r>
              <a:rPr lang="en-US" b="1" dirty="0"/>
              <a:t>each horizontal partition(Table) </a:t>
            </a:r>
            <a:r>
              <a:rPr lang="en-US" dirty="0"/>
              <a:t>in a different </a:t>
            </a:r>
            <a:r>
              <a:rPr lang="en-US" b="1" dirty="0"/>
              <a:t>dB server </a:t>
            </a:r>
            <a:r>
              <a:rPr lang="en-US" dirty="0"/>
              <a:t>called a </a:t>
            </a:r>
            <a:r>
              <a:rPr lang="en-US" b="1" dirty="0"/>
              <a:t>Shard.</a:t>
            </a:r>
          </a:p>
          <a:p>
            <a:pPr marL="0" indent="0">
              <a:buNone/>
            </a:pPr>
            <a:r>
              <a:rPr lang="en-US" dirty="0"/>
              <a:t>2. We can </a:t>
            </a:r>
            <a:r>
              <a:rPr lang="en-US" b="1" dirty="0"/>
              <a:t>choose range/List/hash/composite </a:t>
            </a:r>
            <a:r>
              <a:rPr lang="en-US" dirty="0" err="1"/>
              <a:t>sharding</a:t>
            </a:r>
            <a:r>
              <a:rPr lang="en-US" dirty="0"/>
              <a:t> scheme.</a:t>
            </a:r>
          </a:p>
          <a:p>
            <a:pPr marL="0" indent="0">
              <a:buNone/>
            </a:pPr>
            <a:r>
              <a:rPr lang="en-US" dirty="0"/>
              <a:t>3. Application Server’s query is routed to a Shard based on </a:t>
            </a:r>
            <a:r>
              <a:rPr lang="en-US" b="1" dirty="0"/>
              <a:t>Shard Key.</a:t>
            </a:r>
          </a:p>
          <a:p>
            <a:pPr marL="0" indent="0">
              <a:buNone/>
            </a:pPr>
            <a:r>
              <a:rPr lang="en-US" dirty="0"/>
              <a:t>4. Choose </a:t>
            </a:r>
            <a:r>
              <a:rPr lang="en-US" b="1" dirty="0"/>
              <a:t>Shard Key</a:t>
            </a:r>
            <a:r>
              <a:rPr lang="en-US" dirty="0"/>
              <a:t> </a:t>
            </a:r>
            <a:r>
              <a:rPr lang="en-US" b="1" dirty="0"/>
              <a:t>wisely</a:t>
            </a:r>
            <a:r>
              <a:rPr lang="en-US" dirty="0"/>
              <a:t>.!! We don’t want too many JOINS(O(M+N)) over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2D42B7-356C-BC4B-A049-1CF3769696D4}"/>
              </a:ext>
            </a:extLst>
          </p:cNvPr>
          <p:cNvSpPr/>
          <p:nvPr/>
        </p:nvSpPr>
        <p:spPr>
          <a:xfrm>
            <a:off x="2778281" y="4855778"/>
            <a:ext cx="1008994" cy="71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Key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52575-4730-BF47-98F6-C41C49552EBF}"/>
              </a:ext>
            </a:extLst>
          </p:cNvPr>
          <p:cNvSpPr/>
          <p:nvPr/>
        </p:nvSpPr>
        <p:spPr>
          <a:xfrm>
            <a:off x="5222859" y="4897819"/>
            <a:ext cx="1008994" cy="662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CFB2E-D390-754C-8222-4FACDB68578A}"/>
              </a:ext>
            </a:extLst>
          </p:cNvPr>
          <p:cNvSpPr/>
          <p:nvPr/>
        </p:nvSpPr>
        <p:spPr>
          <a:xfrm>
            <a:off x="7667437" y="4913583"/>
            <a:ext cx="1008994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3FF66C-EA3C-6D44-8887-707F85AC8F94}"/>
              </a:ext>
            </a:extLst>
          </p:cNvPr>
          <p:cNvCxnSpPr>
            <a:endCxn id="5" idx="1"/>
          </p:cNvCxnSpPr>
          <p:nvPr/>
        </p:nvCxnSpPr>
        <p:spPr>
          <a:xfrm>
            <a:off x="3787275" y="5228895"/>
            <a:ext cx="14355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AB298-9FB9-B54E-B5BD-B23A472B3E9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231853" y="5244659"/>
            <a:ext cx="14355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61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2FE-023D-6C4F-A001-80BA108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           3. </a:t>
            </a:r>
            <a:r>
              <a:rPr lang="en-US" b="1" dirty="0" err="1"/>
              <a:t>Sharding</a:t>
            </a:r>
            <a:r>
              <a:rPr lang="en-US" b="1" dirty="0"/>
              <a:t>: Using hash Partitioning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2732B8-0138-904E-A071-1280480A8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52698" y="2193274"/>
          <a:ext cx="5026549" cy="910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38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222288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924910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20869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133123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0500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3331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752"/>
                  </a:ext>
                </a:extLst>
              </a:tr>
              <a:tr h="3331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6223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831CD7D-D65B-DE4D-991B-704F718A91EF}"/>
              </a:ext>
            </a:extLst>
          </p:cNvPr>
          <p:cNvGraphicFramePr>
            <a:graphicFrameLocks/>
          </p:cNvGraphicFramePr>
          <p:nvPr/>
        </p:nvGraphicFramePr>
        <p:xfrm>
          <a:off x="3880921" y="3431824"/>
          <a:ext cx="5026550" cy="111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06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262560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965526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09257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1218988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901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20593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0341"/>
                  </a:ext>
                </a:extLst>
              </a:tr>
              <a:tr h="2901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18782"/>
                  </a:ext>
                </a:extLst>
              </a:tr>
              <a:tr h="2901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8651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E5073F2-5B79-5944-B11E-4C6D0ABEF1E1}"/>
              </a:ext>
            </a:extLst>
          </p:cNvPr>
          <p:cNvGraphicFramePr>
            <a:graphicFrameLocks/>
          </p:cNvGraphicFramePr>
          <p:nvPr/>
        </p:nvGraphicFramePr>
        <p:xfrm>
          <a:off x="3872405" y="4784151"/>
          <a:ext cx="5129047" cy="98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15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372883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1049898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188043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995008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Southwest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52555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JetBlue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75424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900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55EB904-FB70-0141-B9A0-B6C644C7B8F3}"/>
              </a:ext>
            </a:extLst>
          </p:cNvPr>
          <p:cNvSpPr/>
          <p:nvPr/>
        </p:nvSpPr>
        <p:spPr>
          <a:xfrm>
            <a:off x="5674929" y="1981921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38E7D-6C5E-8043-BB5B-9AD01FBF9F27}"/>
              </a:ext>
            </a:extLst>
          </p:cNvPr>
          <p:cNvSpPr/>
          <p:nvPr/>
        </p:nvSpPr>
        <p:spPr>
          <a:xfrm>
            <a:off x="5733394" y="3219673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E123F-24E3-8C44-8871-25F60E6E6335}"/>
              </a:ext>
            </a:extLst>
          </p:cNvPr>
          <p:cNvSpPr/>
          <p:nvPr/>
        </p:nvSpPr>
        <p:spPr>
          <a:xfrm>
            <a:off x="5764925" y="4595972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171B85-545E-DD48-964F-532F6ACA084A}"/>
              </a:ext>
            </a:extLst>
          </p:cNvPr>
          <p:cNvSpPr/>
          <p:nvPr/>
        </p:nvSpPr>
        <p:spPr>
          <a:xfrm>
            <a:off x="5744562" y="5856055"/>
            <a:ext cx="1524000" cy="17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3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AC940A5-31B7-4C46-8CDB-BB312174A254}"/>
              </a:ext>
            </a:extLst>
          </p:cNvPr>
          <p:cNvGraphicFramePr>
            <a:graphicFrameLocks/>
          </p:cNvGraphicFramePr>
          <p:nvPr/>
        </p:nvGraphicFramePr>
        <p:xfrm>
          <a:off x="3846786" y="6059190"/>
          <a:ext cx="5307727" cy="73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83">
                  <a:extLst>
                    <a:ext uri="{9D8B030D-6E8A-4147-A177-3AD203B41FA5}">
                      <a16:colId xmlns:a16="http://schemas.microsoft.com/office/drawing/2014/main" val="300521115"/>
                    </a:ext>
                  </a:extLst>
                </a:gridCol>
                <a:gridCol w="1449680">
                  <a:extLst>
                    <a:ext uri="{9D8B030D-6E8A-4147-A177-3AD203B41FA5}">
                      <a16:colId xmlns:a16="http://schemas.microsoft.com/office/drawing/2014/main" val="2144559156"/>
                    </a:ext>
                  </a:extLst>
                </a:gridCol>
                <a:gridCol w="1108628">
                  <a:extLst>
                    <a:ext uri="{9D8B030D-6E8A-4147-A177-3AD203B41FA5}">
                      <a16:colId xmlns:a16="http://schemas.microsoft.com/office/drawing/2014/main" val="4103983691"/>
                    </a:ext>
                  </a:extLst>
                </a:gridCol>
                <a:gridCol w="1254500">
                  <a:extLst>
                    <a:ext uri="{9D8B030D-6E8A-4147-A177-3AD203B41FA5}">
                      <a16:colId xmlns:a16="http://schemas.microsoft.com/office/drawing/2014/main" val="2596801801"/>
                    </a:ext>
                  </a:extLst>
                </a:gridCol>
                <a:gridCol w="942436">
                  <a:extLst>
                    <a:ext uri="{9D8B030D-6E8A-4147-A177-3AD203B41FA5}">
                      <a16:colId xmlns:a16="http://schemas.microsoft.com/office/drawing/2014/main" val="1129178753"/>
                    </a:ext>
                  </a:extLst>
                </a:gridCol>
              </a:tblGrid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PK=id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origin_id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destination_id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01268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52555"/>
                  </a:ext>
                </a:extLst>
              </a:tr>
              <a:tr h="245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Delta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7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560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3. </a:t>
            </a:r>
            <a:r>
              <a:rPr lang="en-US" b="1" dirty="0" err="1"/>
              <a:t>Sharding</a:t>
            </a:r>
            <a:r>
              <a:rPr lang="en-US" b="1" dirty="0"/>
              <a:t>: Using hash Partitioning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2284859" y="27556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2714152" y="183914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1957406" y="372922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2284860" y="4676993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2714153" y="5593502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5988129" y="5353714"/>
            <a:ext cx="1495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1ED95-D18E-8247-A2A3-BF47863CFCF7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7483581" y="2135702"/>
            <a:ext cx="1476493" cy="22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>
            <a:cxnSpLocks/>
          </p:cNvCxnSpPr>
          <p:nvPr/>
        </p:nvCxnSpPr>
        <p:spPr>
          <a:xfrm>
            <a:off x="3369061" y="2432264"/>
            <a:ext cx="1367319" cy="923156"/>
          </a:xfrm>
          <a:prstGeom prst="straightConnector1">
            <a:avLst/>
          </a:prstGeom>
          <a:ln w="63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9768" y="3052211"/>
            <a:ext cx="1788868" cy="618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12314" y="3939545"/>
            <a:ext cx="2124066" cy="102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39769" y="4199645"/>
            <a:ext cx="1788867" cy="773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3369061" y="4407399"/>
            <a:ext cx="1373849" cy="1379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3C88D-AE42-E047-B3B4-2DBBDD876423}"/>
              </a:ext>
            </a:extLst>
          </p:cNvPr>
          <p:cNvSpPr/>
          <p:nvPr/>
        </p:nvSpPr>
        <p:spPr>
          <a:xfrm>
            <a:off x="5988129" y="4407399"/>
            <a:ext cx="1495452" cy="6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A6824-C3C4-4B41-8C50-21104D535810}"/>
              </a:ext>
            </a:extLst>
          </p:cNvPr>
          <p:cNvSpPr/>
          <p:nvPr/>
        </p:nvSpPr>
        <p:spPr>
          <a:xfrm>
            <a:off x="5988129" y="3464846"/>
            <a:ext cx="1495452" cy="6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85AC53-1F7D-BE4A-88C4-CAA7DCBFCD89}"/>
              </a:ext>
            </a:extLst>
          </p:cNvPr>
          <p:cNvSpPr/>
          <p:nvPr/>
        </p:nvSpPr>
        <p:spPr>
          <a:xfrm>
            <a:off x="5980385" y="2567790"/>
            <a:ext cx="1495452" cy="68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65353-4D6B-A64A-B415-0D3765B87503}"/>
              </a:ext>
            </a:extLst>
          </p:cNvPr>
          <p:cNvSpPr/>
          <p:nvPr/>
        </p:nvSpPr>
        <p:spPr>
          <a:xfrm>
            <a:off x="5980385" y="1711472"/>
            <a:ext cx="1495452" cy="64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B64BC9-53B1-664A-924C-B39718BC2497}"/>
              </a:ext>
            </a:extLst>
          </p:cNvPr>
          <p:cNvCxnSpPr>
            <a:cxnSpLocks/>
            <a:stCxn id="24" idx="3"/>
            <a:endCxn id="46" idx="2"/>
          </p:cNvCxnSpPr>
          <p:nvPr/>
        </p:nvCxnSpPr>
        <p:spPr>
          <a:xfrm>
            <a:off x="7475837" y="2909795"/>
            <a:ext cx="1478444" cy="369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9C7F4B-296A-8343-88AB-690943B3F9C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483581" y="3429000"/>
            <a:ext cx="1508545" cy="380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A6599A-7083-054B-9DC6-791B8165D61F}"/>
              </a:ext>
            </a:extLst>
          </p:cNvPr>
          <p:cNvCxnSpPr>
            <a:cxnSpLocks/>
            <a:stCxn id="10" idx="3"/>
            <a:endCxn id="45" idx="2"/>
          </p:cNvCxnSpPr>
          <p:nvPr/>
        </p:nvCxnSpPr>
        <p:spPr>
          <a:xfrm flipV="1">
            <a:off x="7483581" y="5464630"/>
            <a:ext cx="1528796" cy="185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D6AC2-E2E9-E643-ACF7-BE68A4770425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7494986" y="4306332"/>
            <a:ext cx="1497140" cy="443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2DC4D49-355F-674D-8CBD-B3D5A9000AC6}"/>
              </a:ext>
            </a:extLst>
          </p:cNvPr>
          <p:cNvSpPr/>
          <p:nvPr/>
        </p:nvSpPr>
        <p:spPr>
          <a:xfrm>
            <a:off x="4736380" y="3341319"/>
            <a:ext cx="1008046" cy="1196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4E6FE4-D213-9B4C-9FEE-96A13EB00B18}"/>
              </a:ext>
            </a:extLst>
          </p:cNvPr>
          <p:cNvCxnSpPr>
            <a:cxnSpLocks/>
          </p:cNvCxnSpPr>
          <p:nvPr/>
        </p:nvCxnSpPr>
        <p:spPr>
          <a:xfrm flipH="1" flipV="1">
            <a:off x="5758700" y="4488169"/>
            <a:ext cx="281880" cy="87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5722D7-AFCB-DE41-B765-24504BEA9CAE}"/>
              </a:ext>
            </a:extLst>
          </p:cNvPr>
          <p:cNvCxnSpPr>
            <a:cxnSpLocks/>
          </p:cNvCxnSpPr>
          <p:nvPr/>
        </p:nvCxnSpPr>
        <p:spPr>
          <a:xfrm flipH="1" flipV="1">
            <a:off x="5744426" y="4199645"/>
            <a:ext cx="286532" cy="338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683520-D0AF-5348-A59B-FB397A1D67A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51659" y="3809615"/>
            <a:ext cx="2364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62A9AB-9608-004C-8FE0-39BC190FB71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751658" y="2909795"/>
            <a:ext cx="228727" cy="669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E67E40-3C0A-9148-B9C1-D946F6FAB04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44426" y="2033108"/>
            <a:ext cx="235959" cy="1395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2DDFE564-A917-AE4E-AF3A-DFD28ED88FA4}"/>
              </a:ext>
            </a:extLst>
          </p:cNvPr>
          <p:cNvSpPr/>
          <p:nvPr/>
        </p:nvSpPr>
        <p:spPr>
          <a:xfrm>
            <a:off x="8992126" y="3863259"/>
            <a:ext cx="1623321" cy="886145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2</a:t>
            </a:r>
          </a:p>
          <a:p>
            <a:pPr algn="ctr"/>
            <a:r>
              <a:rPr lang="en-US" dirty="0"/>
              <a:t>Flight id-2,6,10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7ECD5D44-9F25-EF4C-900B-A48A7C428A6A}"/>
              </a:ext>
            </a:extLst>
          </p:cNvPr>
          <p:cNvSpPr/>
          <p:nvPr/>
        </p:nvSpPr>
        <p:spPr>
          <a:xfrm>
            <a:off x="9012377" y="5021557"/>
            <a:ext cx="1495452" cy="886145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3</a:t>
            </a:r>
          </a:p>
          <a:p>
            <a:pPr algn="ctr"/>
            <a:r>
              <a:rPr lang="en-US" dirty="0"/>
              <a:t>Flight id-3,7</a:t>
            </a:r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D5BA2540-398D-5343-B7F0-BEDAB4BDA1FD}"/>
              </a:ext>
            </a:extLst>
          </p:cNvPr>
          <p:cNvSpPr/>
          <p:nvPr/>
        </p:nvSpPr>
        <p:spPr>
          <a:xfrm>
            <a:off x="8954281" y="2836138"/>
            <a:ext cx="1495452" cy="886145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1</a:t>
            </a:r>
          </a:p>
          <a:p>
            <a:pPr algn="ctr"/>
            <a:r>
              <a:rPr lang="en-US" dirty="0"/>
              <a:t>Flight id-1,5,9</a:t>
            </a: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08CB8766-E624-ED42-A928-2E11EC4E0C8B}"/>
              </a:ext>
            </a:extLst>
          </p:cNvPr>
          <p:cNvSpPr/>
          <p:nvPr/>
        </p:nvSpPr>
        <p:spPr>
          <a:xfrm>
            <a:off x="8960074" y="1715208"/>
            <a:ext cx="1495452" cy="886145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0</a:t>
            </a:r>
          </a:p>
          <a:p>
            <a:pPr algn="ctr"/>
            <a:r>
              <a:rPr lang="en-US" dirty="0"/>
              <a:t>Flight id-4, 8</a:t>
            </a:r>
          </a:p>
        </p:txBody>
      </p:sp>
    </p:spTree>
    <p:extLst>
      <p:ext uri="{BB962C8B-B14F-4D97-AF65-F5344CB8AC3E}">
        <p14:creationId xmlns:p14="http://schemas.microsoft.com/office/powerpoint/2010/main" val="3481648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4766F-0E72-2848-81A7-420A77CC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 Benefits of </a:t>
            </a:r>
            <a:r>
              <a:rPr lang="en-US" b="1" dirty="0" err="1"/>
              <a:t>Sharding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402-0CEE-6D45-BBA3-502CF8A85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Now each dB shard can </a:t>
            </a:r>
            <a:r>
              <a:rPr lang="en-US" b="1" dirty="0"/>
              <a:t>scale up well </a:t>
            </a:r>
            <a:r>
              <a:rPr lang="en-US" dirty="0"/>
              <a:t>as the </a:t>
            </a:r>
            <a:r>
              <a:rPr lang="en-US" b="1" dirty="0"/>
              <a:t>data size grows.</a:t>
            </a:r>
          </a:p>
          <a:p>
            <a:pPr marL="514350" indent="-514350">
              <a:buAutoNum type="arabicPeriod"/>
            </a:pPr>
            <a:r>
              <a:rPr lang="en-US" dirty="0"/>
              <a:t>Also now we have </a:t>
            </a:r>
            <a:r>
              <a:rPr lang="en-US" b="1" dirty="0"/>
              <a:t>concurrency, whoa:</a:t>
            </a:r>
          </a:p>
          <a:p>
            <a:pPr marL="0" indent="0">
              <a:buNone/>
            </a:pPr>
            <a:r>
              <a:rPr lang="en-US" dirty="0"/>
              <a:t>Time(Querying Table 1 on Shard 1 + Querying Table 2 on Shard 2) </a:t>
            </a:r>
            <a:r>
              <a:rPr lang="en-US" b="1" dirty="0"/>
              <a:t>&lt; </a:t>
            </a:r>
            <a:r>
              <a:rPr lang="en-US" dirty="0"/>
              <a:t>Time(Querying Table 1 and Table 2 on same dB server) 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Queries</a:t>
            </a:r>
            <a:r>
              <a:rPr lang="en-US" dirty="0"/>
              <a:t> are </a:t>
            </a:r>
            <a:r>
              <a:rPr lang="en-US" b="1" dirty="0"/>
              <a:t>faster</a:t>
            </a:r>
            <a:r>
              <a:rPr lang="en-US" dirty="0"/>
              <a:t> now.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Proudly, </a:t>
            </a:r>
            <a:r>
              <a:rPr lang="en-US" dirty="0"/>
              <a:t>We have solved the problem of </a:t>
            </a:r>
            <a:r>
              <a:rPr lang="en-US" b="1"/>
              <a:t>single point of failure</a:t>
            </a:r>
            <a:r>
              <a:rPr lang="en-US" dirty="0"/>
              <a:t>. If </a:t>
            </a:r>
            <a:r>
              <a:rPr lang="en-US" b="1" dirty="0"/>
              <a:t>one shard is down </a:t>
            </a:r>
            <a:r>
              <a:rPr lang="en-US" dirty="0"/>
              <a:t>we still have </a:t>
            </a:r>
            <a:r>
              <a:rPr lang="en-US" b="1" dirty="0"/>
              <a:t>other shards up </a:t>
            </a:r>
            <a:r>
              <a:rPr lang="en-US" dirty="0"/>
              <a:t>and running. </a:t>
            </a:r>
            <a:r>
              <a:rPr lang="en-US" b="1" dirty="0"/>
              <a:t>Really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75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09780-C3F3-9541-8749-F348CE74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Concerns with </a:t>
            </a:r>
            <a:r>
              <a:rPr lang="en-US" b="1" dirty="0" err="1"/>
              <a:t>Sharding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5A21-DBE9-2144-9D53-8D1D93FF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What if all </a:t>
            </a:r>
            <a:r>
              <a:rPr lang="en-US" b="1" dirty="0"/>
              <a:t>4 application servers </a:t>
            </a:r>
            <a:r>
              <a:rPr lang="en-US" dirty="0"/>
              <a:t>query </a:t>
            </a:r>
            <a:r>
              <a:rPr lang="en-US" b="1" dirty="0"/>
              <a:t>Shard-0</a:t>
            </a:r>
            <a:r>
              <a:rPr lang="en-US" dirty="0"/>
              <a:t> concurrently and overload </a:t>
            </a:r>
            <a:r>
              <a:rPr lang="en-US" b="1" dirty="0"/>
              <a:t>Shard-0 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2. Every shard is a </a:t>
            </a:r>
            <a:r>
              <a:rPr lang="en-US" b="1" dirty="0"/>
              <a:t>single point of failure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893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Concerns with </a:t>
            </a:r>
            <a:r>
              <a:rPr lang="en-US" b="1" dirty="0" err="1"/>
              <a:t>Sharding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2284859" y="27556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2714152" y="183914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1957406" y="372922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2284860" y="4676993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2714153" y="5593502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5988129" y="5353714"/>
            <a:ext cx="1495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1ED95-D18E-8247-A2A3-BF47863CFCF7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7483581" y="2135702"/>
            <a:ext cx="1476493" cy="22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>
            <a:cxnSpLocks/>
          </p:cNvCxnSpPr>
          <p:nvPr/>
        </p:nvCxnSpPr>
        <p:spPr>
          <a:xfrm>
            <a:off x="3369061" y="2432264"/>
            <a:ext cx="1367319" cy="92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9768" y="3052211"/>
            <a:ext cx="1788868" cy="618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12314" y="3939545"/>
            <a:ext cx="2124066" cy="102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39769" y="4199645"/>
            <a:ext cx="1788867" cy="773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3369061" y="4407399"/>
            <a:ext cx="1373849" cy="1379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3C88D-AE42-E047-B3B4-2DBBDD876423}"/>
              </a:ext>
            </a:extLst>
          </p:cNvPr>
          <p:cNvSpPr/>
          <p:nvPr/>
        </p:nvSpPr>
        <p:spPr>
          <a:xfrm>
            <a:off x="5988129" y="4407399"/>
            <a:ext cx="1495452" cy="6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A6824-C3C4-4B41-8C50-21104D535810}"/>
              </a:ext>
            </a:extLst>
          </p:cNvPr>
          <p:cNvSpPr/>
          <p:nvPr/>
        </p:nvSpPr>
        <p:spPr>
          <a:xfrm>
            <a:off x="5988129" y="3464846"/>
            <a:ext cx="1495452" cy="6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85AC53-1F7D-BE4A-88C4-CAA7DCBFCD89}"/>
              </a:ext>
            </a:extLst>
          </p:cNvPr>
          <p:cNvSpPr/>
          <p:nvPr/>
        </p:nvSpPr>
        <p:spPr>
          <a:xfrm>
            <a:off x="5980385" y="2567790"/>
            <a:ext cx="1495452" cy="68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65353-4D6B-A64A-B415-0D3765B87503}"/>
              </a:ext>
            </a:extLst>
          </p:cNvPr>
          <p:cNvSpPr/>
          <p:nvPr/>
        </p:nvSpPr>
        <p:spPr>
          <a:xfrm>
            <a:off x="5980385" y="1711472"/>
            <a:ext cx="1495452" cy="64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B64BC9-53B1-664A-924C-B39718BC249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475837" y="2259724"/>
            <a:ext cx="1478444" cy="650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9C7F4B-296A-8343-88AB-690943B3F9C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483581" y="2432264"/>
            <a:ext cx="1470700" cy="1377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A6599A-7083-054B-9DC6-791B8165D61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483581" y="2567790"/>
            <a:ext cx="1649909" cy="3082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D6AC2-E2E9-E643-ACF7-BE68A4770425}"/>
              </a:ext>
            </a:extLst>
          </p:cNvPr>
          <p:cNvCxnSpPr>
            <a:cxnSpLocks/>
          </p:cNvCxnSpPr>
          <p:nvPr/>
        </p:nvCxnSpPr>
        <p:spPr>
          <a:xfrm flipV="1">
            <a:off x="7494986" y="2450601"/>
            <a:ext cx="1517391" cy="2298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2DC4D49-355F-674D-8CBD-B3D5A9000AC6}"/>
              </a:ext>
            </a:extLst>
          </p:cNvPr>
          <p:cNvSpPr/>
          <p:nvPr/>
        </p:nvSpPr>
        <p:spPr>
          <a:xfrm>
            <a:off x="4736380" y="3341319"/>
            <a:ext cx="1008046" cy="1196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4E6FE4-D213-9B4C-9FEE-96A13EB00B18}"/>
              </a:ext>
            </a:extLst>
          </p:cNvPr>
          <p:cNvCxnSpPr>
            <a:cxnSpLocks/>
          </p:cNvCxnSpPr>
          <p:nvPr/>
        </p:nvCxnSpPr>
        <p:spPr>
          <a:xfrm flipH="1" flipV="1">
            <a:off x="5758700" y="4488169"/>
            <a:ext cx="281880" cy="87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5722D7-AFCB-DE41-B765-24504BEA9CAE}"/>
              </a:ext>
            </a:extLst>
          </p:cNvPr>
          <p:cNvCxnSpPr>
            <a:cxnSpLocks/>
          </p:cNvCxnSpPr>
          <p:nvPr/>
        </p:nvCxnSpPr>
        <p:spPr>
          <a:xfrm flipH="1" flipV="1">
            <a:off x="5744426" y="4199645"/>
            <a:ext cx="286532" cy="338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683520-D0AF-5348-A59B-FB397A1D67A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51659" y="3809615"/>
            <a:ext cx="2364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62A9AB-9608-004C-8FE0-39BC190FB71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751658" y="2909795"/>
            <a:ext cx="228727" cy="669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E67E40-3C0A-9148-B9C1-D946F6FAB04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44426" y="2033108"/>
            <a:ext cx="235959" cy="1395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2DDFE564-A917-AE4E-AF3A-DFD28ED88FA4}"/>
              </a:ext>
            </a:extLst>
          </p:cNvPr>
          <p:cNvSpPr/>
          <p:nvPr/>
        </p:nvSpPr>
        <p:spPr>
          <a:xfrm>
            <a:off x="8992126" y="3863259"/>
            <a:ext cx="1623321" cy="886145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2</a:t>
            </a:r>
          </a:p>
          <a:p>
            <a:pPr algn="ctr"/>
            <a:r>
              <a:rPr lang="en-US" dirty="0"/>
              <a:t>Flight id-2,6,10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7ECD5D44-9F25-EF4C-900B-A48A7C428A6A}"/>
              </a:ext>
            </a:extLst>
          </p:cNvPr>
          <p:cNvSpPr/>
          <p:nvPr/>
        </p:nvSpPr>
        <p:spPr>
          <a:xfrm>
            <a:off x="9012377" y="5021557"/>
            <a:ext cx="1495452" cy="886145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3</a:t>
            </a:r>
          </a:p>
          <a:p>
            <a:pPr algn="ctr"/>
            <a:r>
              <a:rPr lang="en-US" dirty="0"/>
              <a:t>Flight id-3,7</a:t>
            </a:r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D5BA2540-398D-5343-B7F0-BEDAB4BDA1FD}"/>
              </a:ext>
            </a:extLst>
          </p:cNvPr>
          <p:cNvSpPr/>
          <p:nvPr/>
        </p:nvSpPr>
        <p:spPr>
          <a:xfrm>
            <a:off x="8954281" y="2836138"/>
            <a:ext cx="1495452" cy="886145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1</a:t>
            </a:r>
          </a:p>
          <a:p>
            <a:pPr algn="ctr"/>
            <a:r>
              <a:rPr lang="en-US" dirty="0"/>
              <a:t>Flight id-1,5,9</a:t>
            </a: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08CB8766-E624-ED42-A928-2E11EC4E0C8B}"/>
              </a:ext>
            </a:extLst>
          </p:cNvPr>
          <p:cNvSpPr/>
          <p:nvPr/>
        </p:nvSpPr>
        <p:spPr>
          <a:xfrm>
            <a:off x="8960074" y="1715208"/>
            <a:ext cx="1495452" cy="886145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0</a:t>
            </a:r>
          </a:p>
          <a:p>
            <a:pPr algn="ctr"/>
            <a:r>
              <a:rPr lang="en-US" dirty="0"/>
              <a:t>Flight id-4, 8</a:t>
            </a:r>
          </a:p>
        </p:txBody>
      </p:sp>
    </p:spTree>
    <p:extLst>
      <p:ext uri="{BB962C8B-B14F-4D97-AF65-F5344CB8AC3E}">
        <p14:creationId xmlns:p14="http://schemas.microsoft.com/office/powerpoint/2010/main" val="2995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836FCA7-1C30-8F43-BA16-118FAF4A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Database Replication</a:t>
            </a:r>
          </a:p>
        </p:txBody>
      </p:sp>
    </p:spTree>
    <p:extLst>
      <p:ext uri="{BB962C8B-B14F-4D97-AF65-F5344CB8AC3E}">
        <p14:creationId xmlns:p14="http://schemas.microsoft.com/office/powerpoint/2010/main" val="279517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3BEA2-ACDC-8D43-B5C7-DDBFEEDE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</a:t>
            </a:r>
            <a:r>
              <a:rPr lang="en-US" b="1" dirty="0"/>
              <a:t>4. Database Replication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031B-E8B3-D245-B59F-431E7898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The idea is to </a:t>
            </a:r>
            <a:r>
              <a:rPr lang="en-US" b="1" dirty="0"/>
              <a:t>create multiple copies </a:t>
            </a:r>
            <a:r>
              <a:rPr lang="en-US" dirty="0"/>
              <a:t>of each Shard called a </a:t>
            </a:r>
            <a:r>
              <a:rPr lang="en-US" b="1" dirty="0"/>
              <a:t>Replica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Now we </a:t>
            </a:r>
            <a:r>
              <a:rPr lang="en-US" b="1" dirty="0"/>
              <a:t>distribute the load across replicas </a:t>
            </a:r>
            <a:r>
              <a:rPr lang="en-US" dirty="0"/>
              <a:t>using a </a:t>
            </a:r>
            <a:r>
              <a:rPr lang="en-US" b="1" dirty="0"/>
              <a:t>Load balancer.</a:t>
            </a:r>
          </a:p>
          <a:p>
            <a:pPr marL="0" indent="0">
              <a:buNone/>
            </a:pPr>
            <a:r>
              <a:rPr lang="en-US" dirty="0"/>
              <a:t>3. This solves the single point of failure issues having shard replicas.</a:t>
            </a:r>
          </a:p>
          <a:p>
            <a:pPr marL="0" indent="0">
              <a:buNone/>
            </a:pPr>
            <a:r>
              <a:rPr lang="en-US" dirty="0"/>
              <a:t>4. Lets create </a:t>
            </a:r>
            <a:r>
              <a:rPr lang="en-US" b="1" dirty="0"/>
              <a:t>3 dB replicas </a:t>
            </a:r>
            <a:r>
              <a:rPr lang="en-US" dirty="0"/>
              <a:t>of each of the </a:t>
            </a:r>
            <a:r>
              <a:rPr lang="en-US" b="1" dirty="0"/>
              <a:t>Shards-0,1,2,3.</a:t>
            </a:r>
          </a:p>
        </p:txBody>
      </p:sp>
    </p:spTree>
    <p:extLst>
      <p:ext uri="{BB962C8B-B14F-4D97-AF65-F5344CB8AC3E}">
        <p14:creationId xmlns:p14="http://schemas.microsoft.com/office/powerpoint/2010/main" val="66055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</a:t>
            </a:r>
            <a:r>
              <a:rPr lang="en-US" b="1" dirty="0"/>
              <a:t>1.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2284859" y="27556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2714152" y="183914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1957406" y="372922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2284860" y="4676993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2714153" y="5593502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5988129" y="5353714"/>
            <a:ext cx="1495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5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7E8C6815-C539-DA4B-BC71-ABE4068E70D2}"/>
              </a:ext>
            </a:extLst>
          </p:cNvPr>
          <p:cNvSpPr/>
          <p:nvPr/>
        </p:nvSpPr>
        <p:spPr>
          <a:xfrm>
            <a:off x="8952046" y="3579114"/>
            <a:ext cx="1135117" cy="893353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1ED95-D18E-8247-A2A3-BF47863CFCF7}"/>
              </a:ext>
            </a:extLst>
          </p:cNvPr>
          <p:cNvCxnSpPr>
            <a:cxnSpLocks/>
          </p:cNvCxnSpPr>
          <p:nvPr/>
        </p:nvCxnSpPr>
        <p:spPr>
          <a:xfrm>
            <a:off x="7483581" y="2135702"/>
            <a:ext cx="1454191" cy="1780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>
            <a:cxnSpLocks/>
          </p:cNvCxnSpPr>
          <p:nvPr/>
        </p:nvCxnSpPr>
        <p:spPr>
          <a:xfrm>
            <a:off x="3369061" y="2432264"/>
            <a:ext cx="1367319" cy="92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9768" y="3052211"/>
            <a:ext cx="1788868" cy="618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12314" y="3939545"/>
            <a:ext cx="2124066" cy="102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39769" y="4199645"/>
            <a:ext cx="1788867" cy="773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3369061" y="4407399"/>
            <a:ext cx="1373849" cy="1379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3C88D-AE42-E047-B3B4-2DBBDD876423}"/>
              </a:ext>
            </a:extLst>
          </p:cNvPr>
          <p:cNvSpPr/>
          <p:nvPr/>
        </p:nvSpPr>
        <p:spPr>
          <a:xfrm>
            <a:off x="5988129" y="4407399"/>
            <a:ext cx="1495452" cy="6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A6824-C3C4-4B41-8C50-21104D535810}"/>
              </a:ext>
            </a:extLst>
          </p:cNvPr>
          <p:cNvSpPr/>
          <p:nvPr/>
        </p:nvSpPr>
        <p:spPr>
          <a:xfrm>
            <a:off x="5988129" y="3464846"/>
            <a:ext cx="1495452" cy="6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85AC53-1F7D-BE4A-88C4-CAA7DCBFCD89}"/>
              </a:ext>
            </a:extLst>
          </p:cNvPr>
          <p:cNvSpPr/>
          <p:nvPr/>
        </p:nvSpPr>
        <p:spPr>
          <a:xfrm>
            <a:off x="5980385" y="2567790"/>
            <a:ext cx="1495452" cy="68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65353-4D6B-A64A-B415-0D3765B87503}"/>
              </a:ext>
            </a:extLst>
          </p:cNvPr>
          <p:cNvSpPr/>
          <p:nvPr/>
        </p:nvSpPr>
        <p:spPr>
          <a:xfrm>
            <a:off x="5980385" y="1711472"/>
            <a:ext cx="1495452" cy="64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B64BC9-53B1-664A-924C-B39718BC2497}"/>
              </a:ext>
            </a:extLst>
          </p:cNvPr>
          <p:cNvCxnSpPr>
            <a:cxnSpLocks/>
            <a:stCxn id="24" idx="3"/>
            <a:endCxn id="12" idx="2"/>
          </p:cNvCxnSpPr>
          <p:nvPr/>
        </p:nvCxnSpPr>
        <p:spPr>
          <a:xfrm>
            <a:off x="7475837" y="2909795"/>
            <a:ext cx="1476209" cy="1115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9C7F4B-296A-8343-88AB-690943B3F9C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83581" y="3809615"/>
            <a:ext cx="1468465" cy="344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A6599A-7083-054B-9DC6-791B8165D61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483581" y="4278806"/>
            <a:ext cx="1468465" cy="1371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D6AC2-E2E9-E643-ACF7-BE68A4770425}"/>
              </a:ext>
            </a:extLst>
          </p:cNvPr>
          <p:cNvCxnSpPr>
            <a:cxnSpLocks/>
          </p:cNvCxnSpPr>
          <p:nvPr/>
        </p:nvCxnSpPr>
        <p:spPr>
          <a:xfrm flipV="1">
            <a:off x="7494986" y="4178191"/>
            <a:ext cx="1457060" cy="571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2DC4D49-355F-674D-8CBD-B3D5A9000AC6}"/>
              </a:ext>
            </a:extLst>
          </p:cNvPr>
          <p:cNvSpPr/>
          <p:nvPr/>
        </p:nvSpPr>
        <p:spPr>
          <a:xfrm>
            <a:off x="4736380" y="3341319"/>
            <a:ext cx="1008046" cy="1196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4E6FE4-D213-9B4C-9FEE-96A13EB00B18}"/>
              </a:ext>
            </a:extLst>
          </p:cNvPr>
          <p:cNvCxnSpPr>
            <a:cxnSpLocks/>
          </p:cNvCxnSpPr>
          <p:nvPr/>
        </p:nvCxnSpPr>
        <p:spPr>
          <a:xfrm flipH="1" flipV="1">
            <a:off x="5758700" y="4488169"/>
            <a:ext cx="281880" cy="87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5722D7-AFCB-DE41-B765-24504BEA9CAE}"/>
              </a:ext>
            </a:extLst>
          </p:cNvPr>
          <p:cNvCxnSpPr>
            <a:cxnSpLocks/>
          </p:cNvCxnSpPr>
          <p:nvPr/>
        </p:nvCxnSpPr>
        <p:spPr>
          <a:xfrm flipH="1" flipV="1">
            <a:off x="5744426" y="4199645"/>
            <a:ext cx="286532" cy="338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683520-D0AF-5348-A59B-FB397A1D67A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51659" y="3809615"/>
            <a:ext cx="2364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62A9AB-9608-004C-8FE0-39BC190FB71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751658" y="2909795"/>
            <a:ext cx="228727" cy="669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E67E40-3C0A-9148-B9C1-D946F6FAB04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44426" y="2033108"/>
            <a:ext cx="235959" cy="1395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F6F1101-3FFA-4B41-9DA7-CD63A59B63B7}"/>
              </a:ext>
            </a:extLst>
          </p:cNvPr>
          <p:cNvSpPr/>
          <p:nvPr/>
        </p:nvSpPr>
        <p:spPr>
          <a:xfrm>
            <a:off x="4928604" y="3500400"/>
            <a:ext cx="1008046" cy="1196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242676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4. Database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633103" y="26601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633103" y="167028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536797" y="3952399"/>
            <a:ext cx="63405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506409" y="496770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542127" y="602119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3322463" y="5542148"/>
            <a:ext cx="1495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>
            <a:cxnSpLocks/>
          </p:cNvCxnSpPr>
          <p:nvPr/>
        </p:nvCxnSpPr>
        <p:spPr>
          <a:xfrm>
            <a:off x="1320432" y="1989023"/>
            <a:ext cx="601639" cy="1458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88012" y="2956711"/>
            <a:ext cx="634059" cy="865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122116" y="3955247"/>
            <a:ext cx="799955" cy="337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</p:cNvCxnSpPr>
          <p:nvPr/>
        </p:nvCxnSpPr>
        <p:spPr>
          <a:xfrm flipV="1">
            <a:off x="1130485" y="4259160"/>
            <a:ext cx="810187" cy="996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1194033" y="4415483"/>
            <a:ext cx="754136" cy="1948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3C88D-AE42-E047-B3B4-2DBBDD876423}"/>
              </a:ext>
            </a:extLst>
          </p:cNvPr>
          <p:cNvSpPr/>
          <p:nvPr/>
        </p:nvSpPr>
        <p:spPr>
          <a:xfrm>
            <a:off x="3338912" y="4327837"/>
            <a:ext cx="1495452" cy="6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A6824-C3C4-4B41-8C50-21104D535810}"/>
              </a:ext>
            </a:extLst>
          </p:cNvPr>
          <p:cNvSpPr/>
          <p:nvPr/>
        </p:nvSpPr>
        <p:spPr>
          <a:xfrm>
            <a:off x="3338912" y="3352675"/>
            <a:ext cx="1495452" cy="6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85AC53-1F7D-BE4A-88C4-CAA7DCBFCD89}"/>
              </a:ext>
            </a:extLst>
          </p:cNvPr>
          <p:cNvSpPr/>
          <p:nvPr/>
        </p:nvSpPr>
        <p:spPr>
          <a:xfrm>
            <a:off x="3338912" y="2371820"/>
            <a:ext cx="1495452" cy="68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65353-4D6B-A64A-B415-0D3765B87503}"/>
              </a:ext>
            </a:extLst>
          </p:cNvPr>
          <p:cNvSpPr/>
          <p:nvPr/>
        </p:nvSpPr>
        <p:spPr>
          <a:xfrm>
            <a:off x="3338912" y="1615101"/>
            <a:ext cx="1495452" cy="64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B64BC9-53B1-664A-924C-B39718BC24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25926" y="4295670"/>
            <a:ext cx="396537" cy="1543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9C7F4B-296A-8343-88AB-690943B3F9C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925926" y="1936737"/>
            <a:ext cx="412986" cy="17792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2DC4D49-355F-674D-8CBD-B3D5A9000AC6}"/>
              </a:ext>
            </a:extLst>
          </p:cNvPr>
          <p:cNvSpPr/>
          <p:nvPr/>
        </p:nvSpPr>
        <p:spPr>
          <a:xfrm>
            <a:off x="1922071" y="3357021"/>
            <a:ext cx="1008046" cy="1196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4E6FE4-D213-9B4C-9FEE-96A13EB00B18}"/>
              </a:ext>
            </a:extLst>
          </p:cNvPr>
          <p:cNvCxnSpPr>
            <a:cxnSpLocks/>
            <a:stCxn id="18" idx="1"/>
            <a:endCxn id="5" idx="3"/>
          </p:cNvCxnSpPr>
          <p:nvPr/>
        </p:nvCxnSpPr>
        <p:spPr>
          <a:xfrm flipH="1">
            <a:off x="2930117" y="3697444"/>
            <a:ext cx="408795" cy="257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5722D7-AFCB-DE41-B765-24504BEA9CA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887110" y="4062612"/>
            <a:ext cx="451802" cy="60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683520-D0AF-5348-A59B-FB397A1D67A3}"/>
              </a:ext>
            </a:extLst>
          </p:cNvPr>
          <p:cNvCxnSpPr>
            <a:cxnSpLocks/>
          </p:cNvCxnSpPr>
          <p:nvPr/>
        </p:nvCxnSpPr>
        <p:spPr>
          <a:xfrm flipH="1">
            <a:off x="4396627" y="3604874"/>
            <a:ext cx="2364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62A9AB-9608-004C-8FE0-39BC190FB71C}"/>
              </a:ext>
            </a:extLst>
          </p:cNvPr>
          <p:cNvCxnSpPr>
            <a:cxnSpLocks/>
          </p:cNvCxnSpPr>
          <p:nvPr/>
        </p:nvCxnSpPr>
        <p:spPr>
          <a:xfrm flipH="1">
            <a:off x="4404370" y="2448762"/>
            <a:ext cx="228727" cy="669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E67E40-3C0A-9148-B9C1-D946F6FAB044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925926" y="2713825"/>
            <a:ext cx="412986" cy="1083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2DDFE564-A917-AE4E-AF3A-DFD28ED88FA4}"/>
              </a:ext>
            </a:extLst>
          </p:cNvPr>
          <p:cNvSpPr/>
          <p:nvPr/>
        </p:nvSpPr>
        <p:spPr>
          <a:xfrm>
            <a:off x="6209792" y="4452567"/>
            <a:ext cx="1623321" cy="1058745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Shard-2</a:t>
            </a:r>
          </a:p>
          <a:p>
            <a:pPr algn="ctr"/>
            <a:r>
              <a:rPr lang="en-US" dirty="0"/>
              <a:t>Flight id-2,6,10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7ECD5D44-9F25-EF4C-900B-A48A7C428A6A}"/>
              </a:ext>
            </a:extLst>
          </p:cNvPr>
          <p:cNvSpPr/>
          <p:nvPr/>
        </p:nvSpPr>
        <p:spPr>
          <a:xfrm>
            <a:off x="6333577" y="5792299"/>
            <a:ext cx="1495452" cy="1074693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Shard 3</a:t>
            </a:r>
          </a:p>
          <a:p>
            <a:pPr algn="ctr"/>
            <a:r>
              <a:rPr lang="en-US" dirty="0"/>
              <a:t>Flight id-3,7</a:t>
            </a:r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D5BA2540-398D-5343-B7F0-BEDAB4BDA1FD}"/>
              </a:ext>
            </a:extLst>
          </p:cNvPr>
          <p:cNvSpPr/>
          <p:nvPr/>
        </p:nvSpPr>
        <p:spPr>
          <a:xfrm>
            <a:off x="6276241" y="3016251"/>
            <a:ext cx="1495452" cy="1086928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Shard-1</a:t>
            </a:r>
          </a:p>
          <a:p>
            <a:pPr algn="ctr"/>
            <a:r>
              <a:rPr lang="en-US" dirty="0"/>
              <a:t>Flight id-1,5,9</a:t>
            </a: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08CB8766-E624-ED42-A928-2E11EC4E0C8B}"/>
              </a:ext>
            </a:extLst>
          </p:cNvPr>
          <p:cNvSpPr/>
          <p:nvPr/>
        </p:nvSpPr>
        <p:spPr>
          <a:xfrm>
            <a:off x="6333577" y="1615101"/>
            <a:ext cx="1495452" cy="1022604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Shard-0</a:t>
            </a:r>
          </a:p>
          <a:p>
            <a:pPr algn="ctr"/>
            <a:r>
              <a:rPr lang="en-US" dirty="0"/>
              <a:t>Flight id-4, 8</a:t>
            </a:r>
          </a:p>
        </p:txBody>
      </p: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362E6CBC-554A-D74D-B8D0-67FF79C6FE8B}"/>
              </a:ext>
            </a:extLst>
          </p:cNvPr>
          <p:cNvSpPr/>
          <p:nvPr/>
        </p:nvSpPr>
        <p:spPr>
          <a:xfrm>
            <a:off x="8634786" y="2103307"/>
            <a:ext cx="1495452" cy="718478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0</a:t>
            </a:r>
          </a:p>
          <a:p>
            <a:pPr algn="ctr"/>
            <a:r>
              <a:rPr lang="en-US" dirty="0"/>
              <a:t>Flight id-4, 8</a:t>
            </a:r>
          </a:p>
        </p:txBody>
      </p: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18716B91-24F9-0840-A605-173C34D601C4}"/>
              </a:ext>
            </a:extLst>
          </p:cNvPr>
          <p:cNvSpPr/>
          <p:nvPr/>
        </p:nvSpPr>
        <p:spPr>
          <a:xfrm>
            <a:off x="8613134" y="1476407"/>
            <a:ext cx="1495452" cy="569054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0</a:t>
            </a:r>
          </a:p>
          <a:p>
            <a:pPr algn="ctr"/>
            <a:r>
              <a:rPr lang="en-US" dirty="0"/>
              <a:t>Flight id-4, 8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91000B95-3FCF-2C43-B98F-0BE962417413}"/>
              </a:ext>
            </a:extLst>
          </p:cNvPr>
          <p:cNvSpPr/>
          <p:nvPr/>
        </p:nvSpPr>
        <p:spPr>
          <a:xfrm>
            <a:off x="8660085" y="3658686"/>
            <a:ext cx="1495452" cy="600474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1</a:t>
            </a:r>
          </a:p>
          <a:p>
            <a:pPr algn="ctr"/>
            <a:r>
              <a:rPr lang="en-US" dirty="0"/>
              <a:t>Flight id-1,5,9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247A9B0F-3571-CA42-947C-2CAFF52524ED}"/>
              </a:ext>
            </a:extLst>
          </p:cNvPr>
          <p:cNvSpPr/>
          <p:nvPr/>
        </p:nvSpPr>
        <p:spPr>
          <a:xfrm>
            <a:off x="8634785" y="2892901"/>
            <a:ext cx="1495451" cy="646032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1</a:t>
            </a:r>
          </a:p>
          <a:p>
            <a:pPr algn="ctr"/>
            <a:r>
              <a:rPr lang="en-US" dirty="0"/>
              <a:t>Flight id-1,5,9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1DC0D124-E5C0-C542-94E1-B422780BDA32}"/>
              </a:ext>
            </a:extLst>
          </p:cNvPr>
          <p:cNvSpPr/>
          <p:nvPr/>
        </p:nvSpPr>
        <p:spPr>
          <a:xfrm>
            <a:off x="8660086" y="4362635"/>
            <a:ext cx="1623320" cy="667436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2</a:t>
            </a:r>
          </a:p>
          <a:p>
            <a:pPr algn="ctr"/>
            <a:r>
              <a:rPr lang="en-US" dirty="0"/>
              <a:t>Flight id-2,6,10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ACF34AF8-C816-3D4B-B3E0-34A5F3CCD075}"/>
              </a:ext>
            </a:extLst>
          </p:cNvPr>
          <p:cNvSpPr/>
          <p:nvPr/>
        </p:nvSpPr>
        <p:spPr>
          <a:xfrm>
            <a:off x="8660085" y="5059214"/>
            <a:ext cx="1709375" cy="570284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2</a:t>
            </a:r>
          </a:p>
          <a:p>
            <a:pPr algn="ctr"/>
            <a:r>
              <a:rPr lang="en-US" dirty="0"/>
              <a:t>Flight id-2,6,10</a:t>
            </a: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A604E975-4E70-8F4D-AC9A-9C5E9FC7860F}"/>
              </a:ext>
            </a:extLst>
          </p:cNvPr>
          <p:cNvSpPr/>
          <p:nvPr/>
        </p:nvSpPr>
        <p:spPr>
          <a:xfrm>
            <a:off x="8716380" y="5666835"/>
            <a:ext cx="1567026" cy="593124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3</a:t>
            </a:r>
          </a:p>
          <a:p>
            <a:pPr algn="ctr"/>
            <a:r>
              <a:rPr lang="en-US" dirty="0"/>
              <a:t>Flight id-3,7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6759714E-65D6-D249-81BE-47A4F82CDE3A}"/>
              </a:ext>
            </a:extLst>
          </p:cNvPr>
          <p:cNvSpPr/>
          <p:nvPr/>
        </p:nvSpPr>
        <p:spPr>
          <a:xfrm>
            <a:off x="8710913" y="6328084"/>
            <a:ext cx="1658547" cy="517633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3</a:t>
            </a:r>
          </a:p>
          <a:p>
            <a:pPr algn="ctr"/>
            <a:r>
              <a:rPr lang="en-US" dirty="0"/>
              <a:t>Flight id-3,7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120181-9D7F-FC49-B8A1-157B8A34709F}"/>
              </a:ext>
            </a:extLst>
          </p:cNvPr>
          <p:cNvSpPr/>
          <p:nvPr/>
        </p:nvSpPr>
        <p:spPr>
          <a:xfrm>
            <a:off x="5120434" y="6048055"/>
            <a:ext cx="1008046" cy="7808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CB8A2A3-FEC6-EC4C-8D25-1FE4A439C22C}"/>
              </a:ext>
            </a:extLst>
          </p:cNvPr>
          <p:cNvSpPr/>
          <p:nvPr/>
        </p:nvSpPr>
        <p:spPr>
          <a:xfrm>
            <a:off x="5131042" y="1619385"/>
            <a:ext cx="1008046" cy="7808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DE8E77-B012-DC4D-BEEB-B13CDD25653A}"/>
              </a:ext>
            </a:extLst>
          </p:cNvPr>
          <p:cNvSpPr/>
          <p:nvPr/>
        </p:nvSpPr>
        <p:spPr>
          <a:xfrm>
            <a:off x="5078024" y="3139700"/>
            <a:ext cx="1008046" cy="7808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089EB1-BC98-764E-81A6-BF481116EDEF}"/>
              </a:ext>
            </a:extLst>
          </p:cNvPr>
          <p:cNvSpPr/>
          <p:nvPr/>
        </p:nvSpPr>
        <p:spPr>
          <a:xfrm>
            <a:off x="5058826" y="4578918"/>
            <a:ext cx="1008046" cy="7474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FB11D8D-D200-C744-BB05-87174AC9AA38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834364" y="1936737"/>
            <a:ext cx="286070" cy="84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5C8EB0-1F99-1C45-B81F-F6188F4FB3E6}"/>
              </a:ext>
            </a:extLst>
          </p:cNvPr>
          <p:cNvCxnSpPr>
            <a:cxnSpLocks/>
            <a:stCxn id="24" idx="3"/>
            <a:endCxn id="67" idx="1"/>
          </p:cNvCxnSpPr>
          <p:nvPr/>
        </p:nvCxnSpPr>
        <p:spPr>
          <a:xfrm>
            <a:off x="4834364" y="2713825"/>
            <a:ext cx="243660" cy="816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B9CB73-46C5-9947-8D1B-EB0577906FAA}"/>
              </a:ext>
            </a:extLst>
          </p:cNvPr>
          <p:cNvCxnSpPr>
            <a:cxnSpLocks/>
            <a:stCxn id="18" idx="3"/>
            <a:endCxn id="68" idx="1"/>
          </p:cNvCxnSpPr>
          <p:nvPr/>
        </p:nvCxnSpPr>
        <p:spPr>
          <a:xfrm>
            <a:off x="4834364" y="3697444"/>
            <a:ext cx="224462" cy="1255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A665151-B7C4-EA43-B1E8-BAD65EE310F4}"/>
              </a:ext>
            </a:extLst>
          </p:cNvPr>
          <p:cNvCxnSpPr>
            <a:cxnSpLocks/>
            <a:stCxn id="65" idx="1"/>
            <a:endCxn id="17" idx="3"/>
          </p:cNvCxnSpPr>
          <p:nvPr/>
        </p:nvCxnSpPr>
        <p:spPr>
          <a:xfrm flipH="1" flipV="1">
            <a:off x="4834364" y="4669842"/>
            <a:ext cx="286070" cy="1768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2AF8589-092D-C84A-BE2E-02A040F018C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817915" y="5838710"/>
            <a:ext cx="332808" cy="748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B125B8-0262-B041-A917-BBAB5EFC2410}"/>
              </a:ext>
            </a:extLst>
          </p:cNvPr>
          <p:cNvCxnSpPr>
            <a:cxnSpLocks/>
            <a:stCxn id="66" idx="3"/>
            <a:endCxn id="47" idx="2"/>
          </p:cNvCxnSpPr>
          <p:nvPr/>
        </p:nvCxnSpPr>
        <p:spPr>
          <a:xfrm>
            <a:off x="6139088" y="2009810"/>
            <a:ext cx="194489" cy="116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C7110C-4B19-984D-9FF1-747D94DF76C9}"/>
              </a:ext>
            </a:extLst>
          </p:cNvPr>
          <p:cNvCxnSpPr>
            <a:cxnSpLocks/>
            <a:stCxn id="47" idx="4"/>
          </p:cNvCxnSpPr>
          <p:nvPr/>
        </p:nvCxnSpPr>
        <p:spPr>
          <a:xfrm flipV="1">
            <a:off x="7829029" y="1780433"/>
            <a:ext cx="771764" cy="345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A928B2A-7829-0D4D-BABD-54A6C9BEF1CB}"/>
              </a:ext>
            </a:extLst>
          </p:cNvPr>
          <p:cNvCxnSpPr>
            <a:cxnSpLocks/>
          </p:cNvCxnSpPr>
          <p:nvPr/>
        </p:nvCxnSpPr>
        <p:spPr>
          <a:xfrm>
            <a:off x="7793532" y="2277159"/>
            <a:ext cx="846480" cy="151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54B43DD-C190-9646-AD7E-7F2DF64432A4}"/>
              </a:ext>
            </a:extLst>
          </p:cNvPr>
          <p:cNvCxnSpPr>
            <a:cxnSpLocks/>
            <a:stCxn id="67" idx="3"/>
            <a:endCxn id="46" idx="2"/>
          </p:cNvCxnSpPr>
          <p:nvPr/>
        </p:nvCxnSpPr>
        <p:spPr>
          <a:xfrm>
            <a:off x="6086070" y="3530125"/>
            <a:ext cx="190171" cy="29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F50208D-83EC-B84E-BF21-88AAF9E5CE6A}"/>
              </a:ext>
            </a:extLst>
          </p:cNvPr>
          <p:cNvCxnSpPr>
            <a:cxnSpLocks/>
            <a:stCxn id="46" idx="4"/>
            <a:endCxn id="59" idx="2"/>
          </p:cNvCxnSpPr>
          <p:nvPr/>
        </p:nvCxnSpPr>
        <p:spPr>
          <a:xfrm flipV="1">
            <a:off x="7771693" y="3215917"/>
            <a:ext cx="863092" cy="343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C1C52CF-33C4-6140-9A6B-FACFEFF2A82D}"/>
              </a:ext>
            </a:extLst>
          </p:cNvPr>
          <p:cNvCxnSpPr>
            <a:cxnSpLocks/>
            <a:stCxn id="58" idx="2"/>
            <a:endCxn id="46" idx="4"/>
          </p:cNvCxnSpPr>
          <p:nvPr/>
        </p:nvCxnSpPr>
        <p:spPr>
          <a:xfrm flipH="1" flipV="1">
            <a:off x="7771693" y="3559715"/>
            <a:ext cx="888392" cy="399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BE0F7B1-AF31-4B41-B487-7A431995A5E7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6066872" y="4952638"/>
            <a:ext cx="152400" cy="173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7C04780-D844-7A4B-A0D9-7C645C8ED56A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7829029" y="4696353"/>
            <a:ext cx="831057" cy="255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A3DE46-7F24-CD4D-9446-41ECD30B4290}"/>
              </a:ext>
            </a:extLst>
          </p:cNvPr>
          <p:cNvCxnSpPr>
            <a:cxnSpLocks/>
            <a:stCxn id="44" idx="4"/>
            <a:endCxn id="61" idx="2"/>
          </p:cNvCxnSpPr>
          <p:nvPr/>
        </p:nvCxnSpPr>
        <p:spPr>
          <a:xfrm>
            <a:off x="7833113" y="4981940"/>
            <a:ext cx="826972" cy="362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8E99753-0066-6645-8618-BC6809C48783}"/>
              </a:ext>
            </a:extLst>
          </p:cNvPr>
          <p:cNvCxnSpPr>
            <a:cxnSpLocks/>
            <a:stCxn id="65" idx="3"/>
            <a:endCxn id="45" idx="2"/>
          </p:cNvCxnSpPr>
          <p:nvPr/>
        </p:nvCxnSpPr>
        <p:spPr>
          <a:xfrm flipV="1">
            <a:off x="6128480" y="6329646"/>
            <a:ext cx="205097" cy="108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870600A-0DCF-ED4D-91BE-EBCD0D72FA24}"/>
              </a:ext>
            </a:extLst>
          </p:cNvPr>
          <p:cNvCxnSpPr>
            <a:cxnSpLocks/>
            <a:stCxn id="45" idx="4"/>
            <a:endCxn id="62" idx="2"/>
          </p:cNvCxnSpPr>
          <p:nvPr/>
        </p:nvCxnSpPr>
        <p:spPr>
          <a:xfrm flipV="1">
            <a:off x="7829029" y="5963397"/>
            <a:ext cx="887351" cy="366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ADD495D-8351-CA4D-8955-7AA0CE01EE0F}"/>
              </a:ext>
            </a:extLst>
          </p:cNvPr>
          <p:cNvCxnSpPr>
            <a:cxnSpLocks/>
            <a:stCxn id="45" idx="4"/>
            <a:endCxn id="63" idx="2"/>
          </p:cNvCxnSpPr>
          <p:nvPr/>
        </p:nvCxnSpPr>
        <p:spPr>
          <a:xfrm>
            <a:off x="7829029" y="6329646"/>
            <a:ext cx="881884" cy="257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98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C647-D4B4-7E45-AC33-F6F7E1E6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4. Database Replication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952F-8823-B34B-B787-2022E250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Now that we have </a:t>
            </a:r>
            <a:r>
              <a:rPr lang="en-US" b="1" dirty="0"/>
              <a:t>3 dB replicas for each Shard </a:t>
            </a:r>
            <a:r>
              <a:rPr lang="en-US" dirty="0"/>
              <a:t>what happens if we update one shard Replica ?</a:t>
            </a:r>
          </a:p>
          <a:p>
            <a:pPr marL="0" indent="0">
              <a:buNone/>
            </a:pPr>
            <a:r>
              <a:rPr lang="en-US" dirty="0"/>
              <a:t>2. How do we make sure that </a:t>
            </a:r>
            <a:r>
              <a:rPr lang="en-US" b="1" dirty="0"/>
              <a:t>updates are consistent across </a:t>
            </a:r>
            <a:r>
              <a:rPr lang="en-US" dirty="0"/>
              <a:t>shard replicas ?</a:t>
            </a:r>
          </a:p>
          <a:p>
            <a:pPr marL="0" indent="0">
              <a:buNone/>
            </a:pPr>
            <a:r>
              <a:rPr lang="en-US" dirty="0"/>
              <a:t>3. How do we make sure </a:t>
            </a:r>
            <a:r>
              <a:rPr lang="en-US" b="1" dirty="0"/>
              <a:t>read/write operations are in sync </a:t>
            </a:r>
            <a:r>
              <a:rPr lang="en-US" dirty="0"/>
              <a:t>across all the 3 shard Replicas ?</a:t>
            </a:r>
          </a:p>
          <a:p>
            <a:pPr marL="0" indent="0">
              <a:buNone/>
            </a:pPr>
            <a:r>
              <a:rPr lang="en-US" dirty="0"/>
              <a:t>4. How do the </a:t>
            </a:r>
            <a:r>
              <a:rPr lang="en-US" b="1" dirty="0"/>
              <a:t>dB replicas communicate </a:t>
            </a:r>
            <a:r>
              <a:rPr lang="en-US" dirty="0"/>
              <a:t>among themselves ?</a:t>
            </a:r>
          </a:p>
          <a:p>
            <a:pPr marL="0" indent="0">
              <a:buNone/>
            </a:pPr>
            <a:r>
              <a:rPr lang="en-US" dirty="0"/>
              <a:t>5. We have few </a:t>
            </a:r>
            <a:r>
              <a:rPr lang="en-US" b="1" dirty="0"/>
              <a:t>dB replication models(Master-Slave, Master-Master) </a:t>
            </a:r>
            <a:r>
              <a:rPr lang="en-US" dirty="0"/>
              <a:t>to to fix this problem. We will be seeing those in the next session. </a:t>
            </a:r>
          </a:p>
        </p:txBody>
      </p:sp>
    </p:spTree>
    <p:extLst>
      <p:ext uri="{BB962C8B-B14F-4D97-AF65-F5344CB8AC3E}">
        <p14:creationId xmlns:p14="http://schemas.microsoft.com/office/powerpoint/2010/main" val="2245487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1D54D-4FB4-E94E-8E9E-6D00C139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</a:t>
            </a:r>
            <a:r>
              <a:rPr lang="en-US" b="1" dirty="0">
                <a:solidFill>
                  <a:srgbClr val="FFFFFF"/>
                </a:solidFill>
              </a:rPr>
              <a:t>Stay Tuned for Next session on: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1E9B-013E-2D49-911E-6633141C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DB Replication Models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Consistency, Availability and Partition Tolerance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Caching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06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3A1832-1DFC-144D-8F8A-107AD428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 Questions</a:t>
            </a:r>
          </a:p>
        </p:txBody>
      </p:sp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65192E60-8D4C-4C7F-BF40-903E58FEC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4D7551-D5B7-7F44-BFA1-D7D21CCA0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5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20478-35FB-7942-9084-1338916E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  </a:t>
            </a:r>
            <a:r>
              <a:rPr lang="en-US" b="1" dirty="0"/>
              <a:t>1. Concerns with existing dB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8858-3EC9-5D4A-BE67-F9685134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Lets try to execute a </a:t>
            </a:r>
            <a:r>
              <a:rPr lang="en-US" b="1" dirty="0"/>
              <a:t>SELECT</a:t>
            </a:r>
            <a:r>
              <a:rPr lang="en-US" dirty="0"/>
              <a:t> query into </a:t>
            </a:r>
            <a:r>
              <a:rPr lang="en-US" b="1" dirty="0"/>
              <a:t>Flights table </a:t>
            </a:r>
            <a:r>
              <a:rPr lang="en-US" dirty="0"/>
              <a:t>and analyze the execution time for our </a:t>
            </a:r>
            <a:r>
              <a:rPr lang="en-US" b="1" dirty="0" err="1"/>
              <a:t>postGres</a:t>
            </a:r>
            <a:r>
              <a:rPr lang="en-US" b="1" dirty="0"/>
              <a:t> </a:t>
            </a:r>
            <a:r>
              <a:rPr lang="en-US" b="1" dirty="0" err="1"/>
              <a:t>dB.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Execution time</a:t>
            </a:r>
            <a:r>
              <a:rPr lang="en-US" dirty="0"/>
              <a:t> for dB query </a:t>
            </a:r>
            <a:r>
              <a:rPr lang="en-US" b="1" dirty="0"/>
              <a:t>increases</a:t>
            </a:r>
            <a:r>
              <a:rPr lang="en-US" dirty="0"/>
              <a:t> as the number of rows/columns start to grow.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A8358-11A4-684A-A6E5-66F7AA84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     </a:t>
            </a:r>
            <a:r>
              <a:rPr lang="en-US" b="1" dirty="0"/>
              <a:t>1. Concerns with existing dB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EDA-B6F1-E240-ABFC-A418B98E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What happens if multiple servers </a:t>
            </a:r>
            <a:r>
              <a:rPr lang="en-US" b="1" dirty="0"/>
              <a:t>concurrently query </a:t>
            </a:r>
            <a:r>
              <a:rPr lang="en-US" dirty="0"/>
              <a:t>the same dB ?</a:t>
            </a:r>
          </a:p>
          <a:p>
            <a:pPr marL="0" indent="0">
              <a:buNone/>
            </a:pPr>
            <a:r>
              <a:rPr lang="en-US" dirty="0"/>
              <a:t>2. What happens if we have </a:t>
            </a:r>
            <a:r>
              <a:rPr lang="en-US" b="1" dirty="0"/>
              <a:t>&gt;1 Million rows/columns </a:t>
            </a:r>
            <a:r>
              <a:rPr lang="en-US" dirty="0"/>
              <a:t>in our dB table      and we perform a </a:t>
            </a:r>
            <a:r>
              <a:rPr lang="en-US" b="1" dirty="0"/>
              <a:t>query operation </a:t>
            </a:r>
            <a:r>
              <a:rPr lang="en-US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682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b="1" dirty="0"/>
              <a:t>1. Concerns with existing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2284859" y="27556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2714152" y="183914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1957406" y="372922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2284860" y="4676993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2714153" y="5593502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5988129" y="5353714"/>
            <a:ext cx="1495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5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7E8C6815-C539-DA4B-BC71-ABE4068E70D2}"/>
              </a:ext>
            </a:extLst>
          </p:cNvPr>
          <p:cNvSpPr/>
          <p:nvPr/>
        </p:nvSpPr>
        <p:spPr>
          <a:xfrm>
            <a:off x="8952046" y="3579114"/>
            <a:ext cx="1135117" cy="893353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1ED95-D18E-8247-A2A3-BF47863CFCF7}"/>
              </a:ext>
            </a:extLst>
          </p:cNvPr>
          <p:cNvCxnSpPr>
            <a:cxnSpLocks/>
          </p:cNvCxnSpPr>
          <p:nvPr/>
        </p:nvCxnSpPr>
        <p:spPr>
          <a:xfrm>
            <a:off x="7483581" y="2135702"/>
            <a:ext cx="1454191" cy="1780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>
            <a:cxnSpLocks/>
          </p:cNvCxnSpPr>
          <p:nvPr/>
        </p:nvCxnSpPr>
        <p:spPr>
          <a:xfrm>
            <a:off x="3369061" y="2432264"/>
            <a:ext cx="1367319" cy="92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9768" y="3052211"/>
            <a:ext cx="1788868" cy="618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12314" y="3939545"/>
            <a:ext cx="2124066" cy="102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39769" y="4199645"/>
            <a:ext cx="1788867" cy="773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3369061" y="4407399"/>
            <a:ext cx="1373849" cy="1379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3C88D-AE42-E047-B3B4-2DBBDD876423}"/>
              </a:ext>
            </a:extLst>
          </p:cNvPr>
          <p:cNvSpPr/>
          <p:nvPr/>
        </p:nvSpPr>
        <p:spPr>
          <a:xfrm>
            <a:off x="5988129" y="4407399"/>
            <a:ext cx="1495452" cy="6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A6824-C3C4-4B41-8C50-21104D535810}"/>
              </a:ext>
            </a:extLst>
          </p:cNvPr>
          <p:cNvSpPr/>
          <p:nvPr/>
        </p:nvSpPr>
        <p:spPr>
          <a:xfrm>
            <a:off x="5988129" y="3464846"/>
            <a:ext cx="1495452" cy="6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85AC53-1F7D-BE4A-88C4-CAA7DCBFCD89}"/>
              </a:ext>
            </a:extLst>
          </p:cNvPr>
          <p:cNvSpPr/>
          <p:nvPr/>
        </p:nvSpPr>
        <p:spPr>
          <a:xfrm>
            <a:off x="5980385" y="2567790"/>
            <a:ext cx="1495452" cy="68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65353-4D6B-A64A-B415-0D3765B87503}"/>
              </a:ext>
            </a:extLst>
          </p:cNvPr>
          <p:cNvSpPr/>
          <p:nvPr/>
        </p:nvSpPr>
        <p:spPr>
          <a:xfrm>
            <a:off x="5980385" y="1711472"/>
            <a:ext cx="1495452" cy="64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B64BC9-53B1-664A-924C-B39718BC2497}"/>
              </a:ext>
            </a:extLst>
          </p:cNvPr>
          <p:cNvCxnSpPr>
            <a:cxnSpLocks/>
            <a:stCxn id="24" idx="3"/>
            <a:endCxn id="12" idx="2"/>
          </p:cNvCxnSpPr>
          <p:nvPr/>
        </p:nvCxnSpPr>
        <p:spPr>
          <a:xfrm>
            <a:off x="7475837" y="2909795"/>
            <a:ext cx="1476209" cy="1115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9C7F4B-296A-8343-88AB-690943B3F9C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83581" y="3809615"/>
            <a:ext cx="1468465" cy="344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A6599A-7083-054B-9DC6-791B8165D61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483581" y="4278806"/>
            <a:ext cx="1468465" cy="1371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D6AC2-E2E9-E643-ACF7-BE68A4770425}"/>
              </a:ext>
            </a:extLst>
          </p:cNvPr>
          <p:cNvCxnSpPr>
            <a:cxnSpLocks/>
          </p:cNvCxnSpPr>
          <p:nvPr/>
        </p:nvCxnSpPr>
        <p:spPr>
          <a:xfrm flipV="1">
            <a:off x="7494986" y="4178191"/>
            <a:ext cx="1457060" cy="571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2DC4D49-355F-674D-8CBD-B3D5A9000AC6}"/>
              </a:ext>
            </a:extLst>
          </p:cNvPr>
          <p:cNvSpPr/>
          <p:nvPr/>
        </p:nvSpPr>
        <p:spPr>
          <a:xfrm>
            <a:off x="4736380" y="3341319"/>
            <a:ext cx="1008046" cy="1196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4E6FE4-D213-9B4C-9FEE-96A13EB00B18}"/>
              </a:ext>
            </a:extLst>
          </p:cNvPr>
          <p:cNvCxnSpPr>
            <a:cxnSpLocks/>
          </p:cNvCxnSpPr>
          <p:nvPr/>
        </p:nvCxnSpPr>
        <p:spPr>
          <a:xfrm flipH="1" flipV="1">
            <a:off x="5758700" y="4488169"/>
            <a:ext cx="281880" cy="87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5722D7-AFCB-DE41-B765-24504BEA9CAE}"/>
              </a:ext>
            </a:extLst>
          </p:cNvPr>
          <p:cNvCxnSpPr>
            <a:cxnSpLocks/>
          </p:cNvCxnSpPr>
          <p:nvPr/>
        </p:nvCxnSpPr>
        <p:spPr>
          <a:xfrm flipH="1" flipV="1">
            <a:off x="5744426" y="4199645"/>
            <a:ext cx="286532" cy="338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683520-D0AF-5348-A59B-FB397A1D67A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51659" y="3809615"/>
            <a:ext cx="2364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62A9AB-9608-004C-8FE0-39BC190FB71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751658" y="2909795"/>
            <a:ext cx="228727" cy="669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E67E40-3C0A-9148-B9C1-D946F6FAB04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44426" y="2033108"/>
            <a:ext cx="235959" cy="1395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F6F1101-3FFA-4B41-9DA7-CD63A59B63B7}"/>
              </a:ext>
            </a:extLst>
          </p:cNvPr>
          <p:cNvSpPr/>
          <p:nvPr/>
        </p:nvSpPr>
        <p:spPr>
          <a:xfrm>
            <a:off x="4928604" y="3500400"/>
            <a:ext cx="1008046" cy="1196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3892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60C3CD1-5F25-6A4C-9A30-8BEEF5BB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Database Partitioning</a:t>
            </a:r>
          </a:p>
        </p:txBody>
      </p:sp>
    </p:spTree>
    <p:extLst>
      <p:ext uri="{BB962C8B-B14F-4D97-AF65-F5344CB8AC3E}">
        <p14:creationId xmlns:p14="http://schemas.microsoft.com/office/powerpoint/2010/main" val="402204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2882</Words>
  <Application>Microsoft Macintosh PowerPoint</Application>
  <PresentationFormat>Widescreen</PresentationFormat>
  <Paragraphs>1057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Database Scalability</vt:lpstr>
      <vt:lpstr>What we will be learning ?</vt:lpstr>
      <vt:lpstr>                               1. Recap</vt:lpstr>
      <vt:lpstr>                                  1. Recap</vt:lpstr>
      <vt:lpstr>                                 1. Recap</vt:lpstr>
      <vt:lpstr>                1. Concerns with existing dB</vt:lpstr>
      <vt:lpstr>                   1. Concerns with existing dB</vt:lpstr>
      <vt:lpstr>                 1. Concerns with existing dB</vt:lpstr>
      <vt:lpstr> 2. Database Partitioning</vt:lpstr>
      <vt:lpstr>                   2. Database Partitioning</vt:lpstr>
      <vt:lpstr>  2. Database Partitioning Methods</vt:lpstr>
      <vt:lpstr>2.1 Vertical Partitioning</vt:lpstr>
      <vt:lpstr>                    2.1 Vertical Partitioning</vt:lpstr>
      <vt:lpstr>                         2.1 Vertical Partitioning</vt:lpstr>
      <vt:lpstr>                2.1 Vertical Partitioning</vt:lpstr>
      <vt:lpstr>                2.1 Vertical Partitioning </vt:lpstr>
      <vt:lpstr>                 2.1 Vertical Partitioning </vt:lpstr>
      <vt:lpstr>                 2.1 Vertical Partitioning </vt:lpstr>
      <vt:lpstr>                 2.1 Vertical Partitioning</vt:lpstr>
      <vt:lpstr>                2.1 Vertical Partitioning</vt:lpstr>
      <vt:lpstr>      2.1 Concerns with Vertical Partitioning</vt:lpstr>
      <vt:lpstr>      2.1 Concerns with Vertical Partitioning</vt:lpstr>
      <vt:lpstr>      2.1 Concerns with Vertical Partitioning</vt:lpstr>
      <vt:lpstr>2.2 Horizontal Partitioning</vt:lpstr>
      <vt:lpstr>                 2.2 Horizontal Partitioning</vt:lpstr>
      <vt:lpstr>    2.2 Horizontal Partitioning got some rules</vt:lpstr>
      <vt:lpstr>2.2.1 Range Partitioning</vt:lpstr>
      <vt:lpstr>                            2.2.1 Range Partitioning </vt:lpstr>
      <vt:lpstr>                       2.2.1 Range Partitioning </vt:lpstr>
      <vt:lpstr>                           2.2.1 Range Partitioning </vt:lpstr>
      <vt:lpstr>2.2.2 List Partitioning</vt:lpstr>
      <vt:lpstr>                    2.2.1 List Partitioning</vt:lpstr>
      <vt:lpstr>                      2.2.1 List Partitioning</vt:lpstr>
      <vt:lpstr>                       2.2.1 List Partitioning</vt:lpstr>
      <vt:lpstr>2.2.3 Hash Partitioning</vt:lpstr>
      <vt:lpstr>                  2.2.3 Hash Partitioning</vt:lpstr>
      <vt:lpstr>                    2.2.3 Hash Partitioning</vt:lpstr>
      <vt:lpstr>                      2.2.3 Hash Partitioning</vt:lpstr>
      <vt:lpstr>                   2.2.3 Hash Partitioning</vt:lpstr>
      <vt:lpstr>    2.2 Concerns with Horizontal Partitioning</vt:lpstr>
      <vt:lpstr>                                3. Sharding </vt:lpstr>
      <vt:lpstr>                                 3. Sharding </vt:lpstr>
      <vt:lpstr>            3. Sharding: Using hash Partitioning </vt:lpstr>
      <vt:lpstr>            3. Sharding: Using hash Partitioning </vt:lpstr>
      <vt:lpstr>                     Benefits of Sharding</vt:lpstr>
      <vt:lpstr>                   Concerns with Sharding</vt:lpstr>
      <vt:lpstr>                    Concerns with Sharding</vt:lpstr>
      <vt:lpstr>4. Database Replication</vt:lpstr>
      <vt:lpstr>                        4. Database Replication</vt:lpstr>
      <vt:lpstr>                        4. Database Replication</vt:lpstr>
      <vt:lpstr>                  4. Database Replication</vt:lpstr>
      <vt:lpstr>  Stay Tuned for Next session on:</vt:lpstr>
      <vt:lpstr>                               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Scalability</dc:title>
  <dc:creator>Bhardwaj, Amrit Dilip</dc:creator>
  <cp:lastModifiedBy>Bhardwaj, Amrit Dilip</cp:lastModifiedBy>
  <cp:revision>8</cp:revision>
  <dcterms:created xsi:type="dcterms:W3CDTF">2020-07-30T04:56:01Z</dcterms:created>
  <dcterms:modified xsi:type="dcterms:W3CDTF">2020-07-30T08:37:55Z</dcterms:modified>
</cp:coreProperties>
</file>