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96" r:id="rId4"/>
    <p:sldId id="336" r:id="rId5"/>
    <p:sldId id="340" r:id="rId6"/>
    <p:sldId id="274" r:id="rId7"/>
    <p:sldId id="258" r:id="rId8"/>
    <p:sldId id="259" r:id="rId9"/>
    <p:sldId id="260" r:id="rId10"/>
    <p:sldId id="262" r:id="rId11"/>
    <p:sldId id="263" r:id="rId12"/>
    <p:sldId id="264" r:id="rId13"/>
    <p:sldId id="265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5" r:id="rId22"/>
    <p:sldId id="277" r:id="rId23"/>
    <p:sldId id="276" r:id="rId24"/>
    <p:sldId id="278" r:id="rId25"/>
    <p:sldId id="279" r:id="rId26"/>
    <p:sldId id="281" r:id="rId27"/>
    <p:sldId id="282" r:id="rId28"/>
    <p:sldId id="283" r:id="rId29"/>
    <p:sldId id="280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84" r:id="rId38"/>
    <p:sldId id="292" r:id="rId39"/>
    <p:sldId id="294" r:id="rId40"/>
    <p:sldId id="295" r:id="rId41"/>
    <p:sldId id="341" r:id="rId42"/>
    <p:sldId id="351" r:id="rId43"/>
    <p:sldId id="352" r:id="rId44"/>
    <p:sldId id="293" r:id="rId45"/>
    <p:sldId id="342" r:id="rId46"/>
    <p:sldId id="348" r:id="rId47"/>
    <p:sldId id="347" r:id="rId48"/>
    <p:sldId id="349" r:id="rId49"/>
    <p:sldId id="343" r:id="rId50"/>
    <p:sldId id="344" r:id="rId51"/>
    <p:sldId id="335" r:id="rId52"/>
    <p:sldId id="346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DA9F77-8254-446C-B64F-1E153209B62F}" type="doc">
      <dgm:prSet loTypeId="urn:microsoft.com/office/officeart/2005/8/layout/vList5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692A3FF-F017-457D-8744-D1C8761361D5}">
      <dgm:prSet/>
      <dgm:spPr/>
      <dgm:t>
        <a:bodyPr/>
        <a:lstStyle/>
        <a:p>
          <a:r>
            <a:rPr lang="en-US"/>
            <a:t>1. Recap</a:t>
          </a:r>
        </a:p>
      </dgm:t>
    </dgm:pt>
    <dgm:pt modelId="{FCAEEEB5-B5CE-429A-85C7-C23169A12140}" type="parTrans" cxnId="{E7AE5E6F-C428-4849-A553-F98D5709FD79}">
      <dgm:prSet/>
      <dgm:spPr/>
      <dgm:t>
        <a:bodyPr/>
        <a:lstStyle/>
        <a:p>
          <a:endParaRPr lang="en-US"/>
        </a:p>
      </dgm:t>
    </dgm:pt>
    <dgm:pt modelId="{0E08D9ED-3DFC-4686-854E-9F43A1F312D0}" type="sibTrans" cxnId="{E7AE5E6F-C428-4849-A553-F98D5709FD79}">
      <dgm:prSet/>
      <dgm:spPr/>
      <dgm:t>
        <a:bodyPr/>
        <a:lstStyle/>
        <a:p>
          <a:endParaRPr lang="en-US"/>
        </a:p>
      </dgm:t>
    </dgm:pt>
    <dgm:pt modelId="{AEA70F49-FCE1-4DF7-A6BC-8015F77BC284}">
      <dgm:prSet/>
      <dgm:spPr/>
      <dgm:t>
        <a:bodyPr/>
        <a:lstStyle/>
        <a:p>
          <a:r>
            <a:rPr lang="en-US"/>
            <a:t>2. Database Replication Models</a:t>
          </a:r>
        </a:p>
      </dgm:t>
    </dgm:pt>
    <dgm:pt modelId="{B7CFA8CB-35A9-4BBA-A9FD-5BA1E72F178E}" type="parTrans" cxnId="{6FA44A37-483A-4F51-8B4C-B5BDAE3A16E6}">
      <dgm:prSet/>
      <dgm:spPr/>
      <dgm:t>
        <a:bodyPr/>
        <a:lstStyle/>
        <a:p>
          <a:endParaRPr lang="en-US"/>
        </a:p>
      </dgm:t>
    </dgm:pt>
    <dgm:pt modelId="{ACDF4930-01F7-47AD-9EB6-0E694D98C469}" type="sibTrans" cxnId="{6FA44A37-483A-4F51-8B4C-B5BDAE3A16E6}">
      <dgm:prSet/>
      <dgm:spPr/>
      <dgm:t>
        <a:bodyPr/>
        <a:lstStyle/>
        <a:p>
          <a:endParaRPr lang="en-US"/>
        </a:p>
      </dgm:t>
    </dgm:pt>
    <dgm:pt modelId="{921F0D15-51B5-40DE-9AA0-B720E4064348}">
      <dgm:prSet/>
      <dgm:spPr/>
      <dgm:t>
        <a:bodyPr/>
        <a:lstStyle/>
        <a:p>
          <a:r>
            <a:rPr lang="en-US"/>
            <a:t>3. 2 Phase Commit</a:t>
          </a:r>
        </a:p>
      </dgm:t>
    </dgm:pt>
    <dgm:pt modelId="{8EFDCA0B-FD8F-4C1E-ABE6-8CCEB7B5950A}" type="parTrans" cxnId="{B9D6727D-8A2E-4D0B-B13C-00126C176F0E}">
      <dgm:prSet/>
      <dgm:spPr/>
      <dgm:t>
        <a:bodyPr/>
        <a:lstStyle/>
        <a:p>
          <a:endParaRPr lang="en-US"/>
        </a:p>
      </dgm:t>
    </dgm:pt>
    <dgm:pt modelId="{BDC915F9-28F3-4E75-98E5-45EB03917ECC}" type="sibTrans" cxnId="{B9D6727D-8A2E-4D0B-B13C-00126C176F0E}">
      <dgm:prSet/>
      <dgm:spPr/>
      <dgm:t>
        <a:bodyPr/>
        <a:lstStyle/>
        <a:p>
          <a:endParaRPr lang="en-US"/>
        </a:p>
      </dgm:t>
    </dgm:pt>
    <dgm:pt modelId="{F47D76C3-3B4F-4856-8079-D0FD50454D25}">
      <dgm:prSet/>
      <dgm:spPr/>
      <dgm:t>
        <a:bodyPr/>
        <a:lstStyle/>
        <a:p>
          <a:r>
            <a:rPr lang="en-US"/>
            <a:t>4. CAP</a:t>
          </a:r>
        </a:p>
      </dgm:t>
    </dgm:pt>
    <dgm:pt modelId="{8948A456-78F3-4520-8D15-37565A2A9049}" type="parTrans" cxnId="{C059D801-51ED-48C7-8E33-6E30F9921B65}">
      <dgm:prSet/>
      <dgm:spPr/>
      <dgm:t>
        <a:bodyPr/>
        <a:lstStyle/>
        <a:p>
          <a:endParaRPr lang="en-US"/>
        </a:p>
      </dgm:t>
    </dgm:pt>
    <dgm:pt modelId="{1AC14D72-3776-4AD1-B9E5-0233B209B4B1}" type="sibTrans" cxnId="{C059D801-51ED-48C7-8E33-6E30F9921B65}">
      <dgm:prSet/>
      <dgm:spPr/>
      <dgm:t>
        <a:bodyPr/>
        <a:lstStyle/>
        <a:p>
          <a:endParaRPr lang="en-US"/>
        </a:p>
      </dgm:t>
    </dgm:pt>
    <dgm:pt modelId="{CAFAA603-8730-F24F-8397-C434B9168556}" type="pres">
      <dgm:prSet presAssocID="{48DA9F77-8254-446C-B64F-1E153209B62F}" presName="Name0" presStyleCnt="0">
        <dgm:presLayoutVars>
          <dgm:dir/>
          <dgm:animLvl val="lvl"/>
          <dgm:resizeHandles val="exact"/>
        </dgm:presLayoutVars>
      </dgm:prSet>
      <dgm:spPr/>
    </dgm:pt>
    <dgm:pt modelId="{D1E98D58-BF8B-E840-B2C7-805DD2C41506}" type="pres">
      <dgm:prSet presAssocID="{F692A3FF-F017-457D-8744-D1C8761361D5}" presName="linNode" presStyleCnt="0"/>
      <dgm:spPr/>
    </dgm:pt>
    <dgm:pt modelId="{90798EDE-C4AC-A641-AF30-424BC047F855}" type="pres">
      <dgm:prSet presAssocID="{F692A3FF-F017-457D-8744-D1C8761361D5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9F2513B0-759A-2D40-8585-E2B2463C0FC9}" type="pres">
      <dgm:prSet presAssocID="{0E08D9ED-3DFC-4686-854E-9F43A1F312D0}" presName="sp" presStyleCnt="0"/>
      <dgm:spPr/>
    </dgm:pt>
    <dgm:pt modelId="{2E9A5755-E654-EF4D-A6EE-D6A4983F81F9}" type="pres">
      <dgm:prSet presAssocID="{AEA70F49-FCE1-4DF7-A6BC-8015F77BC284}" presName="linNode" presStyleCnt="0"/>
      <dgm:spPr/>
    </dgm:pt>
    <dgm:pt modelId="{AA010430-F1DE-BB46-85C6-E112BFBA58D8}" type="pres">
      <dgm:prSet presAssocID="{AEA70F49-FCE1-4DF7-A6BC-8015F77BC284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98839AA3-C4C8-414A-8F77-771BC51E9C46}" type="pres">
      <dgm:prSet presAssocID="{ACDF4930-01F7-47AD-9EB6-0E694D98C469}" presName="sp" presStyleCnt="0"/>
      <dgm:spPr/>
    </dgm:pt>
    <dgm:pt modelId="{39053BD3-49E6-D742-843B-711B0B76729E}" type="pres">
      <dgm:prSet presAssocID="{921F0D15-51B5-40DE-9AA0-B720E4064348}" presName="linNode" presStyleCnt="0"/>
      <dgm:spPr/>
    </dgm:pt>
    <dgm:pt modelId="{E8D10FE0-C31F-9B4C-8BD1-43CE696CCDDC}" type="pres">
      <dgm:prSet presAssocID="{921F0D15-51B5-40DE-9AA0-B720E4064348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309615F0-BC3A-8540-950A-3D2E4BAF1F0A}" type="pres">
      <dgm:prSet presAssocID="{BDC915F9-28F3-4E75-98E5-45EB03917ECC}" presName="sp" presStyleCnt="0"/>
      <dgm:spPr/>
    </dgm:pt>
    <dgm:pt modelId="{74385245-3C3E-AC47-A729-A542FDFFE54B}" type="pres">
      <dgm:prSet presAssocID="{F47D76C3-3B4F-4856-8079-D0FD50454D25}" presName="linNode" presStyleCnt="0"/>
      <dgm:spPr/>
    </dgm:pt>
    <dgm:pt modelId="{72F4D5C1-501A-5E44-A518-3398DB8ED08C}" type="pres">
      <dgm:prSet presAssocID="{F47D76C3-3B4F-4856-8079-D0FD50454D25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C059D801-51ED-48C7-8E33-6E30F9921B65}" srcId="{48DA9F77-8254-446C-B64F-1E153209B62F}" destId="{F47D76C3-3B4F-4856-8079-D0FD50454D25}" srcOrd="3" destOrd="0" parTransId="{8948A456-78F3-4520-8D15-37565A2A9049}" sibTransId="{1AC14D72-3776-4AD1-B9E5-0233B209B4B1}"/>
    <dgm:cxn modelId="{BC213903-A50B-4941-AFBB-5A2736DC4D72}" type="presOf" srcId="{F47D76C3-3B4F-4856-8079-D0FD50454D25}" destId="{72F4D5C1-501A-5E44-A518-3398DB8ED08C}" srcOrd="0" destOrd="0" presId="urn:microsoft.com/office/officeart/2005/8/layout/vList5"/>
    <dgm:cxn modelId="{983C7804-AA8E-2A4A-8863-1D59B6DFC0D5}" type="presOf" srcId="{F692A3FF-F017-457D-8744-D1C8761361D5}" destId="{90798EDE-C4AC-A641-AF30-424BC047F855}" srcOrd="0" destOrd="0" presId="urn:microsoft.com/office/officeart/2005/8/layout/vList5"/>
    <dgm:cxn modelId="{3E35BD1C-F67E-034A-951E-3BAF41BCA900}" type="presOf" srcId="{921F0D15-51B5-40DE-9AA0-B720E4064348}" destId="{E8D10FE0-C31F-9B4C-8BD1-43CE696CCDDC}" srcOrd="0" destOrd="0" presId="urn:microsoft.com/office/officeart/2005/8/layout/vList5"/>
    <dgm:cxn modelId="{6FA44A37-483A-4F51-8B4C-B5BDAE3A16E6}" srcId="{48DA9F77-8254-446C-B64F-1E153209B62F}" destId="{AEA70F49-FCE1-4DF7-A6BC-8015F77BC284}" srcOrd="1" destOrd="0" parTransId="{B7CFA8CB-35A9-4BBA-A9FD-5BA1E72F178E}" sibTransId="{ACDF4930-01F7-47AD-9EB6-0E694D98C469}"/>
    <dgm:cxn modelId="{F09ED047-4886-2A4F-9AFF-E4C1F7EE67C0}" type="presOf" srcId="{48DA9F77-8254-446C-B64F-1E153209B62F}" destId="{CAFAA603-8730-F24F-8397-C434B9168556}" srcOrd="0" destOrd="0" presId="urn:microsoft.com/office/officeart/2005/8/layout/vList5"/>
    <dgm:cxn modelId="{E7AE5E6F-C428-4849-A553-F98D5709FD79}" srcId="{48DA9F77-8254-446C-B64F-1E153209B62F}" destId="{F692A3FF-F017-457D-8744-D1C8761361D5}" srcOrd="0" destOrd="0" parTransId="{FCAEEEB5-B5CE-429A-85C7-C23169A12140}" sibTransId="{0E08D9ED-3DFC-4686-854E-9F43A1F312D0}"/>
    <dgm:cxn modelId="{B9D6727D-8A2E-4D0B-B13C-00126C176F0E}" srcId="{48DA9F77-8254-446C-B64F-1E153209B62F}" destId="{921F0D15-51B5-40DE-9AA0-B720E4064348}" srcOrd="2" destOrd="0" parTransId="{8EFDCA0B-FD8F-4C1E-ABE6-8CCEB7B5950A}" sibTransId="{BDC915F9-28F3-4E75-98E5-45EB03917ECC}"/>
    <dgm:cxn modelId="{0153F6EA-D385-9F42-8620-AC2C860CE3B7}" type="presOf" srcId="{AEA70F49-FCE1-4DF7-A6BC-8015F77BC284}" destId="{AA010430-F1DE-BB46-85C6-E112BFBA58D8}" srcOrd="0" destOrd="0" presId="urn:microsoft.com/office/officeart/2005/8/layout/vList5"/>
    <dgm:cxn modelId="{A5F93DAC-8530-0846-B9E2-B8E30FE490BB}" type="presParOf" srcId="{CAFAA603-8730-F24F-8397-C434B9168556}" destId="{D1E98D58-BF8B-E840-B2C7-805DD2C41506}" srcOrd="0" destOrd="0" presId="urn:microsoft.com/office/officeart/2005/8/layout/vList5"/>
    <dgm:cxn modelId="{F68FDECE-8C02-9B47-801B-D676F778C482}" type="presParOf" srcId="{D1E98D58-BF8B-E840-B2C7-805DD2C41506}" destId="{90798EDE-C4AC-A641-AF30-424BC047F855}" srcOrd="0" destOrd="0" presId="urn:microsoft.com/office/officeart/2005/8/layout/vList5"/>
    <dgm:cxn modelId="{4177D96F-B8AE-6F4C-856A-5EB400A615A2}" type="presParOf" srcId="{CAFAA603-8730-F24F-8397-C434B9168556}" destId="{9F2513B0-759A-2D40-8585-E2B2463C0FC9}" srcOrd="1" destOrd="0" presId="urn:microsoft.com/office/officeart/2005/8/layout/vList5"/>
    <dgm:cxn modelId="{C5A5CA26-7D93-EF4A-B8D8-2D5BC63D63BC}" type="presParOf" srcId="{CAFAA603-8730-F24F-8397-C434B9168556}" destId="{2E9A5755-E654-EF4D-A6EE-D6A4983F81F9}" srcOrd="2" destOrd="0" presId="urn:microsoft.com/office/officeart/2005/8/layout/vList5"/>
    <dgm:cxn modelId="{403BD013-15D2-3D48-A905-74A27084D179}" type="presParOf" srcId="{2E9A5755-E654-EF4D-A6EE-D6A4983F81F9}" destId="{AA010430-F1DE-BB46-85C6-E112BFBA58D8}" srcOrd="0" destOrd="0" presId="urn:microsoft.com/office/officeart/2005/8/layout/vList5"/>
    <dgm:cxn modelId="{381BB3C3-1F1F-BC4B-B70B-30B743D2786C}" type="presParOf" srcId="{CAFAA603-8730-F24F-8397-C434B9168556}" destId="{98839AA3-C4C8-414A-8F77-771BC51E9C46}" srcOrd="3" destOrd="0" presId="urn:microsoft.com/office/officeart/2005/8/layout/vList5"/>
    <dgm:cxn modelId="{0A8486B8-0D2C-714E-92F2-923A921AE5A5}" type="presParOf" srcId="{CAFAA603-8730-F24F-8397-C434B9168556}" destId="{39053BD3-49E6-D742-843B-711B0B76729E}" srcOrd="4" destOrd="0" presId="urn:microsoft.com/office/officeart/2005/8/layout/vList5"/>
    <dgm:cxn modelId="{0DDC0BA9-2B21-5B4D-9AB2-390701D38F12}" type="presParOf" srcId="{39053BD3-49E6-D742-843B-711B0B76729E}" destId="{E8D10FE0-C31F-9B4C-8BD1-43CE696CCDDC}" srcOrd="0" destOrd="0" presId="urn:microsoft.com/office/officeart/2005/8/layout/vList5"/>
    <dgm:cxn modelId="{F2FEC658-CCE0-3D45-84D1-25DBF5054E8C}" type="presParOf" srcId="{CAFAA603-8730-F24F-8397-C434B9168556}" destId="{309615F0-BC3A-8540-950A-3D2E4BAF1F0A}" srcOrd="5" destOrd="0" presId="urn:microsoft.com/office/officeart/2005/8/layout/vList5"/>
    <dgm:cxn modelId="{F42A19B3-83AA-8049-B64C-7963F3155B3C}" type="presParOf" srcId="{CAFAA603-8730-F24F-8397-C434B9168556}" destId="{74385245-3C3E-AC47-A729-A542FDFFE54B}" srcOrd="6" destOrd="0" presId="urn:microsoft.com/office/officeart/2005/8/layout/vList5"/>
    <dgm:cxn modelId="{F761B2B1-AA9D-AC44-8261-3CE02739BA31}" type="presParOf" srcId="{74385245-3C3E-AC47-A729-A542FDFFE54B}" destId="{72F4D5C1-501A-5E44-A518-3398DB8ED08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798EDE-C4AC-A641-AF30-424BC047F855}">
      <dsp:nvSpPr>
        <dsp:cNvPr id="0" name=""/>
        <dsp:cNvSpPr/>
      </dsp:nvSpPr>
      <dsp:spPr>
        <a:xfrm>
          <a:off x="3364992" y="2177"/>
          <a:ext cx="3785616" cy="104746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1. Recap</a:t>
          </a:r>
        </a:p>
      </dsp:txBody>
      <dsp:txXfrm>
        <a:off x="3416125" y="53310"/>
        <a:ext cx="3683350" cy="945199"/>
      </dsp:txXfrm>
    </dsp:sp>
    <dsp:sp modelId="{AA010430-F1DE-BB46-85C6-E112BFBA58D8}">
      <dsp:nvSpPr>
        <dsp:cNvPr id="0" name=""/>
        <dsp:cNvSpPr/>
      </dsp:nvSpPr>
      <dsp:spPr>
        <a:xfrm>
          <a:off x="3364992" y="1102016"/>
          <a:ext cx="3785616" cy="1047465"/>
        </a:xfrm>
        <a:prstGeom prst="round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2. Database Replication Models</a:t>
          </a:r>
        </a:p>
      </dsp:txBody>
      <dsp:txXfrm>
        <a:off x="3416125" y="1153149"/>
        <a:ext cx="3683350" cy="945199"/>
      </dsp:txXfrm>
    </dsp:sp>
    <dsp:sp modelId="{E8D10FE0-C31F-9B4C-8BD1-43CE696CCDDC}">
      <dsp:nvSpPr>
        <dsp:cNvPr id="0" name=""/>
        <dsp:cNvSpPr/>
      </dsp:nvSpPr>
      <dsp:spPr>
        <a:xfrm>
          <a:off x="3364992" y="2201855"/>
          <a:ext cx="3785616" cy="1047465"/>
        </a:xfrm>
        <a:prstGeom prst="round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3. 2 Phase Commit</a:t>
          </a:r>
        </a:p>
      </dsp:txBody>
      <dsp:txXfrm>
        <a:off x="3416125" y="2252988"/>
        <a:ext cx="3683350" cy="945199"/>
      </dsp:txXfrm>
    </dsp:sp>
    <dsp:sp modelId="{72F4D5C1-501A-5E44-A518-3398DB8ED08C}">
      <dsp:nvSpPr>
        <dsp:cNvPr id="0" name=""/>
        <dsp:cNvSpPr/>
      </dsp:nvSpPr>
      <dsp:spPr>
        <a:xfrm>
          <a:off x="3364992" y="3301694"/>
          <a:ext cx="3785616" cy="1047465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4. CAP</a:t>
          </a:r>
        </a:p>
      </dsp:txBody>
      <dsp:txXfrm>
        <a:off x="3416125" y="3352827"/>
        <a:ext cx="3683350" cy="9451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A4F86-CC57-B44D-BDC0-24204BE0A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FCFFD9-7E40-BF42-813F-AFB40C9AB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DDB4F-DCCB-AF46-90F1-5B3978F1C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D00A-8197-7F44-9E07-9BB5DD966787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0A166-634C-BD42-8750-5AA5093D3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A4529-B0E9-5843-9F81-629D91C00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AA74-893D-9149-9C46-5E20A14C7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06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79114-253D-3045-8507-19262E725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6CA7D4-5B71-1848-942B-8D1904838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796B9-8159-394B-AAA7-99B8B6C7F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D00A-8197-7F44-9E07-9BB5DD966787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44DA8-F0EF-1F44-A44E-259622F78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3F65C-CFF9-D145-AB09-4D3885ECA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AA74-893D-9149-9C46-5E20A14C7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84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2039C9-56BD-9949-8D6C-6128164990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9F5C37-6FBB-7740-BB51-5DAA0AC93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2265C-60A2-0D49-98E9-0ECBD674F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D00A-8197-7F44-9E07-9BB5DD966787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F359C-D0B2-FA4D-880B-D077F4F87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3FDDB-4D14-1642-97AB-02B46D19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AA74-893D-9149-9C46-5E20A14C7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7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0F4ED-77A7-5441-82B2-C6740FFC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8F845-B62E-0C41-AD0F-D7EBDD4C6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45C23-2BA4-F443-8EA4-F2F6087C0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D00A-8197-7F44-9E07-9BB5DD966787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36ADD-986E-9F4F-AA6F-D03D5F5DB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1FBAA-6790-8F40-BD37-9646A6330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AA74-893D-9149-9C46-5E20A14C7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6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D591D-63BF-EA43-8046-F280909EB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14C1-1654-194A-9AC4-83BBB4668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A2781-185B-044C-9316-22076A4F9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D00A-8197-7F44-9E07-9BB5DD966787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FC6E6-0D7F-854E-945F-6FE6A5EA1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85FD8-96CF-5E46-9A63-A6C27BBDF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AA74-893D-9149-9C46-5E20A14C7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35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EF144-6AAE-7A4A-8EA9-2898608F6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88C4F-C500-EC43-8D3E-1D78D0CE2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1BBCF-129A-7549-A5A7-3E4C2F662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34B32-916E-E446-8B31-AA9F7C458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D00A-8197-7F44-9E07-9BB5DD966787}" type="datetimeFigureOut">
              <a:rPr lang="en-US" smtClean="0"/>
              <a:t>8/6/20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A27B1-91FE-9F4E-8EC0-CFCEE49B2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E7663-F154-3047-B3C0-F580ACF3A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AA74-893D-9149-9C46-5E20A14C7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7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F1256-B1B5-5C49-A2BB-9DF647D2E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50481-7861-5A44-B61F-F3A58CF80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468A1A-88F5-2544-A27C-C8E013EAB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DCAB88-3C8A-5A4B-A0B8-C92ECE40A3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6865BA-D530-CB4F-977A-4436172EA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8B3BA6-E41A-7743-ACDC-D58F2A0D7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D00A-8197-7F44-9E07-9BB5DD966787}" type="datetimeFigureOut">
              <a:rPr lang="en-US" smtClean="0"/>
              <a:t>8/6/20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8D2BFC-061A-584F-8ABF-2FAF562CD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DEC0A7-761A-8D46-9F88-97C8E50A1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AA74-893D-9149-9C46-5E20A14C7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77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5F49F-5DA5-BD4D-AFEE-BA2835502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623688-69F5-ED49-8F14-9AF1ED9B5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D00A-8197-7F44-9E07-9BB5DD966787}" type="datetimeFigureOut">
              <a:rPr lang="en-US" smtClean="0"/>
              <a:t>8/6/20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D7E7B-AFB7-0341-ADEC-0A6561BFA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A9463-F816-534F-BB37-F9056A2AB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AA74-893D-9149-9C46-5E20A14C7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67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CDB1E9-4F5A-A54A-8DD4-F2F68201C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D00A-8197-7F44-9E07-9BB5DD966787}" type="datetimeFigureOut">
              <a:rPr lang="en-US" smtClean="0"/>
              <a:t>8/6/20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3820D6-D834-A14A-B22C-C83C7A01F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B5ACD-B944-7B48-81B1-9232D437C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AA74-893D-9149-9C46-5E20A14C7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96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BABA4-A821-4D4E-9515-4D5C36747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8F834-8233-4E41-9C36-052649D79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97B80-7223-A047-A826-E167F6208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64467-E965-5946-85E0-430680490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D00A-8197-7F44-9E07-9BB5DD966787}" type="datetimeFigureOut">
              <a:rPr lang="en-US" smtClean="0"/>
              <a:t>8/6/20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4DED2-37C1-6E45-A6CE-7C7C20448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5CCC8-7028-904C-85AF-79854FA21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AA74-893D-9149-9C46-5E20A14C7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13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8B95-67E4-B747-B12D-E13D410C6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42D99C-FFA1-0742-9F05-70DDB23C49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3B6A21-4279-3F46-85D3-315A4BE2B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2F518-051A-F249-9013-81F0EC580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D00A-8197-7F44-9E07-9BB5DD966787}" type="datetimeFigureOut">
              <a:rPr lang="en-US" smtClean="0"/>
              <a:t>8/6/20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6F88F-0920-6E4B-8062-9C4BE4A58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4B6FE-C0F7-D249-8E51-6B6198AA4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AA74-893D-9149-9C46-5E20A14C7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83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F83E34-3D66-9546-AC62-0E3B57EB4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83AD6-7724-0E48-8825-F0243E445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BC90F-026C-5943-A92B-4D8128AE68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AD00A-8197-7F44-9E07-9BB5DD966787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72206-8AF8-1F4B-BBC4-1D07A1230D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EE17A-23DF-4345-B4AD-0289C9E18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2AA74-893D-9149-9C46-5E20A14C7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66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7D304E-C7E2-AC46-A752-56E400B66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n-US" b="1" dirty="0"/>
              <a:t>Database Scalability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90032-9051-3648-AE59-CBA4DBFAB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E112E1DF-A58F-4C2A-932E-5AA96A086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  <p:pic>
        <p:nvPicPr>
          <p:cNvPr id="5" name="Picture 4" descr="A picture containing building, green, computer&#10;&#10;Description automatically generated">
            <a:extLst>
              <a:ext uri="{FF2B5EF4-FFF2-40B4-BE49-F238E27FC236}">
                <a16:creationId xmlns:a16="http://schemas.microsoft.com/office/drawing/2014/main" id="{EB594895-B7E5-B840-B64D-2400B7F45B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095" y="3842931"/>
            <a:ext cx="5366058" cy="26930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CD8371-A86D-014E-8CFB-D2AE5EA4EB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5503" y="2804983"/>
            <a:ext cx="1974650" cy="95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027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5604A-3297-9745-8044-EE00AADB8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2.1 Single Primary Replication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5F0F7-1929-6C4A-AFD5-238ADF945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happens if a write to master(Primary) dB is made 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257E6-C47D-C148-88FA-C5C4F29F371B}"/>
              </a:ext>
            </a:extLst>
          </p:cNvPr>
          <p:cNvSpPr/>
          <p:nvPr/>
        </p:nvSpPr>
        <p:spPr>
          <a:xfrm>
            <a:off x="1944414" y="2974426"/>
            <a:ext cx="1860331" cy="1177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 dB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9CC0B6-7EFE-D34F-A154-669E07BC6967}"/>
              </a:ext>
            </a:extLst>
          </p:cNvPr>
          <p:cNvSpPr/>
          <p:nvPr/>
        </p:nvSpPr>
        <p:spPr>
          <a:xfrm>
            <a:off x="5165834" y="2974427"/>
            <a:ext cx="1860331" cy="1177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Slave dB 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B0E723-058E-774B-9E23-D10A1B10BB82}"/>
              </a:ext>
            </a:extLst>
          </p:cNvPr>
          <p:cNvSpPr/>
          <p:nvPr/>
        </p:nvSpPr>
        <p:spPr>
          <a:xfrm>
            <a:off x="8586952" y="2974427"/>
            <a:ext cx="1860331" cy="1177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Slave dB 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2457E4-32AC-5245-9F56-0E4720C05075}"/>
              </a:ext>
            </a:extLst>
          </p:cNvPr>
          <p:cNvCxnSpPr>
            <a:cxnSpLocks/>
          </p:cNvCxnSpPr>
          <p:nvPr/>
        </p:nvCxnSpPr>
        <p:spPr>
          <a:xfrm flipV="1">
            <a:off x="2848303" y="4151585"/>
            <a:ext cx="0" cy="17758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48EED36-4DEB-A04E-9B69-224B43F38E5F}"/>
              </a:ext>
            </a:extLst>
          </p:cNvPr>
          <p:cNvSpPr/>
          <p:nvPr/>
        </p:nvSpPr>
        <p:spPr>
          <a:xfrm>
            <a:off x="2971805" y="5032894"/>
            <a:ext cx="832940" cy="26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694599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5604A-3297-9745-8044-EE00AADB8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2.1 Single Primary Replication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5F0F7-1929-6C4A-AFD5-238ADF945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Master(Primary) dB performs a sync/async update to its slaves via dB links using a </a:t>
            </a:r>
            <a:r>
              <a:rPr lang="en-US" b="1" dirty="0"/>
              <a:t>commit protocol.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257E6-C47D-C148-88FA-C5C4F29F371B}"/>
              </a:ext>
            </a:extLst>
          </p:cNvPr>
          <p:cNvSpPr/>
          <p:nvPr/>
        </p:nvSpPr>
        <p:spPr>
          <a:xfrm>
            <a:off x="2081049" y="3819442"/>
            <a:ext cx="1860331" cy="1177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 dB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9CC0B6-7EFE-D34F-A154-669E07BC6967}"/>
              </a:ext>
            </a:extLst>
          </p:cNvPr>
          <p:cNvSpPr/>
          <p:nvPr/>
        </p:nvSpPr>
        <p:spPr>
          <a:xfrm>
            <a:off x="5165834" y="3819442"/>
            <a:ext cx="1860331" cy="1177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Slave dB 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B0E723-058E-774B-9E23-D10A1B10BB82}"/>
              </a:ext>
            </a:extLst>
          </p:cNvPr>
          <p:cNvSpPr/>
          <p:nvPr/>
        </p:nvSpPr>
        <p:spPr>
          <a:xfrm>
            <a:off x="8463451" y="3819442"/>
            <a:ext cx="1860331" cy="1177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Slave dB B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30CFC9-E498-574A-97D7-03298791949C}"/>
              </a:ext>
            </a:extLst>
          </p:cNvPr>
          <p:cNvCxnSpPr/>
          <p:nvPr/>
        </p:nvCxnSpPr>
        <p:spPr>
          <a:xfrm>
            <a:off x="6102350" y="4985651"/>
            <a:ext cx="0" cy="17867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FCB5C6-0750-7144-83C1-DE6E3518BF19}"/>
              </a:ext>
            </a:extLst>
          </p:cNvPr>
          <p:cNvCxnSpPr/>
          <p:nvPr/>
        </p:nvCxnSpPr>
        <p:spPr>
          <a:xfrm>
            <a:off x="9485586" y="4985651"/>
            <a:ext cx="0" cy="17867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2457E4-32AC-5245-9F56-0E4720C05075}"/>
              </a:ext>
            </a:extLst>
          </p:cNvPr>
          <p:cNvCxnSpPr>
            <a:cxnSpLocks/>
          </p:cNvCxnSpPr>
          <p:nvPr/>
        </p:nvCxnSpPr>
        <p:spPr>
          <a:xfrm flipV="1">
            <a:off x="3017564" y="4996601"/>
            <a:ext cx="0" cy="17758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48EED36-4DEB-A04E-9B69-224B43F38E5F}"/>
              </a:ext>
            </a:extLst>
          </p:cNvPr>
          <p:cNvSpPr/>
          <p:nvPr/>
        </p:nvSpPr>
        <p:spPr>
          <a:xfrm>
            <a:off x="3151796" y="5753125"/>
            <a:ext cx="832940" cy="26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C1E8B0-7C3F-6C42-8752-EFEFE9996C23}"/>
              </a:ext>
            </a:extLst>
          </p:cNvPr>
          <p:cNvSpPr/>
          <p:nvPr/>
        </p:nvSpPr>
        <p:spPr>
          <a:xfrm>
            <a:off x="8723580" y="5844190"/>
            <a:ext cx="662149" cy="26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A0CA73-1EBF-1044-89F4-EE91E0A9E45D}"/>
              </a:ext>
            </a:extLst>
          </p:cNvPr>
          <p:cNvSpPr/>
          <p:nvPr/>
        </p:nvSpPr>
        <p:spPr>
          <a:xfrm>
            <a:off x="5312973" y="5833899"/>
            <a:ext cx="662149" cy="26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</a:t>
            </a: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31E96C39-5CE1-0A49-BAC5-B452D345B310}"/>
              </a:ext>
            </a:extLst>
          </p:cNvPr>
          <p:cNvCxnSpPr>
            <a:stCxn id="6" idx="0"/>
            <a:endCxn id="7" idx="0"/>
          </p:cNvCxnSpPr>
          <p:nvPr/>
        </p:nvCxnSpPr>
        <p:spPr>
          <a:xfrm rot="5400000" flipH="1" flipV="1">
            <a:off x="4553607" y="2277050"/>
            <a:ext cx="12700" cy="3084785"/>
          </a:xfrm>
          <a:prstGeom prst="curvedConnector3">
            <a:avLst>
              <a:gd name="adj1" fmla="val 403448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43989130-D7E7-FF46-80B7-F2A093F6F2D7}"/>
              </a:ext>
            </a:extLst>
          </p:cNvPr>
          <p:cNvCxnSpPr>
            <a:cxnSpLocks/>
            <a:stCxn id="6" idx="0"/>
            <a:endCxn id="8" idx="0"/>
          </p:cNvCxnSpPr>
          <p:nvPr/>
        </p:nvCxnSpPr>
        <p:spPr>
          <a:xfrm rot="5400000" flipH="1" flipV="1">
            <a:off x="6202416" y="628241"/>
            <a:ext cx="12700" cy="6382402"/>
          </a:xfrm>
          <a:prstGeom prst="curvedConnector3">
            <a:avLst>
              <a:gd name="adj1" fmla="val 858620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6A6A087-F6E4-F04D-A0BF-6EB6B525A171}"/>
              </a:ext>
            </a:extLst>
          </p:cNvPr>
          <p:cNvSpPr/>
          <p:nvPr/>
        </p:nvSpPr>
        <p:spPr>
          <a:xfrm>
            <a:off x="5685879" y="2391594"/>
            <a:ext cx="2028713" cy="26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via dB link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26CE94-54C0-9D49-BB1A-8E4FEDD4D815}"/>
              </a:ext>
            </a:extLst>
          </p:cNvPr>
          <p:cNvSpPr/>
          <p:nvPr/>
        </p:nvSpPr>
        <p:spPr>
          <a:xfrm>
            <a:off x="4298616" y="2998102"/>
            <a:ext cx="2028713" cy="26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via dB link</a:t>
            </a:r>
          </a:p>
        </p:txBody>
      </p:sp>
    </p:spTree>
    <p:extLst>
      <p:ext uri="{BB962C8B-B14F-4D97-AF65-F5344CB8AC3E}">
        <p14:creationId xmlns:p14="http://schemas.microsoft.com/office/powerpoint/2010/main" val="3774872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6495C5-C4AF-184A-AF64-647C84B9C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         2.1 Concerns with Single Primary</a:t>
            </a:r>
            <a:br>
              <a:rPr lang="en-US" b="1" dirty="0"/>
            </a:br>
            <a:r>
              <a:rPr lang="en-US" b="1" dirty="0"/>
              <a:t>                         Replication Model</a:t>
            </a:r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62A5C-FAD9-A744-8904-0EA16E215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We might run into </a:t>
            </a:r>
            <a:r>
              <a:rPr lang="en-US" b="1" dirty="0"/>
              <a:t>race condition: </a:t>
            </a:r>
            <a:r>
              <a:rPr lang="en-US" dirty="0"/>
              <a:t>If we </a:t>
            </a:r>
            <a:r>
              <a:rPr lang="en-US" b="1" dirty="0"/>
              <a:t>write</a:t>
            </a:r>
            <a:r>
              <a:rPr lang="en-US" dirty="0"/>
              <a:t> some data into </a:t>
            </a:r>
            <a:r>
              <a:rPr lang="en-US" b="1" dirty="0"/>
              <a:t>primary(master) </a:t>
            </a:r>
            <a:r>
              <a:rPr lang="en-US" dirty="0"/>
              <a:t>dB</a:t>
            </a:r>
            <a:r>
              <a:rPr lang="en-US" b="1" dirty="0"/>
              <a:t> </a:t>
            </a:r>
            <a:r>
              <a:rPr lang="en-US" dirty="0"/>
              <a:t>and then try to </a:t>
            </a:r>
            <a:r>
              <a:rPr lang="en-US" b="1" dirty="0"/>
              <a:t>read</a:t>
            </a:r>
            <a:r>
              <a:rPr lang="en-US" dirty="0"/>
              <a:t> data from a </a:t>
            </a:r>
            <a:r>
              <a:rPr lang="en-US" b="1" dirty="0"/>
              <a:t>secondary(slave) </a:t>
            </a:r>
            <a:r>
              <a:rPr lang="en-US" dirty="0"/>
              <a:t>dB before the </a:t>
            </a:r>
            <a:r>
              <a:rPr lang="en-US" b="1" dirty="0"/>
              <a:t>primary(master) </a:t>
            </a:r>
            <a:r>
              <a:rPr lang="en-US" dirty="0"/>
              <a:t>dB  updates its changes to the </a:t>
            </a:r>
            <a:r>
              <a:rPr lang="en-US" b="1" dirty="0"/>
              <a:t>secondary(slave) </a:t>
            </a:r>
            <a:r>
              <a:rPr lang="en-US" dirty="0" err="1"/>
              <a:t>dB.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 This is a good model for a </a:t>
            </a:r>
            <a:r>
              <a:rPr lang="en-US" b="1" dirty="0"/>
              <a:t>news website </a:t>
            </a:r>
            <a:r>
              <a:rPr lang="en-US" dirty="0"/>
              <a:t>where </a:t>
            </a:r>
            <a:r>
              <a:rPr lang="en-US" b="1" dirty="0"/>
              <a:t>Reads &gt; Writes.</a:t>
            </a:r>
          </a:p>
          <a:p>
            <a:pPr marL="0" indent="0">
              <a:buNone/>
            </a:pPr>
            <a:r>
              <a:rPr lang="en-US" dirty="0"/>
              <a:t>3. If the </a:t>
            </a:r>
            <a:r>
              <a:rPr lang="en-US" b="1" dirty="0"/>
              <a:t>primary(master) dB fails</a:t>
            </a:r>
            <a:r>
              <a:rPr lang="en-US" dirty="0"/>
              <a:t>, we cant write to the </a:t>
            </a:r>
            <a:r>
              <a:rPr lang="en-US" dirty="0" err="1"/>
              <a:t>dB.</a:t>
            </a:r>
            <a:r>
              <a:rPr lang="en-US" dirty="0"/>
              <a:t> SPOF.</a:t>
            </a:r>
          </a:p>
          <a:p>
            <a:pPr marL="0" indent="0">
              <a:buNone/>
            </a:pPr>
            <a:r>
              <a:rPr lang="en-US" dirty="0"/>
              <a:t>4. How do we </a:t>
            </a:r>
            <a:r>
              <a:rPr lang="en-US" b="1" dirty="0"/>
              <a:t>distribute the write requests </a:t>
            </a:r>
            <a:r>
              <a:rPr lang="en-US" dirty="0"/>
              <a:t>across dBs ? (write heavy)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936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E8AA6-CB61-6A4B-9387-7C5AFFEE8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2.2 Multi Primary Replication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227E3-A216-5645-BD73-58D648649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This model helps in </a:t>
            </a:r>
            <a:r>
              <a:rPr lang="en-US" b="1" dirty="0"/>
              <a:t>distributing the </a:t>
            </a:r>
            <a:r>
              <a:rPr lang="en-US" b="1" dirty="0" err="1"/>
              <a:t>read+write</a:t>
            </a:r>
            <a:r>
              <a:rPr lang="en-US" b="1" dirty="0"/>
              <a:t> </a:t>
            </a:r>
            <a:r>
              <a:rPr lang="en-US" dirty="0"/>
              <a:t>request loads across dB servers.</a:t>
            </a:r>
          </a:p>
          <a:p>
            <a:pPr marL="0" indent="0">
              <a:buNone/>
            </a:pPr>
            <a:r>
              <a:rPr lang="en-US" dirty="0"/>
              <a:t>2. We have </a:t>
            </a:r>
            <a:r>
              <a:rPr lang="en-US" b="1" dirty="0"/>
              <a:t>multiple primary(master)</a:t>
            </a:r>
            <a:r>
              <a:rPr lang="en-US" dirty="0"/>
              <a:t> dB to read from and write to the </a:t>
            </a:r>
            <a:r>
              <a:rPr lang="en-US" dirty="0" err="1"/>
              <a:t>dBs.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6FC9B2-FE1A-4148-AC0A-5A7887731D15}"/>
              </a:ext>
            </a:extLst>
          </p:cNvPr>
          <p:cNvSpPr/>
          <p:nvPr/>
        </p:nvSpPr>
        <p:spPr>
          <a:xfrm>
            <a:off x="1646183" y="4477405"/>
            <a:ext cx="1860331" cy="1177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 dB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6EE579-2A99-B14D-971F-936964F57E2A}"/>
              </a:ext>
            </a:extLst>
          </p:cNvPr>
          <p:cNvSpPr/>
          <p:nvPr/>
        </p:nvSpPr>
        <p:spPr>
          <a:xfrm>
            <a:off x="5334657" y="4477405"/>
            <a:ext cx="1860331" cy="1177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 dB 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96DF21-1FD0-0246-B73E-004F47D02F07}"/>
              </a:ext>
            </a:extLst>
          </p:cNvPr>
          <p:cNvSpPr/>
          <p:nvPr/>
        </p:nvSpPr>
        <p:spPr>
          <a:xfrm>
            <a:off x="9023131" y="4477405"/>
            <a:ext cx="1860331" cy="1177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 dB C</a:t>
            </a:r>
          </a:p>
        </p:txBody>
      </p:sp>
    </p:spTree>
    <p:extLst>
      <p:ext uri="{BB962C8B-B14F-4D97-AF65-F5344CB8AC3E}">
        <p14:creationId xmlns:p14="http://schemas.microsoft.com/office/powerpoint/2010/main" val="2867949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5604A-3297-9745-8044-EE00AADB8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2.2 Multi Primary Replication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5F0F7-1929-6C4A-AFD5-238ADF945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Every </a:t>
            </a:r>
            <a:r>
              <a:rPr lang="en-US" b="1" dirty="0"/>
              <a:t>Read request </a:t>
            </a:r>
            <a:r>
              <a:rPr lang="en-US" dirty="0"/>
              <a:t>can be redirected to any of the 3 dB Replica.</a:t>
            </a:r>
          </a:p>
          <a:p>
            <a:pPr marL="514350" indent="-514350">
              <a:buAutoNum type="arabicPeriod"/>
            </a:pPr>
            <a:r>
              <a:rPr lang="en-US" dirty="0"/>
              <a:t>We use a load balancer to distribute read request load evenly.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257E6-C47D-C148-88FA-C5C4F29F371B}"/>
              </a:ext>
            </a:extLst>
          </p:cNvPr>
          <p:cNvSpPr/>
          <p:nvPr/>
        </p:nvSpPr>
        <p:spPr>
          <a:xfrm>
            <a:off x="1944414" y="2974426"/>
            <a:ext cx="1860331" cy="1177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 dB 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9CC0B6-7EFE-D34F-A154-669E07BC6967}"/>
              </a:ext>
            </a:extLst>
          </p:cNvPr>
          <p:cNvSpPr/>
          <p:nvPr/>
        </p:nvSpPr>
        <p:spPr>
          <a:xfrm>
            <a:off x="5165834" y="2974427"/>
            <a:ext cx="1860331" cy="1177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 dB 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B0E723-058E-774B-9E23-D10A1B10BB82}"/>
              </a:ext>
            </a:extLst>
          </p:cNvPr>
          <p:cNvSpPr/>
          <p:nvPr/>
        </p:nvSpPr>
        <p:spPr>
          <a:xfrm>
            <a:off x="8586952" y="2974427"/>
            <a:ext cx="1860331" cy="1177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 dB 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D0D285-200F-ED4A-8D4F-43DDD858BD72}"/>
              </a:ext>
            </a:extLst>
          </p:cNvPr>
          <p:cNvCxnSpPr/>
          <p:nvPr/>
        </p:nvCxnSpPr>
        <p:spPr>
          <a:xfrm>
            <a:off x="2606566" y="4162535"/>
            <a:ext cx="0" cy="17867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30CFC9-E498-574A-97D7-03298791949C}"/>
              </a:ext>
            </a:extLst>
          </p:cNvPr>
          <p:cNvCxnSpPr/>
          <p:nvPr/>
        </p:nvCxnSpPr>
        <p:spPr>
          <a:xfrm>
            <a:off x="6096000" y="4151586"/>
            <a:ext cx="0" cy="17867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FCB5C6-0750-7144-83C1-DE6E3518BF19}"/>
              </a:ext>
            </a:extLst>
          </p:cNvPr>
          <p:cNvCxnSpPr/>
          <p:nvPr/>
        </p:nvCxnSpPr>
        <p:spPr>
          <a:xfrm>
            <a:off x="9501352" y="4151586"/>
            <a:ext cx="0" cy="17867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1B3E38B-8EC5-AA4F-A5B9-08BF5A635AEB}"/>
              </a:ext>
            </a:extLst>
          </p:cNvPr>
          <p:cNvSpPr/>
          <p:nvPr/>
        </p:nvSpPr>
        <p:spPr>
          <a:xfrm>
            <a:off x="1839313" y="4981903"/>
            <a:ext cx="662149" cy="26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C1E8B0-7C3F-6C42-8752-EFEFE9996C23}"/>
              </a:ext>
            </a:extLst>
          </p:cNvPr>
          <p:cNvSpPr/>
          <p:nvPr/>
        </p:nvSpPr>
        <p:spPr>
          <a:xfrm>
            <a:off x="8731468" y="5055914"/>
            <a:ext cx="662149" cy="26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A0CA73-1EBF-1044-89F4-EE91E0A9E45D}"/>
              </a:ext>
            </a:extLst>
          </p:cNvPr>
          <p:cNvSpPr/>
          <p:nvPr/>
        </p:nvSpPr>
        <p:spPr>
          <a:xfrm>
            <a:off x="5336628" y="4981902"/>
            <a:ext cx="662149" cy="26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4040684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5604A-3297-9745-8044-EE00AADB8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2.2 Multi Primary Replication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5F0F7-1929-6C4A-AFD5-238ADF945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Every </a:t>
            </a:r>
            <a:r>
              <a:rPr lang="en-US" b="1" dirty="0"/>
              <a:t>Write request </a:t>
            </a:r>
            <a:r>
              <a:rPr lang="en-US" dirty="0"/>
              <a:t>can be redirected to any of the 3 dB Replica.</a:t>
            </a:r>
          </a:p>
          <a:p>
            <a:pPr marL="514350" indent="-514350">
              <a:buAutoNum type="arabicPeriod"/>
            </a:pPr>
            <a:r>
              <a:rPr lang="en-US" dirty="0"/>
              <a:t>We use a load balancer to </a:t>
            </a:r>
            <a:r>
              <a:rPr lang="en-US" b="1" dirty="0"/>
              <a:t>distribute write request </a:t>
            </a:r>
            <a:r>
              <a:rPr lang="en-US" dirty="0"/>
              <a:t>load evenly.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257E6-C47D-C148-88FA-C5C4F29F371B}"/>
              </a:ext>
            </a:extLst>
          </p:cNvPr>
          <p:cNvSpPr/>
          <p:nvPr/>
        </p:nvSpPr>
        <p:spPr>
          <a:xfrm>
            <a:off x="1944414" y="2974426"/>
            <a:ext cx="1860331" cy="1177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 dB 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9CC0B6-7EFE-D34F-A154-669E07BC6967}"/>
              </a:ext>
            </a:extLst>
          </p:cNvPr>
          <p:cNvSpPr/>
          <p:nvPr/>
        </p:nvSpPr>
        <p:spPr>
          <a:xfrm>
            <a:off x="5165834" y="2974427"/>
            <a:ext cx="1860331" cy="1177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 dB 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B0E723-058E-774B-9E23-D10A1B10BB82}"/>
              </a:ext>
            </a:extLst>
          </p:cNvPr>
          <p:cNvSpPr/>
          <p:nvPr/>
        </p:nvSpPr>
        <p:spPr>
          <a:xfrm>
            <a:off x="8586952" y="2974427"/>
            <a:ext cx="1860331" cy="1177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 dB 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2457E4-32AC-5245-9F56-0E4720C05075}"/>
              </a:ext>
            </a:extLst>
          </p:cNvPr>
          <p:cNvCxnSpPr>
            <a:cxnSpLocks/>
          </p:cNvCxnSpPr>
          <p:nvPr/>
        </p:nvCxnSpPr>
        <p:spPr>
          <a:xfrm flipV="1">
            <a:off x="2848303" y="4151585"/>
            <a:ext cx="0" cy="17758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48EED36-4DEB-A04E-9B69-224B43F38E5F}"/>
              </a:ext>
            </a:extLst>
          </p:cNvPr>
          <p:cNvSpPr/>
          <p:nvPr/>
        </p:nvSpPr>
        <p:spPr>
          <a:xfrm>
            <a:off x="2971805" y="5032894"/>
            <a:ext cx="832940" cy="26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BDECDC2-EDEB-994D-B24F-B281BAACC2D5}"/>
              </a:ext>
            </a:extLst>
          </p:cNvPr>
          <p:cNvCxnSpPr>
            <a:cxnSpLocks/>
          </p:cNvCxnSpPr>
          <p:nvPr/>
        </p:nvCxnSpPr>
        <p:spPr>
          <a:xfrm flipV="1">
            <a:off x="6096000" y="4151585"/>
            <a:ext cx="0" cy="17758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D5D020C-C2D9-B941-9B7E-AE04A247B9D2}"/>
              </a:ext>
            </a:extLst>
          </p:cNvPr>
          <p:cNvCxnSpPr>
            <a:cxnSpLocks/>
          </p:cNvCxnSpPr>
          <p:nvPr/>
        </p:nvCxnSpPr>
        <p:spPr>
          <a:xfrm flipV="1">
            <a:off x="9532883" y="4151585"/>
            <a:ext cx="0" cy="17758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B4B5552-FD1A-E54B-AE18-FBCEB162B5D9}"/>
              </a:ext>
            </a:extLst>
          </p:cNvPr>
          <p:cNvSpPr/>
          <p:nvPr/>
        </p:nvSpPr>
        <p:spPr>
          <a:xfrm>
            <a:off x="6285186" y="4922535"/>
            <a:ext cx="832940" cy="26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B7A37D-8DD5-1A4E-B622-C093161018E8}"/>
              </a:ext>
            </a:extLst>
          </p:cNvPr>
          <p:cNvSpPr/>
          <p:nvPr/>
        </p:nvSpPr>
        <p:spPr>
          <a:xfrm>
            <a:off x="9845571" y="4922535"/>
            <a:ext cx="832940" cy="26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215157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5604A-3297-9745-8044-EE00AADB8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2.2 Multi Primary Replication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5F0F7-1929-6C4A-AFD5-238ADF945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Master(Primary) dB performs a sync/async update other Master via dB links using a </a:t>
            </a:r>
            <a:r>
              <a:rPr lang="en-US" b="1" dirty="0"/>
              <a:t>commit protocol.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257E6-C47D-C148-88FA-C5C4F29F371B}"/>
              </a:ext>
            </a:extLst>
          </p:cNvPr>
          <p:cNvSpPr/>
          <p:nvPr/>
        </p:nvSpPr>
        <p:spPr>
          <a:xfrm>
            <a:off x="2081049" y="3819442"/>
            <a:ext cx="1860331" cy="1177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 dB 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9CC0B6-7EFE-D34F-A154-669E07BC6967}"/>
              </a:ext>
            </a:extLst>
          </p:cNvPr>
          <p:cNvSpPr/>
          <p:nvPr/>
        </p:nvSpPr>
        <p:spPr>
          <a:xfrm>
            <a:off x="5165834" y="3819442"/>
            <a:ext cx="1860331" cy="1177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 dB 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B0E723-058E-774B-9E23-D10A1B10BB82}"/>
              </a:ext>
            </a:extLst>
          </p:cNvPr>
          <p:cNvSpPr/>
          <p:nvPr/>
        </p:nvSpPr>
        <p:spPr>
          <a:xfrm>
            <a:off x="8463451" y="3819442"/>
            <a:ext cx="1860331" cy="1177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 dB 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30CFC9-E498-574A-97D7-03298791949C}"/>
              </a:ext>
            </a:extLst>
          </p:cNvPr>
          <p:cNvCxnSpPr>
            <a:cxnSpLocks/>
          </p:cNvCxnSpPr>
          <p:nvPr/>
        </p:nvCxnSpPr>
        <p:spPr>
          <a:xfrm flipH="1" flipV="1">
            <a:off x="6117023" y="4996602"/>
            <a:ext cx="3721" cy="17758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FCB5C6-0750-7144-83C1-DE6E3518BF19}"/>
              </a:ext>
            </a:extLst>
          </p:cNvPr>
          <p:cNvCxnSpPr>
            <a:cxnSpLocks/>
          </p:cNvCxnSpPr>
          <p:nvPr/>
        </p:nvCxnSpPr>
        <p:spPr>
          <a:xfrm flipH="1" flipV="1">
            <a:off x="9467195" y="5002952"/>
            <a:ext cx="76198" cy="1769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2457E4-32AC-5245-9F56-0E4720C05075}"/>
              </a:ext>
            </a:extLst>
          </p:cNvPr>
          <p:cNvCxnSpPr>
            <a:cxnSpLocks/>
          </p:cNvCxnSpPr>
          <p:nvPr/>
        </p:nvCxnSpPr>
        <p:spPr>
          <a:xfrm flipV="1">
            <a:off x="3017564" y="4996601"/>
            <a:ext cx="0" cy="17758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48EED36-4DEB-A04E-9B69-224B43F38E5F}"/>
              </a:ext>
            </a:extLst>
          </p:cNvPr>
          <p:cNvSpPr/>
          <p:nvPr/>
        </p:nvSpPr>
        <p:spPr>
          <a:xfrm>
            <a:off x="3151796" y="5753125"/>
            <a:ext cx="832940" cy="26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C1E8B0-7C3F-6C42-8752-EFEFE9996C23}"/>
              </a:ext>
            </a:extLst>
          </p:cNvPr>
          <p:cNvSpPr/>
          <p:nvPr/>
        </p:nvSpPr>
        <p:spPr>
          <a:xfrm>
            <a:off x="8647392" y="5844190"/>
            <a:ext cx="738338" cy="26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A0CA73-1EBF-1044-89F4-EE91E0A9E45D}"/>
              </a:ext>
            </a:extLst>
          </p:cNvPr>
          <p:cNvSpPr/>
          <p:nvPr/>
        </p:nvSpPr>
        <p:spPr>
          <a:xfrm>
            <a:off x="5264155" y="5833899"/>
            <a:ext cx="710967" cy="26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</a:t>
            </a: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43989130-D7E7-FF46-80B7-F2A093F6F2D7}"/>
              </a:ext>
            </a:extLst>
          </p:cNvPr>
          <p:cNvCxnSpPr>
            <a:cxnSpLocks/>
            <a:stCxn id="6" idx="0"/>
            <a:endCxn id="8" idx="0"/>
          </p:cNvCxnSpPr>
          <p:nvPr/>
        </p:nvCxnSpPr>
        <p:spPr>
          <a:xfrm rot="5400000" flipH="1" flipV="1">
            <a:off x="6202416" y="628241"/>
            <a:ext cx="12700" cy="6382402"/>
          </a:xfrm>
          <a:prstGeom prst="curvedConnector3">
            <a:avLst>
              <a:gd name="adj1" fmla="val 858620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6A6A087-F6E4-F04D-A0BF-6EB6B525A171}"/>
              </a:ext>
            </a:extLst>
          </p:cNvPr>
          <p:cNvSpPr/>
          <p:nvPr/>
        </p:nvSpPr>
        <p:spPr>
          <a:xfrm>
            <a:off x="5685879" y="2391594"/>
            <a:ext cx="2028713" cy="26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via dB link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26CE94-54C0-9D49-BB1A-8E4FEDD4D815}"/>
              </a:ext>
            </a:extLst>
          </p:cNvPr>
          <p:cNvSpPr/>
          <p:nvPr/>
        </p:nvSpPr>
        <p:spPr>
          <a:xfrm>
            <a:off x="4298616" y="2998102"/>
            <a:ext cx="2028713" cy="26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via dB link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153ADEA-0DCF-6245-812E-5A49DE8313BB}"/>
              </a:ext>
            </a:extLst>
          </p:cNvPr>
          <p:cNvSpPr/>
          <p:nvPr/>
        </p:nvSpPr>
        <p:spPr>
          <a:xfrm>
            <a:off x="7301617" y="3001509"/>
            <a:ext cx="2028713" cy="26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via dB link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FB927D9A-7CE9-0041-8D09-2987F405218F}"/>
              </a:ext>
            </a:extLst>
          </p:cNvPr>
          <p:cNvCxnSpPr>
            <a:stCxn id="7" idx="0"/>
            <a:endCxn id="8" idx="0"/>
          </p:cNvCxnSpPr>
          <p:nvPr/>
        </p:nvCxnSpPr>
        <p:spPr>
          <a:xfrm rot="5400000" flipH="1" flipV="1">
            <a:off x="7744808" y="2170634"/>
            <a:ext cx="12700" cy="3297617"/>
          </a:xfrm>
          <a:prstGeom prst="curvedConnector3">
            <a:avLst>
              <a:gd name="adj1" fmla="val 3620693"/>
            </a:avLst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B43E3969-61A3-5446-BA1D-6E2BD4CDE20E}"/>
              </a:ext>
            </a:extLst>
          </p:cNvPr>
          <p:cNvCxnSpPr>
            <a:stCxn id="6" idx="0"/>
            <a:endCxn id="7" idx="0"/>
          </p:cNvCxnSpPr>
          <p:nvPr/>
        </p:nvCxnSpPr>
        <p:spPr>
          <a:xfrm rot="5400000" flipH="1" flipV="1">
            <a:off x="4553607" y="2277050"/>
            <a:ext cx="12700" cy="3084785"/>
          </a:xfrm>
          <a:prstGeom prst="curvedConnector3">
            <a:avLst>
              <a:gd name="adj1" fmla="val 3703449"/>
            </a:avLst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293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495C5-C4AF-184A-AF64-647C84B9C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         2.2 Concerns with Multi Primary</a:t>
            </a:r>
            <a:br>
              <a:rPr lang="en-US" b="1" dirty="0"/>
            </a:br>
            <a:r>
              <a:rPr lang="en-US" b="1" dirty="0"/>
              <a:t>                         Replication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62A5C-FAD9-A744-8904-0EA16E215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We might run into </a:t>
            </a:r>
            <a:r>
              <a:rPr lang="en-US" b="1" dirty="0"/>
              <a:t>Primary Key Conflict: </a:t>
            </a:r>
            <a:r>
              <a:rPr lang="en-US" dirty="0"/>
              <a:t>If we </a:t>
            </a:r>
            <a:r>
              <a:rPr lang="en-US" b="1" dirty="0"/>
              <a:t>create</a:t>
            </a:r>
            <a:r>
              <a:rPr lang="en-US" dirty="0"/>
              <a:t> a new row into each of two </a:t>
            </a:r>
            <a:r>
              <a:rPr lang="en-US" b="1" dirty="0"/>
              <a:t>primary(master) </a:t>
            </a:r>
            <a:r>
              <a:rPr lang="en-US" dirty="0"/>
              <a:t>dBs A and B</a:t>
            </a:r>
            <a:r>
              <a:rPr lang="en-US" b="1" dirty="0"/>
              <a:t> </a:t>
            </a:r>
            <a:r>
              <a:rPr lang="en-US" dirty="0"/>
              <a:t>having the </a:t>
            </a:r>
            <a:r>
              <a:rPr lang="en-US" b="1" dirty="0"/>
              <a:t>same primary key</a:t>
            </a:r>
            <a:r>
              <a:rPr lang="en-US" dirty="0"/>
              <a:t>, and then an update happens between A and B to sync data.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E50F5D-1513-F34D-9554-115A2E88062A}"/>
              </a:ext>
            </a:extLst>
          </p:cNvPr>
          <p:cNvSpPr/>
          <p:nvPr/>
        </p:nvSpPr>
        <p:spPr>
          <a:xfrm>
            <a:off x="2081049" y="3819442"/>
            <a:ext cx="1860331" cy="1177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 dB A</a:t>
            </a:r>
          </a:p>
          <a:p>
            <a:pPr algn="ctr"/>
            <a:r>
              <a:rPr lang="en-US" dirty="0"/>
              <a:t>PK= 10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544ED2-E142-9B4E-96E2-B11A11E9DCEB}"/>
              </a:ext>
            </a:extLst>
          </p:cNvPr>
          <p:cNvSpPr/>
          <p:nvPr/>
        </p:nvSpPr>
        <p:spPr>
          <a:xfrm>
            <a:off x="6206360" y="3819442"/>
            <a:ext cx="1860331" cy="1177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 dB B</a:t>
            </a:r>
          </a:p>
          <a:p>
            <a:pPr algn="ctr"/>
            <a:r>
              <a:rPr lang="en-US" dirty="0"/>
              <a:t>PK = 10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1CAE6FF-2977-BC40-A460-09DEE4633178}"/>
              </a:ext>
            </a:extLst>
          </p:cNvPr>
          <p:cNvCxnSpPr>
            <a:cxnSpLocks/>
          </p:cNvCxnSpPr>
          <p:nvPr/>
        </p:nvCxnSpPr>
        <p:spPr>
          <a:xfrm flipV="1">
            <a:off x="3017564" y="4996601"/>
            <a:ext cx="0" cy="17758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636EB34-05F1-FB44-A49D-1A81A1ED6BF1}"/>
              </a:ext>
            </a:extLst>
          </p:cNvPr>
          <p:cNvSpPr/>
          <p:nvPr/>
        </p:nvSpPr>
        <p:spPr>
          <a:xfrm>
            <a:off x="3151796" y="5753125"/>
            <a:ext cx="832940" cy="26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1C3156-FE40-7A48-8B48-72850F0FB63F}"/>
              </a:ext>
            </a:extLst>
          </p:cNvPr>
          <p:cNvSpPr/>
          <p:nvPr/>
        </p:nvSpPr>
        <p:spPr>
          <a:xfrm>
            <a:off x="7455783" y="5778112"/>
            <a:ext cx="832940" cy="26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6BA75E-A728-9A42-B71B-E3E6CAE8D235}"/>
              </a:ext>
            </a:extLst>
          </p:cNvPr>
          <p:cNvCxnSpPr>
            <a:cxnSpLocks/>
          </p:cNvCxnSpPr>
          <p:nvPr/>
        </p:nvCxnSpPr>
        <p:spPr>
          <a:xfrm flipV="1">
            <a:off x="7136525" y="4996599"/>
            <a:ext cx="0" cy="17758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7DA7E8B1-2790-CB4C-B39C-C467B5C9C92F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5073870" y="1756787"/>
            <a:ext cx="12700" cy="4125311"/>
          </a:xfrm>
          <a:prstGeom prst="curvedConnector3">
            <a:avLst>
              <a:gd name="adj1" fmla="val 4613795"/>
            </a:avLst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8BB4605-3660-FA47-8E16-463B4ABDBB97}"/>
              </a:ext>
            </a:extLst>
          </p:cNvPr>
          <p:cNvSpPr/>
          <p:nvPr/>
        </p:nvSpPr>
        <p:spPr>
          <a:xfrm>
            <a:off x="4177647" y="3362846"/>
            <a:ext cx="2028713" cy="26275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via dB link</a:t>
            </a:r>
          </a:p>
        </p:txBody>
      </p:sp>
    </p:spTree>
    <p:extLst>
      <p:ext uri="{BB962C8B-B14F-4D97-AF65-F5344CB8AC3E}">
        <p14:creationId xmlns:p14="http://schemas.microsoft.com/office/powerpoint/2010/main" val="2151248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495C5-C4AF-184A-AF64-647C84B9C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              2.2 Concerns with Multi Primary</a:t>
            </a:r>
            <a:br>
              <a:rPr lang="en-US" b="1" dirty="0"/>
            </a:br>
            <a:r>
              <a:rPr lang="en-US" b="1" dirty="0"/>
              <a:t>                          Replication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62A5C-FAD9-A744-8904-0EA16E215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What happens when two Master dBs A and C try to update the same row in Master dB B ? Conflict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E50F5D-1513-F34D-9554-115A2E88062A}"/>
              </a:ext>
            </a:extLst>
          </p:cNvPr>
          <p:cNvSpPr/>
          <p:nvPr/>
        </p:nvSpPr>
        <p:spPr>
          <a:xfrm>
            <a:off x="1294909" y="3684505"/>
            <a:ext cx="1860331" cy="1177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 dB A</a:t>
            </a:r>
          </a:p>
          <a:p>
            <a:pPr algn="ctr"/>
            <a:r>
              <a:rPr lang="en-US" dirty="0"/>
              <a:t>PK = 15, duration(120)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544ED2-E142-9B4E-96E2-B11A11E9DCEB}"/>
              </a:ext>
            </a:extLst>
          </p:cNvPr>
          <p:cNvSpPr/>
          <p:nvPr/>
        </p:nvSpPr>
        <p:spPr>
          <a:xfrm>
            <a:off x="5472281" y="3819442"/>
            <a:ext cx="1860331" cy="117715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 dB B</a:t>
            </a:r>
          </a:p>
          <a:p>
            <a:pPr algn="ctr"/>
            <a:r>
              <a:rPr lang="en-US" dirty="0"/>
              <a:t>PK = 15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1CAE6FF-2977-BC40-A460-09DEE4633178}"/>
              </a:ext>
            </a:extLst>
          </p:cNvPr>
          <p:cNvCxnSpPr>
            <a:cxnSpLocks/>
          </p:cNvCxnSpPr>
          <p:nvPr/>
        </p:nvCxnSpPr>
        <p:spPr>
          <a:xfrm flipV="1">
            <a:off x="2225074" y="4861664"/>
            <a:ext cx="0" cy="17758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636EB34-05F1-FB44-A49D-1A81A1ED6BF1}"/>
              </a:ext>
            </a:extLst>
          </p:cNvPr>
          <p:cNvSpPr/>
          <p:nvPr/>
        </p:nvSpPr>
        <p:spPr>
          <a:xfrm>
            <a:off x="2353072" y="5650698"/>
            <a:ext cx="832940" cy="26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BB4605-3660-FA47-8E16-463B4ABDBB97}"/>
              </a:ext>
            </a:extLst>
          </p:cNvPr>
          <p:cNvSpPr/>
          <p:nvPr/>
        </p:nvSpPr>
        <p:spPr>
          <a:xfrm>
            <a:off x="3297682" y="2954368"/>
            <a:ext cx="2028713" cy="26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via dB link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CBB7EB-B8DB-8342-B129-F4C64F51525B}"/>
              </a:ext>
            </a:extLst>
          </p:cNvPr>
          <p:cNvSpPr/>
          <p:nvPr/>
        </p:nvSpPr>
        <p:spPr>
          <a:xfrm>
            <a:off x="9653097" y="3825793"/>
            <a:ext cx="1860331" cy="1177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 dB C</a:t>
            </a:r>
          </a:p>
          <a:p>
            <a:pPr algn="ctr"/>
            <a:r>
              <a:rPr lang="en-US" dirty="0"/>
              <a:t>PK = 15, duration(150)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DFD7C3-13A1-1A4D-B9B2-CC58A8E84D39}"/>
              </a:ext>
            </a:extLst>
          </p:cNvPr>
          <p:cNvCxnSpPr>
            <a:cxnSpLocks/>
          </p:cNvCxnSpPr>
          <p:nvPr/>
        </p:nvCxnSpPr>
        <p:spPr>
          <a:xfrm flipV="1">
            <a:off x="10583262" y="4996598"/>
            <a:ext cx="0" cy="17758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ABF457C-363C-0D49-A972-BC4CF23F3E35}"/>
              </a:ext>
            </a:extLst>
          </p:cNvPr>
          <p:cNvSpPr/>
          <p:nvPr/>
        </p:nvSpPr>
        <p:spPr>
          <a:xfrm>
            <a:off x="10711260" y="5650699"/>
            <a:ext cx="832940" cy="26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CAF7BA6B-C5AE-A24A-A099-F5F2A40102FC}"/>
              </a:ext>
            </a:extLst>
          </p:cNvPr>
          <p:cNvCxnSpPr>
            <a:stCxn id="4" idx="0"/>
            <a:endCxn id="5" idx="0"/>
          </p:cNvCxnSpPr>
          <p:nvPr/>
        </p:nvCxnSpPr>
        <p:spPr>
          <a:xfrm rot="16200000" flipH="1">
            <a:off x="4246292" y="1663287"/>
            <a:ext cx="134937" cy="4177372"/>
          </a:xfrm>
          <a:prstGeom prst="curvedConnector3">
            <a:avLst>
              <a:gd name="adj1" fmla="val -16941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3CC02391-0ACF-2E49-B719-B7333C4B5700}"/>
              </a:ext>
            </a:extLst>
          </p:cNvPr>
          <p:cNvCxnSpPr>
            <a:cxnSpLocks/>
            <a:stCxn id="12" idx="0"/>
            <a:endCxn id="5" idx="0"/>
          </p:cNvCxnSpPr>
          <p:nvPr/>
        </p:nvCxnSpPr>
        <p:spPr>
          <a:xfrm rot="16200000" flipV="1">
            <a:off x="8489680" y="1732210"/>
            <a:ext cx="6351" cy="4180816"/>
          </a:xfrm>
          <a:prstGeom prst="curvedConnector3">
            <a:avLst>
              <a:gd name="adj1" fmla="val 369943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9776319-3196-9948-A4D9-C7403C1606A4}"/>
              </a:ext>
            </a:extLst>
          </p:cNvPr>
          <p:cNvSpPr/>
          <p:nvPr/>
        </p:nvSpPr>
        <p:spPr>
          <a:xfrm>
            <a:off x="7624384" y="3040315"/>
            <a:ext cx="2028713" cy="26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via dB link</a:t>
            </a:r>
          </a:p>
        </p:txBody>
      </p:sp>
    </p:spTree>
    <p:extLst>
      <p:ext uri="{BB962C8B-B14F-4D97-AF65-F5344CB8AC3E}">
        <p14:creationId xmlns:p14="http://schemas.microsoft.com/office/powerpoint/2010/main" val="3942162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DBF2CAA-6EDD-264C-AB8D-F03662283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3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3. 2-Phase Commit Protocol</a:t>
            </a:r>
            <a:b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3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83490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09EE807-BAD3-4C04-BA4C-83EB251817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79BB10-31A2-CC4F-BC5F-6F1DB76A6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                 What we will learn today 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23F1AF-529B-461B-BAA2-5195CE3874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174396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2607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45128-9F8E-B04E-83E4-E6925E13F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                   </a:t>
            </a:r>
            <a:r>
              <a:rPr lang="en-US" b="1" dirty="0"/>
              <a:t>3. 2-Phase Commit Protocol</a:t>
            </a:r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D035-8780-8C45-BB95-BAF2116BC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Generally a </a:t>
            </a:r>
            <a:r>
              <a:rPr lang="en-US" b="1" dirty="0"/>
              <a:t>dB transaction on a single dB server </a:t>
            </a:r>
            <a:r>
              <a:rPr lang="en-US" dirty="0"/>
              <a:t>follows either of two semantics to maintain its data Consistency:</a:t>
            </a:r>
          </a:p>
          <a:p>
            <a:pPr marL="0" indent="0">
              <a:buNone/>
            </a:pPr>
            <a:r>
              <a:rPr lang="en-US" b="1" dirty="0"/>
              <a:t>ACID</a:t>
            </a:r>
            <a:r>
              <a:rPr lang="en-US" dirty="0"/>
              <a:t> = </a:t>
            </a:r>
            <a:r>
              <a:rPr lang="en-US" b="1" dirty="0"/>
              <a:t>A</a:t>
            </a:r>
            <a:r>
              <a:rPr lang="en-US" dirty="0"/>
              <a:t>tomicity + </a:t>
            </a:r>
            <a:r>
              <a:rPr lang="en-US" b="1" dirty="0"/>
              <a:t>C</a:t>
            </a:r>
            <a:r>
              <a:rPr lang="en-US" dirty="0"/>
              <a:t>onsistency + </a:t>
            </a:r>
            <a:r>
              <a:rPr lang="en-US" b="1" dirty="0"/>
              <a:t>I</a:t>
            </a:r>
            <a:r>
              <a:rPr lang="en-US" dirty="0"/>
              <a:t>solation + </a:t>
            </a:r>
            <a:r>
              <a:rPr lang="en-US" b="1" dirty="0"/>
              <a:t>D</a:t>
            </a:r>
            <a:r>
              <a:rPr lang="en-US" dirty="0"/>
              <a:t>urability(SQL dBs)</a:t>
            </a:r>
          </a:p>
          <a:p>
            <a:pPr marL="0" indent="0">
              <a:buNone/>
            </a:pPr>
            <a:r>
              <a:rPr lang="en-US" b="1" dirty="0"/>
              <a:t>BASE</a:t>
            </a:r>
            <a:r>
              <a:rPr lang="en-US" dirty="0"/>
              <a:t> = </a:t>
            </a:r>
            <a:r>
              <a:rPr lang="en-US" b="1" dirty="0"/>
              <a:t>B</a:t>
            </a:r>
            <a:r>
              <a:rPr lang="en-US" dirty="0"/>
              <a:t>asically Available + </a:t>
            </a:r>
            <a:r>
              <a:rPr lang="en-US" b="1" dirty="0"/>
              <a:t>S</a:t>
            </a:r>
            <a:r>
              <a:rPr lang="en-US" dirty="0"/>
              <a:t>oft State + </a:t>
            </a:r>
            <a:r>
              <a:rPr lang="en-US" b="1" dirty="0"/>
              <a:t>E</a:t>
            </a:r>
            <a:r>
              <a:rPr lang="en-US" dirty="0"/>
              <a:t>ventual Consistency(</a:t>
            </a:r>
            <a:r>
              <a:rPr lang="en-US" dirty="0" err="1"/>
              <a:t>NoSql</a:t>
            </a:r>
            <a:r>
              <a:rPr lang="en-US" dirty="0"/>
              <a:t> </a:t>
            </a:r>
            <a:r>
              <a:rPr lang="en-US" dirty="0" err="1"/>
              <a:t>dbs</a:t>
            </a:r>
            <a:r>
              <a:rPr lang="en-US" dirty="0"/>
              <a:t> like Key-Value store, document store, wide-Column store, graph dB)</a:t>
            </a:r>
          </a:p>
          <a:p>
            <a:pPr marL="0" indent="0">
              <a:buNone/>
            </a:pPr>
            <a:r>
              <a:rPr lang="en-US" dirty="0"/>
              <a:t>2. How do we </a:t>
            </a:r>
            <a:r>
              <a:rPr lang="en-US" b="1" dirty="0"/>
              <a:t>maintain ACID/BASE property </a:t>
            </a:r>
            <a:r>
              <a:rPr lang="en-US" dirty="0"/>
              <a:t>in case of </a:t>
            </a:r>
            <a:r>
              <a:rPr lang="en-US" b="1" dirty="0"/>
              <a:t>distributed dB servers</a:t>
            </a:r>
            <a:r>
              <a:rPr lang="en-US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351689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15463-9FA7-DA4D-A300-022BE054C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                 3. 2-Phase Commit Protocol</a:t>
            </a:r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F147A-74F8-CF42-925B-2AF6E780B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This is a </a:t>
            </a:r>
            <a:r>
              <a:rPr lang="en-US" b="1" dirty="0"/>
              <a:t>distributed atomic(all-or-nothing) commit protocol</a:t>
            </a:r>
            <a:r>
              <a:rPr lang="en-US" dirty="0"/>
              <a:t> to achieve </a:t>
            </a:r>
            <a:r>
              <a:rPr lang="en-US" b="1" dirty="0"/>
              <a:t>agreement(consensus) across dB replicas </a:t>
            </a:r>
            <a:r>
              <a:rPr lang="en-US" dirty="0"/>
              <a:t>during a commit process.</a:t>
            </a:r>
          </a:p>
          <a:p>
            <a:pPr marL="0" indent="0">
              <a:buNone/>
            </a:pPr>
            <a:r>
              <a:rPr lang="en-US" dirty="0"/>
              <a:t>2.   It has </a:t>
            </a:r>
            <a:r>
              <a:rPr lang="en-US" b="1" dirty="0"/>
              <a:t>two phases</a:t>
            </a:r>
            <a:r>
              <a:rPr lang="en-US" dirty="0"/>
              <a:t>:</a:t>
            </a:r>
          </a:p>
          <a:p>
            <a:pPr marL="514350" indent="-514350">
              <a:buAutoNum type="alphaUcPeriod"/>
            </a:pPr>
            <a:r>
              <a:rPr lang="en-US" dirty="0"/>
              <a:t>Commit Request Phase(Voting phase)</a:t>
            </a:r>
          </a:p>
          <a:p>
            <a:pPr marL="514350" indent="-514350">
              <a:buAutoNum type="alphaUcPeriod"/>
            </a:pPr>
            <a:r>
              <a:rPr lang="en-US" dirty="0"/>
              <a:t>Commit Phase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Lets see how it works with a running example of </a:t>
            </a:r>
            <a:r>
              <a:rPr lang="en-US" b="1" dirty="0"/>
              <a:t>a banking dB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221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CE9EB-1263-FC4F-8076-B2BDB16F3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  3. 2-Phase Commit Protocol:</a:t>
            </a:r>
            <a:br>
              <a:rPr lang="en-US" b="1" dirty="0"/>
            </a:br>
            <a:r>
              <a:rPr lang="en-US" b="1" dirty="0"/>
              <a:t>           Defining roles and assumptions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4439F-57E2-CC4A-B0E2-363E4475B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We define a </a:t>
            </a:r>
            <a:r>
              <a:rPr lang="en-US" b="1" dirty="0"/>
              <a:t>Transaction Coordinator TC</a:t>
            </a:r>
            <a:r>
              <a:rPr lang="en-US" dirty="0"/>
              <a:t>(either a separate dB node  or an existing one)</a:t>
            </a:r>
            <a:r>
              <a:rPr lang="en-US" b="1" dirty="0"/>
              <a:t>: </a:t>
            </a:r>
            <a:r>
              <a:rPr lang="en-US" dirty="0"/>
              <a:t>Master dB</a:t>
            </a:r>
          </a:p>
          <a:p>
            <a:pPr marL="0" indent="0">
              <a:buNone/>
            </a:pPr>
            <a:r>
              <a:rPr lang="en-US" dirty="0"/>
              <a:t>2. We define </a:t>
            </a:r>
            <a:r>
              <a:rPr lang="en-US" b="1" dirty="0"/>
              <a:t>participants</a:t>
            </a:r>
            <a:r>
              <a:rPr lang="en-US" dirty="0"/>
              <a:t> of the commit process: 1 Master, 2 Slaves.</a:t>
            </a:r>
          </a:p>
          <a:p>
            <a:pPr marL="0" indent="0">
              <a:buNone/>
            </a:pPr>
            <a:r>
              <a:rPr lang="en-US" dirty="0"/>
              <a:t>3. We assume there exists a </a:t>
            </a:r>
            <a:r>
              <a:rPr lang="en-US" b="1" dirty="0">
                <a:solidFill>
                  <a:schemeClr val="accent6"/>
                </a:solidFill>
              </a:rPr>
              <a:t>Write-Ahead-log</a:t>
            </a:r>
            <a:r>
              <a:rPr lang="en-US" b="1" dirty="0"/>
              <a:t> </a:t>
            </a:r>
            <a:r>
              <a:rPr lang="en-US" dirty="0"/>
              <a:t>at each dB server.</a:t>
            </a:r>
          </a:p>
          <a:p>
            <a:pPr marL="0" indent="0">
              <a:buNone/>
            </a:pPr>
            <a:r>
              <a:rPr lang="en-US" dirty="0"/>
              <a:t>4. Also we assume </a:t>
            </a:r>
            <a:r>
              <a:rPr lang="en-US" b="1" dirty="0"/>
              <a:t>dB server don’t crash forever </a:t>
            </a:r>
            <a:r>
              <a:rPr lang="en-US" dirty="0"/>
              <a:t>and during a dB server crash the </a:t>
            </a:r>
            <a:r>
              <a:rPr lang="en-US" b="1" dirty="0">
                <a:solidFill>
                  <a:schemeClr val="accent6"/>
                </a:solidFill>
              </a:rPr>
              <a:t>Write-Ahead-log</a:t>
            </a:r>
            <a:r>
              <a:rPr lang="en-US" b="1" dirty="0"/>
              <a:t> </a:t>
            </a:r>
            <a:r>
              <a:rPr lang="en-US" dirty="0"/>
              <a:t>is </a:t>
            </a:r>
            <a:r>
              <a:rPr lang="en-US" b="1" dirty="0"/>
              <a:t>NOT</a:t>
            </a:r>
            <a:r>
              <a:rPr lang="en-US" dirty="0"/>
              <a:t> lost/corrupted.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D38AEF-FBAF-7348-9A18-CDADEB797230}"/>
              </a:ext>
            </a:extLst>
          </p:cNvPr>
          <p:cNvSpPr/>
          <p:nvPr/>
        </p:nvSpPr>
        <p:spPr>
          <a:xfrm>
            <a:off x="1599709" y="4861663"/>
            <a:ext cx="1860331" cy="1177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 dB</a:t>
            </a:r>
          </a:p>
          <a:p>
            <a:pPr algn="ctr"/>
            <a:r>
              <a:rPr lang="en-US" dirty="0"/>
              <a:t>TC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ACBA44-53AE-C847-8D9C-88A91C64B598}"/>
              </a:ext>
            </a:extLst>
          </p:cNvPr>
          <p:cNvSpPr/>
          <p:nvPr/>
        </p:nvSpPr>
        <p:spPr>
          <a:xfrm>
            <a:off x="5394188" y="4861664"/>
            <a:ext cx="1860331" cy="1177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Slave dB A</a:t>
            </a:r>
          </a:p>
          <a:p>
            <a:pPr algn="ctr"/>
            <a:r>
              <a:rPr lang="en-US" dirty="0"/>
              <a:t>participant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CA6DDA-0AF2-EE4B-922C-E8368F38975D}"/>
              </a:ext>
            </a:extLst>
          </p:cNvPr>
          <p:cNvSpPr/>
          <p:nvPr/>
        </p:nvSpPr>
        <p:spPr>
          <a:xfrm>
            <a:off x="8884360" y="4861664"/>
            <a:ext cx="1860331" cy="1177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Slave dB B</a:t>
            </a:r>
          </a:p>
          <a:p>
            <a:pPr algn="ctr"/>
            <a:r>
              <a:rPr lang="en-US" dirty="0"/>
              <a:t>participant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844FA22A-8ACD-674F-BAED-082A6F0BE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675" y="5486148"/>
            <a:ext cx="558800" cy="520700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8D3F90C2-CFAD-494D-AEDA-5D7C8252C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5125" y="5746498"/>
            <a:ext cx="558800" cy="520700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234E52BE-CC77-BE47-BED9-73B4D13F6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913" y="5746498"/>
            <a:ext cx="5588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001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60C2EC-638D-544C-90D9-F7E8F3771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                  3. 2-Phase Commit Protocol</a:t>
            </a:r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08D39-136E-514B-B0F8-FFED69EC5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1800"/>
              <a:t>Let’s say we want to perform a </a:t>
            </a:r>
            <a:r>
              <a:rPr lang="en-US" sz="1800" b="1"/>
              <a:t>withdraw transaction </a:t>
            </a:r>
            <a:r>
              <a:rPr lang="en-US" sz="1800"/>
              <a:t>onto a </a:t>
            </a:r>
            <a:r>
              <a:rPr lang="en-US" sz="1800" b="1"/>
              <a:t>banking dB(SQL) Customer Table </a:t>
            </a:r>
            <a:r>
              <a:rPr lang="en-US" sz="1800"/>
              <a:t>which has a </a:t>
            </a:r>
            <a:r>
              <a:rPr lang="en-US" sz="1800" b="1"/>
              <a:t>Master-Slave Replication Model.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/>
              <a:t>2.  We have the following </a:t>
            </a:r>
            <a:r>
              <a:rPr lang="en-US" sz="1800" b="1"/>
              <a:t>withdraw transaction T</a:t>
            </a:r>
            <a:r>
              <a:rPr lang="en-US" sz="1800"/>
              <a:t>:</a:t>
            </a:r>
          </a:p>
          <a:p>
            <a:pPr marL="0" indent="0">
              <a:buNone/>
            </a:pPr>
            <a:r>
              <a:rPr lang="en-US" sz="1800"/>
              <a:t>     </a:t>
            </a:r>
            <a:r>
              <a:rPr lang="en-US" sz="1800" b="1" dirty="0" err="1"/>
              <a:t>withdraw_money</a:t>
            </a:r>
            <a:r>
              <a:rPr lang="en-US" sz="1800" dirty="0"/>
              <a:t>(Customer, amount) {</a:t>
            </a:r>
          </a:p>
          <a:p>
            <a:pPr marL="0" indent="0">
              <a:buNone/>
            </a:pPr>
            <a:r>
              <a:rPr lang="en-US" sz="1800" dirty="0"/>
              <a:t>          </a:t>
            </a:r>
            <a:r>
              <a:rPr lang="en-US" sz="1800" b="1" dirty="0" err="1"/>
              <a:t>Begin_Transaction</a:t>
            </a:r>
            <a:r>
              <a:rPr lang="en-US" sz="1800" b="1" dirty="0"/>
              <a:t>();</a:t>
            </a:r>
          </a:p>
          <a:p>
            <a:pPr marL="0" indent="0">
              <a:buNone/>
            </a:pPr>
            <a:r>
              <a:rPr lang="en-US" sz="1800" dirty="0"/>
              <a:t>          if (</a:t>
            </a:r>
            <a:r>
              <a:rPr lang="en-US" sz="1800" dirty="0" err="1"/>
              <a:t>Customer.balance</a:t>
            </a:r>
            <a:r>
              <a:rPr lang="en-US" sz="1800" dirty="0"/>
              <a:t> – amount &gt;= 0) {</a:t>
            </a:r>
          </a:p>
          <a:p>
            <a:pPr marL="0" indent="0">
              <a:buNone/>
            </a:pPr>
            <a:r>
              <a:rPr lang="en-US" sz="1800" dirty="0"/>
              <a:t>               </a:t>
            </a:r>
            <a:r>
              <a:rPr lang="en-US" sz="1800" dirty="0" err="1"/>
              <a:t>Customer.balance</a:t>
            </a:r>
            <a:r>
              <a:rPr lang="en-US" sz="1800" dirty="0"/>
              <a:t> = </a:t>
            </a:r>
            <a:r>
              <a:rPr lang="en-US" sz="1800" dirty="0" err="1"/>
              <a:t>Customer.balance</a:t>
            </a:r>
            <a:r>
              <a:rPr lang="en-US" sz="1800" dirty="0"/>
              <a:t> – amount;</a:t>
            </a:r>
          </a:p>
          <a:p>
            <a:pPr marL="0" indent="0">
              <a:buNone/>
            </a:pPr>
            <a:r>
              <a:rPr lang="en-US" sz="1800" dirty="0"/>
              <a:t>               </a:t>
            </a:r>
            <a:r>
              <a:rPr lang="en-US" sz="1800" b="1" dirty="0" err="1"/>
              <a:t>Commit_Transaction</a:t>
            </a:r>
            <a:r>
              <a:rPr lang="en-US" sz="1800" b="1" dirty="0"/>
              <a:t>();</a:t>
            </a:r>
          </a:p>
          <a:p>
            <a:pPr marL="0" indent="0">
              <a:buNone/>
            </a:pPr>
            <a:r>
              <a:rPr lang="en-US" sz="1800" dirty="0"/>
              <a:t>             } else {</a:t>
            </a:r>
          </a:p>
          <a:p>
            <a:pPr marL="0" indent="0">
              <a:buNone/>
            </a:pPr>
            <a:r>
              <a:rPr lang="en-US" sz="1800" dirty="0"/>
              <a:t>               </a:t>
            </a:r>
            <a:r>
              <a:rPr lang="en-US" sz="1800" b="1" dirty="0" err="1"/>
              <a:t>Abort_Transaction</a:t>
            </a:r>
            <a:r>
              <a:rPr lang="en-US" sz="1800" b="1" dirty="0"/>
              <a:t>();</a:t>
            </a:r>
          </a:p>
          <a:p>
            <a:pPr marL="0" indent="0">
              <a:buNone/>
            </a:pPr>
            <a:r>
              <a:rPr lang="en-US" sz="1800" dirty="0"/>
              <a:t>                }</a:t>
            </a:r>
          </a:p>
          <a:p>
            <a:pPr marL="0" indent="0">
              <a:buNone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012640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7E9BD-1A63-DE45-93DD-F8D5D78D3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      3. 2-Phase Commit Protocol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BD404-890D-0841-894A-457373F4C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Client(App Server) sends a </a:t>
            </a:r>
            <a:r>
              <a:rPr lang="en-US" b="1" dirty="0"/>
              <a:t>“</a:t>
            </a:r>
            <a:r>
              <a:rPr lang="en-US" b="1" dirty="0" err="1"/>
              <a:t>withdraw_money</a:t>
            </a:r>
            <a:r>
              <a:rPr lang="en-US" b="1" dirty="0"/>
              <a:t>“</a:t>
            </a:r>
            <a:r>
              <a:rPr lang="en-US" dirty="0"/>
              <a:t> request to Master dB(Transaction Coordinator)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C </a:t>
            </a:r>
            <a:r>
              <a:rPr lang="en-US" b="1" dirty="0">
                <a:sym typeface="Wingdings" pitchFamily="2" charset="2"/>
              </a:rPr>
              <a:t> TC: Go!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4E7170-F3EE-8948-9CFB-FA036558C6F6}"/>
              </a:ext>
            </a:extLst>
          </p:cNvPr>
          <p:cNvSpPr/>
          <p:nvPr/>
        </p:nvSpPr>
        <p:spPr>
          <a:xfrm>
            <a:off x="5036593" y="4368841"/>
            <a:ext cx="1374719" cy="736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</a:p>
          <a:p>
            <a:pPr algn="ctr"/>
            <a:r>
              <a:rPr lang="en-US" dirty="0"/>
              <a:t>TC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D36207-07B5-0147-A7CC-83943ABA0EDF}"/>
              </a:ext>
            </a:extLst>
          </p:cNvPr>
          <p:cNvSpPr/>
          <p:nvPr/>
        </p:nvSpPr>
        <p:spPr>
          <a:xfrm>
            <a:off x="3128142" y="5808784"/>
            <a:ext cx="1374719" cy="736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Slave A</a:t>
            </a:r>
          </a:p>
          <a:p>
            <a:pPr algn="ctr"/>
            <a:r>
              <a:rPr lang="en-US" dirty="0"/>
              <a:t>participant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70D3C9-191C-634E-B7FB-6DE04CC3EA58}"/>
              </a:ext>
            </a:extLst>
          </p:cNvPr>
          <p:cNvSpPr/>
          <p:nvPr/>
        </p:nvSpPr>
        <p:spPr>
          <a:xfrm>
            <a:off x="7001781" y="5805635"/>
            <a:ext cx="1374719" cy="736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Slave B</a:t>
            </a:r>
          </a:p>
          <a:p>
            <a:pPr algn="ctr"/>
            <a:r>
              <a:rPr lang="en-US" dirty="0"/>
              <a:t>participant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178447-1A6D-2D4F-9F94-4BA6BD1A6A73}"/>
              </a:ext>
            </a:extLst>
          </p:cNvPr>
          <p:cNvSpPr/>
          <p:nvPr/>
        </p:nvSpPr>
        <p:spPr>
          <a:xfrm>
            <a:off x="5036592" y="2729056"/>
            <a:ext cx="1374719" cy="736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097BEA81-682C-8545-BAA8-62E122CF1CCF}"/>
              </a:ext>
            </a:extLst>
          </p:cNvPr>
          <p:cNvCxnSpPr>
            <a:stCxn id="7" idx="2"/>
            <a:endCxn id="4" idx="0"/>
          </p:cNvCxnSpPr>
          <p:nvPr/>
        </p:nvCxnSpPr>
        <p:spPr>
          <a:xfrm rot="16200000" flipH="1">
            <a:off x="5272237" y="3917124"/>
            <a:ext cx="903431" cy="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015FAA0-07DB-8846-B6EA-E43B090EE730}"/>
              </a:ext>
            </a:extLst>
          </p:cNvPr>
          <p:cNvSpPr/>
          <p:nvPr/>
        </p:nvSpPr>
        <p:spPr>
          <a:xfrm>
            <a:off x="5906814" y="3783724"/>
            <a:ext cx="651637" cy="27326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6C6F53-DE98-2942-A667-B2EA79952FCF}"/>
              </a:ext>
            </a:extLst>
          </p:cNvPr>
          <p:cNvSpPr/>
          <p:nvPr/>
        </p:nvSpPr>
        <p:spPr>
          <a:xfrm>
            <a:off x="3699644" y="3813524"/>
            <a:ext cx="1841446" cy="273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Withdraw Money</a:t>
            </a:r>
          </a:p>
        </p:txBody>
      </p:sp>
    </p:spTree>
    <p:extLst>
      <p:ext uri="{BB962C8B-B14F-4D97-AF65-F5344CB8AC3E}">
        <p14:creationId xmlns:p14="http://schemas.microsoft.com/office/powerpoint/2010/main" val="29808262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7E9BD-1A63-DE45-93DD-F8D5D78D3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 3. 2-Phase Commit: Voting Phase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BD404-890D-0841-894A-457373F4C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 Master(TC) sends a </a:t>
            </a:r>
            <a:r>
              <a:rPr lang="en-US" b="1" dirty="0"/>
              <a:t>“prepare!” </a:t>
            </a:r>
            <a:r>
              <a:rPr lang="en-US" dirty="0"/>
              <a:t>message to Slave A and Slave B.</a:t>
            </a:r>
          </a:p>
          <a:p>
            <a:pPr marL="0" indent="0">
              <a:buNone/>
            </a:pPr>
            <a:r>
              <a:rPr lang="en-US" b="1" dirty="0"/>
              <a:t>TC</a:t>
            </a:r>
            <a:r>
              <a:rPr lang="en-US" b="1" dirty="0">
                <a:sym typeface="Wingdings" pitchFamily="2" charset="2"/>
              </a:rPr>
              <a:t>A: “prepare!”</a:t>
            </a:r>
          </a:p>
          <a:p>
            <a:pPr marL="0" indent="0">
              <a:buNone/>
            </a:pPr>
            <a:r>
              <a:rPr lang="en-US" b="1" dirty="0">
                <a:sym typeface="Wingdings" pitchFamily="2" charset="2"/>
              </a:rPr>
              <a:t>TCB: “prepare!”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4E7170-F3EE-8948-9CFB-FA036558C6F6}"/>
              </a:ext>
            </a:extLst>
          </p:cNvPr>
          <p:cNvSpPr/>
          <p:nvPr/>
        </p:nvSpPr>
        <p:spPr>
          <a:xfrm>
            <a:off x="5036593" y="4368841"/>
            <a:ext cx="1374719" cy="736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</a:p>
          <a:p>
            <a:pPr algn="ctr"/>
            <a:r>
              <a:rPr lang="en-US" dirty="0"/>
              <a:t>TC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D36207-07B5-0147-A7CC-83943ABA0EDF}"/>
              </a:ext>
            </a:extLst>
          </p:cNvPr>
          <p:cNvSpPr/>
          <p:nvPr/>
        </p:nvSpPr>
        <p:spPr>
          <a:xfrm>
            <a:off x="3128142" y="5808784"/>
            <a:ext cx="1374719" cy="736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Slave A</a:t>
            </a:r>
          </a:p>
          <a:p>
            <a:pPr algn="ctr"/>
            <a:r>
              <a:rPr lang="en-US" dirty="0"/>
              <a:t>participant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70D3C9-191C-634E-B7FB-6DE04CC3EA58}"/>
              </a:ext>
            </a:extLst>
          </p:cNvPr>
          <p:cNvSpPr/>
          <p:nvPr/>
        </p:nvSpPr>
        <p:spPr>
          <a:xfrm>
            <a:off x="7001781" y="5805635"/>
            <a:ext cx="1374719" cy="736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Slave B</a:t>
            </a:r>
          </a:p>
          <a:p>
            <a:pPr algn="ctr"/>
            <a:r>
              <a:rPr lang="en-US" dirty="0"/>
              <a:t>participant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178447-1A6D-2D4F-9F94-4BA6BD1A6A73}"/>
              </a:ext>
            </a:extLst>
          </p:cNvPr>
          <p:cNvSpPr/>
          <p:nvPr/>
        </p:nvSpPr>
        <p:spPr>
          <a:xfrm>
            <a:off x="5036592" y="2729056"/>
            <a:ext cx="1374719" cy="736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5DDAB9AF-8E4D-FA49-B119-6896E408B0AB}"/>
              </a:ext>
            </a:extLst>
          </p:cNvPr>
          <p:cNvCxnSpPr>
            <a:stCxn id="4" idx="1"/>
            <a:endCxn id="5" idx="0"/>
          </p:cNvCxnSpPr>
          <p:nvPr/>
        </p:nvCxnSpPr>
        <p:spPr>
          <a:xfrm rot="10800000" flipV="1">
            <a:off x="3815503" y="4737018"/>
            <a:ext cx="1221091" cy="107176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B81EC42B-2E5C-7F4E-8AE5-4A860DCB8CD5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6411312" y="4737018"/>
            <a:ext cx="1277829" cy="106861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7BB994-AE24-524B-AEA9-175ADF2A48A1}"/>
              </a:ext>
            </a:extLst>
          </p:cNvPr>
          <p:cNvSpPr/>
          <p:nvPr/>
        </p:nvSpPr>
        <p:spPr>
          <a:xfrm>
            <a:off x="2955870" y="4998056"/>
            <a:ext cx="1031904" cy="2732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prepare!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0E8950-FB2B-984D-89A4-0A81C80C1D98}"/>
              </a:ext>
            </a:extLst>
          </p:cNvPr>
          <p:cNvSpPr/>
          <p:nvPr/>
        </p:nvSpPr>
        <p:spPr>
          <a:xfrm>
            <a:off x="7524015" y="4998056"/>
            <a:ext cx="1017612" cy="2732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prepare!</a:t>
            </a:r>
          </a:p>
        </p:txBody>
      </p:sp>
    </p:spTree>
    <p:extLst>
      <p:ext uri="{BB962C8B-B14F-4D97-AF65-F5344CB8AC3E}">
        <p14:creationId xmlns:p14="http://schemas.microsoft.com/office/powerpoint/2010/main" val="3603619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7E9BD-1A63-DE45-93DD-F8D5D78D3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  3. 2-Phase Commit: Voting Phase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BD404-890D-0841-894A-457373F4C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 Slave A and Slave B </a:t>
            </a:r>
            <a:r>
              <a:rPr lang="en-US" b="1" dirty="0"/>
              <a:t>executes</a:t>
            </a:r>
            <a:r>
              <a:rPr lang="en-US" dirty="0"/>
              <a:t> the transaction T </a:t>
            </a:r>
            <a:r>
              <a:rPr lang="en-US" dirty="0" err="1"/>
              <a:t>upto</a:t>
            </a:r>
            <a:r>
              <a:rPr lang="en-US" dirty="0"/>
              <a:t> before </a:t>
            </a:r>
            <a:r>
              <a:rPr lang="en-US" b="1" dirty="0" err="1"/>
              <a:t>commit_transaction</a:t>
            </a:r>
            <a:r>
              <a:rPr lang="en-US" b="1" dirty="0"/>
              <a:t>() </a:t>
            </a:r>
            <a:r>
              <a:rPr lang="en-US" dirty="0"/>
              <a:t>and sends </a:t>
            </a:r>
            <a:r>
              <a:rPr lang="en-US" b="1" dirty="0">
                <a:solidFill>
                  <a:schemeClr val="accent6"/>
                </a:solidFill>
              </a:rPr>
              <a:t>“yes” </a:t>
            </a:r>
            <a:r>
              <a:rPr lang="en-US" dirty="0"/>
              <a:t>or a</a:t>
            </a:r>
            <a:r>
              <a:rPr lang="en-US" b="1" dirty="0"/>
              <a:t> </a:t>
            </a:r>
            <a:r>
              <a:rPr lang="en-US" b="1" dirty="0">
                <a:solidFill>
                  <a:srgbClr val="C00000"/>
                </a:solidFill>
              </a:rPr>
              <a:t>“No” </a:t>
            </a:r>
            <a:r>
              <a:rPr lang="en-US" dirty="0"/>
              <a:t>to TC.</a:t>
            </a:r>
          </a:p>
          <a:p>
            <a:pPr marL="0" indent="0">
              <a:buNone/>
            </a:pPr>
            <a:r>
              <a:rPr lang="en-US" b="1" dirty="0"/>
              <a:t>A </a:t>
            </a:r>
            <a:r>
              <a:rPr lang="en-US" b="1" dirty="0">
                <a:sym typeface="Wingdings" pitchFamily="2" charset="2"/>
              </a:rPr>
              <a:t> TC: yes!</a:t>
            </a:r>
          </a:p>
          <a:p>
            <a:pPr marL="0" indent="0">
              <a:buNone/>
            </a:pPr>
            <a:r>
              <a:rPr lang="en-US" b="1" dirty="0">
                <a:sym typeface="Wingdings" pitchFamily="2" charset="2"/>
              </a:rPr>
              <a:t>B  TC: yes! 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4E7170-F3EE-8948-9CFB-FA036558C6F6}"/>
              </a:ext>
            </a:extLst>
          </p:cNvPr>
          <p:cNvSpPr/>
          <p:nvPr/>
        </p:nvSpPr>
        <p:spPr>
          <a:xfrm>
            <a:off x="5036593" y="4368841"/>
            <a:ext cx="1374719" cy="736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</a:p>
          <a:p>
            <a:pPr algn="ctr"/>
            <a:r>
              <a:rPr lang="en-US" dirty="0"/>
              <a:t>TC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D36207-07B5-0147-A7CC-83943ABA0EDF}"/>
              </a:ext>
            </a:extLst>
          </p:cNvPr>
          <p:cNvSpPr/>
          <p:nvPr/>
        </p:nvSpPr>
        <p:spPr>
          <a:xfrm>
            <a:off x="3128142" y="5808784"/>
            <a:ext cx="1374719" cy="736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Slave A</a:t>
            </a:r>
          </a:p>
          <a:p>
            <a:pPr algn="ctr"/>
            <a:r>
              <a:rPr lang="en-US" dirty="0"/>
              <a:t>participant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70D3C9-191C-634E-B7FB-6DE04CC3EA58}"/>
              </a:ext>
            </a:extLst>
          </p:cNvPr>
          <p:cNvSpPr/>
          <p:nvPr/>
        </p:nvSpPr>
        <p:spPr>
          <a:xfrm>
            <a:off x="7001781" y="5805635"/>
            <a:ext cx="1374719" cy="736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Slave B</a:t>
            </a:r>
          </a:p>
          <a:p>
            <a:pPr algn="ctr"/>
            <a:r>
              <a:rPr lang="en-US" dirty="0"/>
              <a:t>participant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178447-1A6D-2D4F-9F94-4BA6BD1A6A73}"/>
              </a:ext>
            </a:extLst>
          </p:cNvPr>
          <p:cNvSpPr/>
          <p:nvPr/>
        </p:nvSpPr>
        <p:spPr>
          <a:xfrm>
            <a:off x="5036592" y="2729056"/>
            <a:ext cx="1374719" cy="736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7BB994-AE24-524B-AEA9-175ADF2A48A1}"/>
              </a:ext>
            </a:extLst>
          </p:cNvPr>
          <p:cNvSpPr/>
          <p:nvPr/>
        </p:nvSpPr>
        <p:spPr>
          <a:xfrm>
            <a:off x="2955870" y="4998056"/>
            <a:ext cx="1031904" cy="27326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Yes!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0E8950-FB2B-984D-89A4-0A81C80C1D98}"/>
              </a:ext>
            </a:extLst>
          </p:cNvPr>
          <p:cNvSpPr/>
          <p:nvPr/>
        </p:nvSpPr>
        <p:spPr>
          <a:xfrm>
            <a:off x="7524015" y="4998056"/>
            <a:ext cx="1017612" cy="27326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Yes!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D7A692F6-C224-434C-AD6F-BBFD2A0C1DEA}"/>
              </a:ext>
            </a:extLst>
          </p:cNvPr>
          <p:cNvCxnSpPr>
            <a:stCxn id="5" idx="0"/>
            <a:endCxn id="4" idx="1"/>
          </p:cNvCxnSpPr>
          <p:nvPr/>
        </p:nvCxnSpPr>
        <p:spPr>
          <a:xfrm rot="5400000" flipH="1" flipV="1">
            <a:off x="3890164" y="4662356"/>
            <a:ext cx="1071766" cy="122109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9726CEA7-E447-CA4D-953F-7401D8A8EC08}"/>
              </a:ext>
            </a:extLst>
          </p:cNvPr>
          <p:cNvCxnSpPr>
            <a:stCxn id="6" idx="0"/>
            <a:endCxn id="4" idx="3"/>
          </p:cNvCxnSpPr>
          <p:nvPr/>
        </p:nvCxnSpPr>
        <p:spPr>
          <a:xfrm rot="16200000" flipV="1">
            <a:off x="6515919" y="4632412"/>
            <a:ext cx="1068617" cy="127782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122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7E9BD-1A63-DE45-93DD-F8D5D78D3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  3. 2-Phase Commit: Commit Phase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BD404-890D-0841-894A-457373F4C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4. TC sends a </a:t>
            </a:r>
            <a:r>
              <a:rPr lang="en-US" b="1" dirty="0">
                <a:solidFill>
                  <a:schemeClr val="accent6"/>
                </a:solidFill>
              </a:rPr>
              <a:t>commit</a:t>
            </a:r>
            <a:r>
              <a:rPr lang="en-US" dirty="0"/>
              <a:t> message if both A and B say </a:t>
            </a:r>
            <a:r>
              <a:rPr lang="en-US" b="1" dirty="0">
                <a:solidFill>
                  <a:schemeClr val="accent6"/>
                </a:solidFill>
              </a:rPr>
              <a:t>“yes”. </a:t>
            </a:r>
            <a:r>
              <a:rPr lang="en-US" dirty="0"/>
              <a:t>TC sends an </a:t>
            </a:r>
            <a:r>
              <a:rPr lang="en-US" b="1" dirty="0">
                <a:solidFill>
                  <a:srgbClr val="C00000"/>
                </a:solidFill>
              </a:rPr>
              <a:t>abort</a:t>
            </a:r>
            <a:r>
              <a:rPr lang="en-US" dirty="0"/>
              <a:t> message if either says </a:t>
            </a:r>
            <a:r>
              <a:rPr lang="en-US" b="1" dirty="0">
                <a:solidFill>
                  <a:srgbClr val="C00000"/>
                </a:solidFill>
              </a:rPr>
              <a:t>“No</a:t>
            </a:r>
            <a:r>
              <a:rPr lang="en-US" dirty="0"/>
              <a:t>”. Slave A and Slave B </a:t>
            </a:r>
            <a:r>
              <a:rPr lang="en-US" b="1" dirty="0">
                <a:solidFill>
                  <a:schemeClr val="accent6"/>
                </a:solidFill>
              </a:rPr>
              <a:t>commit</a:t>
            </a:r>
            <a:r>
              <a:rPr lang="en-US" dirty="0"/>
              <a:t> on receipt of </a:t>
            </a:r>
            <a:r>
              <a:rPr lang="en-US" b="1" dirty="0">
                <a:solidFill>
                  <a:schemeClr val="accent6"/>
                </a:solidFill>
              </a:rPr>
              <a:t>“commit”.</a:t>
            </a:r>
          </a:p>
          <a:p>
            <a:pPr marL="0" indent="0">
              <a:buNone/>
            </a:pPr>
            <a:r>
              <a:rPr lang="en-US" b="1" dirty="0"/>
              <a:t>TC </a:t>
            </a:r>
            <a:r>
              <a:rPr lang="en-US" b="1" dirty="0">
                <a:sym typeface="Wingdings" pitchFamily="2" charset="2"/>
              </a:rPr>
              <a:t> A: commit!</a:t>
            </a:r>
          </a:p>
          <a:p>
            <a:pPr marL="0" indent="0">
              <a:buNone/>
            </a:pPr>
            <a:r>
              <a:rPr lang="en-US" b="1" dirty="0">
                <a:sym typeface="Wingdings" pitchFamily="2" charset="2"/>
              </a:rPr>
              <a:t>TC  B: commit! 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4E7170-F3EE-8948-9CFB-FA036558C6F6}"/>
              </a:ext>
            </a:extLst>
          </p:cNvPr>
          <p:cNvSpPr/>
          <p:nvPr/>
        </p:nvSpPr>
        <p:spPr>
          <a:xfrm>
            <a:off x="5036593" y="4368841"/>
            <a:ext cx="1374719" cy="736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</a:p>
          <a:p>
            <a:pPr algn="ctr"/>
            <a:r>
              <a:rPr lang="en-US" dirty="0"/>
              <a:t>TC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D36207-07B5-0147-A7CC-83943ABA0EDF}"/>
              </a:ext>
            </a:extLst>
          </p:cNvPr>
          <p:cNvSpPr/>
          <p:nvPr/>
        </p:nvSpPr>
        <p:spPr>
          <a:xfrm>
            <a:off x="3128142" y="5808784"/>
            <a:ext cx="1374719" cy="736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Slave A</a:t>
            </a:r>
          </a:p>
          <a:p>
            <a:pPr algn="ctr"/>
            <a:r>
              <a:rPr lang="en-US" dirty="0"/>
              <a:t>participant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70D3C9-191C-634E-B7FB-6DE04CC3EA58}"/>
              </a:ext>
            </a:extLst>
          </p:cNvPr>
          <p:cNvSpPr/>
          <p:nvPr/>
        </p:nvSpPr>
        <p:spPr>
          <a:xfrm>
            <a:off x="7001781" y="5805635"/>
            <a:ext cx="1374719" cy="736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Slave B</a:t>
            </a:r>
          </a:p>
          <a:p>
            <a:pPr algn="ctr"/>
            <a:r>
              <a:rPr lang="en-US" dirty="0"/>
              <a:t>participant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178447-1A6D-2D4F-9F94-4BA6BD1A6A73}"/>
              </a:ext>
            </a:extLst>
          </p:cNvPr>
          <p:cNvSpPr/>
          <p:nvPr/>
        </p:nvSpPr>
        <p:spPr>
          <a:xfrm>
            <a:off x="5036592" y="2729056"/>
            <a:ext cx="1374719" cy="736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7BB994-AE24-524B-AEA9-175ADF2A48A1}"/>
              </a:ext>
            </a:extLst>
          </p:cNvPr>
          <p:cNvSpPr/>
          <p:nvPr/>
        </p:nvSpPr>
        <p:spPr>
          <a:xfrm>
            <a:off x="2955870" y="4998056"/>
            <a:ext cx="1031904" cy="27326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commit!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0E8950-FB2B-984D-89A4-0A81C80C1D98}"/>
              </a:ext>
            </a:extLst>
          </p:cNvPr>
          <p:cNvSpPr/>
          <p:nvPr/>
        </p:nvSpPr>
        <p:spPr>
          <a:xfrm>
            <a:off x="7524015" y="4998056"/>
            <a:ext cx="1017612" cy="27326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commit!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B1B7029D-D126-EF47-AFB3-8C8D09D8B5EC}"/>
              </a:ext>
            </a:extLst>
          </p:cNvPr>
          <p:cNvCxnSpPr>
            <a:stCxn id="4" idx="1"/>
            <a:endCxn id="5" idx="0"/>
          </p:cNvCxnSpPr>
          <p:nvPr/>
        </p:nvCxnSpPr>
        <p:spPr>
          <a:xfrm rot="10800000" flipV="1">
            <a:off x="3815503" y="4737018"/>
            <a:ext cx="1221091" cy="107176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7C8B11DC-F3C0-2F45-9AC8-C6FA5573BD90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6411312" y="4737018"/>
            <a:ext cx="1277829" cy="106861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4601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7E9BD-1A63-DE45-93DD-F8D5D78D3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 3. 2-Phase Commit: Commit Phase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BD404-890D-0841-894A-457373F4C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5. TC </a:t>
            </a:r>
            <a:r>
              <a:rPr lang="en-US" b="1" dirty="0">
                <a:solidFill>
                  <a:schemeClr val="accent6"/>
                </a:solidFill>
              </a:rPr>
              <a:t>commits</a:t>
            </a:r>
            <a:r>
              <a:rPr lang="en-US" dirty="0"/>
              <a:t> and sends </a:t>
            </a:r>
            <a:r>
              <a:rPr lang="en-US" b="1" dirty="0">
                <a:solidFill>
                  <a:schemeClr val="accent6"/>
                </a:solidFill>
              </a:rPr>
              <a:t>“Okay” </a:t>
            </a:r>
            <a:r>
              <a:rPr lang="en-US" dirty="0"/>
              <a:t>or </a:t>
            </a:r>
            <a:r>
              <a:rPr lang="en-US" b="1" dirty="0">
                <a:solidFill>
                  <a:srgbClr val="C00000"/>
                </a:solidFill>
              </a:rPr>
              <a:t>“Failed”</a:t>
            </a:r>
            <a:r>
              <a:rPr lang="en-US" dirty="0"/>
              <a:t> to the client. </a:t>
            </a:r>
          </a:p>
          <a:p>
            <a:pPr marL="0" indent="0">
              <a:buNone/>
            </a:pPr>
            <a:r>
              <a:rPr lang="en-US" b="1" dirty="0"/>
              <a:t>TC </a:t>
            </a:r>
            <a:r>
              <a:rPr lang="en-US" b="1" dirty="0">
                <a:sym typeface="Wingdings" pitchFamily="2" charset="2"/>
              </a:rPr>
              <a:t> C: Okay!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4E7170-F3EE-8948-9CFB-FA036558C6F6}"/>
              </a:ext>
            </a:extLst>
          </p:cNvPr>
          <p:cNvSpPr/>
          <p:nvPr/>
        </p:nvSpPr>
        <p:spPr>
          <a:xfrm>
            <a:off x="5036593" y="4368841"/>
            <a:ext cx="1374719" cy="736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</a:p>
          <a:p>
            <a:pPr algn="ctr"/>
            <a:r>
              <a:rPr lang="en-US" dirty="0"/>
              <a:t>TC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D36207-07B5-0147-A7CC-83943ABA0EDF}"/>
              </a:ext>
            </a:extLst>
          </p:cNvPr>
          <p:cNvSpPr/>
          <p:nvPr/>
        </p:nvSpPr>
        <p:spPr>
          <a:xfrm>
            <a:off x="3128142" y="5808784"/>
            <a:ext cx="1374719" cy="736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Slave A</a:t>
            </a:r>
          </a:p>
          <a:p>
            <a:pPr algn="ctr"/>
            <a:r>
              <a:rPr lang="en-US" dirty="0"/>
              <a:t>participant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70D3C9-191C-634E-B7FB-6DE04CC3EA58}"/>
              </a:ext>
            </a:extLst>
          </p:cNvPr>
          <p:cNvSpPr/>
          <p:nvPr/>
        </p:nvSpPr>
        <p:spPr>
          <a:xfrm>
            <a:off x="7001781" y="5805635"/>
            <a:ext cx="1374719" cy="736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Slave B</a:t>
            </a:r>
          </a:p>
          <a:p>
            <a:pPr algn="ctr"/>
            <a:r>
              <a:rPr lang="en-US" dirty="0"/>
              <a:t>participant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178447-1A6D-2D4F-9F94-4BA6BD1A6A73}"/>
              </a:ext>
            </a:extLst>
          </p:cNvPr>
          <p:cNvSpPr/>
          <p:nvPr/>
        </p:nvSpPr>
        <p:spPr>
          <a:xfrm>
            <a:off x="5036592" y="2729056"/>
            <a:ext cx="1374719" cy="736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BFD9F6B-CEEB-6A4D-87AA-103054946D73}"/>
              </a:ext>
            </a:extLst>
          </p:cNvPr>
          <p:cNvCxnSpPr>
            <a:stCxn id="4" idx="0"/>
            <a:endCxn id="7" idx="2"/>
          </p:cNvCxnSpPr>
          <p:nvPr/>
        </p:nvCxnSpPr>
        <p:spPr>
          <a:xfrm flipH="1" flipV="1">
            <a:off x="5723952" y="3465410"/>
            <a:ext cx="1" cy="9034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269A833-78E3-DA41-AA25-41826323C40A}"/>
              </a:ext>
            </a:extLst>
          </p:cNvPr>
          <p:cNvSpPr/>
          <p:nvPr/>
        </p:nvSpPr>
        <p:spPr>
          <a:xfrm>
            <a:off x="5969877" y="3780491"/>
            <a:ext cx="1031904" cy="27326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Okay!</a:t>
            </a:r>
          </a:p>
        </p:txBody>
      </p:sp>
    </p:spTree>
    <p:extLst>
      <p:ext uri="{BB962C8B-B14F-4D97-AF65-F5344CB8AC3E}">
        <p14:creationId xmlns:p14="http://schemas.microsoft.com/office/powerpoint/2010/main" val="32254477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E280F3-30D6-1E41-B928-0E11EC756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   3. 2-Phase Commit: Atomic Commit Rule</a:t>
            </a:r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56225-1B1B-924F-A982-62D8CA025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If one dB </a:t>
            </a:r>
            <a:r>
              <a:rPr lang="en-US" b="1" dirty="0">
                <a:solidFill>
                  <a:schemeClr val="accent6"/>
                </a:solidFill>
              </a:rPr>
              <a:t>commits</a:t>
            </a:r>
            <a:r>
              <a:rPr lang="en-US" dirty="0"/>
              <a:t>, no dB </a:t>
            </a:r>
            <a:r>
              <a:rPr lang="en-US" b="1" dirty="0">
                <a:solidFill>
                  <a:srgbClr val="C00000"/>
                </a:solidFill>
              </a:rPr>
              <a:t>aborts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2. If one dB </a:t>
            </a:r>
            <a:r>
              <a:rPr lang="en-US" b="1" dirty="0">
                <a:solidFill>
                  <a:srgbClr val="C00000"/>
                </a:solidFill>
              </a:rPr>
              <a:t>aborts</a:t>
            </a:r>
            <a:r>
              <a:rPr lang="en-US" dirty="0"/>
              <a:t>, no dB </a:t>
            </a:r>
            <a:r>
              <a:rPr lang="en-US" b="1" dirty="0">
                <a:solidFill>
                  <a:schemeClr val="accent6"/>
                </a:solidFill>
              </a:rPr>
              <a:t>commits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So no dB can commit until </a:t>
            </a:r>
            <a:r>
              <a:rPr lang="en-US" b="1" dirty="0"/>
              <a:t>all the dBs agree together </a:t>
            </a:r>
            <a:r>
              <a:rPr lang="en-US" dirty="0"/>
              <a:t>to commit.</a:t>
            </a:r>
          </a:p>
        </p:txBody>
      </p:sp>
    </p:spTree>
    <p:extLst>
      <p:ext uri="{BB962C8B-B14F-4D97-AF65-F5344CB8AC3E}">
        <p14:creationId xmlns:p14="http://schemas.microsoft.com/office/powerpoint/2010/main" val="1215853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9D2712-A37F-7043-91A8-EAF20C1E6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       1. Recap </a:t>
            </a:r>
          </a:p>
        </p:txBody>
      </p:sp>
    </p:spTree>
    <p:extLst>
      <p:ext uri="{BB962C8B-B14F-4D97-AF65-F5344CB8AC3E}">
        <p14:creationId xmlns:p14="http://schemas.microsoft.com/office/powerpoint/2010/main" val="30022222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7E9BD-1A63-DE45-93DD-F8D5D78D3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     3. Timeouts in Atomic Commit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BD404-890D-0841-894A-457373F4C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Let’s say TC(Master) is waiting for a “</a:t>
            </a:r>
            <a:r>
              <a:rPr lang="en-US" b="1" dirty="0">
                <a:solidFill>
                  <a:schemeClr val="accent6"/>
                </a:solidFill>
              </a:rPr>
              <a:t>yes</a:t>
            </a:r>
            <a:r>
              <a:rPr lang="en-US" dirty="0"/>
              <a:t>” or “</a:t>
            </a:r>
            <a:r>
              <a:rPr lang="en-US" b="1" dirty="0">
                <a:solidFill>
                  <a:srgbClr val="C00000"/>
                </a:solidFill>
              </a:rPr>
              <a:t>no</a:t>
            </a:r>
            <a:r>
              <a:rPr lang="en-US" dirty="0"/>
              <a:t>” from A and B during </a:t>
            </a:r>
            <a:r>
              <a:rPr lang="en-US" b="1" dirty="0"/>
              <a:t>Voting Phase </a:t>
            </a:r>
            <a:r>
              <a:rPr lang="en-US" dirty="0"/>
              <a:t>? TC hasn’t sent any commit message yet so can safely </a:t>
            </a:r>
            <a:r>
              <a:rPr lang="en-US" b="1" dirty="0">
                <a:solidFill>
                  <a:srgbClr val="C00000"/>
                </a:solidFill>
              </a:rPr>
              <a:t>abort</a:t>
            </a:r>
            <a:r>
              <a:rPr lang="en-US" dirty="0"/>
              <a:t> after timeout.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4E7170-F3EE-8948-9CFB-FA036558C6F6}"/>
              </a:ext>
            </a:extLst>
          </p:cNvPr>
          <p:cNvSpPr/>
          <p:nvPr/>
        </p:nvSpPr>
        <p:spPr>
          <a:xfrm>
            <a:off x="5036591" y="4368842"/>
            <a:ext cx="1374719" cy="736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</a:p>
          <a:p>
            <a:pPr algn="ctr"/>
            <a:r>
              <a:rPr lang="en-US" dirty="0"/>
              <a:t>TC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D36207-07B5-0147-A7CC-83943ABA0EDF}"/>
              </a:ext>
            </a:extLst>
          </p:cNvPr>
          <p:cNvSpPr/>
          <p:nvPr/>
        </p:nvSpPr>
        <p:spPr>
          <a:xfrm>
            <a:off x="3128142" y="5808784"/>
            <a:ext cx="1374719" cy="736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Slave A</a:t>
            </a:r>
          </a:p>
          <a:p>
            <a:pPr algn="ctr"/>
            <a:r>
              <a:rPr lang="en-US" dirty="0"/>
              <a:t>participant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70D3C9-191C-634E-B7FB-6DE04CC3EA58}"/>
              </a:ext>
            </a:extLst>
          </p:cNvPr>
          <p:cNvSpPr/>
          <p:nvPr/>
        </p:nvSpPr>
        <p:spPr>
          <a:xfrm>
            <a:off x="7001781" y="5805635"/>
            <a:ext cx="1374719" cy="736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Slave B</a:t>
            </a:r>
          </a:p>
          <a:p>
            <a:pPr algn="ctr"/>
            <a:r>
              <a:rPr lang="en-US" dirty="0"/>
              <a:t>participant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178447-1A6D-2D4F-9F94-4BA6BD1A6A73}"/>
              </a:ext>
            </a:extLst>
          </p:cNvPr>
          <p:cNvSpPr/>
          <p:nvPr/>
        </p:nvSpPr>
        <p:spPr>
          <a:xfrm>
            <a:off x="5036592" y="2729056"/>
            <a:ext cx="1374719" cy="736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7BB994-AE24-524B-AEA9-175ADF2A48A1}"/>
              </a:ext>
            </a:extLst>
          </p:cNvPr>
          <p:cNvSpPr/>
          <p:nvPr/>
        </p:nvSpPr>
        <p:spPr>
          <a:xfrm>
            <a:off x="3386794" y="5468046"/>
            <a:ext cx="1031904" cy="2732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Yes/No 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0E8950-FB2B-984D-89A4-0A81C80C1D98}"/>
              </a:ext>
            </a:extLst>
          </p:cNvPr>
          <p:cNvSpPr/>
          <p:nvPr/>
        </p:nvSpPr>
        <p:spPr>
          <a:xfrm>
            <a:off x="7180334" y="5468046"/>
            <a:ext cx="1017612" cy="2732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Yes/No ?</a:t>
            </a:r>
          </a:p>
        </p:txBody>
      </p:sp>
      <p:pic>
        <p:nvPicPr>
          <p:cNvPr id="9" name="Picture 8" descr="A picture containing photo, food, sitting, orange&#10;&#10;Description automatically generated">
            <a:extLst>
              <a:ext uri="{FF2B5EF4-FFF2-40B4-BE49-F238E27FC236}">
                <a16:creationId xmlns:a16="http://schemas.microsoft.com/office/drawing/2014/main" id="{BD734FD3-4AF7-7E43-AA7E-6E384B403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095" y="4690597"/>
            <a:ext cx="470216" cy="444093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F7A09184-7113-F049-ACD0-1B2F73E731F7}"/>
              </a:ext>
            </a:extLst>
          </p:cNvPr>
          <p:cNvSpPr/>
          <p:nvPr/>
        </p:nvSpPr>
        <p:spPr>
          <a:xfrm>
            <a:off x="7001780" y="3490148"/>
            <a:ext cx="2257833" cy="11397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am waiting for my slaves to respond Yes/No</a:t>
            </a:r>
            <a:r>
              <a:rPr lang="en-US" dirty="0">
                <a:sym typeface="Wingdings" pitchFamily="2" charset="2"/>
              </a:rPr>
              <a:t></a:t>
            </a:r>
            <a:endParaRPr lang="en-US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2DD03DFF-C29D-6241-BB9B-051239471CA2}"/>
              </a:ext>
            </a:extLst>
          </p:cNvPr>
          <p:cNvSpPr/>
          <p:nvPr/>
        </p:nvSpPr>
        <p:spPr>
          <a:xfrm>
            <a:off x="6306207" y="3951690"/>
            <a:ext cx="756745" cy="441634"/>
          </a:xfrm>
          <a:custGeom>
            <a:avLst/>
            <a:gdLst>
              <a:gd name="connsiteX0" fmla="*/ 10510 w 756745"/>
              <a:gd name="connsiteY0" fmla="*/ 441634 h 441634"/>
              <a:gd name="connsiteX1" fmla="*/ 10510 w 756745"/>
              <a:gd name="connsiteY1" fmla="*/ 315510 h 441634"/>
              <a:gd name="connsiteX2" fmla="*/ 31531 w 756745"/>
              <a:gd name="connsiteY2" fmla="*/ 273469 h 441634"/>
              <a:gd name="connsiteX3" fmla="*/ 94593 w 756745"/>
              <a:gd name="connsiteY3" fmla="*/ 231427 h 441634"/>
              <a:gd name="connsiteX4" fmla="*/ 241738 w 756745"/>
              <a:gd name="connsiteY4" fmla="*/ 262958 h 441634"/>
              <a:gd name="connsiteX5" fmla="*/ 262759 w 756745"/>
              <a:gd name="connsiteY5" fmla="*/ 326020 h 441634"/>
              <a:gd name="connsiteX6" fmla="*/ 252248 w 756745"/>
              <a:gd name="connsiteY6" fmla="*/ 389082 h 441634"/>
              <a:gd name="connsiteX7" fmla="*/ 241738 w 756745"/>
              <a:gd name="connsiteY7" fmla="*/ 420613 h 441634"/>
              <a:gd name="connsiteX8" fmla="*/ 210207 w 756745"/>
              <a:gd name="connsiteY8" fmla="*/ 410103 h 441634"/>
              <a:gd name="connsiteX9" fmla="*/ 210207 w 756745"/>
              <a:gd name="connsiteY9" fmla="*/ 252448 h 441634"/>
              <a:gd name="connsiteX10" fmla="*/ 304800 w 756745"/>
              <a:gd name="connsiteY10" fmla="*/ 199896 h 441634"/>
              <a:gd name="connsiteX11" fmla="*/ 409903 w 756745"/>
              <a:gd name="connsiteY11" fmla="*/ 231427 h 441634"/>
              <a:gd name="connsiteX12" fmla="*/ 430924 w 756745"/>
              <a:gd name="connsiteY12" fmla="*/ 294489 h 441634"/>
              <a:gd name="connsiteX13" fmla="*/ 388883 w 756745"/>
              <a:gd name="connsiteY13" fmla="*/ 357551 h 441634"/>
              <a:gd name="connsiteX14" fmla="*/ 357352 w 756745"/>
              <a:gd name="connsiteY14" fmla="*/ 336531 h 441634"/>
              <a:gd name="connsiteX15" fmla="*/ 367862 w 756745"/>
              <a:gd name="connsiteY15" fmla="*/ 168365 h 441634"/>
              <a:gd name="connsiteX16" fmla="*/ 378372 w 756745"/>
              <a:gd name="connsiteY16" fmla="*/ 136834 h 441634"/>
              <a:gd name="connsiteX17" fmla="*/ 441434 w 756745"/>
              <a:gd name="connsiteY17" fmla="*/ 105303 h 441634"/>
              <a:gd name="connsiteX18" fmla="*/ 693683 w 756745"/>
              <a:gd name="connsiteY18" fmla="*/ 115813 h 441634"/>
              <a:gd name="connsiteX19" fmla="*/ 704193 w 756745"/>
              <a:gd name="connsiteY19" fmla="*/ 147344 h 441634"/>
              <a:gd name="connsiteX20" fmla="*/ 662152 w 756745"/>
              <a:gd name="connsiteY20" fmla="*/ 241938 h 441634"/>
              <a:gd name="connsiteX21" fmla="*/ 609600 w 756745"/>
              <a:gd name="connsiteY21" fmla="*/ 231427 h 441634"/>
              <a:gd name="connsiteX22" fmla="*/ 578069 w 756745"/>
              <a:gd name="connsiteY22" fmla="*/ 168365 h 441634"/>
              <a:gd name="connsiteX23" fmla="*/ 620110 w 756745"/>
              <a:gd name="connsiteY23" fmla="*/ 42241 h 441634"/>
              <a:gd name="connsiteX24" fmla="*/ 651641 w 756745"/>
              <a:gd name="connsiteY24" fmla="*/ 31731 h 441634"/>
              <a:gd name="connsiteX25" fmla="*/ 683172 w 756745"/>
              <a:gd name="connsiteY25" fmla="*/ 10710 h 441634"/>
              <a:gd name="connsiteX26" fmla="*/ 756745 w 756745"/>
              <a:gd name="connsiteY26" fmla="*/ 200 h 441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56745" h="441634">
                <a:moveTo>
                  <a:pt x="10510" y="441634"/>
                </a:moveTo>
                <a:cubicBezTo>
                  <a:pt x="1736" y="380217"/>
                  <a:pt x="-7932" y="370836"/>
                  <a:pt x="10510" y="315510"/>
                </a:cubicBezTo>
                <a:cubicBezTo>
                  <a:pt x="15465" y="300646"/>
                  <a:pt x="20452" y="284548"/>
                  <a:pt x="31531" y="273469"/>
                </a:cubicBezTo>
                <a:cubicBezTo>
                  <a:pt x="49395" y="255605"/>
                  <a:pt x="94593" y="231427"/>
                  <a:pt x="94593" y="231427"/>
                </a:cubicBezTo>
                <a:cubicBezTo>
                  <a:pt x="102039" y="232104"/>
                  <a:pt x="217424" y="224057"/>
                  <a:pt x="241738" y="262958"/>
                </a:cubicBezTo>
                <a:cubicBezTo>
                  <a:pt x="253482" y="281748"/>
                  <a:pt x="262759" y="326020"/>
                  <a:pt x="262759" y="326020"/>
                </a:cubicBezTo>
                <a:cubicBezTo>
                  <a:pt x="259255" y="347041"/>
                  <a:pt x="256871" y="368279"/>
                  <a:pt x="252248" y="389082"/>
                </a:cubicBezTo>
                <a:cubicBezTo>
                  <a:pt x="249845" y="399897"/>
                  <a:pt x="251647" y="415658"/>
                  <a:pt x="241738" y="420613"/>
                </a:cubicBezTo>
                <a:cubicBezTo>
                  <a:pt x="231829" y="425568"/>
                  <a:pt x="220717" y="413606"/>
                  <a:pt x="210207" y="410103"/>
                </a:cubicBezTo>
                <a:cubicBezTo>
                  <a:pt x="196671" y="355963"/>
                  <a:pt x="181347" y="314290"/>
                  <a:pt x="210207" y="252448"/>
                </a:cubicBezTo>
                <a:cubicBezTo>
                  <a:pt x="223521" y="223918"/>
                  <a:pt x="275161" y="209776"/>
                  <a:pt x="304800" y="199896"/>
                </a:cubicBezTo>
                <a:cubicBezTo>
                  <a:pt x="325374" y="202835"/>
                  <a:pt x="391159" y="201437"/>
                  <a:pt x="409903" y="231427"/>
                </a:cubicBezTo>
                <a:cubicBezTo>
                  <a:pt x="421647" y="250217"/>
                  <a:pt x="430924" y="294489"/>
                  <a:pt x="430924" y="294489"/>
                </a:cubicBezTo>
                <a:cubicBezTo>
                  <a:pt x="425650" y="315585"/>
                  <a:pt x="425175" y="357551"/>
                  <a:pt x="388883" y="357551"/>
                </a:cubicBezTo>
                <a:cubicBezTo>
                  <a:pt x="376251" y="357551"/>
                  <a:pt x="367862" y="343538"/>
                  <a:pt x="357352" y="336531"/>
                </a:cubicBezTo>
                <a:cubicBezTo>
                  <a:pt x="360855" y="280476"/>
                  <a:pt x="361983" y="224221"/>
                  <a:pt x="367862" y="168365"/>
                </a:cubicBezTo>
                <a:cubicBezTo>
                  <a:pt x="369022" y="157347"/>
                  <a:pt x="371451" y="145485"/>
                  <a:pt x="378372" y="136834"/>
                </a:cubicBezTo>
                <a:cubicBezTo>
                  <a:pt x="393190" y="118311"/>
                  <a:pt x="420662" y="112227"/>
                  <a:pt x="441434" y="105303"/>
                </a:cubicBezTo>
                <a:cubicBezTo>
                  <a:pt x="525517" y="108806"/>
                  <a:pt x="610584" y="102517"/>
                  <a:pt x="693683" y="115813"/>
                </a:cubicBezTo>
                <a:cubicBezTo>
                  <a:pt x="704623" y="117563"/>
                  <a:pt x="704193" y="136265"/>
                  <a:pt x="704193" y="147344"/>
                </a:cubicBezTo>
                <a:cubicBezTo>
                  <a:pt x="704193" y="238459"/>
                  <a:pt x="715818" y="224048"/>
                  <a:pt x="662152" y="241938"/>
                </a:cubicBezTo>
                <a:cubicBezTo>
                  <a:pt x="644635" y="238434"/>
                  <a:pt x="625111" y="240290"/>
                  <a:pt x="609600" y="231427"/>
                </a:cubicBezTo>
                <a:cubicBezTo>
                  <a:pt x="592820" y="221838"/>
                  <a:pt x="583464" y="184550"/>
                  <a:pt x="578069" y="168365"/>
                </a:cubicBezTo>
                <a:cubicBezTo>
                  <a:pt x="586861" y="80439"/>
                  <a:pt x="560351" y="72121"/>
                  <a:pt x="620110" y="42241"/>
                </a:cubicBezTo>
                <a:cubicBezTo>
                  <a:pt x="630019" y="37286"/>
                  <a:pt x="641131" y="35234"/>
                  <a:pt x="651641" y="31731"/>
                </a:cubicBezTo>
                <a:cubicBezTo>
                  <a:pt x="662151" y="24724"/>
                  <a:pt x="671561" y="15686"/>
                  <a:pt x="683172" y="10710"/>
                </a:cubicBezTo>
                <a:cubicBezTo>
                  <a:pt x="713643" y="-2349"/>
                  <a:pt x="726607" y="200"/>
                  <a:pt x="756745" y="200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967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7E9BD-1A63-DE45-93DD-F8D5D78D3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   3. Timeouts in Atomic Commit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BD404-890D-0841-894A-457373F4C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</a:t>
            </a:r>
            <a:r>
              <a:rPr lang="en-US" b="1" dirty="0"/>
              <a:t>.</a:t>
            </a:r>
            <a:r>
              <a:rPr lang="en-US" dirty="0"/>
              <a:t> Let’s say in </a:t>
            </a:r>
            <a:r>
              <a:rPr lang="en-US" b="1" dirty="0"/>
              <a:t>Commit Phase</a:t>
            </a:r>
            <a:r>
              <a:rPr lang="en-US" dirty="0"/>
              <a:t>, A and B is waiting for “</a:t>
            </a:r>
            <a:r>
              <a:rPr lang="en-US" b="1" dirty="0">
                <a:solidFill>
                  <a:schemeClr val="accent6"/>
                </a:solidFill>
              </a:rPr>
              <a:t>commit</a:t>
            </a:r>
            <a:r>
              <a:rPr lang="en-US" dirty="0"/>
              <a:t>” or “</a:t>
            </a:r>
            <a:r>
              <a:rPr lang="en-US" b="1" dirty="0">
                <a:solidFill>
                  <a:srgbClr val="C00000"/>
                </a:solidFill>
              </a:rPr>
              <a:t>Abort</a:t>
            </a:r>
            <a:r>
              <a:rPr lang="en-US" dirty="0"/>
              <a:t>” message from TC. </a:t>
            </a:r>
            <a:r>
              <a:rPr lang="en-US" b="1" dirty="0"/>
              <a:t>How long </a:t>
            </a:r>
            <a:r>
              <a:rPr lang="en-US" dirty="0"/>
              <a:t>should A and B wait ?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4E7170-F3EE-8948-9CFB-FA036558C6F6}"/>
              </a:ext>
            </a:extLst>
          </p:cNvPr>
          <p:cNvSpPr/>
          <p:nvPr/>
        </p:nvSpPr>
        <p:spPr>
          <a:xfrm>
            <a:off x="5036593" y="4368841"/>
            <a:ext cx="1374719" cy="736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</a:p>
          <a:p>
            <a:pPr algn="ctr"/>
            <a:r>
              <a:rPr lang="en-US" dirty="0"/>
              <a:t>TC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D36207-07B5-0147-A7CC-83943ABA0EDF}"/>
              </a:ext>
            </a:extLst>
          </p:cNvPr>
          <p:cNvSpPr/>
          <p:nvPr/>
        </p:nvSpPr>
        <p:spPr>
          <a:xfrm>
            <a:off x="3128142" y="5808784"/>
            <a:ext cx="1374719" cy="736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Slave A</a:t>
            </a:r>
          </a:p>
          <a:p>
            <a:pPr algn="ctr"/>
            <a:r>
              <a:rPr lang="en-US" dirty="0"/>
              <a:t>participant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70D3C9-191C-634E-B7FB-6DE04CC3EA58}"/>
              </a:ext>
            </a:extLst>
          </p:cNvPr>
          <p:cNvSpPr/>
          <p:nvPr/>
        </p:nvSpPr>
        <p:spPr>
          <a:xfrm>
            <a:off x="7001781" y="5805635"/>
            <a:ext cx="1374719" cy="736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Slave B</a:t>
            </a:r>
          </a:p>
          <a:p>
            <a:pPr algn="ctr"/>
            <a:r>
              <a:rPr lang="en-US" dirty="0"/>
              <a:t>participant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178447-1A6D-2D4F-9F94-4BA6BD1A6A73}"/>
              </a:ext>
            </a:extLst>
          </p:cNvPr>
          <p:cNvSpPr/>
          <p:nvPr/>
        </p:nvSpPr>
        <p:spPr>
          <a:xfrm>
            <a:off x="5036592" y="2729056"/>
            <a:ext cx="1374719" cy="736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7BB994-AE24-524B-AEA9-175ADF2A48A1}"/>
              </a:ext>
            </a:extLst>
          </p:cNvPr>
          <p:cNvSpPr/>
          <p:nvPr/>
        </p:nvSpPr>
        <p:spPr>
          <a:xfrm>
            <a:off x="4886698" y="5093526"/>
            <a:ext cx="1763354" cy="2732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Commit/Abort ?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86A1FA1-5353-A044-BD49-7A0393BD410F}"/>
              </a:ext>
            </a:extLst>
          </p:cNvPr>
          <p:cNvSpPr/>
          <p:nvPr/>
        </p:nvSpPr>
        <p:spPr>
          <a:xfrm>
            <a:off x="182950" y="5271325"/>
            <a:ext cx="2563703" cy="1270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My master is not responding. Should I commit ?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070C289-039D-0544-A467-D29752EFA7BC}"/>
              </a:ext>
            </a:extLst>
          </p:cNvPr>
          <p:cNvSpPr/>
          <p:nvPr/>
        </p:nvSpPr>
        <p:spPr>
          <a:xfrm>
            <a:off x="8790097" y="5359117"/>
            <a:ext cx="2563703" cy="1270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My master is not responding. Should I abort ?</a:t>
            </a:r>
            <a:endParaRPr lang="en-US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4ADAB46F-081F-074C-B23A-6BFE3B24BE35}"/>
              </a:ext>
            </a:extLst>
          </p:cNvPr>
          <p:cNvSpPr/>
          <p:nvPr/>
        </p:nvSpPr>
        <p:spPr>
          <a:xfrm>
            <a:off x="2617076" y="5749159"/>
            <a:ext cx="630621" cy="273269"/>
          </a:xfrm>
          <a:custGeom>
            <a:avLst/>
            <a:gdLst>
              <a:gd name="connsiteX0" fmla="*/ 0 w 630621"/>
              <a:gd name="connsiteY0" fmla="*/ 147144 h 273269"/>
              <a:gd name="connsiteX1" fmla="*/ 84083 w 630621"/>
              <a:gd name="connsiteY1" fmla="*/ 31531 h 273269"/>
              <a:gd name="connsiteX2" fmla="*/ 147145 w 630621"/>
              <a:gd name="connsiteY2" fmla="*/ 10510 h 273269"/>
              <a:gd name="connsiteX3" fmla="*/ 178676 w 630621"/>
              <a:gd name="connsiteY3" fmla="*/ 0 h 273269"/>
              <a:gd name="connsiteX4" fmla="*/ 231227 w 630621"/>
              <a:gd name="connsiteY4" fmla="*/ 52551 h 273269"/>
              <a:gd name="connsiteX5" fmla="*/ 252248 w 630621"/>
              <a:gd name="connsiteY5" fmla="*/ 115613 h 273269"/>
              <a:gd name="connsiteX6" fmla="*/ 241738 w 630621"/>
              <a:gd name="connsiteY6" fmla="*/ 168165 h 273269"/>
              <a:gd name="connsiteX7" fmla="*/ 210207 w 630621"/>
              <a:gd name="connsiteY7" fmla="*/ 157655 h 273269"/>
              <a:gd name="connsiteX8" fmla="*/ 252248 w 630621"/>
              <a:gd name="connsiteY8" fmla="*/ 84082 h 273269"/>
              <a:gd name="connsiteX9" fmla="*/ 315310 w 630621"/>
              <a:gd name="connsiteY9" fmla="*/ 94593 h 273269"/>
              <a:gd name="connsiteX10" fmla="*/ 346841 w 630621"/>
              <a:gd name="connsiteY10" fmla="*/ 105103 h 273269"/>
              <a:gd name="connsiteX11" fmla="*/ 388883 w 630621"/>
              <a:gd name="connsiteY11" fmla="*/ 115613 h 273269"/>
              <a:gd name="connsiteX12" fmla="*/ 420414 w 630621"/>
              <a:gd name="connsiteY12" fmla="*/ 147144 h 273269"/>
              <a:gd name="connsiteX13" fmla="*/ 483476 w 630621"/>
              <a:gd name="connsiteY13" fmla="*/ 189186 h 273269"/>
              <a:gd name="connsiteX14" fmla="*/ 483476 w 630621"/>
              <a:gd name="connsiteY14" fmla="*/ 262758 h 273269"/>
              <a:gd name="connsiteX15" fmla="*/ 451945 w 630621"/>
              <a:gd name="connsiteY15" fmla="*/ 273269 h 273269"/>
              <a:gd name="connsiteX16" fmla="*/ 399393 w 630621"/>
              <a:gd name="connsiteY16" fmla="*/ 262758 h 273269"/>
              <a:gd name="connsiteX17" fmla="*/ 388883 w 630621"/>
              <a:gd name="connsiteY17" fmla="*/ 231227 h 273269"/>
              <a:gd name="connsiteX18" fmla="*/ 420414 w 630621"/>
              <a:gd name="connsiteY18" fmla="*/ 84082 h 273269"/>
              <a:gd name="connsiteX19" fmla="*/ 630621 w 630621"/>
              <a:gd name="connsiteY19" fmla="*/ 63062 h 27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30621" h="273269">
                <a:moveTo>
                  <a:pt x="0" y="147144"/>
                </a:moveTo>
                <a:cubicBezTo>
                  <a:pt x="19005" y="80629"/>
                  <a:pt x="8671" y="56669"/>
                  <a:pt x="84083" y="31531"/>
                </a:cubicBezTo>
                <a:lnTo>
                  <a:pt x="147145" y="10510"/>
                </a:lnTo>
                <a:lnTo>
                  <a:pt x="178676" y="0"/>
                </a:lnTo>
                <a:cubicBezTo>
                  <a:pt x="207442" y="19177"/>
                  <a:pt x="216475" y="19359"/>
                  <a:pt x="231227" y="52551"/>
                </a:cubicBezTo>
                <a:cubicBezTo>
                  <a:pt x="240226" y="72799"/>
                  <a:pt x="252248" y="115613"/>
                  <a:pt x="252248" y="115613"/>
                </a:cubicBezTo>
                <a:cubicBezTo>
                  <a:pt x="248745" y="133130"/>
                  <a:pt x="254370" y="155533"/>
                  <a:pt x="241738" y="168165"/>
                </a:cubicBezTo>
                <a:cubicBezTo>
                  <a:pt x="233904" y="175999"/>
                  <a:pt x="213251" y="168308"/>
                  <a:pt x="210207" y="157655"/>
                </a:cubicBezTo>
                <a:cubicBezTo>
                  <a:pt x="191977" y="93852"/>
                  <a:pt x="216388" y="96036"/>
                  <a:pt x="252248" y="84082"/>
                </a:cubicBezTo>
                <a:cubicBezTo>
                  <a:pt x="273269" y="87586"/>
                  <a:pt x="294507" y="89970"/>
                  <a:pt x="315310" y="94593"/>
                </a:cubicBezTo>
                <a:cubicBezTo>
                  <a:pt x="326125" y="96996"/>
                  <a:pt x="336188" y="102060"/>
                  <a:pt x="346841" y="105103"/>
                </a:cubicBezTo>
                <a:cubicBezTo>
                  <a:pt x="360731" y="109071"/>
                  <a:pt x="374869" y="112110"/>
                  <a:pt x="388883" y="115613"/>
                </a:cubicBezTo>
                <a:cubicBezTo>
                  <a:pt x="399393" y="126123"/>
                  <a:pt x="408681" y="138018"/>
                  <a:pt x="420414" y="147144"/>
                </a:cubicBezTo>
                <a:cubicBezTo>
                  <a:pt x="440356" y="162655"/>
                  <a:pt x="483476" y="189186"/>
                  <a:pt x="483476" y="189186"/>
                </a:cubicBezTo>
                <a:cubicBezTo>
                  <a:pt x="492004" y="214772"/>
                  <a:pt x="505212" y="235587"/>
                  <a:pt x="483476" y="262758"/>
                </a:cubicBezTo>
                <a:cubicBezTo>
                  <a:pt x="476555" y="271409"/>
                  <a:pt x="462455" y="269765"/>
                  <a:pt x="451945" y="273269"/>
                </a:cubicBezTo>
                <a:cubicBezTo>
                  <a:pt x="434428" y="269765"/>
                  <a:pt x="414257" y="272667"/>
                  <a:pt x="399393" y="262758"/>
                </a:cubicBezTo>
                <a:cubicBezTo>
                  <a:pt x="390175" y="256613"/>
                  <a:pt x="388883" y="242306"/>
                  <a:pt x="388883" y="231227"/>
                </a:cubicBezTo>
                <a:cubicBezTo>
                  <a:pt x="388883" y="179763"/>
                  <a:pt x="381732" y="122764"/>
                  <a:pt x="420414" y="84082"/>
                </a:cubicBezTo>
                <a:cubicBezTo>
                  <a:pt x="474472" y="30026"/>
                  <a:pt x="566759" y="63062"/>
                  <a:pt x="630621" y="63062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4193701E-BE04-9B45-9941-78C073649084}"/>
              </a:ext>
            </a:extLst>
          </p:cNvPr>
          <p:cNvSpPr/>
          <p:nvPr/>
        </p:nvSpPr>
        <p:spPr>
          <a:xfrm>
            <a:off x="8312737" y="5749159"/>
            <a:ext cx="600035" cy="220717"/>
          </a:xfrm>
          <a:custGeom>
            <a:avLst/>
            <a:gdLst>
              <a:gd name="connsiteX0" fmla="*/ 11456 w 600035"/>
              <a:gd name="connsiteY0" fmla="*/ 220717 h 220717"/>
              <a:gd name="connsiteX1" fmla="*/ 11456 w 600035"/>
              <a:gd name="connsiteY1" fmla="*/ 63062 h 220717"/>
              <a:gd name="connsiteX2" fmla="*/ 74518 w 600035"/>
              <a:gd name="connsiteY2" fmla="*/ 31531 h 220717"/>
              <a:gd name="connsiteX3" fmla="*/ 169111 w 600035"/>
              <a:gd name="connsiteY3" fmla="*/ 73572 h 220717"/>
              <a:gd name="connsiteX4" fmla="*/ 190132 w 600035"/>
              <a:gd name="connsiteY4" fmla="*/ 136634 h 220717"/>
              <a:gd name="connsiteX5" fmla="*/ 179622 w 600035"/>
              <a:gd name="connsiteY5" fmla="*/ 199696 h 220717"/>
              <a:gd name="connsiteX6" fmla="*/ 106049 w 600035"/>
              <a:gd name="connsiteY6" fmla="*/ 199696 h 220717"/>
              <a:gd name="connsiteX7" fmla="*/ 137580 w 600035"/>
              <a:gd name="connsiteY7" fmla="*/ 84082 h 220717"/>
              <a:gd name="connsiteX8" fmla="*/ 169111 w 600035"/>
              <a:gd name="connsiteY8" fmla="*/ 63062 h 220717"/>
              <a:gd name="connsiteX9" fmla="*/ 295235 w 600035"/>
              <a:gd name="connsiteY9" fmla="*/ 105103 h 220717"/>
              <a:gd name="connsiteX10" fmla="*/ 305746 w 600035"/>
              <a:gd name="connsiteY10" fmla="*/ 136634 h 220717"/>
              <a:gd name="connsiteX11" fmla="*/ 295235 w 600035"/>
              <a:gd name="connsiteY11" fmla="*/ 210207 h 220717"/>
              <a:gd name="connsiteX12" fmla="*/ 284725 w 600035"/>
              <a:gd name="connsiteY12" fmla="*/ 178675 h 220717"/>
              <a:gd name="connsiteX13" fmla="*/ 295235 w 600035"/>
              <a:gd name="connsiteY13" fmla="*/ 42041 h 220717"/>
              <a:gd name="connsiteX14" fmla="*/ 358297 w 600035"/>
              <a:gd name="connsiteY14" fmla="*/ 10510 h 220717"/>
              <a:gd name="connsiteX15" fmla="*/ 400339 w 600035"/>
              <a:gd name="connsiteY15" fmla="*/ 21020 h 220717"/>
              <a:gd name="connsiteX16" fmla="*/ 431870 w 600035"/>
              <a:gd name="connsiteY16" fmla="*/ 84082 h 220717"/>
              <a:gd name="connsiteX17" fmla="*/ 421360 w 600035"/>
              <a:gd name="connsiteY17" fmla="*/ 147144 h 220717"/>
              <a:gd name="connsiteX18" fmla="*/ 410849 w 600035"/>
              <a:gd name="connsiteY18" fmla="*/ 115613 h 220717"/>
              <a:gd name="connsiteX19" fmla="*/ 421360 w 600035"/>
              <a:gd name="connsiteY19" fmla="*/ 31531 h 220717"/>
              <a:gd name="connsiteX20" fmla="*/ 484422 w 600035"/>
              <a:gd name="connsiteY20" fmla="*/ 0 h 220717"/>
              <a:gd name="connsiteX21" fmla="*/ 568504 w 600035"/>
              <a:gd name="connsiteY21" fmla="*/ 10510 h 220717"/>
              <a:gd name="connsiteX22" fmla="*/ 579015 w 600035"/>
              <a:gd name="connsiteY22" fmla="*/ 42041 h 220717"/>
              <a:gd name="connsiteX23" fmla="*/ 600035 w 600035"/>
              <a:gd name="connsiteY23" fmla="*/ 63062 h 22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0035" h="220717">
                <a:moveTo>
                  <a:pt x="11456" y="220717"/>
                </a:moveTo>
                <a:cubicBezTo>
                  <a:pt x="3849" y="167463"/>
                  <a:pt x="-9990" y="116678"/>
                  <a:pt x="11456" y="63062"/>
                </a:cubicBezTo>
                <a:cubicBezTo>
                  <a:pt x="17725" y="47388"/>
                  <a:pt x="61244" y="35956"/>
                  <a:pt x="74518" y="31531"/>
                </a:cubicBezTo>
                <a:cubicBezTo>
                  <a:pt x="119518" y="39031"/>
                  <a:pt x="145335" y="30776"/>
                  <a:pt x="169111" y="73572"/>
                </a:cubicBezTo>
                <a:cubicBezTo>
                  <a:pt x="179872" y="92941"/>
                  <a:pt x="190132" y="136634"/>
                  <a:pt x="190132" y="136634"/>
                </a:cubicBezTo>
                <a:cubicBezTo>
                  <a:pt x="186629" y="157655"/>
                  <a:pt x="190195" y="181193"/>
                  <a:pt x="179622" y="199696"/>
                </a:cubicBezTo>
                <a:cubicBezTo>
                  <a:pt x="166428" y="222786"/>
                  <a:pt x="117062" y="202449"/>
                  <a:pt x="106049" y="199696"/>
                </a:cubicBezTo>
                <a:cubicBezTo>
                  <a:pt x="112266" y="149962"/>
                  <a:pt x="103513" y="118149"/>
                  <a:pt x="137580" y="84082"/>
                </a:cubicBezTo>
                <a:cubicBezTo>
                  <a:pt x="146512" y="75150"/>
                  <a:pt x="158601" y="70069"/>
                  <a:pt x="169111" y="63062"/>
                </a:cubicBezTo>
                <a:cubicBezTo>
                  <a:pt x="257043" y="71855"/>
                  <a:pt x="265355" y="45343"/>
                  <a:pt x="295235" y="105103"/>
                </a:cubicBezTo>
                <a:cubicBezTo>
                  <a:pt x="300190" y="115012"/>
                  <a:pt x="302242" y="126124"/>
                  <a:pt x="305746" y="136634"/>
                </a:cubicBezTo>
                <a:cubicBezTo>
                  <a:pt x="302242" y="161158"/>
                  <a:pt x="306314" y="188049"/>
                  <a:pt x="295235" y="210207"/>
                </a:cubicBezTo>
                <a:cubicBezTo>
                  <a:pt x="290280" y="220116"/>
                  <a:pt x="284725" y="189754"/>
                  <a:pt x="284725" y="178675"/>
                </a:cubicBezTo>
                <a:cubicBezTo>
                  <a:pt x="284725" y="132996"/>
                  <a:pt x="283465" y="86178"/>
                  <a:pt x="295235" y="42041"/>
                </a:cubicBezTo>
                <a:cubicBezTo>
                  <a:pt x="299211" y="27132"/>
                  <a:pt x="347034" y="14264"/>
                  <a:pt x="358297" y="10510"/>
                </a:cubicBezTo>
                <a:cubicBezTo>
                  <a:pt x="372311" y="14013"/>
                  <a:pt x="388320" y="13007"/>
                  <a:pt x="400339" y="21020"/>
                </a:cubicBezTo>
                <a:cubicBezTo>
                  <a:pt x="417804" y="32663"/>
                  <a:pt x="425874" y="66095"/>
                  <a:pt x="431870" y="84082"/>
                </a:cubicBezTo>
                <a:cubicBezTo>
                  <a:pt x="428367" y="105103"/>
                  <a:pt x="433181" y="129413"/>
                  <a:pt x="421360" y="147144"/>
                </a:cubicBezTo>
                <a:cubicBezTo>
                  <a:pt x="415214" y="156362"/>
                  <a:pt x="410849" y="126692"/>
                  <a:pt x="410849" y="115613"/>
                </a:cubicBezTo>
                <a:cubicBezTo>
                  <a:pt x="410849" y="87368"/>
                  <a:pt x="410870" y="57756"/>
                  <a:pt x="421360" y="31531"/>
                </a:cubicBezTo>
                <a:cubicBezTo>
                  <a:pt x="427630" y="15857"/>
                  <a:pt x="471148" y="4425"/>
                  <a:pt x="484422" y="0"/>
                </a:cubicBezTo>
                <a:cubicBezTo>
                  <a:pt x="512449" y="3503"/>
                  <a:pt x="542693" y="-961"/>
                  <a:pt x="568504" y="10510"/>
                </a:cubicBezTo>
                <a:cubicBezTo>
                  <a:pt x="578628" y="15010"/>
                  <a:pt x="573315" y="32541"/>
                  <a:pt x="579015" y="42041"/>
                </a:cubicBezTo>
                <a:cubicBezTo>
                  <a:pt x="584113" y="50538"/>
                  <a:pt x="593028" y="56055"/>
                  <a:pt x="600035" y="63062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499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7E9BD-1A63-DE45-93DD-F8D5D78D3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3. 2-Phase Commit: Termination Protocol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BD404-890D-0841-894A-457373F4C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Let’s say Slave A and Slave B are waiting for “</a:t>
            </a:r>
            <a:r>
              <a:rPr lang="en-US" b="1" dirty="0">
                <a:solidFill>
                  <a:schemeClr val="accent6"/>
                </a:solidFill>
              </a:rPr>
              <a:t>Commit</a:t>
            </a:r>
            <a:r>
              <a:rPr lang="en-US" dirty="0"/>
              <a:t>” or ”</a:t>
            </a:r>
            <a:r>
              <a:rPr lang="en-US" b="1" dirty="0">
                <a:solidFill>
                  <a:srgbClr val="C00000"/>
                </a:solidFill>
              </a:rPr>
              <a:t>Abort</a:t>
            </a:r>
            <a:r>
              <a:rPr lang="en-US" dirty="0"/>
              <a:t>” message from TC(Master) in Commit Phase.</a:t>
            </a:r>
          </a:p>
          <a:p>
            <a:pPr marL="0" indent="0">
              <a:buNone/>
            </a:pPr>
            <a:r>
              <a:rPr lang="en-US" dirty="0"/>
              <a:t>2. Let’s assume Slave B had voted “Yes” in Voting Phase.</a:t>
            </a:r>
          </a:p>
          <a:p>
            <a:pPr marL="0" indent="0">
              <a:buNone/>
            </a:pPr>
            <a:r>
              <a:rPr lang="en-US" dirty="0"/>
              <a:t>3. Slave B sends a message to Slave A asking for its status:</a:t>
            </a:r>
          </a:p>
          <a:p>
            <a:pPr marL="0" indent="0">
              <a:buNone/>
            </a:pPr>
            <a:r>
              <a:rPr lang="en-US" dirty="0"/>
              <a:t>B</a:t>
            </a:r>
            <a:r>
              <a:rPr lang="en-US" dirty="0">
                <a:sym typeface="Wingdings" pitchFamily="2" charset="2"/>
              </a:rPr>
              <a:t>A: Status?</a:t>
            </a: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4E7170-F3EE-8948-9CFB-FA036558C6F6}"/>
              </a:ext>
            </a:extLst>
          </p:cNvPr>
          <p:cNvSpPr/>
          <p:nvPr/>
        </p:nvSpPr>
        <p:spPr>
          <a:xfrm>
            <a:off x="5036593" y="4368841"/>
            <a:ext cx="1374719" cy="736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</a:p>
          <a:p>
            <a:pPr algn="ctr"/>
            <a:r>
              <a:rPr lang="en-US" dirty="0"/>
              <a:t>TC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D36207-07B5-0147-A7CC-83943ABA0EDF}"/>
              </a:ext>
            </a:extLst>
          </p:cNvPr>
          <p:cNvSpPr/>
          <p:nvPr/>
        </p:nvSpPr>
        <p:spPr>
          <a:xfrm>
            <a:off x="3128142" y="5808784"/>
            <a:ext cx="1374719" cy="736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Slave A</a:t>
            </a:r>
          </a:p>
          <a:p>
            <a:pPr algn="ctr"/>
            <a:r>
              <a:rPr lang="en-US" dirty="0"/>
              <a:t>participant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70D3C9-191C-634E-B7FB-6DE04CC3EA58}"/>
              </a:ext>
            </a:extLst>
          </p:cNvPr>
          <p:cNvSpPr/>
          <p:nvPr/>
        </p:nvSpPr>
        <p:spPr>
          <a:xfrm>
            <a:off x="7001781" y="5805635"/>
            <a:ext cx="1374719" cy="736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Slave B</a:t>
            </a:r>
          </a:p>
          <a:p>
            <a:pPr algn="ctr"/>
            <a:r>
              <a:rPr lang="en-US" dirty="0"/>
              <a:t>participant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7BB994-AE24-524B-AEA9-175ADF2A48A1}"/>
              </a:ext>
            </a:extLst>
          </p:cNvPr>
          <p:cNvSpPr/>
          <p:nvPr/>
        </p:nvSpPr>
        <p:spPr>
          <a:xfrm>
            <a:off x="4886698" y="5093526"/>
            <a:ext cx="1763354" cy="2732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Commit/Abort ?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070C289-039D-0544-A467-D29752EFA7BC}"/>
              </a:ext>
            </a:extLst>
          </p:cNvPr>
          <p:cNvSpPr/>
          <p:nvPr/>
        </p:nvSpPr>
        <p:spPr>
          <a:xfrm>
            <a:off x="8790097" y="5359117"/>
            <a:ext cx="2563703" cy="1270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Wingdings" pitchFamily="2" charset="2"/>
              </a:rPr>
              <a:t>I had voted “Yes”. Let me ask the status of A</a:t>
            </a:r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4193701E-BE04-9B45-9941-78C073649084}"/>
              </a:ext>
            </a:extLst>
          </p:cNvPr>
          <p:cNvSpPr/>
          <p:nvPr/>
        </p:nvSpPr>
        <p:spPr>
          <a:xfrm>
            <a:off x="8312737" y="5749159"/>
            <a:ext cx="600035" cy="220717"/>
          </a:xfrm>
          <a:custGeom>
            <a:avLst/>
            <a:gdLst>
              <a:gd name="connsiteX0" fmla="*/ 11456 w 600035"/>
              <a:gd name="connsiteY0" fmla="*/ 220717 h 220717"/>
              <a:gd name="connsiteX1" fmla="*/ 11456 w 600035"/>
              <a:gd name="connsiteY1" fmla="*/ 63062 h 220717"/>
              <a:gd name="connsiteX2" fmla="*/ 74518 w 600035"/>
              <a:gd name="connsiteY2" fmla="*/ 31531 h 220717"/>
              <a:gd name="connsiteX3" fmla="*/ 169111 w 600035"/>
              <a:gd name="connsiteY3" fmla="*/ 73572 h 220717"/>
              <a:gd name="connsiteX4" fmla="*/ 190132 w 600035"/>
              <a:gd name="connsiteY4" fmla="*/ 136634 h 220717"/>
              <a:gd name="connsiteX5" fmla="*/ 179622 w 600035"/>
              <a:gd name="connsiteY5" fmla="*/ 199696 h 220717"/>
              <a:gd name="connsiteX6" fmla="*/ 106049 w 600035"/>
              <a:gd name="connsiteY6" fmla="*/ 199696 h 220717"/>
              <a:gd name="connsiteX7" fmla="*/ 137580 w 600035"/>
              <a:gd name="connsiteY7" fmla="*/ 84082 h 220717"/>
              <a:gd name="connsiteX8" fmla="*/ 169111 w 600035"/>
              <a:gd name="connsiteY8" fmla="*/ 63062 h 220717"/>
              <a:gd name="connsiteX9" fmla="*/ 295235 w 600035"/>
              <a:gd name="connsiteY9" fmla="*/ 105103 h 220717"/>
              <a:gd name="connsiteX10" fmla="*/ 305746 w 600035"/>
              <a:gd name="connsiteY10" fmla="*/ 136634 h 220717"/>
              <a:gd name="connsiteX11" fmla="*/ 295235 w 600035"/>
              <a:gd name="connsiteY11" fmla="*/ 210207 h 220717"/>
              <a:gd name="connsiteX12" fmla="*/ 284725 w 600035"/>
              <a:gd name="connsiteY12" fmla="*/ 178675 h 220717"/>
              <a:gd name="connsiteX13" fmla="*/ 295235 w 600035"/>
              <a:gd name="connsiteY13" fmla="*/ 42041 h 220717"/>
              <a:gd name="connsiteX14" fmla="*/ 358297 w 600035"/>
              <a:gd name="connsiteY14" fmla="*/ 10510 h 220717"/>
              <a:gd name="connsiteX15" fmla="*/ 400339 w 600035"/>
              <a:gd name="connsiteY15" fmla="*/ 21020 h 220717"/>
              <a:gd name="connsiteX16" fmla="*/ 431870 w 600035"/>
              <a:gd name="connsiteY16" fmla="*/ 84082 h 220717"/>
              <a:gd name="connsiteX17" fmla="*/ 421360 w 600035"/>
              <a:gd name="connsiteY17" fmla="*/ 147144 h 220717"/>
              <a:gd name="connsiteX18" fmla="*/ 410849 w 600035"/>
              <a:gd name="connsiteY18" fmla="*/ 115613 h 220717"/>
              <a:gd name="connsiteX19" fmla="*/ 421360 w 600035"/>
              <a:gd name="connsiteY19" fmla="*/ 31531 h 220717"/>
              <a:gd name="connsiteX20" fmla="*/ 484422 w 600035"/>
              <a:gd name="connsiteY20" fmla="*/ 0 h 220717"/>
              <a:gd name="connsiteX21" fmla="*/ 568504 w 600035"/>
              <a:gd name="connsiteY21" fmla="*/ 10510 h 220717"/>
              <a:gd name="connsiteX22" fmla="*/ 579015 w 600035"/>
              <a:gd name="connsiteY22" fmla="*/ 42041 h 220717"/>
              <a:gd name="connsiteX23" fmla="*/ 600035 w 600035"/>
              <a:gd name="connsiteY23" fmla="*/ 63062 h 22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0035" h="220717">
                <a:moveTo>
                  <a:pt x="11456" y="220717"/>
                </a:moveTo>
                <a:cubicBezTo>
                  <a:pt x="3849" y="167463"/>
                  <a:pt x="-9990" y="116678"/>
                  <a:pt x="11456" y="63062"/>
                </a:cubicBezTo>
                <a:cubicBezTo>
                  <a:pt x="17725" y="47388"/>
                  <a:pt x="61244" y="35956"/>
                  <a:pt x="74518" y="31531"/>
                </a:cubicBezTo>
                <a:cubicBezTo>
                  <a:pt x="119518" y="39031"/>
                  <a:pt x="145335" y="30776"/>
                  <a:pt x="169111" y="73572"/>
                </a:cubicBezTo>
                <a:cubicBezTo>
                  <a:pt x="179872" y="92941"/>
                  <a:pt x="190132" y="136634"/>
                  <a:pt x="190132" y="136634"/>
                </a:cubicBezTo>
                <a:cubicBezTo>
                  <a:pt x="186629" y="157655"/>
                  <a:pt x="190195" y="181193"/>
                  <a:pt x="179622" y="199696"/>
                </a:cubicBezTo>
                <a:cubicBezTo>
                  <a:pt x="166428" y="222786"/>
                  <a:pt x="117062" y="202449"/>
                  <a:pt x="106049" y="199696"/>
                </a:cubicBezTo>
                <a:cubicBezTo>
                  <a:pt x="112266" y="149962"/>
                  <a:pt x="103513" y="118149"/>
                  <a:pt x="137580" y="84082"/>
                </a:cubicBezTo>
                <a:cubicBezTo>
                  <a:pt x="146512" y="75150"/>
                  <a:pt x="158601" y="70069"/>
                  <a:pt x="169111" y="63062"/>
                </a:cubicBezTo>
                <a:cubicBezTo>
                  <a:pt x="257043" y="71855"/>
                  <a:pt x="265355" y="45343"/>
                  <a:pt x="295235" y="105103"/>
                </a:cubicBezTo>
                <a:cubicBezTo>
                  <a:pt x="300190" y="115012"/>
                  <a:pt x="302242" y="126124"/>
                  <a:pt x="305746" y="136634"/>
                </a:cubicBezTo>
                <a:cubicBezTo>
                  <a:pt x="302242" y="161158"/>
                  <a:pt x="306314" y="188049"/>
                  <a:pt x="295235" y="210207"/>
                </a:cubicBezTo>
                <a:cubicBezTo>
                  <a:pt x="290280" y="220116"/>
                  <a:pt x="284725" y="189754"/>
                  <a:pt x="284725" y="178675"/>
                </a:cubicBezTo>
                <a:cubicBezTo>
                  <a:pt x="284725" y="132996"/>
                  <a:pt x="283465" y="86178"/>
                  <a:pt x="295235" y="42041"/>
                </a:cubicBezTo>
                <a:cubicBezTo>
                  <a:pt x="299211" y="27132"/>
                  <a:pt x="347034" y="14264"/>
                  <a:pt x="358297" y="10510"/>
                </a:cubicBezTo>
                <a:cubicBezTo>
                  <a:pt x="372311" y="14013"/>
                  <a:pt x="388320" y="13007"/>
                  <a:pt x="400339" y="21020"/>
                </a:cubicBezTo>
                <a:cubicBezTo>
                  <a:pt x="417804" y="32663"/>
                  <a:pt x="425874" y="66095"/>
                  <a:pt x="431870" y="84082"/>
                </a:cubicBezTo>
                <a:cubicBezTo>
                  <a:pt x="428367" y="105103"/>
                  <a:pt x="433181" y="129413"/>
                  <a:pt x="421360" y="147144"/>
                </a:cubicBezTo>
                <a:cubicBezTo>
                  <a:pt x="415214" y="156362"/>
                  <a:pt x="410849" y="126692"/>
                  <a:pt x="410849" y="115613"/>
                </a:cubicBezTo>
                <a:cubicBezTo>
                  <a:pt x="410849" y="87368"/>
                  <a:pt x="410870" y="57756"/>
                  <a:pt x="421360" y="31531"/>
                </a:cubicBezTo>
                <a:cubicBezTo>
                  <a:pt x="427630" y="15857"/>
                  <a:pt x="471148" y="4425"/>
                  <a:pt x="484422" y="0"/>
                </a:cubicBezTo>
                <a:cubicBezTo>
                  <a:pt x="512449" y="3503"/>
                  <a:pt x="542693" y="-961"/>
                  <a:pt x="568504" y="10510"/>
                </a:cubicBezTo>
                <a:cubicBezTo>
                  <a:pt x="578628" y="15010"/>
                  <a:pt x="573315" y="32541"/>
                  <a:pt x="579015" y="42041"/>
                </a:cubicBezTo>
                <a:cubicBezTo>
                  <a:pt x="584113" y="50538"/>
                  <a:pt x="593028" y="56055"/>
                  <a:pt x="600035" y="63062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66F31F-5C29-3B4C-B41C-FA6AE3063569}"/>
              </a:ext>
            </a:extLst>
          </p:cNvPr>
          <p:cNvCxnSpPr>
            <a:stCxn id="6" idx="1"/>
            <a:endCxn id="5" idx="3"/>
          </p:cNvCxnSpPr>
          <p:nvPr/>
        </p:nvCxnSpPr>
        <p:spPr>
          <a:xfrm flipH="1">
            <a:off x="4502861" y="6173813"/>
            <a:ext cx="2498920" cy="31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98342E9-8139-C344-82E1-3903B8789260}"/>
              </a:ext>
            </a:extLst>
          </p:cNvPr>
          <p:cNvSpPr/>
          <p:nvPr/>
        </p:nvSpPr>
        <p:spPr>
          <a:xfrm>
            <a:off x="5216908" y="5829880"/>
            <a:ext cx="1012934" cy="2732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Status ?</a:t>
            </a:r>
          </a:p>
        </p:txBody>
      </p:sp>
    </p:spTree>
    <p:extLst>
      <p:ext uri="{BB962C8B-B14F-4D97-AF65-F5344CB8AC3E}">
        <p14:creationId xmlns:p14="http://schemas.microsoft.com/office/powerpoint/2010/main" val="26063515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7E9BD-1A63-DE45-93DD-F8D5D78D3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3. 2-Phase Commit: Termination Protocol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BD404-890D-0841-894A-457373F4C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Four Cases arise, </a:t>
            </a:r>
            <a:r>
              <a:rPr lang="en-US" b="1" dirty="0"/>
              <a:t>Case 1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>
                <a:sym typeface="Wingdings" pitchFamily="2" charset="2"/>
              </a:rPr>
              <a:t> B: No Reply. B continues to wait for TC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4E7170-F3EE-8948-9CFB-FA036558C6F6}"/>
              </a:ext>
            </a:extLst>
          </p:cNvPr>
          <p:cNvSpPr/>
          <p:nvPr/>
        </p:nvSpPr>
        <p:spPr>
          <a:xfrm>
            <a:off x="5036593" y="4368841"/>
            <a:ext cx="1374719" cy="736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</a:p>
          <a:p>
            <a:pPr algn="ctr"/>
            <a:r>
              <a:rPr lang="en-US" dirty="0"/>
              <a:t>TC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D36207-07B5-0147-A7CC-83943ABA0EDF}"/>
              </a:ext>
            </a:extLst>
          </p:cNvPr>
          <p:cNvSpPr/>
          <p:nvPr/>
        </p:nvSpPr>
        <p:spPr>
          <a:xfrm>
            <a:off x="3128142" y="5808784"/>
            <a:ext cx="1374719" cy="736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Slave A</a:t>
            </a:r>
          </a:p>
          <a:p>
            <a:pPr algn="ctr"/>
            <a:r>
              <a:rPr lang="en-US" dirty="0"/>
              <a:t>participant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70D3C9-191C-634E-B7FB-6DE04CC3EA58}"/>
              </a:ext>
            </a:extLst>
          </p:cNvPr>
          <p:cNvSpPr/>
          <p:nvPr/>
        </p:nvSpPr>
        <p:spPr>
          <a:xfrm>
            <a:off x="7001781" y="5805635"/>
            <a:ext cx="1374719" cy="736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Slave B</a:t>
            </a:r>
          </a:p>
          <a:p>
            <a:pPr algn="ctr"/>
            <a:r>
              <a:rPr lang="en-US" dirty="0"/>
              <a:t>participant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7BB994-AE24-524B-AEA9-175ADF2A48A1}"/>
              </a:ext>
            </a:extLst>
          </p:cNvPr>
          <p:cNvSpPr/>
          <p:nvPr/>
        </p:nvSpPr>
        <p:spPr>
          <a:xfrm>
            <a:off x="4886698" y="5093526"/>
            <a:ext cx="1763354" cy="2732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Commit/Abort ?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070C289-039D-0544-A467-D29752EFA7BC}"/>
              </a:ext>
            </a:extLst>
          </p:cNvPr>
          <p:cNvSpPr/>
          <p:nvPr/>
        </p:nvSpPr>
        <p:spPr>
          <a:xfrm>
            <a:off x="8790097" y="5359117"/>
            <a:ext cx="2563703" cy="1270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Wingdings" pitchFamily="2" charset="2"/>
              </a:rPr>
              <a:t>No Reply from A. I </a:t>
            </a:r>
            <a:r>
              <a:rPr lang="en-US" dirty="0" err="1">
                <a:sym typeface="Wingdings" pitchFamily="2" charset="2"/>
              </a:rPr>
              <a:t>ll</a:t>
            </a:r>
            <a:r>
              <a:rPr lang="en-US" dirty="0">
                <a:sym typeface="Wingdings" pitchFamily="2" charset="2"/>
              </a:rPr>
              <a:t> have to wait for my master. Huh!!</a:t>
            </a:r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4193701E-BE04-9B45-9941-78C073649084}"/>
              </a:ext>
            </a:extLst>
          </p:cNvPr>
          <p:cNvSpPr/>
          <p:nvPr/>
        </p:nvSpPr>
        <p:spPr>
          <a:xfrm>
            <a:off x="8312737" y="5749159"/>
            <a:ext cx="600035" cy="220717"/>
          </a:xfrm>
          <a:custGeom>
            <a:avLst/>
            <a:gdLst>
              <a:gd name="connsiteX0" fmla="*/ 11456 w 600035"/>
              <a:gd name="connsiteY0" fmla="*/ 220717 h 220717"/>
              <a:gd name="connsiteX1" fmla="*/ 11456 w 600035"/>
              <a:gd name="connsiteY1" fmla="*/ 63062 h 220717"/>
              <a:gd name="connsiteX2" fmla="*/ 74518 w 600035"/>
              <a:gd name="connsiteY2" fmla="*/ 31531 h 220717"/>
              <a:gd name="connsiteX3" fmla="*/ 169111 w 600035"/>
              <a:gd name="connsiteY3" fmla="*/ 73572 h 220717"/>
              <a:gd name="connsiteX4" fmla="*/ 190132 w 600035"/>
              <a:gd name="connsiteY4" fmla="*/ 136634 h 220717"/>
              <a:gd name="connsiteX5" fmla="*/ 179622 w 600035"/>
              <a:gd name="connsiteY5" fmla="*/ 199696 h 220717"/>
              <a:gd name="connsiteX6" fmla="*/ 106049 w 600035"/>
              <a:gd name="connsiteY6" fmla="*/ 199696 h 220717"/>
              <a:gd name="connsiteX7" fmla="*/ 137580 w 600035"/>
              <a:gd name="connsiteY7" fmla="*/ 84082 h 220717"/>
              <a:gd name="connsiteX8" fmla="*/ 169111 w 600035"/>
              <a:gd name="connsiteY8" fmla="*/ 63062 h 220717"/>
              <a:gd name="connsiteX9" fmla="*/ 295235 w 600035"/>
              <a:gd name="connsiteY9" fmla="*/ 105103 h 220717"/>
              <a:gd name="connsiteX10" fmla="*/ 305746 w 600035"/>
              <a:gd name="connsiteY10" fmla="*/ 136634 h 220717"/>
              <a:gd name="connsiteX11" fmla="*/ 295235 w 600035"/>
              <a:gd name="connsiteY11" fmla="*/ 210207 h 220717"/>
              <a:gd name="connsiteX12" fmla="*/ 284725 w 600035"/>
              <a:gd name="connsiteY12" fmla="*/ 178675 h 220717"/>
              <a:gd name="connsiteX13" fmla="*/ 295235 w 600035"/>
              <a:gd name="connsiteY13" fmla="*/ 42041 h 220717"/>
              <a:gd name="connsiteX14" fmla="*/ 358297 w 600035"/>
              <a:gd name="connsiteY14" fmla="*/ 10510 h 220717"/>
              <a:gd name="connsiteX15" fmla="*/ 400339 w 600035"/>
              <a:gd name="connsiteY15" fmla="*/ 21020 h 220717"/>
              <a:gd name="connsiteX16" fmla="*/ 431870 w 600035"/>
              <a:gd name="connsiteY16" fmla="*/ 84082 h 220717"/>
              <a:gd name="connsiteX17" fmla="*/ 421360 w 600035"/>
              <a:gd name="connsiteY17" fmla="*/ 147144 h 220717"/>
              <a:gd name="connsiteX18" fmla="*/ 410849 w 600035"/>
              <a:gd name="connsiteY18" fmla="*/ 115613 h 220717"/>
              <a:gd name="connsiteX19" fmla="*/ 421360 w 600035"/>
              <a:gd name="connsiteY19" fmla="*/ 31531 h 220717"/>
              <a:gd name="connsiteX20" fmla="*/ 484422 w 600035"/>
              <a:gd name="connsiteY20" fmla="*/ 0 h 220717"/>
              <a:gd name="connsiteX21" fmla="*/ 568504 w 600035"/>
              <a:gd name="connsiteY21" fmla="*/ 10510 h 220717"/>
              <a:gd name="connsiteX22" fmla="*/ 579015 w 600035"/>
              <a:gd name="connsiteY22" fmla="*/ 42041 h 220717"/>
              <a:gd name="connsiteX23" fmla="*/ 600035 w 600035"/>
              <a:gd name="connsiteY23" fmla="*/ 63062 h 22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0035" h="220717">
                <a:moveTo>
                  <a:pt x="11456" y="220717"/>
                </a:moveTo>
                <a:cubicBezTo>
                  <a:pt x="3849" y="167463"/>
                  <a:pt x="-9990" y="116678"/>
                  <a:pt x="11456" y="63062"/>
                </a:cubicBezTo>
                <a:cubicBezTo>
                  <a:pt x="17725" y="47388"/>
                  <a:pt x="61244" y="35956"/>
                  <a:pt x="74518" y="31531"/>
                </a:cubicBezTo>
                <a:cubicBezTo>
                  <a:pt x="119518" y="39031"/>
                  <a:pt x="145335" y="30776"/>
                  <a:pt x="169111" y="73572"/>
                </a:cubicBezTo>
                <a:cubicBezTo>
                  <a:pt x="179872" y="92941"/>
                  <a:pt x="190132" y="136634"/>
                  <a:pt x="190132" y="136634"/>
                </a:cubicBezTo>
                <a:cubicBezTo>
                  <a:pt x="186629" y="157655"/>
                  <a:pt x="190195" y="181193"/>
                  <a:pt x="179622" y="199696"/>
                </a:cubicBezTo>
                <a:cubicBezTo>
                  <a:pt x="166428" y="222786"/>
                  <a:pt x="117062" y="202449"/>
                  <a:pt x="106049" y="199696"/>
                </a:cubicBezTo>
                <a:cubicBezTo>
                  <a:pt x="112266" y="149962"/>
                  <a:pt x="103513" y="118149"/>
                  <a:pt x="137580" y="84082"/>
                </a:cubicBezTo>
                <a:cubicBezTo>
                  <a:pt x="146512" y="75150"/>
                  <a:pt x="158601" y="70069"/>
                  <a:pt x="169111" y="63062"/>
                </a:cubicBezTo>
                <a:cubicBezTo>
                  <a:pt x="257043" y="71855"/>
                  <a:pt x="265355" y="45343"/>
                  <a:pt x="295235" y="105103"/>
                </a:cubicBezTo>
                <a:cubicBezTo>
                  <a:pt x="300190" y="115012"/>
                  <a:pt x="302242" y="126124"/>
                  <a:pt x="305746" y="136634"/>
                </a:cubicBezTo>
                <a:cubicBezTo>
                  <a:pt x="302242" y="161158"/>
                  <a:pt x="306314" y="188049"/>
                  <a:pt x="295235" y="210207"/>
                </a:cubicBezTo>
                <a:cubicBezTo>
                  <a:pt x="290280" y="220116"/>
                  <a:pt x="284725" y="189754"/>
                  <a:pt x="284725" y="178675"/>
                </a:cubicBezTo>
                <a:cubicBezTo>
                  <a:pt x="284725" y="132996"/>
                  <a:pt x="283465" y="86178"/>
                  <a:pt x="295235" y="42041"/>
                </a:cubicBezTo>
                <a:cubicBezTo>
                  <a:pt x="299211" y="27132"/>
                  <a:pt x="347034" y="14264"/>
                  <a:pt x="358297" y="10510"/>
                </a:cubicBezTo>
                <a:cubicBezTo>
                  <a:pt x="372311" y="14013"/>
                  <a:pt x="388320" y="13007"/>
                  <a:pt x="400339" y="21020"/>
                </a:cubicBezTo>
                <a:cubicBezTo>
                  <a:pt x="417804" y="32663"/>
                  <a:pt x="425874" y="66095"/>
                  <a:pt x="431870" y="84082"/>
                </a:cubicBezTo>
                <a:cubicBezTo>
                  <a:pt x="428367" y="105103"/>
                  <a:pt x="433181" y="129413"/>
                  <a:pt x="421360" y="147144"/>
                </a:cubicBezTo>
                <a:cubicBezTo>
                  <a:pt x="415214" y="156362"/>
                  <a:pt x="410849" y="126692"/>
                  <a:pt x="410849" y="115613"/>
                </a:cubicBezTo>
                <a:cubicBezTo>
                  <a:pt x="410849" y="87368"/>
                  <a:pt x="410870" y="57756"/>
                  <a:pt x="421360" y="31531"/>
                </a:cubicBezTo>
                <a:cubicBezTo>
                  <a:pt x="427630" y="15857"/>
                  <a:pt x="471148" y="4425"/>
                  <a:pt x="484422" y="0"/>
                </a:cubicBezTo>
                <a:cubicBezTo>
                  <a:pt x="512449" y="3503"/>
                  <a:pt x="542693" y="-961"/>
                  <a:pt x="568504" y="10510"/>
                </a:cubicBezTo>
                <a:cubicBezTo>
                  <a:pt x="578628" y="15010"/>
                  <a:pt x="573315" y="32541"/>
                  <a:pt x="579015" y="42041"/>
                </a:cubicBezTo>
                <a:cubicBezTo>
                  <a:pt x="584113" y="50538"/>
                  <a:pt x="593028" y="56055"/>
                  <a:pt x="600035" y="63062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66F31F-5C29-3B4C-B41C-FA6AE306356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502861" y="6173813"/>
            <a:ext cx="2498920" cy="31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98342E9-8139-C344-82E1-3903B8789260}"/>
              </a:ext>
            </a:extLst>
          </p:cNvPr>
          <p:cNvSpPr/>
          <p:nvPr/>
        </p:nvSpPr>
        <p:spPr>
          <a:xfrm>
            <a:off x="5111683" y="5818211"/>
            <a:ext cx="1313384" cy="2732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Reply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67ED74-2213-9B48-9683-69AF2BC09C8C}"/>
              </a:ext>
            </a:extLst>
          </p:cNvPr>
          <p:cNvSpPr/>
          <p:nvPr/>
        </p:nvSpPr>
        <p:spPr>
          <a:xfrm>
            <a:off x="5036015" y="3032768"/>
            <a:ext cx="1374719" cy="736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7528884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7E9BD-1A63-DE45-93DD-F8D5D78D3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3. 2-Phase Commit: Termination Protocol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BD404-890D-0841-894A-457373F4C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Case 2:</a:t>
            </a:r>
            <a:r>
              <a:rPr lang="en-US" dirty="0"/>
              <a:t> A</a:t>
            </a:r>
            <a:r>
              <a:rPr lang="en-US" dirty="0">
                <a:sym typeface="Wingdings" pitchFamily="2" charset="2"/>
              </a:rPr>
              <a:t> B : I got “commit”/”Abort” message from Master(TC).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B agrees with the Master’s(TC) decision.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4E7170-F3EE-8948-9CFB-FA036558C6F6}"/>
              </a:ext>
            </a:extLst>
          </p:cNvPr>
          <p:cNvSpPr/>
          <p:nvPr/>
        </p:nvSpPr>
        <p:spPr>
          <a:xfrm>
            <a:off x="5036593" y="4368841"/>
            <a:ext cx="1374719" cy="736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</a:p>
          <a:p>
            <a:pPr algn="ctr"/>
            <a:r>
              <a:rPr lang="en-US" dirty="0"/>
              <a:t>TC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D36207-07B5-0147-A7CC-83943ABA0EDF}"/>
              </a:ext>
            </a:extLst>
          </p:cNvPr>
          <p:cNvSpPr/>
          <p:nvPr/>
        </p:nvSpPr>
        <p:spPr>
          <a:xfrm>
            <a:off x="3128142" y="5808784"/>
            <a:ext cx="1374719" cy="736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Slave A</a:t>
            </a:r>
          </a:p>
          <a:p>
            <a:pPr algn="ctr"/>
            <a:r>
              <a:rPr lang="en-US" dirty="0"/>
              <a:t>participant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70D3C9-191C-634E-B7FB-6DE04CC3EA58}"/>
              </a:ext>
            </a:extLst>
          </p:cNvPr>
          <p:cNvSpPr/>
          <p:nvPr/>
        </p:nvSpPr>
        <p:spPr>
          <a:xfrm>
            <a:off x="7001781" y="5805635"/>
            <a:ext cx="1374719" cy="736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Slave B</a:t>
            </a:r>
          </a:p>
          <a:p>
            <a:pPr algn="ctr"/>
            <a:r>
              <a:rPr lang="en-US" dirty="0"/>
              <a:t>participant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7BB994-AE24-524B-AEA9-175ADF2A48A1}"/>
              </a:ext>
            </a:extLst>
          </p:cNvPr>
          <p:cNvSpPr/>
          <p:nvPr/>
        </p:nvSpPr>
        <p:spPr>
          <a:xfrm rot="19160956">
            <a:off x="3462884" y="4990664"/>
            <a:ext cx="1614673" cy="2732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Commit/Abort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070C289-039D-0544-A467-D29752EFA7BC}"/>
              </a:ext>
            </a:extLst>
          </p:cNvPr>
          <p:cNvSpPr/>
          <p:nvPr/>
        </p:nvSpPr>
        <p:spPr>
          <a:xfrm>
            <a:off x="8790097" y="5359117"/>
            <a:ext cx="2563703" cy="1270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Wingdings" pitchFamily="2" charset="2"/>
              </a:rPr>
              <a:t>A got commit/Abort from TC. I </a:t>
            </a:r>
            <a:r>
              <a:rPr lang="en-US" dirty="0" err="1">
                <a:sym typeface="Wingdings" pitchFamily="2" charset="2"/>
              </a:rPr>
              <a:t>ll</a:t>
            </a:r>
            <a:r>
              <a:rPr lang="en-US" dirty="0">
                <a:sym typeface="Wingdings" pitchFamily="2" charset="2"/>
              </a:rPr>
              <a:t> also do the same.</a:t>
            </a:r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4193701E-BE04-9B45-9941-78C073649084}"/>
              </a:ext>
            </a:extLst>
          </p:cNvPr>
          <p:cNvSpPr/>
          <p:nvPr/>
        </p:nvSpPr>
        <p:spPr>
          <a:xfrm>
            <a:off x="8312737" y="5749159"/>
            <a:ext cx="600035" cy="220717"/>
          </a:xfrm>
          <a:custGeom>
            <a:avLst/>
            <a:gdLst>
              <a:gd name="connsiteX0" fmla="*/ 11456 w 600035"/>
              <a:gd name="connsiteY0" fmla="*/ 220717 h 220717"/>
              <a:gd name="connsiteX1" fmla="*/ 11456 w 600035"/>
              <a:gd name="connsiteY1" fmla="*/ 63062 h 220717"/>
              <a:gd name="connsiteX2" fmla="*/ 74518 w 600035"/>
              <a:gd name="connsiteY2" fmla="*/ 31531 h 220717"/>
              <a:gd name="connsiteX3" fmla="*/ 169111 w 600035"/>
              <a:gd name="connsiteY3" fmla="*/ 73572 h 220717"/>
              <a:gd name="connsiteX4" fmla="*/ 190132 w 600035"/>
              <a:gd name="connsiteY4" fmla="*/ 136634 h 220717"/>
              <a:gd name="connsiteX5" fmla="*/ 179622 w 600035"/>
              <a:gd name="connsiteY5" fmla="*/ 199696 h 220717"/>
              <a:gd name="connsiteX6" fmla="*/ 106049 w 600035"/>
              <a:gd name="connsiteY6" fmla="*/ 199696 h 220717"/>
              <a:gd name="connsiteX7" fmla="*/ 137580 w 600035"/>
              <a:gd name="connsiteY7" fmla="*/ 84082 h 220717"/>
              <a:gd name="connsiteX8" fmla="*/ 169111 w 600035"/>
              <a:gd name="connsiteY8" fmla="*/ 63062 h 220717"/>
              <a:gd name="connsiteX9" fmla="*/ 295235 w 600035"/>
              <a:gd name="connsiteY9" fmla="*/ 105103 h 220717"/>
              <a:gd name="connsiteX10" fmla="*/ 305746 w 600035"/>
              <a:gd name="connsiteY10" fmla="*/ 136634 h 220717"/>
              <a:gd name="connsiteX11" fmla="*/ 295235 w 600035"/>
              <a:gd name="connsiteY11" fmla="*/ 210207 h 220717"/>
              <a:gd name="connsiteX12" fmla="*/ 284725 w 600035"/>
              <a:gd name="connsiteY12" fmla="*/ 178675 h 220717"/>
              <a:gd name="connsiteX13" fmla="*/ 295235 w 600035"/>
              <a:gd name="connsiteY13" fmla="*/ 42041 h 220717"/>
              <a:gd name="connsiteX14" fmla="*/ 358297 w 600035"/>
              <a:gd name="connsiteY14" fmla="*/ 10510 h 220717"/>
              <a:gd name="connsiteX15" fmla="*/ 400339 w 600035"/>
              <a:gd name="connsiteY15" fmla="*/ 21020 h 220717"/>
              <a:gd name="connsiteX16" fmla="*/ 431870 w 600035"/>
              <a:gd name="connsiteY16" fmla="*/ 84082 h 220717"/>
              <a:gd name="connsiteX17" fmla="*/ 421360 w 600035"/>
              <a:gd name="connsiteY17" fmla="*/ 147144 h 220717"/>
              <a:gd name="connsiteX18" fmla="*/ 410849 w 600035"/>
              <a:gd name="connsiteY18" fmla="*/ 115613 h 220717"/>
              <a:gd name="connsiteX19" fmla="*/ 421360 w 600035"/>
              <a:gd name="connsiteY19" fmla="*/ 31531 h 220717"/>
              <a:gd name="connsiteX20" fmla="*/ 484422 w 600035"/>
              <a:gd name="connsiteY20" fmla="*/ 0 h 220717"/>
              <a:gd name="connsiteX21" fmla="*/ 568504 w 600035"/>
              <a:gd name="connsiteY21" fmla="*/ 10510 h 220717"/>
              <a:gd name="connsiteX22" fmla="*/ 579015 w 600035"/>
              <a:gd name="connsiteY22" fmla="*/ 42041 h 220717"/>
              <a:gd name="connsiteX23" fmla="*/ 600035 w 600035"/>
              <a:gd name="connsiteY23" fmla="*/ 63062 h 22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0035" h="220717">
                <a:moveTo>
                  <a:pt x="11456" y="220717"/>
                </a:moveTo>
                <a:cubicBezTo>
                  <a:pt x="3849" y="167463"/>
                  <a:pt x="-9990" y="116678"/>
                  <a:pt x="11456" y="63062"/>
                </a:cubicBezTo>
                <a:cubicBezTo>
                  <a:pt x="17725" y="47388"/>
                  <a:pt x="61244" y="35956"/>
                  <a:pt x="74518" y="31531"/>
                </a:cubicBezTo>
                <a:cubicBezTo>
                  <a:pt x="119518" y="39031"/>
                  <a:pt x="145335" y="30776"/>
                  <a:pt x="169111" y="73572"/>
                </a:cubicBezTo>
                <a:cubicBezTo>
                  <a:pt x="179872" y="92941"/>
                  <a:pt x="190132" y="136634"/>
                  <a:pt x="190132" y="136634"/>
                </a:cubicBezTo>
                <a:cubicBezTo>
                  <a:pt x="186629" y="157655"/>
                  <a:pt x="190195" y="181193"/>
                  <a:pt x="179622" y="199696"/>
                </a:cubicBezTo>
                <a:cubicBezTo>
                  <a:pt x="166428" y="222786"/>
                  <a:pt x="117062" y="202449"/>
                  <a:pt x="106049" y="199696"/>
                </a:cubicBezTo>
                <a:cubicBezTo>
                  <a:pt x="112266" y="149962"/>
                  <a:pt x="103513" y="118149"/>
                  <a:pt x="137580" y="84082"/>
                </a:cubicBezTo>
                <a:cubicBezTo>
                  <a:pt x="146512" y="75150"/>
                  <a:pt x="158601" y="70069"/>
                  <a:pt x="169111" y="63062"/>
                </a:cubicBezTo>
                <a:cubicBezTo>
                  <a:pt x="257043" y="71855"/>
                  <a:pt x="265355" y="45343"/>
                  <a:pt x="295235" y="105103"/>
                </a:cubicBezTo>
                <a:cubicBezTo>
                  <a:pt x="300190" y="115012"/>
                  <a:pt x="302242" y="126124"/>
                  <a:pt x="305746" y="136634"/>
                </a:cubicBezTo>
                <a:cubicBezTo>
                  <a:pt x="302242" y="161158"/>
                  <a:pt x="306314" y="188049"/>
                  <a:pt x="295235" y="210207"/>
                </a:cubicBezTo>
                <a:cubicBezTo>
                  <a:pt x="290280" y="220116"/>
                  <a:pt x="284725" y="189754"/>
                  <a:pt x="284725" y="178675"/>
                </a:cubicBezTo>
                <a:cubicBezTo>
                  <a:pt x="284725" y="132996"/>
                  <a:pt x="283465" y="86178"/>
                  <a:pt x="295235" y="42041"/>
                </a:cubicBezTo>
                <a:cubicBezTo>
                  <a:pt x="299211" y="27132"/>
                  <a:pt x="347034" y="14264"/>
                  <a:pt x="358297" y="10510"/>
                </a:cubicBezTo>
                <a:cubicBezTo>
                  <a:pt x="372311" y="14013"/>
                  <a:pt x="388320" y="13007"/>
                  <a:pt x="400339" y="21020"/>
                </a:cubicBezTo>
                <a:cubicBezTo>
                  <a:pt x="417804" y="32663"/>
                  <a:pt x="425874" y="66095"/>
                  <a:pt x="431870" y="84082"/>
                </a:cubicBezTo>
                <a:cubicBezTo>
                  <a:pt x="428367" y="105103"/>
                  <a:pt x="433181" y="129413"/>
                  <a:pt x="421360" y="147144"/>
                </a:cubicBezTo>
                <a:cubicBezTo>
                  <a:pt x="415214" y="156362"/>
                  <a:pt x="410849" y="126692"/>
                  <a:pt x="410849" y="115613"/>
                </a:cubicBezTo>
                <a:cubicBezTo>
                  <a:pt x="410849" y="87368"/>
                  <a:pt x="410870" y="57756"/>
                  <a:pt x="421360" y="31531"/>
                </a:cubicBezTo>
                <a:cubicBezTo>
                  <a:pt x="427630" y="15857"/>
                  <a:pt x="471148" y="4425"/>
                  <a:pt x="484422" y="0"/>
                </a:cubicBezTo>
                <a:cubicBezTo>
                  <a:pt x="512449" y="3503"/>
                  <a:pt x="542693" y="-961"/>
                  <a:pt x="568504" y="10510"/>
                </a:cubicBezTo>
                <a:cubicBezTo>
                  <a:pt x="578628" y="15010"/>
                  <a:pt x="573315" y="32541"/>
                  <a:pt x="579015" y="42041"/>
                </a:cubicBezTo>
                <a:cubicBezTo>
                  <a:pt x="584113" y="50538"/>
                  <a:pt x="593028" y="56055"/>
                  <a:pt x="600035" y="63062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66F31F-5C29-3B4C-B41C-FA6AE306356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502861" y="6173813"/>
            <a:ext cx="2498920" cy="31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98342E9-8139-C344-82E1-3903B8789260}"/>
              </a:ext>
            </a:extLst>
          </p:cNvPr>
          <p:cNvSpPr/>
          <p:nvPr/>
        </p:nvSpPr>
        <p:spPr>
          <a:xfrm>
            <a:off x="4936146" y="5828721"/>
            <a:ext cx="1632350" cy="2732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Commit/Abort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67ED74-2213-9B48-9683-69AF2BC09C8C}"/>
              </a:ext>
            </a:extLst>
          </p:cNvPr>
          <p:cNvSpPr/>
          <p:nvPr/>
        </p:nvSpPr>
        <p:spPr>
          <a:xfrm>
            <a:off x="5036015" y="3032768"/>
            <a:ext cx="1374719" cy="736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88ECC0A-E573-3949-A60A-44D997B15E7B}"/>
              </a:ext>
            </a:extLst>
          </p:cNvPr>
          <p:cNvSpPr/>
          <p:nvPr/>
        </p:nvSpPr>
        <p:spPr>
          <a:xfrm>
            <a:off x="78785" y="5020214"/>
            <a:ext cx="2563703" cy="1270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Wingdings" pitchFamily="2" charset="2"/>
              </a:rPr>
              <a:t>I got commit/Abort from TC. I am on it.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5EE06EA4-1EC3-BA47-B45E-06F195DCA0D6}"/>
              </a:ext>
            </a:extLst>
          </p:cNvPr>
          <p:cNvSpPr/>
          <p:nvPr/>
        </p:nvSpPr>
        <p:spPr>
          <a:xfrm>
            <a:off x="2574949" y="5507421"/>
            <a:ext cx="580142" cy="315310"/>
          </a:xfrm>
          <a:custGeom>
            <a:avLst/>
            <a:gdLst>
              <a:gd name="connsiteX0" fmla="*/ 578154 w 580142"/>
              <a:gd name="connsiteY0" fmla="*/ 315310 h 315310"/>
              <a:gd name="connsiteX1" fmla="*/ 546623 w 580142"/>
              <a:gd name="connsiteY1" fmla="*/ 115613 h 315310"/>
              <a:gd name="connsiteX2" fmla="*/ 515092 w 580142"/>
              <a:gd name="connsiteY2" fmla="*/ 94593 h 315310"/>
              <a:gd name="connsiteX3" fmla="*/ 452030 w 580142"/>
              <a:gd name="connsiteY3" fmla="*/ 73572 h 315310"/>
              <a:gd name="connsiteX4" fmla="*/ 378458 w 580142"/>
              <a:gd name="connsiteY4" fmla="*/ 84082 h 315310"/>
              <a:gd name="connsiteX5" fmla="*/ 388968 w 580142"/>
              <a:gd name="connsiteY5" fmla="*/ 168165 h 315310"/>
              <a:gd name="connsiteX6" fmla="*/ 462541 w 580142"/>
              <a:gd name="connsiteY6" fmla="*/ 199696 h 315310"/>
              <a:gd name="connsiteX7" fmla="*/ 525603 w 580142"/>
              <a:gd name="connsiteY7" fmla="*/ 189186 h 315310"/>
              <a:gd name="connsiteX8" fmla="*/ 546623 w 580142"/>
              <a:gd name="connsiteY8" fmla="*/ 126124 h 315310"/>
              <a:gd name="connsiteX9" fmla="*/ 557134 w 580142"/>
              <a:gd name="connsiteY9" fmla="*/ 94593 h 315310"/>
              <a:gd name="connsiteX10" fmla="*/ 546623 w 580142"/>
              <a:gd name="connsiteY10" fmla="*/ 63062 h 315310"/>
              <a:gd name="connsiteX11" fmla="*/ 452030 w 580142"/>
              <a:gd name="connsiteY11" fmla="*/ 21020 h 315310"/>
              <a:gd name="connsiteX12" fmla="*/ 420499 w 580142"/>
              <a:gd name="connsiteY12" fmla="*/ 10510 h 315310"/>
              <a:gd name="connsiteX13" fmla="*/ 231313 w 580142"/>
              <a:gd name="connsiteY13" fmla="*/ 52551 h 315310"/>
              <a:gd name="connsiteX14" fmla="*/ 210292 w 580142"/>
              <a:gd name="connsiteY14" fmla="*/ 84082 h 315310"/>
              <a:gd name="connsiteX15" fmla="*/ 210292 w 580142"/>
              <a:gd name="connsiteY15" fmla="*/ 147145 h 315310"/>
              <a:gd name="connsiteX16" fmla="*/ 231313 w 580142"/>
              <a:gd name="connsiteY16" fmla="*/ 115613 h 315310"/>
              <a:gd name="connsiteX17" fmla="*/ 220803 w 580142"/>
              <a:gd name="connsiteY17" fmla="*/ 21020 h 315310"/>
              <a:gd name="connsiteX18" fmla="*/ 157741 w 580142"/>
              <a:gd name="connsiteY18" fmla="*/ 0 h 315310"/>
              <a:gd name="connsiteX19" fmla="*/ 31617 w 580142"/>
              <a:gd name="connsiteY19" fmla="*/ 10510 h 315310"/>
              <a:gd name="connsiteX20" fmla="*/ 85 w 580142"/>
              <a:gd name="connsiteY20" fmla="*/ 31531 h 315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80142" h="315310">
                <a:moveTo>
                  <a:pt x="578154" y="315310"/>
                </a:moveTo>
                <a:cubicBezTo>
                  <a:pt x="574589" y="258264"/>
                  <a:pt x="597059" y="166049"/>
                  <a:pt x="546623" y="115613"/>
                </a:cubicBezTo>
                <a:cubicBezTo>
                  <a:pt x="537691" y="106681"/>
                  <a:pt x="526635" y="99723"/>
                  <a:pt x="515092" y="94593"/>
                </a:cubicBezTo>
                <a:cubicBezTo>
                  <a:pt x="494844" y="85594"/>
                  <a:pt x="452030" y="73572"/>
                  <a:pt x="452030" y="73572"/>
                </a:cubicBezTo>
                <a:cubicBezTo>
                  <a:pt x="427506" y="77075"/>
                  <a:pt x="392200" y="63470"/>
                  <a:pt x="378458" y="84082"/>
                </a:cubicBezTo>
                <a:cubicBezTo>
                  <a:pt x="362790" y="107584"/>
                  <a:pt x="376336" y="142901"/>
                  <a:pt x="388968" y="168165"/>
                </a:cubicBezTo>
                <a:cubicBezTo>
                  <a:pt x="394163" y="178556"/>
                  <a:pt x="449207" y="195251"/>
                  <a:pt x="462541" y="199696"/>
                </a:cubicBezTo>
                <a:cubicBezTo>
                  <a:pt x="483562" y="196193"/>
                  <a:pt x="509565" y="203219"/>
                  <a:pt x="525603" y="189186"/>
                </a:cubicBezTo>
                <a:cubicBezTo>
                  <a:pt x="542278" y="174595"/>
                  <a:pt x="539616" y="147145"/>
                  <a:pt x="546623" y="126124"/>
                </a:cubicBezTo>
                <a:lnTo>
                  <a:pt x="557134" y="94593"/>
                </a:lnTo>
                <a:cubicBezTo>
                  <a:pt x="553630" y="84083"/>
                  <a:pt x="553544" y="71713"/>
                  <a:pt x="546623" y="63062"/>
                </a:cubicBezTo>
                <a:cubicBezTo>
                  <a:pt x="528453" y="40349"/>
                  <a:pt x="471301" y="27444"/>
                  <a:pt x="452030" y="21020"/>
                </a:cubicBezTo>
                <a:lnTo>
                  <a:pt x="420499" y="10510"/>
                </a:lnTo>
                <a:cubicBezTo>
                  <a:pt x="149261" y="26465"/>
                  <a:pt x="275824" y="-36470"/>
                  <a:pt x="231313" y="52551"/>
                </a:cubicBezTo>
                <a:cubicBezTo>
                  <a:pt x="225664" y="63849"/>
                  <a:pt x="217299" y="73572"/>
                  <a:pt x="210292" y="84082"/>
                </a:cubicBezTo>
                <a:cubicBezTo>
                  <a:pt x="210292" y="84082"/>
                  <a:pt x="182265" y="147145"/>
                  <a:pt x="210292" y="147145"/>
                </a:cubicBezTo>
                <a:cubicBezTo>
                  <a:pt x="222924" y="147145"/>
                  <a:pt x="224306" y="126124"/>
                  <a:pt x="231313" y="115613"/>
                </a:cubicBezTo>
                <a:cubicBezTo>
                  <a:pt x="227810" y="84082"/>
                  <a:pt x="237835" y="47785"/>
                  <a:pt x="220803" y="21020"/>
                </a:cubicBezTo>
                <a:cubicBezTo>
                  <a:pt x="208907" y="2326"/>
                  <a:pt x="157741" y="0"/>
                  <a:pt x="157741" y="0"/>
                </a:cubicBezTo>
                <a:cubicBezTo>
                  <a:pt x="115700" y="3503"/>
                  <a:pt x="73434" y="4935"/>
                  <a:pt x="31617" y="10510"/>
                </a:cubicBezTo>
                <a:cubicBezTo>
                  <a:pt x="-3239" y="15157"/>
                  <a:pt x="85" y="12145"/>
                  <a:pt x="85" y="31531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27DE900-C1DF-4D49-94E7-24550C6FAF8F}"/>
              </a:ext>
            </a:extLst>
          </p:cNvPr>
          <p:cNvCxnSpPr>
            <a:stCxn id="4" idx="1"/>
            <a:endCxn id="5" idx="0"/>
          </p:cNvCxnSpPr>
          <p:nvPr/>
        </p:nvCxnSpPr>
        <p:spPr>
          <a:xfrm flipH="1">
            <a:off x="3815502" y="4737018"/>
            <a:ext cx="1221091" cy="1071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9673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7E9BD-1A63-DE45-93DD-F8D5D78D3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3. 2-Phase Commit: Termination Protocol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BD404-890D-0841-894A-457373F4C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Case 3:</a:t>
            </a:r>
            <a:r>
              <a:rPr lang="en-US" dirty="0"/>
              <a:t> A</a:t>
            </a:r>
            <a:r>
              <a:rPr lang="en-US" dirty="0">
                <a:sym typeface="Wingdings" pitchFamily="2" charset="2"/>
              </a:rPr>
              <a:t> B : I haven’t voted yet or voted a “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No</a:t>
            </a:r>
            <a:r>
              <a:rPr lang="en-US" dirty="0">
                <a:sym typeface="Wingdings" pitchFamily="2" charset="2"/>
              </a:rPr>
              <a:t>”. So TC can’t have decided to “</a:t>
            </a:r>
            <a:r>
              <a:rPr lang="en-US" b="1" dirty="0">
                <a:solidFill>
                  <a:schemeClr val="accent6"/>
                </a:solidFill>
                <a:sym typeface="Wingdings" pitchFamily="2" charset="2"/>
              </a:rPr>
              <a:t>Commit</a:t>
            </a:r>
            <a:r>
              <a:rPr lang="en-US" dirty="0">
                <a:sym typeface="Wingdings" pitchFamily="2" charset="2"/>
              </a:rPr>
              <a:t>”.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Both A and B abort.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4E7170-F3EE-8948-9CFB-FA036558C6F6}"/>
              </a:ext>
            </a:extLst>
          </p:cNvPr>
          <p:cNvSpPr/>
          <p:nvPr/>
        </p:nvSpPr>
        <p:spPr>
          <a:xfrm>
            <a:off x="5036593" y="4368841"/>
            <a:ext cx="1374719" cy="736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</a:p>
          <a:p>
            <a:pPr algn="ctr"/>
            <a:r>
              <a:rPr lang="en-US" dirty="0"/>
              <a:t>TC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D36207-07B5-0147-A7CC-83943ABA0EDF}"/>
              </a:ext>
            </a:extLst>
          </p:cNvPr>
          <p:cNvSpPr/>
          <p:nvPr/>
        </p:nvSpPr>
        <p:spPr>
          <a:xfrm>
            <a:off x="3128142" y="5808784"/>
            <a:ext cx="1374719" cy="736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Slave A</a:t>
            </a:r>
          </a:p>
          <a:p>
            <a:pPr algn="ctr"/>
            <a:r>
              <a:rPr lang="en-US" dirty="0"/>
              <a:t>participant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70D3C9-191C-634E-B7FB-6DE04CC3EA58}"/>
              </a:ext>
            </a:extLst>
          </p:cNvPr>
          <p:cNvSpPr/>
          <p:nvPr/>
        </p:nvSpPr>
        <p:spPr>
          <a:xfrm>
            <a:off x="7001781" y="5805635"/>
            <a:ext cx="1374719" cy="736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Slave B</a:t>
            </a:r>
          </a:p>
          <a:p>
            <a:pPr algn="ctr"/>
            <a:r>
              <a:rPr lang="en-US" dirty="0"/>
              <a:t>participant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7BB994-AE24-524B-AEA9-175ADF2A48A1}"/>
              </a:ext>
            </a:extLst>
          </p:cNvPr>
          <p:cNvSpPr/>
          <p:nvPr/>
        </p:nvSpPr>
        <p:spPr>
          <a:xfrm>
            <a:off x="4886698" y="5093526"/>
            <a:ext cx="1763354" cy="2732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Commit/Abort ?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070C289-039D-0544-A467-D29752EFA7BC}"/>
              </a:ext>
            </a:extLst>
          </p:cNvPr>
          <p:cNvSpPr/>
          <p:nvPr/>
        </p:nvSpPr>
        <p:spPr>
          <a:xfrm>
            <a:off x="8790097" y="5359117"/>
            <a:ext cx="2563703" cy="1270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Wingdings" pitchFamily="2" charset="2"/>
              </a:rPr>
              <a:t>I had voted “Yes” but I am aborting too.</a:t>
            </a:r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4193701E-BE04-9B45-9941-78C073649084}"/>
              </a:ext>
            </a:extLst>
          </p:cNvPr>
          <p:cNvSpPr/>
          <p:nvPr/>
        </p:nvSpPr>
        <p:spPr>
          <a:xfrm>
            <a:off x="8312737" y="5749159"/>
            <a:ext cx="600035" cy="220717"/>
          </a:xfrm>
          <a:custGeom>
            <a:avLst/>
            <a:gdLst>
              <a:gd name="connsiteX0" fmla="*/ 11456 w 600035"/>
              <a:gd name="connsiteY0" fmla="*/ 220717 h 220717"/>
              <a:gd name="connsiteX1" fmla="*/ 11456 w 600035"/>
              <a:gd name="connsiteY1" fmla="*/ 63062 h 220717"/>
              <a:gd name="connsiteX2" fmla="*/ 74518 w 600035"/>
              <a:gd name="connsiteY2" fmla="*/ 31531 h 220717"/>
              <a:gd name="connsiteX3" fmla="*/ 169111 w 600035"/>
              <a:gd name="connsiteY3" fmla="*/ 73572 h 220717"/>
              <a:gd name="connsiteX4" fmla="*/ 190132 w 600035"/>
              <a:gd name="connsiteY4" fmla="*/ 136634 h 220717"/>
              <a:gd name="connsiteX5" fmla="*/ 179622 w 600035"/>
              <a:gd name="connsiteY5" fmla="*/ 199696 h 220717"/>
              <a:gd name="connsiteX6" fmla="*/ 106049 w 600035"/>
              <a:gd name="connsiteY6" fmla="*/ 199696 h 220717"/>
              <a:gd name="connsiteX7" fmla="*/ 137580 w 600035"/>
              <a:gd name="connsiteY7" fmla="*/ 84082 h 220717"/>
              <a:gd name="connsiteX8" fmla="*/ 169111 w 600035"/>
              <a:gd name="connsiteY8" fmla="*/ 63062 h 220717"/>
              <a:gd name="connsiteX9" fmla="*/ 295235 w 600035"/>
              <a:gd name="connsiteY9" fmla="*/ 105103 h 220717"/>
              <a:gd name="connsiteX10" fmla="*/ 305746 w 600035"/>
              <a:gd name="connsiteY10" fmla="*/ 136634 h 220717"/>
              <a:gd name="connsiteX11" fmla="*/ 295235 w 600035"/>
              <a:gd name="connsiteY11" fmla="*/ 210207 h 220717"/>
              <a:gd name="connsiteX12" fmla="*/ 284725 w 600035"/>
              <a:gd name="connsiteY12" fmla="*/ 178675 h 220717"/>
              <a:gd name="connsiteX13" fmla="*/ 295235 w 600035"/>
              <a:gd name="connsiteY13" fmla="*/ 42041 h 220717"/>
              <a:gd name="connsiteX14" fmla="*/ 358297 w 600035"/>
              <a:gd name="connsiteY14" fmla="*/ 10510 h 220717"/>
              <a:gd name="connsiteX15" fmla="*/ 400339 w 600035"/>
              <a:gd name="connsiteY15" fmla="*/ 21020 h 220717"/>
              <a:gd name="connsiteX16" fmla="*/ 431870 w 600035"/>
              <a:gd name="connsiteY16" fmla="*/ 84082 h 220717"/>
              <a:gd name="connsiteX17" fmla="*/ 421360 w 600035"/>
              <a:gd name="connsiteY17" fmla="*/ 147144 h 220717"/>
              <a:gd name="connsiteX18" fmla="*/ 410849 w 600035"/>
              <a:gd name="connsiteY18" fmla="*/ 115613 h 220717"/>
              <a:gd name="connsiteX19" fmla="*/ 421360 w 600035"/>
              <a:gd name="connsiteY19" fmla="*/ 31531 h 220717"/>
              <a:gd name="connsiteX20" fmla="*/ 484422 w 600035"/>
              <a:gd name="connsiteY20" fmla="*/ 0 h 220717"/>
              <a:gd name="connsiteX21" fmla="*/ 568504 w 600035"/>
              <a:gd name="connsiteY21" fmla="*/ 10510 h 220717"/>
              <a:gd name="connsiteX22" fmla="*/ 579015 w 600035"/>
              <a:gd name="connsiteY22" fmla="*/ 42041 h 220717"/>
              <a:gd name="connsiteX23" fmla="*/ 600035 w 600035"/>
              <a:gd name="connsiteY23" fmla="*/ 63062 h 22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0035" h="220717">
                <a:moveTo>
                  <a:pt x="11456" y="220717"/>
                </a:moveTo>
                <a:cubicBezTo>
                  <a:pt x="3849" y="167463"/>
                  <a:pt x="-9990" y="116678"/>
                  <a:pt x="11456" y="63062"/>
                </a:cubicBezTo>
                <a:cubicBezTo>
                  <a:pt x="17725" y="47388"/>
                  <a:pt x="61244" y="35956"/>
                  <a:pt x="74518" y="31531"/>
                </a:cubicBezTo>
                <a:cubicBezTo>
                  <a:pt x="119518" y="39031"/>
                  <a:pt x="145335" y="30776"/>
                  <a:pt x="169111" y="73572"/>
                </a:cubicBezTo>
                <a:cubicBezTo>
                  <a:pt x="179872" y="92941"/>
                  <a:pt x="190132" y="136634"/>
                  <a:pt x="190132" y="136634"/>
                </a:cubicBezTo>
                <a:cubicBezTo>
                  <a:pt x="186629" y="157655"/>
                  <a:pt x="190195" y="181193"/>
                  <a:pt x="179622" y="199696"/>
                </a:cubicBezTo>
                <a:cubicBezTo>
                  <a:pt x="166428" y="222786"/>
                  <a:pt x="117062" y="202449"/>
                  <a:pt x="106049" y="199696"/>
                </a:cubicBezTo>
                <a:cubicBezTo>
                  <a:pt x="112266" y="149962"/>
                  <a:pt x="103513" y="118149"/>
                  <a:pt x="137580" y="84082"/>
                </a:cubicBezTo>
                <a:cubicBezTo>
                  <a:pt x="146512" y="75150"/>
                  <a:pt x="158601" y="70069"/>
                  <a:pt x="169111" y="63062"/>
                </a:cubicBezTo>
                <a:cubicBezTo>
                  <a:pt x="257043" y="71855"/>
                  <a:pt x="265355" y="45343"/>
                  <a:pt x="295235" y="105103"/>
                </a:cubicBezTo>
                <a:cubicBezTo>
                  <a:pt x="300190" y="115012"/>
                  <a:pt x="302242" y="126124"/>
                  <a:pt x="305746" y="136634"/>
                </a:cubicBezTo>
                <a:cubicBezTo>
                  <a:pt x="302242" y="161158"/>
                  <a:pt x="306314" y="188049"/>
                  <a:pt x="295235" y="210207"/>
                </a:cubicBezTo>
                <a:cubicBezTo>
                  <a:pt x="290280" y="220116"/>
                  <a:pt x="284725" y="189754"/>
                  <a:pt x="284725" y="178675"/>
                </a:cubicBezTo>
                <a:cubicBezTo>
                  <a:pt x="284725" y="132996"/>
                  <a:pt x="283465" y="86178"/>
                  <a:pt x="295235" y="42041"/>
                </a:cubicBezTo>
                <a:cubicBezTo>
                  <a:pt x="299211" y="27132"/>
                  <a:pt x="347034" y="14264"/>
                  <a:pt x="358297" y="10510"/>
                </a:cubicBezTo>
                <a:cubicBezTo>
                  <a:pt x="372311" y="14013"/>
                  <a:pt x="388320" y="13007"/>
                  <a:pt x="400339" y="21020"/>
                </a:cubicBezTo>
                <a:cubicBezTo>
                  <a:pt x="417804" y="32663"/>
                  <a:pt x="425874" y="66095"/>
                  <a:pt x="431870" y="84082"/>
                </a:cubicBezTo>
                <a:cubicBezTo>
                  <a:pt x="428367" y="105103"/>
                  <a:pt x="433181" y="129413"/>
                  <a:pt x="421360" y="147144"/>
                </a:cubicBezTo>
                <a:cubicBezTo>
                  <a:pt x="415214" y="156362"/>
                  <a:pt x="410849" y="126692"/>
                  <a:pt x="410849" y="115613"/>
                </a:cubicBezTo>
                <a:cubicBezTo>
                  <a:pt x="410849" y="87368"/>
                  <a:pt x="410870" y="57756"/>
                  <a:pt x="421360" y="31531"/>
                </a:cubicBezTo>
                <a:cubicBezTo>
                  <a:pt x="427630" y="15857"/>
                  <a:pt x="471148" y="4425"/>
                  <a:pt x="484422" y="0"/>
                </a:cubicBezTo>
                <a:cubicBezTo>
                  <a:pt x="512449" y="3503"/>
                  <a:pt x="542693" y="-961"/>
                  <a:pt x="568504" y="10510"/>
                </a:cubicBezTo>
                <a:cubicBezTo>
                  <a:pt x="578628" y="15010"/>
                  <a:pt x="573315" y="32541"/>
                  <a:pt x="579015" y="42041"/>
                </a:cubicBezTo>
                <a:cubicBezTo>
                  <a:pt x="584113" y="50538"/>
                  <a:pt x="593028" y="56055"/>
                  <a:pt x="600035" y="63062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66F31F-5C29-3B4C-B41C-FA6AE306356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502861" y="6173813"/>
            <a:ext cx="2498920" cy="31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98342E9-8139-C344-82E1-3903B8789260}"/>
              </a:ext>
            </a:extLst>
          </p:cNvPr>
          <p:cNvSpPr/>
          <p:nvPr/>
        </p:nvSpPr>
        <p:spPr>
          <a:xfrm>
            <a:off x="4578404" y="5829880"/>
            <a:ext cx="2289942" cy="2732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Voted/Voted No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67ED74-2213-9B48-9683-69AF2BC09C8C}"/>
              </a:ext>
            </a:extLst>
          </p:cNvPr>
          <p:cNvSpPr/>
          <p:nvPr/>
        </p:nvSpPr>
        <p:spPr>
          <a:xfrm>
            <a:off x="5036015" y="3032768"/>
            <a:ext cx="1374719" cy="736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8526E3A-3CCD-C94E-ABB0-E13BA716D1AA}"/>
              </a:ext>
            </a:extLst>
          </p:cNvPr>
          <p:cNvSpPr/>
          <p:nvPr/>
        </p:nvSpPr>
        <p:spPr>
          <a:xfrm>
            <a:off x="317816" y="4941827"/>
            <a:ext cx="2563703" cy="1270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Wingdings" pitchFamily="2" charset="2"/>
              </a:rPr>
              <a:t>I dint vote/voted No, So I am aborting.!</a:t>
            </a:r>
            <a:endParaRPr lang="en-US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6BB101DB-E642-094A-A7A9-D88CBCE1BFEB}"/>
              </a:ext>
            </a:extLst>
          </p:cNvPr>
          <p:cNvSpPr/>
          <p:nvPr/>
        </p:nvSpPr>
        <p:spPr>
          <a:xfrm>
            <a:off x="2879834" y="5549462"/>
            <a:ext cx="304800" cy="273269"/>
          </a:xfrm>
          <a:custGeom>
            <a:avLst/>
            <a:gdLst>
              <a:gd name="connsiteX0" fmla="*/ 304800 w 304800"/>
              <a:gd name="connsiteY0" fmla="*/ 273269 h 273269"/>
              <a:gd name="connsiteX1" fmla="*/ 294290 w 304800"/>
              <a:gd name="connsiteY1" fmla="*/ 168166 h 273269"/>
              <a:gd name="connsiteX2" fmla="*/ 199697 w 304800"/>
              <a:gd name="connsiteY2" fmla="*/ 115614 h 273269"/>
              <a:gd name="connsiteX3" fmla="*/ 157656 w 304800"/>
              <a:gd name="connsiteY3" fmla="*/ 126124 h 273269"/>
              <a:gd name="connsiteX4" fmla="*/ 199697 w 304800"/>
              <a:gd name="connsiteY4" fmla="*/ 189186 h 273269"/>
              <a:gd name="connsiteX5" fmla="*/ 231228 w 304800"/>
              <a:gd name="connsiteY5" fmla="*/ 168166 h 273269"/>
              <a:gd name="connsiteX6" fmla="*/ 231228 w 304800"/>
              <a:gd name="connsiteY6" fmla="*/ 63062 h 273269"/>
              <a:gd name="connsiteX7" fmla="*/ 220718 w 304800"/>
              <a:gd name="connsiteY7" fmla="*/ 31531 h 273269"/>
              <a:gd name="connsiteX8" fmla="*/ 157656 w 304800"/>
              <a:gd name="connsiteY8" fmla="*/ 10510 h 273269"/>
              <a:gd name="connsiteX9" fmla="*/ 126125 w 304800"/>
              <a:gd name="connsiteY9" fmla="*/ 0 h 273269"/>
              <a:gd name="connsiteX10" fmla="*/ 0 w 304800"/>
              <a:gd name="connsiteY10" fmla="*/ 10510 h 27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4800" h="273269">
                <a:moveTo>
                  <a:pt x="304800" y="273269"/>
                </a:moveTo>
                <a:cubicBezTo>
                  <a:pt x="301297" y="238235"/>
                  <a:pt x="310036" y="199658"/>
                  <a:pt x="294290" y="168166"/>
                </a:cubicBezTo>
                <a:cubicBezTo>
                  <a:pt x="279833" y="139252"/>
                  <a:pt x="229838" y="125661"/>
                  <a:pt x="199697" y="115614"/>
                </a:cubicBezTo>
                <a:cubicBezTo>
                  <a:pt x="185683" y="119117"/>
                  <a:pt x="164116" y="113204"/>
                  <a:pt x="157656" y="126124"/>
                </a:cubicBezTo>
                <a:cubicBezTo>
                  <a:pt x="132289" y="176857"/>
                  <a:pt x="174815" y="180892"/>
                  <a:pt x="199697" y="189186"/>
                </a:cubicBezTo>
                <a:cubicBezTo>
                  <a:pt x="210207" y="182179"/>
                  <a:pt x="223337" y="178030"/>
                  <a:pt x="231228" y="168166"/>
                </a:cubicBezTo>
                <a:cubicBezTo>
                  <a:pt x="252980" y="140976"/>
                  <a:pt x="235684" y="85342"/>
                  <a:pt x="231228" y="63062"/>
                </a:cubicBezTo>
                <a:cubicBezTo>
                  <a:pt x="229055" y="52198"/>
                  <a:pt x="229733" y="37970"/>
                  <a:pt x="220718" y="31531"/>
                </a:cubicBezTo>
                <a:cubicBezTo>
                  <a:pt x="202688" y="18652"/>
                  <a:pt x="178677" y="17517"/>
                  <a:pt x="157656" y="10510"/>
                </a:cubicBezTo>
                <a:lnTo>
                  <a:pt x="126125" y="0"/>
                </a:lnTo>
                <a:cubicBezTo>
                  <a:pt x="7022" y="10827"/>
                  <a:pt x="49208" y="10510"/>
                  <a:pt x="0" y="10510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133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7E9BD-1A63-DE45-93DD-F8D5D78D3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3. 2-Phase Commit: Termination Protocol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BD404-890D-0841-894A-457373F4C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Case 4:</a:t>
            </a:r>
            <a:r>
              <a:rPr lang="en-US" dirty="0"/>
              <a:t> A</a:t>
            </a:r>
            <a:r>
              <a:rPr lang="en-US" dirty="0">
                <a:sym typeface="Wingdings" pitchFamily="2" charset="2"/>
              </a:rPr>
              <a:t> B : I have voted “</a:t>
            </a:r>
            <a:r>
              <a:rPr lang="en-US" b="1" dirty="0">
                <a:solidFill>
                  <a:schemeClr val="accent6"/>
                </a:solidFill>
                <a:sym typeface="Wingdings" pitchFamily="2" charset="2"/>
              </a:rPr>
              <a:t>Yes</a:t>
            </a:r>
            <a:r>
              <a:rPr lang="en-US" dirty="0">
                <a:sym typeface="Wingdings" pitchFamily="2" charset="2"/>
              </a:rPr>
              <a:t>”.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Both A and B must wait for TC. TC decides to “</a:t>
            </a:r>
            <a:r>
              <a:rPr lang="en-US" b="1" dirty="0">
                <a:solidFill>
                  <a:schemeClr val="accent6"/>
                </a:solidFill>
                <a:sym typeface="Wingdings" pitchFamily="2" charset="2"/>
              </a:rPr>
              <a:t>Commit</a:t>
            </a:r>
            <a:r>
              <a:rPr lang="en-US" dirty="0">
                <a:sym typeface="Wingdings" pitchFamily="2" charset="2"/>
              </a:rPr>
              <a:t>” if both “</a:t>
            </a:r>
            <a:r>
              <a:rPr lang="en-US" b="1" dirty="0">
                <a:solidFill>
                  <a:schemeClr val="accent6"/>
                </a:solidFill>
                <a:sym typeface="Wingdings" pitchFamily="2" charset="2"/>
              </a:rPr>
              <a:t>Yes</a:t>
            </a:r>
            <a:r>
              <a:rPr lang="en-US" dirty="0">
                <a:sym typeface="Wingdings" pitchFamily="2" charset="2"/>
              </a:rPr>
              <a:t>” received. TC “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aborts</a:t>
            </a:r>
            <a:r>
              <a:rPr lang="en-US" dirty="0">
                <a:sym typeface="Wingdings" pitchFamily="2" charset="2"/>
              </a:rPr>
              <a:t>” if timed-out.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4E7170-F3EE-8948-9CFB-FA036558C6F6}"/>
              </a:ext>
            </a:extLst>
          </p:cNvPr>
          <p:cNvSpPr/>
          <p:nvPr/>
        </p:nvSpPr>
        <p:spPr>
          <a:xfrm>
            <a:off x="5036593" y="4368841"/>
            <a:ext cx="1374719" cy="736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</a:p>
          <a:p>
            <a:pPr algn="ctr"/>
            <a:r>
              <a:rPr lang="en-US" dirty="0"/>
              <a:t>TC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D36207-07B5-0147-A7CC-83943ABA0EDF}"/>
              </a:ext>
            </a:extLst>
          </p:cNvPr>
          <p:cNvSpPr/>
          <p:nvPr/>
        </p:nvSpPr>
        <p:spPr>
          <a:xfrm>
            <a:off x="3128142" y="5808784"/>
            <a:ext cx="1374719" cy="736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Slave A</a:t>
            </a:r>
          </a:p>
          <a:p>
            <a:pPr algn="ctr"/>
            <a:r>
              <a:rPr lang="en-US" dirty="0"/>
              <a:t>participant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70D3C9-191C-634E-B7FB-6DE04CC3EA58}"/>
              </a:ext>
            </a:extLst>
          </p:cNvPr>
          <p:cNvSpPr/>
          <p:nvPr/>
        </p:nvSpPr>
        <p:spPr>
          <a:xfrm>
            <a:off x="7001781" y="5805635"/>
            <a:ext cx="1374719" cy="736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Slave B</a:t>
            </a:r>
          </a:p>
          <a:p>
            <a:pPr algn="ctr"/>
            <a:r>
              <a:rPr lang="en-US" dirty="0"/>
              <a:t>participant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7BB994-AE24-524B-AEA9-175ADF2A48A1}"/>
              </a:ext>
            </a:extLst>
          </p:cNvPr>
          <p:cNvSpPr/>
          <p:nvPr/>
        </p:nvSpPr>
        <p:spPr>
          <a:xfrm>
            <a:off x="4886698" y="5093526"/>
            <a:ext cx="1763354" cy="2732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Commit/Abort ?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070C289-039D-0544-A467-D29752EFA7BC}"/>
              </a:ext>
            </a:extLst>
          </p:cNvPr>
          <p:cNvSpPr/>
          <p:nvPr/>
        </p:nvSpPr>
        <p:spPr>
          <a:xfrm>
            <a:off x="8790097" y="5359117"/>
            <a:ext cx="2563703" cy="1270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Wingdings" pitchFamily="2" charset="2"/>
              </a:rPr>
              <a:t>I had voted “Yes” and A also voted “Yes”. I am waiting for TC.</a:t>
            </a:r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4193701E-BE04-9B45-9941-78C073649084}"/>
              </a:ext>
            </a:extLst>
          </p:cNvPr>
          <p:cNvSpPr/>
          <p:nvPr/>
        </p:nvSpPr>
        <p:spPr>
          <a:xfrm>
            <a:off x="8312737" y="5749159"/>
            <a:ext cx="600035" cy="220717"/>
          </a:xfrm>
          <a:custGeom>
            <a:avLst/>
            <a:gdLst>
              <a:gd name="connsiteX0" fmla="*/ 11456 w 600035"/>
              <a:gd name="connsiteY0" fmla="*/ 220717 h 220717"/>
              <a:gd name="connsiteX1" fmla="*/ 11456 w 600035"/>
              <a:gd name="connsiteY1" fmla="*/ 63062 h 220717"/>
              <a:gd name="connsiteX2" fmla="*/ 74518 w 600035"/>
              <a:gd name="connsiteY2" fmla="*/ 31531 h 220717"/>
              <a:gd name="connsiteX3" fmla="*/ 169111 w 600035"/>
              <a:gd name="connsiteY3" fmla="*/ 73572 h 220717"/>
              <a:gd name="connsiteX4" fmla="*/ 190132 w 600035"/>
              <a:gd name="connsiteY4" fmla="*/ 136634 h 220717"/>
              <a:gd name="connsiteX5" fmla="*/ 179622 w 600035"/>
              <a:gd name="connsiteY5" fmla="*/ 199696 h 220717"/>
              <a:gd name="connsiteX6" fmla="*/ 106049 w 600035"/>
              <a:gd name="connsiteY6" fmla="*/ 199696 h 220717"/>
              <a:gd name="connsiteX7" fmla="*/ 137580 w 600035"/>
              <a:gd name="connsiteY7" fmla="*/ 84082 h 220717"/>
              <a:gd name="connsiteX8" fmla="*/ 169111 w 600035"/>
              <a:gd name="connsiteY8" fmla="*/ 63062 h 220717"/>
              <a:gd name="connsiteX9" fmla="*/ 295235 w 600035"/>
              <a:gd name="connsiteY9" fmla="*/ 105103 h 220717"/>
              <a:gd name="connsiteX10" fmla="*/ 305746 w 600035"/>
              <a:gd name="connsiteY10" fmla="*/ 136634 h 220717"/>
              <a:gd name="connsiteX11" fmla="*/ 295235 w 600035"/>
              <a:gd name="connsiteY11" fmla="*/ 210207 h 220717"/>
              <a:gd name="connsiteX12" fmla="*/ 284725 w 600035"/>
              <a:gd name="connsiteY12" fmla="*/ 178675 h 220717"/>
              <a:gd name="connsiteX13" fmla="*/ 295235 w 600035"/>
              <a:gd name="connsiteY13" fmla="*/ 42041 h 220717"/>
              <a:gd name="connsiteX14" fmla="*/ 358297 w 600035"/>
              <a:gd name="connsiteY14" fmla="*/ 10510 h 220717"/>
              <a:gd name="connsiteX15" fmla="*/ 400339 w 600035"/>
              <a:gd name="connsiteY15" fmla="*/ 21020 h 220717"/>
              <a:gd name="connsiteX16" fmla="*/ 431870 w 600035"/>
              <a:gd name="connsiteY16" fmla="*/ 84082 h 220717"/>
              <a:gd name="connsiteX17" fmla="*/ 421360 w 600035"/>
              <a:gd name="connsiteY17" fmla="*/ 147144 h 220717"/>
              <a:gd name="connsiteX18" fmla="*/ 410849 w 600035"/>
              <a:gd name="connsiteY18" fmla="*/ 115613 h 220717"/>
              <a:gd name="connsiteX19" fmla="*/ 421360 w 600035"/>
              <a:gd name="connsiteY19" fmla="*/ 31531 h 220717"/>
              <a:gd name="connsiteX20" fmla="*/ 484422 w 600035"/>
              <a:gd name="connsiteY20" fmla="*/ 0 h 220717"/>
              <a:gd name="connsiteX21" fmla="*/ 568504 w 600035"/>
              <a:gd name="connsiteY21" fmla="*/ 10510 h 220717"/>
              <a:gd name="connsiteX22" fmla="*/ 579015 w 600035"/>
              <a:gd name="connsiteY22" fmla="*/ 42041 h 220717"/>
              <a:gd name="connsiteX23" fmla="*/ 600035 w 600035"/>
              <a:gd name="connsiteY23" fmla="*/ 63062 h 22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0035" h="220717">
                <a:moveTo>
                  <a:pt x="11456" y="220717"/>
                </a:moveTo>
                <a:cubicBezTo>
                  <a:pt x="3849" y="167463"/>
                  <a:pt x="-9990" y="116678"/>
                  <a:pt x="11456" y="63062"/>
                </a:cubicBezTo>
                <a:cubicBezTo>
                  <a:pt x="17725" y="47388"/>
                  <a:pt x="61244" y="35956"/>
                  <a:pt x="74518" y="31531"/>
                </a:cubicBezTo>
                <a:cubicBezTo>
                  <a:pt x="119518" y="39031"/>
                  <a:pt x="145335" y="30776"/>
                  <a:pt x="169111" y="73572"/>
                </a:cubicBezTo>
                <a:cubicBezTo>
                  <a:pt x="179872" y="92941"/>
                  <a:pt x="190132" y="136634"/>
                  <a:pt x="190132" y="136634"/>
                </a:cubicBezTo>
                <a:cubicBezTo>
                  <a:pt x="186629" y="157655"/>
                  <a:pt x="190195" y="181193"/>
                  <a:pt x="179622" y="199696"/>
                </a:cubicBezTo>
                <a:cubicBezTo>
                  <a:pt x="166428" y="222786"/>
                  <a:pt x="117062" y="202449"/>
                  <a:pt x="106049" y="199696"/>
                </a:cubicBezTo>
                <a:cubicBezTo>
                  <a:pt x="112266" y="149962"/>
                  <a:pt x="103513" y="118149"/>
                  <a:pt x="137580" y="84082"/>
                </a:cubicBezTo>
                <a:cubicBezTo>
                  <a:pt x="146512" y="75150"/>
                  <a:pt x="158601" y="70069"/>
                  <a:pt x="169111" y="63062"/>
                </a:cubicBezTo>
                <a:cubicBezTo>
                  <a:pt x="257043" y="71855"/>
                  <a:pt x="265355" y="45343"/>
                  <a:pt x="295235" y="105103"/>
                </a:cubicBezTo>
                <a:cubicBezTo>
                  <a:pt x="300190" y="115012"/>
                  <a:pt x="302242" y="126124"/>
                  <a:pt x="305746" y="136634"/>
                </a:cubicBezTo>
                <a:cubicBezTo>
                  <a:pt x="302242" y="161158"/>
                  <a:pt x="306314" y="188049"/>
                  <a:pt x="295235" y="210207"/>
                </a:cubicBezTo>
                <a:cubicBezTo>
                  <a:pt x="290280" y="220116"/>
                  <a:pt x="284725" y="189754"/>
                  <a:pt x="284725" y="178675"/>
                </a:cubicBezTo>
                <a:cubicBezTo>
                  <a:pt x="284725" y="132996"/>
                  <a:pt x="283465" y="86178"/>
                  <a:pt x="295235" y="42041"/>
                </a:cubicBezTo>
                <a:cubicBezTo>
                  <a:pt x="299211" y="27132"/>
                  <a:pt x="347034" y="14264"/>
                  <a:pt x="358297" y="10510"/>
                </a:cubicBezTo>
                <a:cubicBezTo>
                  <a:pt x="372311" y="14013"/>
                  <a:pt x="388320" y="13007"/>
                  <a:pt x="400339" y="21020"/>
                </a:cubicBezTo>
                <a:cubicBezTo>
                  <a:pt x="417804" y="32663"/>
                  <a:pt x="425874" y="66095"/>
                  <a:pt x="431870" y="84082"/>
                </a:cubicBezTo>
                <a:cubicBezTo>
                  <a:pt x="428367" y="105103"/>
                  <a:pt x="433181" y="129413"/>
                  <a:pt x="421360" y="147144"/>
                </a:cubicBezTo>
                <a:cubicBezTo>
                  <a:pt x="415214" y="156362"/>
                  <a:pt x="410849" y="126692"/>
                  <a:pt x="410849" y="115613"/>
                </a:cubicBezTo>
                <a:cubicBezTo>
                  <a:pt x="410849" y="87368"/>
                  <a:pt x="410870" y="57756"/>
                  <a:pt x="421360" y="31531"/>
                </a:cubicBezTo>
                <a:cubicBezTo>
                  <a:pt x="427630" y="15857"/>
                  <a:pt x="471148" y="4425"/>
                  <a:pt x="484422" y="0"/>
                </a:cubicBezTo>
                <a:cubicBezTo>
                  <a:pt x="512449" y="3503"/>
                  <a:pt x="542693" y="-961"/>
                  <a:pt x="568504" y="10510"/>
                </a:cubicBezTo>
                <a:cubicBezTo>
                  <a:pt x="578628" y="15010"/>
                  <a:pt x="573315" y="32541"/>
                  <a:pt x="579015" y="42041"/>
                </a:cubicBezTo>
                <a:cubicBezTo>
                  <a:pt x="584113" y="50538"/>
                  <a:pt x="593028" y="56055"/>
                  <a:pt x="600035" y="63062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66F31F-5C29-3B4C-B41C-FA6AE306356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502861" y="6173813"/>
            <a:ext cx="2498920" cy="31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98342E9-8139-C344-82E1-3903B8789260}"/>
              </a:ext>
            </a:extLst>
          </p:cNvPr>
          <p:cNvSpPr/>
          <p:nvPr/>
        </p:nvSpPr>
        <p:spPr>
          <a:xfrm>
            <a:off x="5132250" y="5829880"/>
            <a:ext cx="1182249" cy="2732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Voted Yes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8526E3A-3CCD-C94E-ABB0-E13BA716D1AA}"/>
              </a:ext>
            </a:extLst>
          </p:cNvPr>
          <p:cNvSpPr/>
          <p:nvPr/>
        </p:nvSpPr>
        <p:spPr>
          <a:xfrm>
            <a:off x="317816" y="4941827"/>
            <a:ext cx="2563703" cy="1270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Wingdings" pitchFamily="2" charset="2"/>
              </a:rPr>
              <a:t>I had voted Yes. I am waiting for my master.</a:t>
            </a:r>
            <a:endParaRPr lang="en-US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6BB101DB-E642-094A-A7A9-D88CBCE1BFEB}"/>
              </a:ext>
            </a:extLst>
          </p:cNvPr>
          <p:cNvSpPr/>
          <p:nvPr/>
        </p:nvSpPr>
        <p:spPr>
          <a:xfrm>
            <a:off x="2879834" y="5549462"/>
            <a:ext cx="304800" cy="273269"/>
          </a:xfrm>
          <a:custGeom>
            <a:avLst/>
            <a:gdLst>
              <a:gd name="connsiteX0" fmla="*/ 304800 w 304800"/>
              <a:gd name="connsiteY0" fmla="*/ 273269 h 273269"/>
              <a:gd name="connsiteX1" fmla="*/ 294290 w 304800"/>
              <a:gd name="connsiteY1" fmla="*/ 168166 h 273269"/>
              <a:gd name="connsiteX2" fmla="*/ 199697 w 304800"/>
              <a:gd name="connsiteY2" fmla="*/ 115614 h 273269"/>
              <a:gd name="connsiteX3" fmla="*/ 157656 w 304800"/>
              <a:gd name="connsiteY3" fmla="*/ 126124 h 273269"/>
              <a:gd name="connsiteX4" fmla="*/ 199697 w 304800"/>
              <a:gd name="connsiteY4" fmla="*/ 189186 h 273269"/>
              <a:gd name="connsiteX5" fmla="*/ 231228 w 304800"/>
              <a:gd name="connsiteY5" fmla="*/ 168166 h 273269"/>
              <a:gd name="connsiteX6" fmla="*/ 231228 w 304800"/>
              <a:gd name="connsiteY6" fmla="*/ 63062 h 273269"/>
              <a:gd name="connsiteX7" fmla="*/ 220718 w 304800"/>
              <a:gd name="connsiteY7" fmla="*/ 31531 h 273269"/>
              <a:gd name="connsiteX8" fmla="*/ 157656 w 304800"/>
              <a:gd name="connsiteY8" fmla="*/ 10510 h 273269"/>
              <a:gd name="connsiteX9" fmla="*/ 126125 w 304800"/>
              <a:gd name="connsiteY9" fmla="*/ 0 h 273269"/>
              <a:gd name="connsiteX10" fmla="*/ 0 w 304800"/>
              <a:gd name="connsiteY10" fmla="*/ 10510 h 27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4800" h="273269">
                <a:moveTo>
                  <a:pt x="304800" y="273269"/>
                </a:moveTo>
                <a:cubicBezTo>
                  <a:pt x="301297" y="238235"/>
                  <a:pt x="310036" y="199658"/>
                  <a:pt x="294290" y="168166"/>
                </a:cubicBezTo>
                <a:cubicBezTo>
                  <a:pt x="279833" y="139252"/>
                  <a:pt x="229838" y="125661"/>
                  <a:pt x="199697" y="115614"/>
                </a:cubicBezTo>
                <a:cubicBezTo>
                  <a:pt x="185683" y="119117"/>
                  <a:pt x="164116" y="113204"/>
                  <a:pt x="157656" y="126124"/>
                </a:cubicBezTo>
                <a:cubicBezTo>
                  <a:pt x="132289" y="176857"/>
                  <a:pt x="174815" y="180892"/>
                  <a:pt x="199697" y="189186"/>
                </a:cubicBezTo>
                <a:cubicBezTo>
                  <a:pt x="210207" y="182179"/>
                  <a:pt x="223337" y="178030"/>
                  <a:pt x="231228" y="168166"/>
                </a:cubicBezTo>
                <a:cubicBezTo>
                  <a:pt x="252980" y="140976"/>
                  <a:pt x="235684" y="85342"/>
                  <a:pt x="231228" y="63062"/>
                </a:cubicBezTo>
                <a:cubicBezTo>
                  <a:pt x="229055" y="52198"/>
                  <a:pt x="229733" y="37970"/>
                  <a:pt x="220718" y="31531"/>
                </a:cubicBezTo>
                <a:cubicBezTo>
                  <a:pt x="202688" y="18652"/>
                  <a:pt x="178677" y="17517"/>
                  <a:pt x="157656" y="10510"/>
                </a:cubicBezTo>
                <a:lnTo>
                  <a:pt x="126125" y="0"/>
                </a:lnTo>
                <a:cubicBezTo>
                  <a:pt x="7022" y="10827"/>
                  <a:pt x="49208" y="10510"/>
                  <a:pt x="0" y="10510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08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CA4876-926B-FF43-A598-B37384CE1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  </a:t>
            </a:r>
            <a:r>
              <a:rPr lang="en-US" b="1" dirty="0"/>
              <a:t>3. 2-Phase Commit: Handling Crash/Reboot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35522-4828-FE4A-9FF7-1E8E3D865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What happens if </a:t>
            </a:r>
            <a:r>
              <a:rPr lang="en-US" b="1" dirty="0"/>
              <a:t>Master(TC) crashes </a:t>
            </a:r>
            <a:r>
              <a:rPr lang="en-US" dirty="0"/>
              <a:t>just after sending “</a:t>
            </a:r>
            <a:r>
              <a:rPr lang="en-US" b="1" dirty="0">
                <a:solidFill>
                  <a:schemeClr val="accent6"/>
                </a:solidFill>
              </a:rPr>
              <a:t>Commit</a:t>
            </a:r>
            <a:r>
              <a:rPr lang="en-US" dirty="0"/>
              <a:t>” in  Commit Phase ?</a:t>
            </a:r>
          </a:p>
          <a:p>
            <a:pPr marL="0" indent="0">
              <a:buNone/>
            </a:pPr>
            <a:r>
              <a:rPr lang="en-US" dirty="0"/>
              <a:t>2. What happens if Slave A or Slave B </a:t>
            </a:r>
            <a:r>
              <a:rPr lang="en-US" b="1" dirty="0">
                <a:solidFill>
                  <a:srgbClr val="C00000"/>
                </a:solidFill>
              </a:rPr>
              <a:t>crashes</a:t>
            </a:r>
            <a:r>
              <a:rPr lang="en-US" dirty="0"/>
              <a:t> just after sending “yes” during Voting Phase ?</a:t>
            </a:r>
          </a:p>
          <a:p>
            <a:pPr marL="0" indent="0">
              <a:buNone/>
            </a:pPr>
            <a:r>
              <a:rPr lang="en-US" dirty="0"/>
              <a:t>3. All the dB nodes use their </a:t>
            </a:r>
            <a:r>
              <a:rPr lang="en-US" b="1" dirty="0"/>
              <a:t>“Write-Ahead-log”(on disk) </a:t>
            </a:r>
            <a:r>
              <a:rPr lang="en-US" dirty="0"/>
              <a:t>to record their state before crash/Reboot.</a:t>
            </a:r>
          </a:p>
          <a:p>
            <a:pPr marL="0" indent="0">
              <a:buNone/>
            </a:pPr>
            <a:r>
              <a:rPr lang="en-US" dirty="0"/>
              <a:t>4. When every node </a:t>
            </a:r>
            <a:r>
              <a:rPr lang="en-US" b="1" dirty="0"/>
              <a:t>reboots</a:t>
            </a:r>
            <a:r>
              <a:rPr lang="en-US" dirty="0"/>
              <a:t> and is reachable, it follows </a:t>
            </a:r>
            <a:r>
              <a:rPr lang="en-US" b="1" dirty="0"/>
              <a:t>recovery Protocol</a:t>
            </a:r>
            <a:r>
              <a:rPr lang="en-US" dirty="0"/>
              <a:t> to perform commit/Abort.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9977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0131D-F62A-624C-AF78-67B2C3C1B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     3. 2-Phase Commit: Recovery Protocol</a:t>
            </a:r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B3B9D-7C80-6E44-859A-270D66D77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Master(TC) reboots and finds no “</a:t>
            </a:r>
            <a:r>
              <a:rPr lang="en-US" b="1" dirty="0">
                <a:solidFill>
                  <a:schemeClr val="accent6"/>
                </a:solidFill>
              </a:rPr>
              <a:t>Commit</a:t>
            </a:r>
            <a:r>
              <a:rPr lang="en-US" dirty="0"/>
              <a:t>” record on disk. It aborts.</a:t>
            </a:r>
          </a:p>
          <a:p>
            <a:pPr marL="0" indent="0">
              <a:buNone/>
            </a:pPr>
            <a:r>
              <a:rPr lang="en-US" dirty="0"/>
              <a:t>TC: I did not send any commit message before so I am aborting.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A and B reboots and doesn’t find “</a:t>
            </a:r>
            <a:r>
              <a:rPr lang="en-US" b="1" dirty="0">
                <a:solidFill>
                  <a:schemeClr val="accent6"/>
                </a:solidFill>
              </a:rPr>
              <a:t>Yes</a:t>
            </a:r>
            <a:r>
              <a:rPr lang="en-US" dirty="0"/>
              <a:t>” record on disk,  It aborts.</a:t>
            </a:r>
          </a:p>
          <a:p>
            <a:pPr marL="0" indent="0">
              <a:buNone/>
            </a:pPr>
            <a:r>
              <a:rPr lang="en-US" dirty="0"/>
              <a:t>A/B: I dint vote “Yes” so TC </a:t>
            </a:r>
            <a:r>
              <a:rPr lang="en-US" dirty="0" err="1"/>
              <a:t>could’nt</a:t>
            </a:r>
            <a:r>
              <a:rPr lang="en-US" dirty="0"/>
              <a:t> have committed.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A and B reboots and and finds “</a:t>
            </a:r>
            <a:r>
              <a:rPr lang="en-US" b="1" dirty="0">
                <a:solidFill>
                  <a:schemeClr val="accent6"/>
                </a:solidFill>
              </a:rPr>
              <a:t>Yes</a:t>
            </a:r>
            <a:r>
              <a:rPr lang="en-US" dirty="0"/>
              <a:t>” record on disk, it executes termination protocol. </a:t>
            </a:r>
          </a:p>
        </p:txBody>
      </p:sp>
    </p:spTree>
    <p:extLst>
      <p:ext uri="{BB962C8B-B14F-4D97-AF65-F5344CB8AC3E}">
        <p14:creationId xmlns:p14="http://schemas.microsoft.com/office/powerpoint/2010/main" val="32256395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C0FC-9F7A-B247-A5AC-4C6C51689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</a:t>
            </a:r>
            <a:r>
              <a:rPr lang="en-US" b="1" dirty="0"/>
              <a:t>3. Network Failure between dB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983A2-4AA8-CB40-B94A-857C0EF4F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does a dB system behave in case of network failure between their nodes 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C14300-2165-614C-BF56-0C9AD8647F87}"/>
              </a:ext>
            </a:extLst>
          </p:cNvPr>
          <p:cNvSpPr/>
          <p:nvPr/>
        </p:nvSpPr>
        <p:spPr>
          <a:xfrm>
            <a:off x="2098128" y="3528013"/>
            <a:ext cx="1374719" cy="736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Replica 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CE00E7-32B2-5744-9147-2B45FDEBC5A2}"/>
              </a:ext>
            </a:extLst>
          </p:cNvPr>
          <p:cNvSpPr/>
          <p:nvPr/>
        </p:nvSpPr>
        <p:spPr>
          <a:xfrm>
            <a:off x="8238674" y="3528012"/>
            <a:ext cx="1374719" cy="736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Replica B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07512CFD-BA61-5E49-821A-C35CA2C21378}"/>
              </a:ext>
            </a:extLst>
          </p:cNvPr>
          <p:cNvSpPr/>
          <p:nvPr/>
        </p:nvSpPr>
        <p:spPr>
          <a:xfrm>
            <a:off x="4983034" y="3429000"/>
            <a:ext cx="1515233" cy="932793"/>
          </a:xfrm>
          <a:prstGeom prst="cloud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Failure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BDD95E-8F39-A249-86F0-CDEFEEE01F4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472847" y="3896191"/>
            <a:ext cx="151018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0D9252-4106-F549-94E5-D14C56CB054D}"/>
              </a:ext>
            </a:extLst>
          </p:cNvPr>
          <p:cNvCxnSpPr>
            <a:cxnSpLocks/>
            <a:stCxn id="8" idx="0"/>
            <a:endCxn id="7" idx="1"/>
          </p:cNvCxnSpPr>
          <p:nvPr/>
        </p:nvCxnSpPr>
        <p:spPr>
          <a:xfrm>
            <a:off x="6497004" y="3895397"/>
            <a:ext cx="1741670" cy="79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105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39ED2-6A19-3148-83FB-9BF18AE41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 1. Recap: Database 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C305A-C362-A040-BE8A-C319EAF17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52ED4F-242E-3742-BF0A-64583F24C732}"/>
              </a:ext>
            </a:extLst>
          </p:cNvPr>
          <p:cNvSpPr/>
          <p:nvPr/>
        </p:nvSpPr>
        <p:spPr>
          <a:xfrm>
            <a:off x="633103" y="2660149"/>
            <a:ext cx="654909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1ADD74-3EFE-4841-9D3A-A9BFEAF34EB9}"/>
              </a:ext>
            </a:extLst>
          </p:cNvPr>
          <p:cNvSpPr/>
          <p:nvPr/>
        </p:nvSpPr>
        <p:spPr>
          <a:xfrm>
            <a:off x="633103" y="1670289"/>
            <a:ext cx="654909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826EFE-944C-0F4E-BCB4-FF16D62BE5E3}"/>
              </a:ext>
            </a:extLst>
          </p:cNvPr>
          <p:cNvSpPr/>
          <p:nvPr/>
        </p:nvSpPr>
        <p:spPr>
          <a:xfrm>
            <a:off x="536797" y="3952399"/>
            <a:ext cx="634059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6F0601-B8CB-704C-8D12-E78E480B78EE}"/>
              </a:ext>
            </a:extLst>
          </p:cNvPr>
          <p:cNvSpPr/>
          <p:nvPr/>
        </p:nvSpPr>
        <p:spPr>
          <a:xfrm>
            <a:off x="506409" y="4967700"/>
            <a:ext cx="654909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D39AAE-DF8A-B649-9A0E-D7F8BBB6E45D}"/>
              </a:ext>
            </a:extLst>
          </p:cNvPr>
          <p:cNvSpPr/>
          <p:nvPr/>
        </p:nvSpPr>
        <p:spPr>
          <a:xfrm>
            <a:off x="542127" y="6021190"/>
            <a:ext cx="654909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CD7D05-4830-E540-B6E3-DF5225045959}"/>
              </a:ext>
            </a:extLst>
          </p:cNvPr>
          <p:cNvSpPr/>
          <p:nvPr/>
        </p:nvSpPr>
        <p:spPr>
          <a:xfrm>
            <a:off x="3322463" y="5542148"/>
            <a:ext cx="1495452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Server 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76F31E5-3349-3547-8CC1-AFBE8040BDFC}"/>
              </a:ext>
            </a:extLst>
          </p:cNvPr>
          <p:cNvCxnSpPr>
            <a:cxnSpLocks/>
          </p:cNvCxnSpPr>
          <p:nvPr/>
        </p:nvCxnSpPr>
        <p:spPr>
          <a:xfrm>
            <a:off x="1320432" y="1989023"/>
            <a:ext cx="601639" cy="14587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C9B71FF-FF9D-E443-B096-8B17AA5F737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288012" y="2956711"/>
            <a:ext cx="634059" cy="8650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FC1217-81B3-8541-888E-97DF4804485F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1122116" y="3955247"/>
            <a:ext cx="799955" cy="337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4D341F2-1D9C-1346-A90D-21EB28F57D01}"/>
              </a:ext>
            </a:extLst>
          </p:cNvPr>
          <p:cNvCxnSpPr>
            <a:cxnSpLocks/>
          </p:cNvCxnSpPr>
          <p:nvPr/>
        </p:nvCxnSpPr>
        <p:spPr>
          <a:xfrm flipV="1">
            <a:off x="1130485" y="4259160"/>
            <a:ext cx="810187" cy="9969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AD98B9-BE66-7440-9E0A-B179FD504BB8}"/>
              </a:ext>
            </a:extLst>
          </p:cNvPr>
          <p:cNvCxnSpPr>
            <a:cxnSpLocks/>
          </p:cNvCxnSpPr>
          <p:nvPr/>
        </p:nvCxnSpPr>
        <p:spPr>
          <a:xfrm flipV="1">
            <a:off x="1194033" y="4415483"/>
            <a:ext cx="754136" cy="19484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023C88D-AE42-E047-B3B4-2DBBDD876423}"/>
              </a:ext>
            </a:extLst>
          </p:cNvPr>
          <p:cNvSpPr/>
          <p:nvPr/>
        </p:nvSpPr>
        <p:spPr>
          <a:xfrm>
            <a:off x="3338912" y="4327837"/>
            <a:ext cx="1495452" cy="684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Server 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6A6824-C3C4-4B41-8C50-21104D535810}"/>
              </a:ext>
            </a:extLst>
          </p:cNvPr>
          <p:cNvSpPr/>
          <p:nvPr/>
        </p:nvSpPr>
        <p:spPr>
          <a:xfrm>
            <a:off x="3338912" y="3352675"/>
            <a:ext cx="1495452" cy="689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Server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885AC53-1F7D-BE4A-88C4-CAA7DCBFCD89}"/>
              </a:ext>
            </a:extLst>
          </p:cNvPr>
          <p:cNvSpPr/>
          <p:nvPr/>
        </p:nvSpPr>
        <p:spPr>
          <a:xfrm>
            <a:off x="3338912" y="2371820"/>
            <a:ext cx="1495452" cy="684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Server 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5D65353-4D6B-A64A-B415-0D3765B87503}"/>
              </a:ext>
            </a:extLst>
          </p:cNvPr>
          <p:cNvSpPr/>
          <p:nvPr/>
        </p:nvSpPr>
        <p:spPr>
          <a:xfrm>
            <a:off x="3338912" y="1615101"/>
            <a:ext cx="1495452" cy="643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Server 1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7B64BC9-53B1-664A-924C-B39718BC2497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925926" y="4295670"/>
            <a:ext cx="396537" cy="15430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A9C7F4B-296A-8343-88AB-690943B3F9C2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2925926" y="1936737"/>
            <a:ext cx="412986" cy="17792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2DC4D49-355F-674D-8CBD-B3D5A9000AC6}"/>
              </a:ext>
            </a:extLst>
          </p:cNvPr>
          <p:cNvSpPr/>
          <p:nvPr/>
        </p:nvSpPr>
        <p:spPr>
          <a:xfrm>
            <a:off x="1922071" y="3357021"/>
            <a:ext cx="1008046" cy="119645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Balancer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94E6FE4-D213-9B4C-9FEE-96A13EB00B18}"/>
              </a:ext>
            </a:extLst>
          </p:cNvPr>
          <p:cNvCxnSpPr>
            <a:cxnSpLocks/>
            <a:stCxn id="18" idx="1"/>
            <a:endCxn id="5" idx="3"/>
          </p:cNvCxnSpPr>
          <p:nvPr/>
        </p:nvCxnSpPr>
        <p:spPr>
          <a:xfrm flipH="1">
            <a:off x="2930117" y="3697444"/>
            <a:ext cx="408795" cy="2578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35722D7-AFCB-DE41-B765-24504BEA9CAE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2887110" y="4062612"/>
            <a:ext cx="451802" cy="6072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6683520-D0AF-5348-A59B-FB397A1D67A3}"/>
              </a:ext>
            </a:extLst>
          </p:cNvPr>
          <p:cNvCxnSpPr>
            <a:cxnSpLocks/>
          </p:cNvCxnSpPr>
          <p:nvPr/>
        </p:nvCxnSpPr>
        <p:spPr>
          <a:xfrm flipH="1">
            <a:off x="4396627" y="3604874"/>
            <a:ext cx="23647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662A9AB-9608-004C-8FE0-39BC190FB71C}"/>
              </a:ext>
            </a:extLst>
          </p:cNvPr>
          <p:cNvCxnSpPr>
            <a:cxnSpLocks/>
          </p:cNvCxnSpPr>
          <p:nvPr/>
        </p:nvCxnSpPr>
        <p:spPr>
          <a:xfrm flipH="1">
            <a:off x="4404370" y="2448762"/>
            <a:ext cx="228727" cy="6693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6E67E40-3C0A-9148-B9C1-D946F6FAB044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2925926" y="2713825"/>
            <a:ext cx="412986" cy="10837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Magnetic Disk 43">
            <a:extLst>
              <a:ext uri="{FF2B5EF4-FFF2-40B4-BE49-F238E27FC236}">
                <a16:creationId xmlns:a16="http://schemas.microsoft.com/office/drawing/2014/main" id="{2DDFE564-A917-AE4E-AF3A-DFD28ED88FA4}"/>
              </a:ext>
            </a:extLst>
          </p:cNvPr>
          <p:cNvSpPr/>
          <p:nvPr/>
        </p:nvSpPr>
        <p:spPr>
          <a:xfrm>
            <a:off x="6209792" y="4452567"/>
            <a:ext cx="1623321" cy="1058745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</a:p>
          <a:p>
            <a:pPr algn="ctr"/>
            <a:r>
              <a:rPr lang="en-US" dirty="0"/>
              <a:t>Shard-2</a:t>
            </a:r>
          </a:p>
          <a:p>
            <a:pPr algn="ctr"/>
            <a:r>
              <a:rPr lang="en-US" dirty="0"/>
              <a:t>Flight id-2,6,10</a:t>
            </a:r>
          </a:p>
        </p:txBody>
      </p:sp>
      <p:sp>
        <p:nvSpPr>
          <p:cNvPr id="45" name="Magnetic Disk 44">
            <a:extLst>
              <a:ext uri="{FF2B5EF4-FFF2-40B4-BE49-F238E27FC236}">
                <a16:creationId xmlns:a16="http://schemas.microsoft.com/office/drawing/2014/main" id="{7ECD5D44-9F25-EF4C-900B-A48A7C428A6A}"/>
              </a:ext>
            </a:extLst>
          </p:cNvPr>
          <p:cNvSpPr/>
          <p:nvPr/>
        </p:nvSpPr>
        <p:spPr>
          <a:xfrm>
            <a:off x="6333577" y="5792299"/>
            <a:ext cx="1495452" cy="1074693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</a:p>
          <a:p>
            <a:pPr algn="ctr"/>
            <a:r>
              <a:rPr lang="en-US" dirty="0"/>
              <a:t>Shard 3</a:t>
            </a:r>
          </a:p>
          <a:p>
            <a:pPr algn="ctr"/>
            <a:r>
              <a:rPr lang="en-US" dirty="0"/>
              <a:t>Flight id-3,7</a:t>
            </a:r>
          </a:p>
        </p:txBody>
      </p:sp>
      <p:sp>
        <p:nvSpPr>
          <p:cNvPr id="46" name="Magnetic Disk 45">
            <a:extLst>
              <a:ext uri="{FF2B5EF4-FFF2-40B4-BE49-F238E27FC236}">
                <a16:creationId xmlns:a16="http://schemas.microsoft.com/office/drawing/2014/main" id="{D5BA2540-398D-5343-B7F0-BEDAB4BDA1FD}"/>
              </a:ext>
            </a:extLst>
          </p:cNvPr>
          <p:cNvSpPr/>
          <p:nvPr/>
        </p:nvSpPr>
        <p:spPr>
          <a:xfrm>
            <a:off x="6276241" y="3016251"/>
            <a:ext cx="1495452" cy="1086928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 Shard-1</a:t>
            </a:r>
          </a:p>
          <a:p>
            <a:pPr algn="ctr"/>
            <a:r>
              <a:rPr lang="en-US" dirty="0"/>
              <a:t>Flight id-1,5,9</a:t>
            </a:r>
          </a:p>
        </p:txBody>
      </p:sp>
      <p:sp>
        <p:nvSpPr>
          <p:cNvPr id="47" name="Magnetic Disk 46">
            <a:extLst>
              <a:ext uri="{FF2B5EF4-FFF2-40B4-BE49-F238E27FC236}">
                <a16:creationId xmlns:a16="http://schemas.microsoft.com/office/drawing/2014/main" id="{08CB8766-E624-ED42-A928-2E11EC4E0C8B}"/>
              </a:ext>
            </a:extLst>
          </p:cNvPr>
          <p:cNvSpPr/>
          <p:nvPr/>
        </p:nvSpPr>
        <p:spPr>
          <a:xfrm>
            <a:off x="6333577" y="1615101"/>
            <a:ext cx="1495452" cy="1022604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 Shard-0</a:t>
            </a:r>
          </a:p>
          <a:p>
            <a:pPr algn="ctr"/>
            <a:r>
              <a:rPr lang="en-US" dirty="0"/>
              <a:t>Flight id-4, 8</a:t>
            </a:r>
          </a:p>
        </p:txBody>
      </p:sp>
      <p:sp>
        <p:nvSpPr>
          <p:cNvPr id="56" name="Magnetic Disk 55">
            <a:extLst>
              <a:ext uri="{FF2B5EF4-FFF2-40B4-BE49-F238E27FC236}">
                <a16:creationId xmlns:a16="http://schemas.microsoft.com/office/drawing/2014/main" id="{362E6CBC-554A-D74D-B8D0-67FF79C6FE8B}"/>
              </a:ext>
            </a:extLst>
          </p:cNvPr>
          <p:cNvSpPr/>
          <p:nvPr/>
        </p:nvSpPr>
        <p:spPr>
          <a:xfrm>
            <a:off x="8634786" y="2103307"/>
            <a:ext cx="1495452" cy="718478"/>
          </a:xfrm>
          <a:prstGeom prst="flowChartMagneticDisk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Slave Shard 0</a:t>
            </a:r>
          </a:p>
          <a:p>
            <a:pPr algn="ctr"/>
            <a:r>
              <a:rPr lang="en-US" dirty="0"/>
              <a:t>Flight id-4, 8</a:t>
            </a:r>
          </a:p>
        </p:txBody>
      </p:sp>
      <p:sp>
        <p:nvSpPr>
          <p:cNvPr id="57" name="Magnetic Disk 56">
            <a:extLst>
              <a:ext uri="{FF2B5EF4-FFF2-40B4-BE49-F238E27FC236}">
                <a16:creationId xmlns:a16="http://schemas.microsoft.com/office/drawing/2014/main" id="{18716B91-24F9-0840-A605-173C34D601C4}"/>
              </a:ext>
            </a:extLst>
          </p:cNvPr>
          <p:cNvSpPr/>
          <p:nvPr/>
        </p:nvSpPr>
        <p:spPr>
          <a:xfrm>
            <a:off x="8613134" y="1476407"/>
            <a:ext cx="1495452" cy="569054"/>
          </a:xfrm>
          <a:prstGeom prst="flowChartMagneticDisk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Slave Shard 0</a:t>
            </a:r>
          </a:p>
          <a:p>
            <a:pPr algn="ctr"/>
            <a:r>
              <a:rPr lang="en-US" dirty="0"/>
              <a:t>Flight id-4, 8</a:t>
            </a:r>
          </a:p>
        </p:txBody>
      </p:sp>
      <p:sp>
        <p:nvSpPr>
          <p:cNvPr id="58" name="Magnetic Disk 57">
            <a:extLst>
              <a:ext uri="{FF2B5EF4-FFF2-40B4-BE49-F238E27FC236}">
                <a16:creationId xmlns:a16="http://schemas.microsoft.com/office/drawing/2014/main" id="{91000B95-3FCF-2C43-B98F-0BE962417413}"/>
              </a:ext>
            </a:extLst>
          </p:cNvPr>
          <p:cNvSpPr/>
          <p:nvPr/>
        </p:nvSpPr>
        <p:spPr>
          <a:xfrm>
            <a:off x="8660085" y="3658686"/>
            <a:ext cx="1495452" cy="600474"/>
          </a:xfrm>
          <a:prstGeom prst="flowChartMagneticDisk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Slave Shard 1</a:t>
            </a:r>
          </a:p>
          <a:p>
            <a:pPr algn="ctr"/>
            <a:r>
              <a:rPr lang="en-US" dirty="0"/>
              <a:t>Flight id-1,5,9</a:t>
            </a:r>
          </a:p>
        </p:txBody>
      </p:sp>
      <p:sp>
        <p:nvSpPr>
          <p:cNvPr id="59" name="Magnetic Disk 58">
            <a:extLst>
              <a:ext uri="{FF2B5EF4-FFF2-40B4-BE49-F238E27FC236}">
                <a16:creationId xmlns:a16="http://schemas.microsoft.com/office/drawing/2014/main" id="{247A9B0F-3571-CA42-947C-2CAFF52524ED}"/>
              </a:ext>
            </a:extLst>
          </p:cNvPr>
          <p:cNvSpPr/>
          <p:nvPr/>
        </p:nvSpPr>
        <p:spPr>
          <a:xfrm>
            <a:off x="8634785" y="2892901"/>
            <a:ext cx="1495451" cy="646032"/>
          </a:xfrm>
          <a:prstGeom prst="flowChartMagneticDisk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Slave Shard 1</a:t>
            </a:r>
          </a:p>
          <a:p>
            <a:pPr algn="ctr"/>
            <a:r>
              <a:rPr lang="en-US" dirty="0"/>
              <a:t>Flight id-1,5,9</a:t>
            </a:r>
          </a:p>
        </p:txBody>
      </p:sp>
      <p:sp>
        <p:nvSpPr>
          <p:cNvPr id="60" name="Magnetic Disk 59">
            <a:extLst>
              <a:ext uri="{FF2B5EF4-FFF2-40B4-BE49-F238E27FC236}">
                <a16:creationId xmlns:a16="http://schemas.microsoft.com/office/drawing/2014/main" id="{1DC0D124-E5C0-C542-94E1-B422780BDA32}"/>
              </a:ext>
            </a:extLst>
          </p:cNvPr>
          <p:cNvSpPr/>
          <p:nvPr/>
        </p:nvSpPr>
        <p:spPr>
          <a:xfrm>
            <a:off x="8660086" y="4362635"/>
            <a:ext cx="1623320" cy="667436"/>
          </a:xfrm>
          <a:prstGeom prst="flowChartMagneticDisk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Slave Shard 2</a:t>
            </a:r>
          </a:p>
          <a:p>
            <a:pPr algn="ctr"/>
            <a:r>
              <a:rPr lang="en-US" dirty="0"/>
              <a:t>Flight id-2,6,10</a:t>
            </a:r>
          </a:p>
        </p:txBody>
      </p:sp>
      <p:sp>
        <p:nvSpPr>
          <p:cNvPr id="61" name="Magnetic Disk 60">
            <a:extLst>
              <a:ext uri="{FF2B5EF4-FFF2-40B4-BE49-F238E27FC236}">
                <a16:creationId xmlns:a16="http://schemas.microsoft.com/office/drawing/2014/main" id="{ACF34AF8-C816-3D4B-B3E0-34A5F3CCD075}"/>
              </a:ext>
            </a:extLst>
          </p:cNvPr>
          <p:cNvSpPr/>
          <p:nvPr/>
        </p:nvSpPr>
        <p:spPr>
          <a:xfrm>
            <a:off x="8660085" y="5059214"/>
            <a:ext cx="1709375" cy="570284"/>
          </a:xfrm>
          <a:prstGeom prst="flowChartMagneticDisk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Slave Shard 2</a:t>
            </a:r>
          </a:p>
          <a:p>
            <a:pPr algn="ctr"/>
            <a:r>
              <a:rPr lang="en-US" dirty="0"/>
              <a:t>Flight id-2,6,10</a:t>
            </a:r>
          </a:p>
        </p:txBody>
      </p:sp>
      <p:sp>
        <p:nvSpPr>
          <p:cNvPr id="62" name="Magnetic Disk 61">
            <a:extLst>
              <a:ext uri="{FF2B5EF4-FFF2-40B4-BE49-F238E27FC236}">
                <a16:creationId xmlns:a16="http://schemas.microsoft.com/office/drawing/2014/main" id="{A604E975-4E70-8F4D-AC9A-9C5E9FC7860F}"/>
              </a:ext>
            </a:extLst>
          </p:cNvPr>
          <p:cNvSpPr/>
          <p:nvPr/>
        </p:nvSpPr>
        <p:spPr>
          <a:xfrm>
            <a:off x="8716380" y="5666835"/>
            <a:ext cx="1567026" cy="593124"/>
          </a:xfrm>
          <a:prstGeom prst="flowChartMagneticDisk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Slave Shard 3</a:t>
            </a:r>
          </a:p>
          <a:p>
            <a:pPr algn="ctr"/>
            <a:r>
              <a:rPr lang="en-US" dirty="0"/>
              <a:t>Flight id-3,7</a:t>
            </a:r>
          </a:p>
        </p:txBody>
      </p:sp>
      <p:sp>
        <p:nvSpPr>
          <p:cNvPr id="63" name="Magnetic Disk 62">
            <a:extLst>
              <a:ext uri="{FF2B5EF4-FFF2-40B4-BE49-F238E27FC236}">
                <a16:creationId xmlns:a16="http://schemas.microsoft.com/office/drawing/2014/main" id="{6759714E-65D6-D249-81BE-47A4F82CDE3A}"/>
              </a:ext>
            </a:extLst>
          </p:cNvPr>
          <p:cNvSpPr/>
          <p:nvPr/>
        </p:nvSpPr>
        <p:spPr>
          <a:xfrm>
            <a:off x="8710913" y="6328084"/>
            <a:ext cx="1658547" cy="517633"/>
          </a:xfrm>
          <a:prstGeom prst="flowChartMagneticDisk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Slave Shard 3</a:t>
            </a:r>
          </a:p>
          <a:p>
            <a:pPr algn="ctr"/>
            <a:r>
              <a:rPr lang="en-US" dirty="0"/>
              <a:t>Flight id-3,7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D120181-9D7F-FC49-B8A1-157B8A34709F}"/>
              </a:ext>
            </a:extLst>
          </p:cNvPr>
          <p:cNvSpPr/>
          <p:nvPr/>
        </p:nvSpPr>
        <p:spPr>
          <a:xfrm>
            <a:off x="5120434" y="6048055"/>
            <a:ext cx="1008046" cy="78084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Balancer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CB8A2A3-FEC6-EC4C-8D25-1FE4A439C22C}"/>
              </a:ext>
            </a:extLst>
          </p:cNvPr>
          <p:cNvSpPr/>
          <p:nvPr/>
        </p:nvSpPr>
        <p:spPr>
          <a:xfrm>
            <a:off x="5131042" y="1619385"/>
            <a:ext cx="1008046" cy="78084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Balancer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5DE8E77-B012-DC4D-BEEB-B13CDD25653A}"/>
              </a:ext>
            </a:extLst>
          </p:cNvPr>
          <p:cNvSpPr/>
          <p:nvPr/>
        </p:nvSpPr>
        <p:spPr>
          <a:xfrm>
            <a:off x="5078024" y="3139700"/>
            <a:ext cx="1008046" cy="78084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Balancer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F089EB1-BC98-764E-81A6-BF481116EDEF}"/>
              </a:ext>
            </a:extLst>
          </p:cNvPr>
          <p:cNvSpPr/>
          <p:nvPr/>
        </p:nvSpPr>
        <p:spPr>
          <a:xfrm>
            <a:off x="5058826" y="4578918"/>
            <a:ext cx="1008046" cy="74743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Balancer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FB11D8D-D200-C744-BB05-87174AC9AA38}"/>
              </a:ext>
            </a:extLst>
          </p:cNvPr>
          <p:cNvCxnSpPr>
            <a:cxnSpLocks/>
            <a:endCxn id="25" idx="3"/>
          </p:cNvCxnSpPr>
          <p:nvPr/>
        </p:nvCxnSpPr>
        <p:spPr>
          <a:xfrm flipH="1" flipV="1">
            <a:off x="4834364" y="1936737"/>
            <a:ext cx="286070" cy="840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05C8EB0-1F99-1C45-B81F-F6188F4FB3E6}"/>
              </a:ext>
            </a:extLst>
          </p:cNvPr>
          <p:cNvCxnSpPr>
            <a:cxnSpLocks/>
            <a:stCxn id="24" idx="3"/>
            <a:endCxn id="67" idx="1"/>
          </p:cNvCxnSpPr>
          <p:nvPr/>
        </p:nvCxnSpPr>
        <p:spPr>
          <a:xfrm>
            <a:off x="4834364" y="2713825"/>
            <a:ext cx="243660" cy="8163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CB9CB73-46C5-9947-8D1B-EB0577906FAA}"/>
              </a:ext>
            </a:extLst>
          </p:cNvPr>
          <p:cNvCxnSpPr>
            <a:cxnSpLocks/>
            <a:stCxn id="18" idx="3"/>
            <a:endCxn id="68" idx="1"/>
          </p:cNvCxnSpPr>
          <p:nvPr/>
        </p:nvCxnSpPr>
        <p:spPr>
          <a:xfrm>
            <a:off x="4834364" y="3697444"/>
            <a:ext cx="224462" cy="12551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A665151-B7C4-EA43-B1E8-BAD65EE310F4}"/>
              </a:ext>
            </a:extLst>
          </p:cNvPr>
          <p:cNvCxnSpPr>
            <a:cxnSpLocks/>
            <a:stCxn id="65" idx="1"/>
            <a:endCxn id="17" idx="3"/>
          </p:cNvCxnSpPr>
          <p:nvPr/>
        </p:nvCxnSpPr>
        <p:spPr>
          <a:xfrm flipH="1" flipV="1">
            <a:off x="4834364" y="4669842"/>
            <a:ext cx="286070" cy="17686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2AF8589-092D-C84A-BE2E-02A040F018C9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4817915" y="5838710"/>
            <a:ext cx="332808" cy="7481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B125B8-0262-B041-A917-BBAB5EFC2410}"/>
              </a:ext>
            </a:extLst>
          </p:cNvPr>
          <p:cNvCxnSpPr>
            <a:cxnSpLocks/>
            <a:stCxn id="66" idx="3"/>
            <a:endCxn id="47" idx="2"/>
          </p:cNvCxnSpPr>
          <p:nvPr/>
        </p:nvCxnSpPr>
        <p:spPr>
          <a:xfrm>
            <a:off x="6139088" y="2009810"/>
            <a:ext cx="194489" cy="1165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EC7110C-4B19-984D-9FF1-747D94DF76C9}"/>
              </a:ext>
            </a:extLst>
          </p:cNvPr>
          <p:cNvCxnSpPr>
            <a:cxnSpLocks/>
            <a:stCxn id="47" idx="4"/>
          </p:cNvCxnSpPr>
          <p:nvPr/>
        </p:nvCxnSpPr>
        <p:spPr>
          <a:xfrm flipV="1">
            <a:off x="7829029" y="1780433"/>
            <a:ext cx="771764" cy="3459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2A928B2A-7829-0D4D-BABD-54A6C9BEF1CB}"/>
              </a:ext>
            </a:extLst>
          </p:cNvPr>
          <p:cNvCxnSpPr>
            <a:cxnSpLocks/>
          </p:cNvCxnSpPr>
          <p:nvPr/>
        </p:nvCxnSpPr>
        <p:spPr>
          <a:xfrm>
            <a:off x="7793532" y="2277159"/>
            <a:ext cx="846480" cy="1518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54B43DD-C190-9646-AD7E-7F2DF64432A4}"/>
              </a:ext>
            </a:extLst>
          </p:cNvPr>
          <p:cNvCxnSpPr>
            <a:cxnSpLocks/>
            <a:stCxn id="67" idx="3"/>
            <a:endCxn id="46" idx="2"/>
          </p:cNvCxnSpPr>
          <p:nvPr/>
        </p:nvCxnSpPr>
        <p:spPr>
          <a:xfrm>
            <a:off x="6086070" y="3530125"/>
            <a:ext cx="190171" cy="295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F50208D-83EC-B84E-BF21-88AAF9E5CE6A}"/>
              </a:ext>
            </a:extLst>
          </p:cNvPr>
          <p:cNvCxnSpPr>
            <a:cxnSpLocks/>
            <a:stCxn id="46" idx="4"/>
            <a:endCxn id="59" idx="2"/>
          </p:cNvCxnSpPr>
          <p:nvPr/>
        </p:nvCxnSpPr>
        <p:spPr>
          <a:xfrm flipV="1">
            <a:off x="7771693" y="3215917"/>
            <a:ext cx="863092" cy="3437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C1C52CF-33C4-6140-9A6B-FACFEFF2A82D}"/>
              </a:ext>
            </a:extLst>
          </p:cNvPr>
          <p:cNvCxnSpPr>
            <a:cxnSpLocks/>
            <a:stCxn id="58" idx="2"/>
            <a:endCxn id="46" idx="4"/>
          </p:cNvCxnSpPr>
          <p:nvPr/>
        </p:nvCxnSpPr>
        <p:spPr>
          <a:xfrm flipH="1" flipV="1">
            <a:off x="7771693" y="3559715"/>
            <a:ext cx="888392" cy="3992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BE0F7B1-AF31-4B41-B487-7A431995A5E7}"/>
              </a:ext>
            </a:extLst>
          </p:cNvPr>
          <p:cNvCxnSpPr>
            <a:cxnSpLocks/>
            <a:stCxn id="68" idx="3"/>
          </p:cNvCxnSpPr>
          <p:nvPr/>
        </p:nvCxnSpPr>
        <p:spPr>
          <a:xfrm>
            <a:off x="6066872" y="4952638"/>
            <a:ext cx="152400" cy="1734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B7C04780-D844-7A4B-A0D9-7C645C8ED56A}"/>
              </a:ext>
            </a:extLst>
          </p:cNvPr>
          <p:cNvCxnSpPr>
            <a:cxnSpLocks/>
            <a:endCxn id="60" idx="2"/>
          </p:cNvCxnSpPr>
          <p:nvPr/>
        </p:nvCxnSpPr>
        <p:spPr>
          <a:xfrm flipV="1">
            <a:off x="7829029" y="4696353"/>
            <a:ext cx="831057" cy="2555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BA3DE46-7F24-CD4D-9446-41ECD30B4290}"/>
              </a:ext>
            </a:extLst>
          </p:cNvPr>
          <p:cNvCxnSpPr>
            <a:cxnSpLocks/>
            <a:stCxn id="44" idx="4"/>
            <a:endCxn id="61" idx="2"/>
          </p:cNvCxnSpPr>
          <p:nvPr/>
        </p:nvCxnSpPr>
        <p:spPr>
          <a:xfrm>
            <a:off x="7833113" y="4981940"/>
            <a:ext cx="826972" cy="3624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8E99753-0066-6645-8618-BC6809C48783}"/>
              </a:ext>
            </a:extLst>
          </p:cNvPr>
          <p:cNvCxnSpPr>
            <a:cxnSpLocks/>
            <a:stCxn id="65" idx="3"/>
            <a:endCxn id="45" idx="2"/>
          </p:cNvCxnSpPr>
          <p:nvPr/>
        </p:nvCxnSpPr>
        <p:spPr>
          <a:xfrm flipV="1">
            <a:off x="6128480" y="6329646"/>
            <a:ext cx="205097" cy="1088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870600A-0DCF-ED4D-91BE-EBCD0D72FA24}"/>
              </a:ext>
            </a:extLst>
          </p:cNvPr>
          <p:cNvCxnSpPr>
            <a:cxnSpLocks/>
            <a:stCxn id="45" idx="4"/>
            <a:endCxn id="62" idx="2"/>
          </p:cNvCxnSpPr>
          <p:nvPr/>
        </p:nvCxnSpPr>
        <p:spPr>
          <a:xfrm flipV="1">
            <a:off x="7829029" y="5963397"/>
            <a:ext cx="887351" cy="3662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2ADD495D-8351-CA4D-8955-7AA0CE01EE0F}"/>
              </a:ext>
            </a:extLst>
          </p:cNvPr>
          <p:cNvCxnSpPr>
            <a:cxnSpLocks/>
            <a:stCxn id="45" idx="4"/>
            <a:endCxn id="63" idx="2"/>
          </p:cNvCxnSpPr>
          <p:nvPr/>
        </p:nvCxnSpPr>
        <p:spPr>
          <a:xfrm>
            <a:off x="7829029" y="6329646"/>
            <a:ext cx="881884" cy="2572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9186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195443F-F3FA-864D-A308-F461D7EAC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4. CAP Theorem</a:t>
            </a:r>
          </a:p>
        </p:txBody>
      </p:sp>
    </p:spTree>
    <p:extLst>
      <p:ext uri="{BB962C8B-B14F-4D97-AF65-F5344CB8AC3E}">
        <p14:creationId xmlns:p14="http://schemas.microsoft.com/office/powerpoint/2010/main" val="39607403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20AEF4-F652-DE40-AFB0-C2500C142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                          4. CAP Theorem</a:t>
            </a:r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F0CF5-1EEF-3E4A-B4B8-685271167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It says that it is </a:t>
            </a:r>
            <a:r>
              <a:rPr lang="en-US" sz="2400" b="1" dirty="0">
                <a:solidFill>
                  <a:srgbClr val="C00000"/>
                </a:solidFill>
              </a:rPr>
              <a:t>IMPOSSSIBLE</a:t>
            </a:r>
            <a:r>
              <a:rPr lang="en-US" sz="2400" dirty="0"/>
              <a:t> for a distributed dB system to achieve all the three </a:t>
            </a:r>
            <a:r>
              <a:rPr lang="en-US" sz="2400" b="1" dirty="0"/>
              <a:t>C</a:t>
            </a:r>
            <a:r>
              <a:rPr lang="en-US" sz="2400" dirty="0"/>
              <a:t>onsistency, </a:t>
            </a:r>
            <a:r>
              <a:rPr lang="en-US" sz="2400" b="1" dirty="0"/>
              <a:t>A</a:t>
            </a:r>
            <a:r>
              <a:rPr lang="en-US" sz="2400" dirty="0"/>
              <a:t>vailability and </a:t>
            </a:r>
            <a:r>
              <a:rPr lang="en-US" sz="2400" b="1" dirty="0"/>
              <a:t>P</a:t>
            </a:r>
            <a:r>
              <a:rPr lang="en-US" sz="2400" dirty="0"/>
              <a:t>artition Tolerance. We can pick </a:t>
            </a:r>
            <a:r>
              <a:rPr lang="en-US" sz="2400" b="1" dirty="0"/>
              <a:t>only two </a:t>
            </a:r>
            <a:r>
              <a:rPr lang="en-US" sz="2400" dirty="0"/>
              <a:t>of them.</a:t>
            </a:r>
          </a:p>
          <a:p>
            <a:pPr marL="514350" indent="-514350">
              <a:buAutoNum type="arabicPeriod"/>
            </a:pPr>
            <a:r>
              <a:rPr lang="en-US" sz="2400" b="1" dirty="0"/>
              <a:t>Consistency:</a:t>
            </a:r>
            <a:r>
              <a:rPr lang="en-US" sz="2400" dirty="0"/>
              <a:t> Every </a:t>
            </a:r>
            <a:r>
              <a:rPr lang="en-US" sz="2400" b="1" dirty="0"/>
              <a:t>dB read </a:t>
            </a:r>
            <a:r>
              <a:rPr lang="en-US" sz="2400" dirty="0"/>
              <a:t>request receives the value of </a:t>
            </a:r>
            <a:r>
              <a:rPr lang="en-US" sz="2400" b="1" dirty="0"/>
              <a:t>most recent write </a:t>
            </a:r>
            <a:r>
              <a:rPr lang="en-US" sz="2400" dirty="0"/>
              <a:t>or an </a:t>
            </a:r>
            <a:r>
              <a:rPr lang="en-US" sz="2400" b="1" dirty="0"/>
              <a:t>error</a:t>
            </a:r>
            <a:r>
              <a:rPr lang="en-US" sz="2400" dirty="0"/>
              <a:t>.</a:t>
            </a:r>
          </a:p>
          <a:p>
            <a:pPr marL="514350" indent="-514350">
              <a:buAutoNum type="arabicPeriod"/>
            </a:pPr>
            <a:r>
              <a:rPr lang="en-US" sz="2400" b="1" dirty="0"/>
              <a:t>Availability:</a:t>
            </a:r>
            <a:r>
              <a:rPr lang="en-US" sz="2400" dirty="0"/>
              <a:t> Every dB request receives </a:t>
            </a:r>
            <a:r>
              <a:rPr lang="en-US" sz="2400" b="1" dirty="0"/>
              <a:t>a non-error response</a:t>
            </a:r>
            <a:r>
              <a:rPr lang="en-US" sz="2400" dirty="0"/>
              <a:t>. There is no guarantee that the response contains the most recent writes(uptime = 99.99% of total time of service).</a:t>
            </a:r>
          </a:p>
          <a:p>
            <a:pPr marL="514350" indent="-514350">
              <a:buAutoNum type="arabicPeriod"/>
            </a:pPr>
            <a:r>
              <a:rPr lang="en-US" sz="2400" b="1" dirty="0"/>
              <a:t>Partition Tolerance: </a:t>
            </a:r>
            <a:r>
              <a:rPr lang="en-US" sz="2400" dirty="0"/>
              <a:t>The dB system continues to operate </a:t>
            </a:r>
            <a:r>
              <a:rPr lang="en-US" sz="2400" b="1" dirty="0"/>
              <a:t>even if any number of messages are dropped/delayed </a:t>
            </a:r>
            <a:r>
              <a:rPr lang="en-US" sz="2400" dirty="0"/>
              <a:t>by network between dB nodes.</a:t>
            </a:r>
          </a:p>
        </p:txBody>
      </p:sp>
    </p:spTree>
    <p:extLst>
      <p:ext uri="{BB962C8B-B14F-4D97-AF65-F5344CB8AC3E}">
        <p14:creationId xmlns:p14="http://schemas.microsoft.com/office/powerpoint/2010/main" val="19035905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24FDF1-E97E-CF4B-8FF1-FEBC6F996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                       </a:t>
            </a:r>
            <a:r>
              <a:rPr lang="en-US" b="1"/>
              <a:t>4. Consistency Patterns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4986A-0E00-BE45-A148-706669E6E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b="1" dirty="0"/>
              <a:t>Weak Consistency: </a:t>
            </a:r>
            <a:r>
              <a:rPr lang="en-US" dirty="0"/>
              <a:t>After a write, reads may or may or may not see it. </a:t>
            </a:r>
            <a:r>
              <a:rPr lang="en-US" dirty="0" err="1"/>
              <a:t>E.g</a:t>
            </a:r>
            <a:r>
              <a:rPr lang="en-US" dirty="0"/>
              <a:t> – App Engine: </a:t>
            </a:r>
            <a:r>
              <a:rPr lang="en-US" dirty="0" err="1"/>
              <a:t>memcache</a:t>
            </a:r>
            <a:r>
              <a:rPr lang="en-US" dirty="0"/>
              <a:t>, VoIP, live online vid, Realtime multiplayer game</a:t>
            </a:r>
          </a:p>
          <a:p>
            <a:pPr marL="514350" indent="-514350">
              <a:buAutoNum type="arabicPeriod"/>
            </a:pPr>
            <a:r>
              <a:rPr lang="en-US" b="1" dirty="0"/>
              <a:t>Eventual Consistency</a:t>
            </a:r>
            <a:r>
              <a:rPr lang="en-US" dirty="0"/>
              <a:t>: After a write, reads will eventually see it, mail, Search Engine, Indexing, DNS, Amazon S3</a:t>
            </a:r>
          </a:p>
          <a:p>
            <a:pPr marL="514350" indent="-514350">
              <a:buAutoNum type="arabicPeriod"/>
            </a:pPr>
            <a:r>
              <a:rPr lang="en-US" b="1" dirty="0"/>
              <a:t>Strong Consistency</a:t>
            </a:r>
            <a:r>
              <a:rPr lang="en-US" dirty="0"/>
              <a:t>: After a write, reads WILL see it, App Engine: Data Store, File System, RDBMS, Azure Tables.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8196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258BB-4D5A-D247-BD35-48769B330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      4. Availability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6AFE6-110B-1F48-9361-DBFE295E2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Availability is the </a:t>
            </a:r>
            <a:r>
              <a:rPr lang="en-US" b="1" dirty="0"/>
              <a:t>Uptime</a:t>
            </a:r>
            <a:r>
              <a:rPr lang="en-US" dirty="0"/>
              <a:t> of a system as a percentage of </a:t>
            </a:r>
            <a:r>
              <a:rPr lang="en-US" b="1" dirty="0"/>
              <a:t>total time of service.</a:t>
            </a:r>
            <a:r>
              <a:rPr lang="en-US" dirty="0"/>
              <a:t> It is measured in number of 9s.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86C8A3-8857-5D49-9049-47D9986E1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172" y="3429000"/>
            <a:ext cx="4076700" cy="2298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E83261-79C2-E449-BED8-57CF63EFE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536" y="3429000"/>
            <a:ext cx="40386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3572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07BB81-555F-1649-BAE5-52110A9A6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3689D3-12D8-8C4C-8CCE-C309A9859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636" y="0"/>
            <a:ext cx="81647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961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59613-FFC7-B44C-AE2D-5A83EFA26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       4. CAP Theorem: CA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E20F8-97CE-3B47-83DA-EE428F349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A </a:t>
            </a:r>
            <a:r>
              <a:rPr lang="en-US" b="1" dirty="0"/>
              <a:t>write transaction</a:t>
            </a:r>
            <a:r>
              <a:rPr lang="en-US" dirty="0"/>
              <a:t> happening at dB Replica A will be updated to dB Replica B and vice versa. Both replica </a:t>
            </a:r>
            <a:r>
              <a:rPr lang="en-US" b="1" dirty="0"/>
              <a:t>maintain consistent copies </a:t>
            </a:r>
            <a:r>
              <a:rPr lang="en-US" dirty="0"/>
              <a:t>of data at any point of time. So every read receives most recent write.</a:t>
            </a:r>
          </a:p>
          <a:p>
            <a:pPr marL="514350" indent="-514350">
              <a:buAutoNum type="arabicPeriod"/>
            </a:pPr>
            <a:r>
              <a:rPr lang="en-US" dirty="0"/>
              <a:t>Also dB A and B is </a:t>
            </a:r>
            <a:r>
              <a:rPr lang="en-US" b="1" dirty="0"/>
              <a:t>up(available) </a:t>
            </a:r>
            <a:r>
              <a:rPr lang="en-US" dirty="0"/>
              <a:t>for read/Write 99.99% of total time. So this provides CA.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6" name="Magnetic Disk 5">
            <a:extLst>
              <a:ext uri="{FF2B5EF4-FFF2-40B4-BE49-F238E27FC236}">
                <a16:creationId xmlns:a16="http://schemas.microsoft.com/office/drawing/2014/main" id="{FDE6ACD5-5A2E-A442-896E-FAB9365FF790}"/>
              </a:ext>
            </a:extLst>
          </p:cNvPr>
          <p:cNvSpPr/>
          <p:nvPr/>
        </p:nvSpPr>
        <p:spPr>
          <a:xfrm>
            <a:off x="3139896" y="4283306"/>
            <a:ext cx="1421594" cy="893353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Replica A</a:t>
            </a:r>
          </a:p>
          <a:p>
            <a:pPr algn="ctr"/>
            <a:r>
              <a:rPr lang="en-US" dirty="0"/>
              <a:t>Flight ID- 4</a:t>
            </a:r>
          </a:p>
        </p:txBody>
      </p:sp>
      <p:sp>
        <p:nvSpPr>
          <p:cNvPr id="7" name="Magnetic Disk 6">
            <a:extLst>
              <a:ext uri="{FF2B5EF4-FFF2-40B4-BE49-F238E27FC236}">
                <a16:creationId xmlns:a16="http://schemas.microsoft.com/office/drawing/2014/main" id="{586E8865-A053-BA45-9088-C422291BF74F}"/>
              </a:ext>
            </a:extLst>
          </p:cNvPr>
          <p:cNvSpPr/>
          <p:nvPr/>
        </p:nvSpPr>
        <p:spPr>
          <a:xfrm>
            <a:off x="7506944" y="4283305"/>
            <a:ext cx="1421594" cy="893353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Replica B</a:t>
            </a:r>
          </a:p>
          <a:p>
            <a:pPr algn="ctr"/>
            <a:r>
              <a:rPr lang="en-US" dirty="0"/>
              <a:t>Flight ID- 4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CEDC9AD1-B76F-6146-B4FA-78978FD2E84A}"/>
              </a:ext>
            </a:extLst>
          </p:cNvPr>
          <p:cNvCxnSpPr>
            <a:cxnSpLocks/>
            <a:stCxn id="6" idx="4"/>
            <a:endCxn id="7" idx="2"/>
          </p:cNvCxnSpPr>
          <p:nvPr/>
        </p:nvCxnSpPr>
        <p:spPr>
          <a:xfrm flipV="1">
            <a:off x="4561490" y="4729982"/>
            <a:ext cx="2945454" cy="1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9CF222F-4869-6546-8B9F-DAC5D1FBD5D2}"/>
              </a:ext>
            </a:extLst>
          </p:cNvPr>
          <p:cNvSpPr/>
          <p:nvPr/>
        </p:nvSpPr>
        <p:spPr>
          <a:xfrm>
            <a:off x="5106749" y="4380519"/>
            <a:ext cx="1978502" cy="2522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Sync/Async Update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62D9F4-97C4-BC40-A5B6-E40D87199D37}"/>
              </a:ext>
            </a:extLst>
          </p:cNvPr>
          <p:cNvCxnSpPr/>
          <p:nvPr/>
        </p:nvCxnSpPr>
        <p:spPr>
          <a:xfrm>
            <a:off x="3668110" y="5176658"/>
            <a:ext cx="0" cy="740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F781186-E4B8-4A42-B6BE-4CAFDFEB598C}"/>
              </a:ext>
            </a:extLst>
          </p:cNvPr>
          <p:cNvCxnSpPr/>
          <p:nvPr/>
        </p:nvCxnSpPr>
        <p:spPr>
          <a:xfrm>
            <a:off x="7944542" y="5176658"/>
            <a:ext cx="0" cy="740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32432C2-84D1-E24B-9AC8-729DCED32C73}"/>
              </a:ext>
            </a:extLst>
          </p:cNvPr>
          <p:cNvCxnSpPr>
            <a:cxnSpLocks/>
          </p:cNvCxnSpPr>
          <p:nvPr/>
        </p:nvCxnSpPr>
        <p:spPr>
          <a:xfrm flipV="1">
            <a:off x="4051738" y="5176033"/>
            <a:ext cx="0" cy="741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917DAF-B229-7242-BB81-ADAF3247E5FD}"/>
              </a:ext>
            </a:extLst>
          </p:cNvPr>
          <p:cNvCxnSpPr>
            <a:cxnSpLocks/>
          </p:cNvCxnSpPr>
          <p:nvPr/>
        </p:nvCxnSpPr>
        <p:spPr>
          <a:xfrm flipV="1">
            <a:off x="8450317" y="5176658"/>
            <a:ext cx="0" cy="740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8FBD561-BF27-8D4F-8908-6ED18698D263}"/>
              </a:ext>
            </a:extLst>
          </p:cNvPr>
          <p:cNvSpPr/>
          <p:nvPr/>
        </p:nvSpPr>
        <p:spPr>
          <a:xfrm>
            <a:off x="2837793" y="5442966"/>
            <a:ext cx="704193" cy="207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F13A8B-CA65-BC4D-95BE-25AD8DD8B67B}"/>
              </a:ext>
            </a:extLst>
          </p:cNvPr>
          <p:cNvSpPr/>
          <p:nvPr/>
        </p:nvSpPr>
        <p:spPr>
          <a:xfrm>
            <a:off x="7085251" y="5446829"/>
            <a:ext cx="704193" cy="207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16DF62-2C2B-2844-95E7-E1FFE7A6DFBC}"/>
              </a:ext>
            </a:extLst>
          </p:cNvPr>
          <p:cNvSpPr/>
          <p:nvPr/>
        </p:nvSpPr>
        <p:spPr>
          <a:xfrm>
            <a:off x="4214648" y="5445122"/>
            <a:ext cx="704193" cy="20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0F05D8B-56AC-1047-8316-0C674610E6DA}"/>
              </a:ext>
            </a:extLst>
          </p:cNvPr>
          <p:cNvSpPr/>
          <p:nvPr/>
        </p:nvSpPr>
        <p:spPr>
          <a:xfrm>
            <a:off x="8640144" y="5442966"/>
            <a:ext cx="704193" cy="207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9385680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59613-FFC7-B44C-AE2D-5A83EFA26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       4. CAP Theorem: CP[SQL dBs]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E20F8-97CE-3B47-83DA-EE428F349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Lets say the </a:t>
            </a:r>
            <a:r>
              <a:rPr lang="en-US" b="1" dirty="0"/>
              <a:t>network</a:t>
            </a:r>
            <a:r>
              <a:rPr lang="en-US" dirty="0"/>
              <a:t> connecting Replica A and B goes </a:t>
            </a:r>
            <a:r>
              <a:rPr lang="en-US" b="1" dirty="0"/>
              <a:t>down </a:t>
            </a:r>
            <a:r>
              <a:rPr lang="en-US" dirty="0"/>
              <a:t>and dBs get partitioned. Now both dBs stop serving Write requests as network failure is detected. The system is </a:t>
            </a:r>
            <a:r>
              <a:rPr lang="en-US" b="1" dirty="0"/>
              <a:t>not available </a:t>
            </a:r>
            <a:r>
              <a:rPr lang="en-US" dirty="0"/>
              <a:t>but maintains </a:t>
            </a:r>
            <a:r>
              <a:rPr lang="en-US" b="1" dirty="0"/>
              <a:t>consistent copies </a:t>
            </a:r>
            <a:r>
              <a:rPr lang="en-US" dirty="0"/>
              <a:t>of data in Replica  A and B.</a:t>
            </a:r>
          </a:p>
        </p:txBody>
      </p:sp>
      <p:sp>
        <p:nvSpPr>
          <p:cNvPr id="6" name="Magnetic Disk 5">
            <a:extLst>
              <a:ext uri="{FF2B5EF4-FFF2-40B4-BE49-F238E27FC236}">
                <a16:creationId xmlns:a16="http://schemas.microsoft.com/office/drawing/2014/main" id="{FDE6ACD5-5A2E-A442-896E-FAB9365FF790}"/>
              </a:ext>
            </a:extLst>
          </p:cNvPr>
          <p:cNvSpPr/>
          <p:nvPr/>
        </p:nvSpPr>
        <p:spPr>
          <a:xfrm>
            <a:off x="3139896" y="4283306"/>
            <a:ext cx="1421594" cy="893353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Replica A</a:t>
            </a:r>
          </a:p>
          <a:p>
            <a:pPr algn="ctr"/>
            <a:r>
              <a:rPr lang="en-US" dirty="0"/>
              <a:t>Flight ID- 4</a:t>
            </a:r>
          </a:p>
        </p:txBody>
      </p:sp>
      <p:sp>
        <p:nvSpPr>
          <p:cNvPr id="7" name="Magnetic Disk 6">
            <a:extLst>
              <a:ext uri="{FF2B5EF4-FFF2-40B4-BE49-F238E27FC236}">
                <a16:creationId xmlns:a16="http://schemas.microsoft.com/office/drawing/2014/main" id="{586E8865-A053-BA45-9088-C422291BF74F}"/>
              </a:ext>
            </a:extLst>
          </p:cNvPr>
          <p:cNvSpPr/>
          <p:nvPr/>
        </p:nvSpPr>
        <p:spPr>
          <a:xfrm>
            <a:off x="7506944" y="4283305"/>
            <a:ext cx="1421594" cy="893353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Replica B</a:t>
            </a:r>
          </a:p>
          <a:p>
            <a:pPr algn="ctr"/>
            <a:r>
              <a:rPr lang="en-US" dirty="0"/>
              <a:t>Flight ID- 4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62D9F4-97C4-BC40-A5B6-E40D87199D37}"/>
              </a:ext>
            </a:extLst>
          </p:cNvPr>
          <p:cNvCxnSpPr/>
          <p:nvPr/>
        </p:nvCxnSpPr>
        <p:spPr>
          <a:xfrm>
            <a:off x="3668110" y="5176658"/>
            <a:ext cx="0" cy="740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F781186-E4B8-4A42-B6BE-4CAFDFEB598C}"/>
              </a:ext>
            </a:extLst>
          </p:cNvPr>
          <p:cNvCxnSpPr/>
          <p:nvPr/>
        </p:nvCxnSpPr>
        <p:spPr>
          <a:xfrm>
            <a:off x="7944542" y="5176658"/>
            <a:ext cx="0" cy="740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8FBD561-BF27-8D4F-8908-6ED18698D263}"/>
              </a:ext>
            </a:extLst>
          </p:cNvPr>
          <p:cNvSpPr/>
          <p:nvPr/>
        </p:nvSpPr>
        <p:spPr>
          <a:xfrm>
            <a:off x="2837793" y="5442966"/>
            <a:ext cx="704193" cy="207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F13A8B-CA65-BC4D-95BE-25AD8DD8B67B}"/>
              </a:ext>
            </a:extLst>
          </p:cNvPr>
          <p:cNvSpPr/>
          <p:nvPr/>
        </p:nvSpPr>
        <p:spPr>
          <a:xfrm>
            <a:off x="7085251" y="5446829"/>
            <a:ext cx="704193" cy="207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0F6212B7-2E05-E940-8016-24724AC120DD}"/>
              </a:ext>
            </a:extLst>
          </p:cNvPr>
          <p:cNvSpPr/>
          <p:nvPr/>
        </p:nvSpPr>
        <p:spPr>
          <a:xfrm>
            <a:off x="5559973" y="4380519"/>
            <a:ext cx="1525278" cy="622405"/>
          </a:xfrm>
          <a:prstGeom prst="cloud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Failure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6FD3A92-BB71-8D43-8C69-A8660F66AE41}"/>
              </a:ext>
            </a:extLst>
          </p:cNvPr>
          <p:cNvCxnSpPr>
            <a:cxnSpLocks/>
            <a:stCxn id="6" idx="4"/>
            <a:endCxn id="4" idx="2"/>
          </p:cNvCxnSpPr>
          <p:nvPr/>
        </p:nvCxnSpPr>
        <p:spPr>
          <a:xfrm flipV="1">
            <a:off x="4561490" y="4691722"/>
            <a:ext cx="1003214" cy="382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16730C-FBD5-1E4B-986A-0E4F5339EECE}"/>
              </a:ext>
            </a:extLst>
          </p:cNvPr>
          <p:cNvCxnSpPr>
            <a:cxnSpLocks/>
            <a:stCxn id="4" idx="0"/>
            <a:endCxn id="7" idx="2"/>
          </p:cNvCxnSpPr>
          <p:nvPr/>
        </p:nvCxnSpPr>
        <p:spPr>
          <a:xfrm>
            <a:off x="7083980" y="4691722"/>
            <a:ext cx="422964" cy="382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4059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59613-FFC7-B44C-AE2D-5A83EFA26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       4. CAP Theorem: AP[NoSQL dBs]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E20F8-97CE-3B47-83DA-EE428F349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Lets say the </a:t>
            </a:r>
            <a:r>
              <a:rPr lang="en-US" b="1" dirty="0"/>
              <a:t>network</a:t>
            </a:r>
            <a:r>
              <a:rPr lang="en-US" dirty="0"/>
              <a:t> connecting Replica A and B goes </a:t>
            </a:r>
            <a:r>
              <a:rPr lang="en-US" b="1" dirty="0"/>
              <a:t>down </a:t>
            </a:r>
            <a:r>
              <a:rPr lang="en-US" dirty="0"/>
              <a:t>and dBs get partitioned. Both dB Replicas are running fine.</a:t>
            </a:r>
          </a:p>
          <a:p>
            <a:pPr marL="514350" indent="-514350">
              <a:buAutoNum type="arabicPeriod"/>
            </a:pPr>
            <a:r>
              <a:rPr lang="en-US" dirty="0"/>
              <a:t>Now a write transaction happening at A/B </a:t>
            </a:r>
            <a:r>
              <a:rPr lang="en-US" b="1" dirty="0"/>
              <a:t>can no longer </a:t>
            </a:r>
            <a:r>
              <a:rPr lang="en-US" dirty="0"/>
              <a:t>reach dB B/A </a:t>
            </a:r>
            <a:r>
              <a:rPr lang="en-US" dirty="0" err="1"/>
              <a:t>resepectively</a:t>
            </a:r>
            <a:r>
              <a:rPr lang="en-US" dirty="0"/>
              <a:t>. So both dB A and B end up maintaining </a:t>
            </a:r>
            <a:r>
              <a:rPr lang="en-US" b="1" dirty="0"/>
              <a:t>inconsistent copies </a:t>
            </a:r>
            <a:r>
              <a:rPr lang="en-US" dirty="0"/>
              <a:t>of data. But it continues to </a:t>
            </a:r>
            <a:r>
              <a:rPr lang="en-US" b="1" dirty="0"/>
              <a:t>serve(Available) </a:t>
            </a:r>
            <a:r>
              <a:rPr lang="en-US" dirty="0"/>
              <a:t>in a disconnected env.</a:t>
            </a:r>
          </a:p>
        </p:txBody>
      </p:sp>
      <p:sp>
        <p:nvSpPr>
          <p:cNvPr id="6" name="Magnetic Disk 5">
            <a:extLst>
              <a:ext uri="{FF2B5EF4-FFF2-40B4-BE49-F238E27FC236}">
                <a16:creationId xmlns:a16="http://schemas.microsoft.com/office/drawing/2014/main" id="{FDE6ACD5-5A2E-A442-896E-FAB9365FF790}"/>
              </a:ext>
            </a:extLst>
          </p:cNvPr>
          <p:cNvSpPr/>
          <p:nvPr/>
        </p:nvSpPr>
        <p:spPr>
          <a:xfrm>
            <a:off x="3139896" y="4283306"/>
            <a:ext cx="1421594" cy="893353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Replica A</a:t>
            </a:r>
          </a:p>
          <a:p>
            <a:pPr algn="ctr"/>
            <a:r>
              <a:rPr lang="en-US" dirty="0"/>
              <a:t>Flight ID- 4</a:t>
            </a:r>
          </a:p>
        </p:txBody>
      </p:sp>
      <p:sp>
        <p:nvSpPr>
          <p:cNvPr id="7" name="Magnetic Disk 6">
            <a:extLst>
              <a:ext uri="{FF2B5EF4-FFF2-40B4-BE49-F238E27FC236}">
                <a16:creationId xmlns:a16="http://schemas.microsoft.com/office/drawing/2014/main" id="{586E8865-A053-BA45-9088-C422291BF74F}"/>
              </a:ext>
            </a:extLst>
          </p:cNvPr>
          <p:cNvSpPr/>
          <p:nvPr/>
        </p:nvSpPr>
        <p:spPr>
          <a:xfrm>
            <a:off x="7506944" y="4283305"/>
            <a:ext cx="1421594" cy="893353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Replica B</a:t>
            </a:r>
          </a:p>
          <a:p>
            <a:pPr algn="ctr"/>
            <a:r>
              <a:rPr lang="en-US" dirty="0"/>
              <a:t>Flight ID- 4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62D9F4-97C4-BC40-A5B6-E40D87199D37}"/>
              </a:ext>
            </a:extLst>
          </p:cNvPr>
          <p:cNvCxnSpPr/>
          <p:nvPr/>
        </p:nvCxnSpPr>
        <p:spPr>
          <a:xfrm>
            <a:off x="3668110" y="5176658"/>
            <a:ext cx="0" cy="740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F781186-E4B8-4A42-B6BE-4CAFDFEB598C}"/>
              </a:ext>
            </a:extLst>
          </p:cNvPr>
          <p:cNvCxnSpPr/>
          <p:nvPr/>
        </p:nvCxnSpPr>
        <p:spPr>
          <a:xfrm>
            <a:off x="7944542" y="5176658"/>
            <a:ext cx="0" cy="740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32432C2-84D1-E24B-9AC8-729DCED32C73}"/>
              </a:ext>
            </a:extLst>
          </p:cNvPr>
          <p:cNvCxnSpPr>
            <a:cxnSpLocks/>
          </p:cNvCxnSpPr>
          <p:nvPr/>
        </p:nvCxnSpPr>
        <p:spPr>
          <a:xfrm flipV="1">
            <a:off x="4051738" y="5176033"/>
            <a:ext cx="0" cy="741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917DAF-B229-7242-BB81-ADAF3247E5FD}"/>
              </a:ext>
            </a:extLst>
          </p:cNvPr>
          <p:cNvCxnSpPr>
            <a:cxnSpLocks/>
          </p:cNvCxnSpPr>
          <p:nvPr/>
        </p:nvCxnSpPr>
        <p:spPr>
          <a:xfrm flipV="1">
            <a:off x="8450317" y="5176658"/>
            <a:ext cx="0" cy="740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8FBD561-BF27-8D4F-8908-6ED18698D263}"/>
              </a:ext>
            </a:extLst>
          </p:cNvPr>
          <p:cNvSpPr/>
          <p:nvPr/>
        </p:nvSpPr>
        <p:spPr>
          <a:xfrm>
            <a:off x="2837793" y="5442966"/>
            <a:ext cx="704193" cy="207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F13A8B-CA65-BC4D-95BE-25AD8DD8B67B}"/>
              </a:ext>
            </a:extLst>
          </p:cNvPr>
          <p:cNvSpPr/>
          <p:nvPr/>
        </p:nvSpPr>
        <p:spPr>
          <a:xfrm>
            <a:off x="7085251" y="5446829"/>
            <a:ext cx="704193" cy="207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16DF62-2C2B-2844-95E7-E1FFE7A6DFBC}"/>
              </a:ext>
            </a:extLst>
          </p:cNvPr>
          <p:cNvSpPr/>
          <p:nvPr/>
        </p:nvSpPr>
        <p:spPr>
          <a:xfrm>
            <a:off x="4214648" y="5445122"/>
            <a:ext cx="704193" cy="20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0F05D8B-56AC-1047-8316-0C674610E6DA}"/>
              </a:ext>
            </a:extLst>
          </p:cNvPr>
          <p:cNvSpPr/>
          <p:nvPr/>
        </p:nvSpPr>
        <p:spPr>
          <a:xfrm>
            <a:off x="8640144" y="5442966"/>
            <a:ext cx="704193" cy="207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0F6212B7-2E05-E940-8016-24724AC120DD}"/>
              </a:ext>
            </a:extLst>
          </p:cNvPr>
          <p:cNvSpPr/>
          <p:nvPr/>
        </p:nvSpPr>
        <p:spPr>
          <a:xfrm>
            <a:off x="5559973" y="4380519"/>
            <a:ext cx="1525278" cy="622405"/>
          </a:xfrm>
          <a:prstGeom prst="cloud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Failure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6FD3A92-BB71-8D43-8C69-A8660F66AE41}"/>
              </a:ext>
            </a:extLst>
          </p:cNvPr>
          <p:cNvCxnSpPr>
            <a:cxnSpLocks/>
            <a:stCxn id="6" idx="4"/>
            <a:endCxn id="4" idx="2"/>
          </p:cNvCxnSpPr>
          <p:nvPr/>
        </p:nvCxnSpPr>
        <p:spPr>
          <a:xfrm flipV="1">
            <a:off x="4561490" y="4691722"/>
            <a:ext cx="1003214" cy="382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16730C-FBD5-1E4B-986A-0E4F5339EECE}"/>
              </a:ext>
            </a:extLst>
          </p:cNvPr>
          <p:cNvCxnSpPr>
            <a:cxnSpLocks/>
            <a:stCxn id="4" idx="0"/>
            <a:endCxn id="7" idx="2"/>
          </p:cNvCxnSpPr>
          <p:nvPr/>
        </p:nvCxnSpPr>
        <p:spPr>
          <a:xfrm>
            <a:off x="7083980" y="4691722"/>
            <a:ext cx="422964" cy="382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366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59613-FFC7-B44C-AE2D-5A83EFA26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     4. AP and Eventual Consistency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E20F8-97CE-3B47-83DA-EE428F349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The idea is the dB system </a:t>
            </a:r>
            <a:r>
              <a:rPr lang="en-US" b="1" dirty="0"/>
              <a:t>will become consistent over time </a:t>
            </a:r>
            <a:r>
              <a:rPr lang="en-US" dirty="0"/>
              <a:t>after </a:t>
            </a:r>
            <a:r>
              <a:rPr lang="en-US" b="1" dirty="0"/>
              <a:t>network failure is fixed.</a:t>
            </a:r>
          </a:p>
          <a:p>
            <a:pPr marL="514350" indent="-514350">
              <a:buAutoNum type="arabicPeriod"/>
            </a:pPr>
            <a:r>
              <a:rPr lang="en-US" dirty="0"/>
              <a:t>We </a:t>
            </a:r>
            <a:r>
              <a:rPr lang="en-US" b="1" dirty="0"/>
              <a:t>allow dB read/Write</a:t>
            </a:r>
            <a:r>
              <a:rPr lang="en-US" dirty="0"/>
              <a:t> requests on both dB Replicas even after network failure.</a:t>
            </a:r>
          </a:p>
        </p:txBody>
      </p:sp>
      <p:sp>
        <p:nvSpPr>
          <p:cNvPr id="6" name="Magnetic Disk 5">
            <a:extLst>
              <a:ext uri="{FF2B5EF4-FFF2-40B4-BE49-F238E27FC236}">
                <a16:creationId xmlns:a16="http://schemas.microsoft.com/office/drawing/2014/main" id="{FDE6ACD5-5A2E-A442-896E-FAB9365FF790}"/>
              </a:ext>
            </a:extLst>
          </p:cNvPr>
          <p:cNvSpPr/>
          <p:nvPr/>
        </p:nvSpPr>
        <p:spPr>
          <a:xfrm>
            <a:off x="3139896" y="4283306"/>
            <a:ext cx="1421594" cy="893353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Replica A</a:t>
            </a:r>
          </a:p>
          <a:p>
            <a:pPr algn="ctr"/>
            <a:r>
              <a:rPr lang="en-US" dirty="0"/>
              <a:t>Flight ID- 4</a:t>
            </a:r>
          </a:p>
        </p:txBody>
      </p:sp>
      <p:sp>
        <p:nvSpPr>
          <p:cNvPr id="7" name="Magnetic Disk 6">
            <a:extLst>
              <a:ext uri="{FF2B5EF4-FFF2-40B4-BE49-F238E27FC236}">
                <a16:creationId xmlns:a16="http://schemas.microsoft.com/office/drawing/2014/main" id="{586E8865-A053-BA45-9088-C422291BF74F}"/>
              </a:ext>
            </a:extLst>
          </p:cNvPr>
          <p:cNvSpPr/>
          <p:nvPr/>
        </p:nvSpPr>
        <p:spPr>
          <a:xfrm>
            <a:off x="7506944" y="4283305"/>
            <a:ext cx="1421594" cy="893353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Replica B</a:t>
            </a:r>
          </a:p>
          <a:p>
            <a:pPr algn="ctr"/>
            <a:r>
              <a:rPr lang="en-US" dirty="0"/>
              <a:t>Flight ID- 4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62D9F4-97C4-BC40-A5B6-E40D87199D37}"/>
              </a:ext>
            </a:extLst>
          </p:cNvPr>
          <p:cNvCxnSpPr/>
          <p:nvPr/>
        </p:nvCxnSpPr>
        <p:spPr>
          <a:xfrm>
            <a:off x="3668110" y="5176658"/>
            <a:ext cx="0" cy="740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F781186-E4B8-4A42-B6BE-4CAFDFEB598C}"/>
              </a:ext>
            </a:extLst>
          </p:cNvPr>
          <p:cNvCxnSpPr/>
          <p:nvPr/>
        </p:nvCxnSpPr>
        <p:spPr>
          <a:xfrm>
            <a:off x="7944542" y="5176658"/>
            <a:ext cx="0" cy="740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32432C2-84D1-E24B-9AC8-729DCED32C73}"/>
              </a:ext>
            </a:extLst>
          </p:cNvPr>
          <p:cNvCxnSpPr>
            <a:cxnSpLocks/>
          </p:cNvCxnSpPr>
          <p:nvPr/>
        </p:nvCxnSpPr>
        <p:spPr>
          <a:xfrm flipV="1">
            <a:off x="4051738" y="5176033"/>
            <a:ext cx="0" cy="741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917DAF-B229-7242-BB81-ADAF3247E5FD}"/>
              </a:ext>
            </a:extLst>
          </p:cNvPr>
          <p:cNvCxnSpPr>
            <a:cxnSpLocks/>
          </p:cNvCxnSpPr>
          <p:nvPr/>
        </p:nvCxnSpPr>
        <p:spPr>
          <a:xfrm flipV="1">
            <a:off x="8450317" y="5176658"/>
            <a:ext cx="0" cy="740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8FBD561-BF27-8D4F-8908-6ED18698D263}"/>
              </a:ext>
            </a:extLst>
          </p:cNvPr>
          <p:cNvSpPr/>
          <p:nvPr/>
        </p:nvSpPr>
        <p:spPr>
          <a:xfrm>
            <a:off x="2837793" y="5442966"/>
            <a:ext cx="704193" cy="207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F13A8B-CA65-BC4D-95BE-25AD8DD8B67B}"/>
              </a:ext>
            </a:extLst>
          </p:cNvPr>
          <p:cNvSpPr/>
          <p:nvPr/>
        </p:nvSpPr>
        <p:spPr>
          <a:xfrm>
            <a:off x="7085251" y="5446829"/>
            <a:ext cx="704193" cy="207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16DF62-2C2B-2844-95E7-E1FFE7A6DFBC}"/>
              </a:ext>
            </a:extLst>
          </p:cNvPr>
          <p:cNvSpPr/>
          <p:nvPr/>
        </p:nvSpPr>
        <p:spPr>
          <a:xfrm>
            <a:off x="4214648" y="5445122"/>
            <a:ext cx="704193" cy="20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0F05D8B-56AC-1047-8316-0C674610E6DA}"/>
              </a:ext>
            </a:extLst>
          </p:cNvPr>
          <p:cNvSpPr/>
          <p:nvPr/>
        </p:nvSpPr>
        <p:spPr>
          <a:xfrm>
            <a:off x="8640144" y="5442966"/>
            <a:ext cx="704193" cy="207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0F6212B7-2E05-E940-8016-24724AC120DD}"/>
              </a:ext>
            </a:extLst>
          </p:cNvPr>
          <p:cNvSpPr/>
          <p:nvPr/>
        </p:nvSpPr>
        <p:spPr>
          <a:xfrm>
            <a:off x="5559973" y="4380519"/>
            <a:ext cx="1525278" cy="622405"/>
          </a:xfrm>
          <a:prstGeom prst="cloud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Failure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6FD3A92-BB71-8D43-8C69-A8660F66AE41}"/>
              </a:ext>
            </a:extLst>
          </p:cNvPr>
          <p:cNvCxnSpPr>
            <a:cxnSpLocks/>
            <a:stCxn id="6" idx="4"/>
            <a:endCxn id="4" idx="2"/>
          </p:cNvCxnSpPr>
          <p:nvPr/>
        </p:nvCxnSpPr>
        <p:spPr>
          <a:xfrm flipV="1">
            <a:off x="4561490" y="4691722"/>
            <a:ext cx="1003214" cy="382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16730C-FBD5-1E4B-986A-0E4F5339EECE}"/>
              </a:ext>
            </a:extLst>
          </p:cNvPr>
          <p:cNvCxnSpPr>
            <a:cxnSpLocks/>
            <a:stCxn id="4" idx="0"/>
            <a:endCxn id="7" idx="2"/>
          </p:cNvCxnSpPr>
          <p:nvPr/>
        </p:nvCxnSpPr>
        <p:spPr>
          <a:xfrm>
            <a:off x="7083980" y="4691722"/>
            <a:ext cx="422964" cy="382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731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3CDE5C-B3E7-FA44-B963-1F015F651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           </a:t>
            </a:r>
            <a:r>
              <a:rPr lang="en-US" b="1" dirty="0"/>
              <a:t>4. AP and Eventual Consistency</a:t>
            </a:r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AADB0-4428-F84E-BDB9-1BD7BC63E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Both dB Replica A and B maintains a </a:t>
            </a:r>
            <a:r>
              <a:rPr lang="en-US" b="1" dirty="0"/>
              <a:t>Merkle Tree</a:t>
            </a:r>
            <a:r>
              <a:rPr lang="en-US" dirty="0"/>
              <a:t> which has the </a:t>
            </a:r>
            <a:r>
              <a:rPr lang="en-US" b="1" dirty="0"/>
              <a:t>latest Write Transactions.</a:t>
            </a:r>
          </a:p>
          <a:p>
            <a:pPr marL="514350" indent="-514350">
              <a:buAutoNum type="arabicPeriod"/>
            </a:pPr>
            <a:r>
              <a:rPr lang="en-US" dirty="0"/>
              <a:t>Lets say 4 write transactions A, B, C, D occurred on dB A during network Failure.</a:t>
            </a:r>
          </a:p>
          <a:p>
            <a:pPr marL="514350" indent="-514350">
              <a:buAutoNum type="arabicPeriod"/>
            </a:pPr>
            <a:r>
              <a:rPr lang="en-US" dirty="0"/>
              <a:t>Each dB Replica maintains a </a:t>
            </a:r>
            <a:r>
              <a:rPr lang="en-US" b="1" dirty="0"/>
              <a:t>Merkle Tree of write transactions.</a:t>
            </a:r>
          </a:p>
        </p:txBody>
      </p:sp>
    </p:spTree>
    <p:extLst>
      <p:ext uri="{BB962C8B-B14F-4D97-AF65-F5344CB8AC3E}">
        <p14:creationId xmlns:p14="http://schemas.microsoft.com/office/powerpoint/2010/main" val="841484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D8C647-D4B4-7E45-AC33-F6F7E1E61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/>
              <a:t>              1</a:t>
            </a:r>
            <a:r>
              <a:rPr lang="en-US" b="1" dirty="0"/>
              <a:t>. Recap: Database Replication</a:t>
            </a:r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8952F-8823-B34B-B787-2022E2506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Now that we have </a:t>
            </a:r>
            <a:r>
              <a:rPr lang="en-US" b="1" dirty="0"/>
              <a:t>3 dB replicas for each Shard </a:t>
            </a:r>
            <a:r>
              <a:rPr lang="en-US" dirty="0"/>
              <a:t>what happens if we update one shard Replica ?</a:t>
            </a:r>
          </a:p>
          <a:p>
            <a:pPr marL="0" indent="0">
              <a:buNone/>
            </a:pPr>
            <a:r>
              <a:rPr lang="en-US" dirty="0"/>
              <a:t>2. How do we make sure that </a:t>
            </a:r>
            <a:r>
              <a:rPr lang="en-US" b="1" dirty="0"/>
              <a:t>updates are consistent across </a:t>
            </a:r>
            <a:r>
              <a:rPr lang="en-US" dirty="0"/>
              <a:t>shard replicas ?</a:t>
            </a:r>
          </a:p>
          <a:p>
            <a:pPr marL="0" indent="0">
              <a:buNone/>
            </a:pPr>
            <a:r>
              <a:rPr lang="en-US" dirty="0"/>
              <a:t>3. How do we make sure </a:t>
            </a:r>
            <a:r>
              <a:rPr lang="en-US" b="1" dirty="0"/>
              <a:t>read/write operations are in sync </a:t>
            </a:r>
            <a:r>
              <a:rPr lang="en-US" dirty="0"/>
              <a:t>across all the 3 shard Replicas ?</a:t>
            </a:r>
          </a:p>
          <a:p>
            <a:pPr marL="0" indent="0">
              <a:buNone/>
            </a:pPr>
            <a:r>
              <a:rPr lang="en-US" dirty="0"/>
              <a:t>4. How do the </a:t>
            </a:r>
            <a:r>
              <a:rPr lang="en-US" b="1" dirty="0"/>
              <a:t>dB replicas communicate </a:t>
            </a:r>
            <a:r>
              <a:rPr lang="en-US" dirty="0"/>
              <a:t>among themselves ?</a:t>
            </a:r>
          </a:p>
          <a:p>
            <a:pPr marL="0" indent="0">
              <a:buNone/>
            </a:pPr>
            <a:r>
              <a:rPr lang="en-US" dirty="0"/>
              <a:t>5. We have few </a:t>
            </a:r>
            <a:r>
              <a:rPr lang="en-US" b="1" dirty="0"/>
              <a:t>dB replication models(Master-Slave, Master-Master) </a:t>
            </a:r>
            <a:r>
              <a:rPr lang="en-US" dirty="0"/>
              <a:t>to to fix this problem.</a:t>
            </a:r>
          </a:p>
        </p:txBody>
      </p:sp>
    </p:spTree>
    <p:extLst>
      <p:ext uri="{BB962C8B-B14F-4D97-AF65-F5344CB8AC3E}">
        <p14:creationId xmlns:p14="http://schemas.microsoft.com/office/powerpoint/2010/main" val="32895708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4719-8471-3B4E-80F9-22A6B0AEA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</a:t>
            </a:r>
            <a:r>
              <a:rPr lang="en-US" b="1" dirty="0"/>
              <a:t>4. Merkle Tree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0BC9A-5AB9-3942-A3F5-8E87E06BE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We hash the transaction from leaf up to the root of tree </a:t>
            </a:r>
            <a:r>
              <a:rPr lang="en-US" b="1" dirty="0"/>
              <a:t>at each </a:t>
            </a:r>
            <a:r>
              <a:rPr lang="en-US" b="1" dirty="0" err="1"/>
              <a:t>dB.</a:t>
            </a:r>
            <a:endParaRPr lang="en-US" b="1" dirty="0"/>
          </a:p>
          <a:p>
            <a:pPr marL="514350" indent="-514350">
              <a:buAutoNum type="arabicPeriod"/>
            </a:pPr>
            <a:r>
              <a:rPr lang="en-US" dirty="0"/>
              <a:t>Now we perform </a:t>
            </a:r>
            <a:r>
              <a:rPr lang="en-US" b="1" dirty="0"/>
              <a:t>Tree Traversal(O(N)) </a:t>
            </a:r>
            <a:r>
              <a:rPr lang="en-US" dirty="0"/>
              <a:t>and do </a:t>
            </a:r>
            <a:r>
              <a:rPr lang="en-US" b="1" dirty="0"/>
              <a:t>data sync between dBs </a:t>
            </a:r>
            <a:r>
              <a:rPr lang="en-US" dirty="0"/>
              <a:t>as network is up.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9B2452-EDBA-D541-B6D1-5C220EBB02CE}"/>
              </a:ext>
            </a:extLst>
          </p:cNvPr>
          <p:cNvSpPr/>
          <p:nvPr/>
        </p:nvSpPr>
        <p:spPr>
          <a:xfrm>
            <a:off x="3415865" y="6105239"/>
            <a:ext cx="1912883" cy="367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Transaction 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18708A-B9F3-064F-8013-4CD6F6430F5F}"/>
              </a:ext>
            </a:extLst>
          </p:cNvPr>
          <p:cNvSpPr/>
          <p:nvPr/>
        </p:nvSpPr>
        <p:spPr>
          <a:xfrm>
            <a:off x="262762" y="6105239"/>
            <a:ext cx="1912883" cy="367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Transaction 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C4A406-3D5B-4F4C-B161-D428D65CCD9B}"/>
              </a:ext>
            </a:extLst>
          </p:cNvPr>
          <p:cNvSpPr/>
          <p:nvPr/>
        </p:nvSpPr>
        <p:spPr>
          <a:xfrm>
            <a:off x="9522372" y="6125013"/>
            <a:ext cx="1912883" cy="367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Transaction 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297D7C-0B59-6D4E-A5A3-C395C898C4B1}"/>
              </a:ext>
            </a:extLst>
          </p:cNvPr>
          <p:cNvSpPr/>
          <p:nvPr/>
        </p:nvSpPr>
        <p:spPr>
          <a:xfrm>
            <a:off x="6568968" y="6109223"/>
            <a:ext cx="1912883" cy="367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Transaction 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A20BFD-3D35-504B-AA13-9E94A0BDAD77}"/>
              </a:ext>
            </a:extLst>
          </p:cNvPr>
          <p:cNvSpPr/>
          <p:nvPr/>
        </p:nvSpPr>
        <p:spPr>
          <a:xfrm>
            <a:off x="572818" y="5090991"/>
            <a:ext cx="825057" cy="367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H(A)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3ED2C6-D9FE-E14C-B4FA-47DBD4F81F3A}"/>
              </a:ext>
            </a:extLst>
          </p:cNvPr>
          <p:cNvSpPr/>
          <p:nvPr/>
        </p:nvSpPr>
        <p:spPr>
          <a:xfrm>
            <a:off x="3959777" y="5090991"/>
            <a:ext cx="825057" cy="367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H(B)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EEAE7B-6ACF-BB4E-BE1F-0C4DAD198F2E}"/>
              </a:ext>
            </a:extLst>
          </p:cNvPr>
          <p:cNvSpPr/>
          <p:nvPr/>
        </p:nvSpPr>
        <p:spPr>
          <a:xfrm>
            <a:off x="7112880" y="5090991"/>
            <a:ext cx="825057" cy="367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H(C)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0413A2-196F-8047-870E-827E1254C9A3}"/>
              </a:ext>
            </a:extLst>
          </p:cNvPr>
          <p:cNvSpPr/>
          <p:nvPr/>
        </p:nvSpPr>
        <p:spPr>
          <a:xfrm>
            <a:off x="10066284" y="5090991"/>
            <a:ext cx="825057" cy="367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H(D)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DA18E9-DB4D-5140-B31B-DB2542956EE9}"/>
              </a:ext>
            </a:extLst>
          </p:cNvPr>
          <p:cNvCxnSpPr>
            <a:stCxn id="8" idx="2"/>
          </p:cNvCxnSpPr>
          <p:nvPr/>
        </p:nvCxnSpPr>
        <p:spPr>
          <a:xfrm flipH="1">
            <a:off x="985346" y="5458853"/>
            <a:ext cx="1" cy="646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048D9CB-76BB-6F46-B4A8-07F23C7B521B}"/>
              </a:ext>
            </a:extLst>
          </p:cNvPr>
          <p:cNvCxnSpPr/>
          <p:nvPr/>
        </p:nvCxnSpPr>
        <p:spPr>
          <a:xfrm flipH="1">
            <a:off x="4369680" y="5468740"/>
            <a:ext cx="1" cy="646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7E377DF-7BDE-514E-8C6B-4B425B68AAFF}"/>
              </a:ext>
            </a:extLst>
          </p:cNvPr>
          <p:cNvCxnSpPr/>
          <p:nvPr/>
        </p:nvCxnSpPr>
        <p:spPr>
          <a:xfrm flipH="1">
            <a:off x="7528039" y="5458853"/>
            <a:ext cx="1" cy="646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D7BA7FB-F6B7-3541-9B5F-03BC3DF42500}"/>
              </a:ext>
            </a:extLst>
          </p:cNvPr>
          <p:cNvCxnSpPr>
            <a:cxnSpLocks/>
            <a:stCxn id="11" idx="2"/>
            <a:endCxn id="6" idx="0"/>
          </p:cNvCxnSpPr>
          <p:nvPr/>
        </p:nvCxnSpPr>
        <p:spPr>
          <a:xfrm>
            <a:off x="10478813" y="5458853"/>
            <a:ext cx="1" cy="6661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A7A4E98-56FF-A04A-90BF-44E061A91747}"/>
              </a:ext>
            </a:extLst>
          </p:cNvPr>
          <p:cNvSpPr/>
          <p:nvPr/>
        </p:nvSpPr>
        <p:spPr>
          <a:xfrm>
            <a:off x="1786765" y="4369156"/>
            <a:ext cx="1534507" cy="367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H(H(A), H(B))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112422-9DA0-5B4A-8196-6AAAF5D95B85}"/>
              </a:ext>
            </a:extLst>
          </p:cNvPr>
          <p:cNvSpPr/>
          <p:nvPr/>
        </p:nvSpPr>
        <p:spPr>
          <a:xfrm>
            <a:off x="8303178" y="4369156"/>
            <a:ext cx="1534507" cy="367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H(H(C), H(D))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513CEAC-4937-CE4B-A48D-1C6B1B174AFD}"/>
              </a:ext>
            </a:extLst>
          </p:cNvPr>
          <p:cNvSpPr/>
          <p:nvPr/>
        </p:nvSpPr>
        <p:spPr>
          <a:xfrm>
            <a:off x="3883579" y="3143010"/>
            <a:ext cx="5838490" cy="367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H[H(H(A), H(B)), H(H(C), H(D))]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0F69A43-CE89-A944-83F3-6A2B663F0907}"/>
              </a:ext>
            </a:extLst>
          </p:cNvPr>
          <p:cNvCxnSpPr>
            <a:stCxn id="22" idx="2"/>
            <a:endCxn id="19" idx="0"/>
          </p:cNvCxnSpPr>
          <p:nvPr/>
        </p:nvCxnSpPr>
        <p:spPr>
          <a:xfrm flipH="1">
            <a:off x="2554019" y="3510872"/>
            <a:ext cx="4248805" cy="8582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5F8BD6-31AA-0441-BFA5-6A1D49823A74}"/>
              </a:ext>
            </a:extLst>
          </p:cNvPr>
          <p:cNvCxnSpPr>
            <a:cxnSpLocks/>
            <a:stCxn id="22" idx="2"/>
            <a:endCxn id="21" idx="0"/>
          </p:cNvCxnSpPr>
          <p:nvPr/>
        </p:nvCxnSpPr>
        <p:spPr>
          <a:xfrm>
            <a:off x="6802824" y="3510872"/>
            <a:ext cx="2267608" cy="8582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50C0D7-AE83-334F-8BC4-94C7C856553A}"/>
              </a:ext>
            </a:extLst>
          </p:cNvPr>
          <p:cNvCxnSpPr>
            <a:cxnSpLocks/>
            <a:stCxn id="19" idx="2"/>
            <a:endCxn id="8" idx="0"/>
          </p:cNvCxnSpPr>
          <p:nvPr/>
        </p:nvCxnSpPr>
        <p:spPr>
          <a:xfrm flipH="1">
            <a:off x="985347" y="4737018"/>
            <a:ext cx="1568672" cy="3539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7C1611C-28A3-B94F-A448-DA28BAD1A1F0}"/>
              </a:ext>
            </a:extLst>
          </p:cNvPr>
          <p:cNvCxnSpPr>
            <a:cxnSpLocks/>
            <a:stCxn id="19" idx="2"/>
            <a:endCxn id="9" idx="0"/>
          </p:cNvCxnSpPr>
          <p:nvPr/>
        </p:nvCxnSpPr>
        <p:spPr>
          <a:xfrm>
            <a:off x="2554019" y="4737018"/>
            <a:ext cx="1818287" cy="3539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C3F3678-1E0F-2A49-8B9F-4196C4C048BD}"/>
              </a:ext>
            </a:extLst>
          </p:cNvPr>
          <p:cNvCxnSpPr>
            <a:cxnSpLocks/>
            <a:stCxn id="21" idx="2"/>
            <a:endCxn id="11" idx="0"/>
          </p:cNvCxnSpPr>
          <p:nvPr/>
        </p:nvCxnSpPr>
        <p:spPr>
          <a:xfrm>
            <a:off x="9070432" y="4737018"/>
            <a:ext cx="1408381" cy="3539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C77E5A8-06EF-8D4B-A2D5-362B229B4B34}"/>
              </a:ext>
            </a:extLst>
          </p:cNvPr>
          <p:cNvCxnSpPr>
            <a:cxnSpLocks/>
            <a:stCxn id="21" idx="2"/>
            <a:endCxn id="10" idx="0"/>
          </p:cNvCxnSpPr>
          <p:nvPr/>
        </p:nvCxnSpPr>
        <p:spPr>
          <a:xfrm flipH="1">
            <a:off x="7525409" y="4737018"/>
            <a:ext cx="1545023" cy="3539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1801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21D54D-4FB4-E94E-8E9E-6D00C139A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  </a:t>
            </a:r>
            <a:r>
              <a:rPr lang="en-US" b="1" dirty="0">
                <a:solidFill>
                  <a:srgbClr val="FFFFFF"/>
                </a:solidFill>
              </a:rPr>
              <a:t>Stay Tuned for Next session 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D1E9B-013E-2D49-911E-6633141C7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Caching and CDN </a:t>
            </a:r>
          </a:p>
        </p:txBody>
      </p:sp>
    </p:spTree>
    <p:extLst>
      <p:ext uri="{BB962C8B-B14F-4D97-AF65-F5344CB8AC3E}">
        <p14:creationId xmlns:p14="http://schemas.microsoft.com/office/powerpoint/2010/main" val="38716861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50733-210A-FF4F-B066-E9B2400F5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6DEEB-A288-1D4F-840A-1765C9DFA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18E5C0-55BC-554D-AB68-38B097E20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035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1B0D7D7-D16D-A746-A377-5B665BF6C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</a:t>
            </a:r>
            <a:b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3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 Database Replication Models</a:t>
            </a:r>
            <a:b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3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96961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D71DB1-BFD1-EC47-9114-B9C47A9CD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            </a:t>
            </a:r>
            <a:r>
              <a:rPr lang="en-US" b="1"/>
              <a:t>2. Database Replication Models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3E07A-3F6B-B240-804F-8DBD657A3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Single Primary Replication Model(Master-Slave)</a:t>
            </a:r>
          </a:p>
          <a:p>
            <a:pPr marL="0" indent="0">
              <a:buNone/>
            </a:pPr>
            <a:r>
              <a:rPr lang="en-US" dirty="0"/>
              <a:t>2. Multi Primary Replication Model(Master-Master)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519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28092-5F86-7B4C-9B44-C1FCEA53A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          </a:t>
            </a:r>
            <a:r>
              <a:rPr lang="en-US" b="1" dirty="0"/>
              <a:t>2.1 Single Primary Replication Model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672ED-584A-2145-BF97-064DB6C66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This model helps in </a:t>
            </a:r>
            <a:r>
              <a:rPr lang="en-US" b="1" dirty="0"/>
              <a:t>distributing the read </a:t>
            </a:r>
            <a:r>
              <a:rPr lang="en-US" dirty="0"/>
              <a:t>request loads across </a:t>
            </a:r>
            <a:r>
              <a:rPr lang="en-US" dirty="0" err="1"/>
              <a:t>dBs.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 In this model we have </a:t>
            </a:r>
            <a:r>
              <a:rPr lang="en-US" b="1" dirty="0"/>
              <a:t>two types of dBs</a:t>
            </a:r>
            <a:r>
              <a:rPr lang="en-US" dirty="0"/>
              <a:t>- A </a:t>
            </a:r>
            <a:r>
              <a:rPr lang="en-US" b="1" dirty="0"/>
              <a:t>Primary dB(Master)</a:t>
            </a:r>
            <a:r>
              <a:rPr lang="en-US" dirty="0"/>
              <a:t> and </a:t>
            </a:r>
            <a:r>
              <a:rPr lang="en-US" b="1" dirty="0"/>
              <a:t>Secondary dBs(Slave).</a:t>
            </a:r>
          </a:p>
          <a:p>
            <a:pPr marL="0" indent="0">
              <a:buNone/>
            </a:pPr>
            <a:r>
              <a:rPr lang="en-US" dirty="0"/>
              <a:t>3.</a:t>
            </a:r>
            <a:r>
              <a:rPr lang="en-US" b="1" dirty="0"/>
              <a:t>Primary dB(Master):</a:t>
            </a:r>
            <a:r>
              <a:rPr lang="en-US" dirty="0"/>
              <a:t>We can perform </a:t>
            </a:r>
            <a:r>
              <a:rPr lang="en-US" b="1" dirty="0"/>
              <a:t>read/write </a:t>
            </a:r>
            <a:r>
              <a:rPr lang="en-US" dirty="0"/>
              <a:t>operation on </a:t>
            </a:r>
            <a:r>
              <a:rPr lang="en-US" dirty="0" err="1"/>
              <a:t>ths</a:t>
            </a:r>
            <a:r>
              <a:rPr lang="en-US" dirty="0"/>
              <a:t> </a:t>
            </a:r>
            <a:r>
              <a:rPr lang="en-US" dirty="0" err="1"/>
              <a:t>dB.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4. </a:t>
            </a:r>
            <a:r>
              <a:rPr lang="en-US" b="1" dirty="0"/>
              <a:t>Secondary dBs(Slaves):  </a:t>
            </a:r>
            <a:r>
              <a:rPr lang="en-US" dirty="0"/>
              <a:t>We can perform </a:t>
            </a:r>
            <a:r>
              <a:rPr lang="en-US" b="1" dirty="0"/>
              <a:t>ONLY read </a:t>
            </a:r>
            <a:r>
              <a:rPr lang="en-US" dirty="0"/>
              <a:t>operation on this </a:t>
            </a:r>
            <a:r>
              <a:rPr lang="en-US" dirty="0" err="1"/>
              <a:t>dB.</a:t>
            </a:r>
            <a:endParaRPr lang="en-US" dirty="0"/>
          </a:p>
          <a:p>
            <a:pPr marL="514350" indent="-514350">
              <a:buAutoNum type="arabicPeriod"/>
            </a:pP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DF2F97-EAC0-0B4B-B27F-83E78FC17203}"/>
              </a:ext>
            </a:extLst>
          </p:cNvPr>
          <p:cNvSpPr/>
          <p:nvPr/>
        </p:nvSpPr>
        <p:spPr>
          <a:xfrm>
            <a:off x="2028497" y="4708634"/>
            <a:ext cx="1860331" cy="1177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 dB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9B0CC3-99BA-464D-B94E-CC61D4A00D7F}"/>
              </a:ext>
            </a:extLst>
          </p:cNvPr>
          <p:cNvSpPr/>
          <p:nvPr/>
        </p:nvSpPr>
        <p:spPr>
          <a:xfrm>
            <a:off x="5165834" y="4708634"/>
            <a:ext cx="1860331" cy="1177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Slave dB 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837473-EDA2-1D4D-B1B1-FFA5DC15F084}"/>
              </a:ext>
            </a:extLst>
          </p:cNvPr>
          <p:cNvSpPr/>
          <p:nvPr/>
        </p:nvSpPr>
        <p:spPr>
          <a:xfrm>
            <a:off x="8297917" y="4708634"/>
            <a:ext cx="1860331" cy="1177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Slave dB B</a:t>
            </a:r>
          </a:p>
        </p:txBody>
      </p:sp>
    </p:spTree>
    <p:extLst>
      <p:ext uri="{BB962C8B-B14F-4D97-AF65-F5344CB8AC3E}">
        <p14:creationId xmlns:p14="http://schemas.microsoft.com/office/powerpoint/2010/main" val="3859656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5604A-3297-9745-8044-EE00AADB8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2.1 Single Primary Replication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5F0F7-1929-6C4A-AFD5-238ADF945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Every </a:t>
            </a:r>
            <a:r>
              <a:rPr lang="en-US" b="1" dirty="0"/>
              <a:t>Read request </a:t>
            </a:r>
            <a:r>
              <a:rPr lang="en-US" dirty="0"/>
              <a:t>can be redirected to any of the 3 dB Replica.</a:t>
            </a:r>
          </a:p>
          <a:p>
            <a:pPr marL="514350" indent="-514350">
              <a:buAutoNum type="arabicPeriod"/>
            </a:pPr>
            <a:r>
              <a:rPr lang="en-US" dirty="0"/>
              <a:t>We use a load balancer to distribute read request load evenly.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257E6-C47D-C148-88FA-C5C4F29F371B}"/>
              </a:ext>
            </a:extLst>
          </p:cNvPr>
          <p:cNvSpPr/>
          <p:nvPr/>
        </p:nvSpPr>
        <p:spPr>
          <a:xfrm>
            <a:off x="1944414" y="2974426"/>
            <a:ext cx="1860331" cy="1177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 dB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9CC0B6-7EFE-D34F-A154-669E07BC6967}"/>
              </a:ext>
            </a:extLst>
          </p:cNvPr>
          <p:cNvSpPr/>
          <p:nvPr/>
        </p:nvSpPr>
        <p:spPr>
          <a:xfrm>
            <a:off x="5165834" y="2974427"/>
            <a:ext cx="1860331" cy="1177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Slave dB 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B0E723-058E-774B-9E23-D10A1B10BB82}"/>
              </a:ext>
            </a:extLst>
          </p:cNvPr>
          <p:cNvSpPr/>
          <p:nvPr/>
        </p:nvSpPr>
        <p:spPr>
          <a:xfrm>
            <a:off x="8586952" y="2974427"/>
            <a:ext cx="1860331" cy="1177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Slave dB B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D0D285-200F-ED4A-8D4F-43DDD858BD72}"/>
              </a:ext>
            </a:extLst>
          </p:cNvPr>
          <p:cNvCxnSpPr/>
          <p:nvPr/>
        </p:nvCxnSpPr>
        <p:spPr>
          <a:xfrm>
            <a:off x="2606566" y="4162535"/>
            <a:ext cx="0" cy="17867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30CFC9-E498-574A-97D7-03298791949C}"/>
              </a:ext>
            </a:extLst>
          </p:cNvPr>
          <p:cNvCxnSpPr/>
          <p:nvPr/>
        </p:nvCxnSpPr>
        <p:spPr>
          <a:xfrm>
            <a:off x="6096000" y="4151586"/>
            <a:ext cx="0" cy="17867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FCB5C6-0750-7144-83C1-DE6E3518BF19}"/>
              </a:ext>
            </a:extLst>
          </p:cNvPr>
          <p:cNvCxnSpPr/>
          <p:nvPr/>
        </p:nvCxnSpPr>
        <p:spPr>
          <a:xfrm>
            <a:off x="9501352" y="4151586"/>
            <a:ext cx="0" cy="17867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1B3E38B-8EC5-AA4F-A5B9-08BF5A635AEB}"/>
              </a:ext>
            </a:extLst>
          </p:cNvPr>
          <p:cNvSpPr/>
          <p:nvPr/>
        </p:nvSpPr>
        <p:spPr>
          <a:xfrm>
            <a:off x="1839313" y="4981903"/>
            <a:ext cx="662149" cy="26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C1E8B0-7C3F-6C42-8752-EFEFE9996C23}"/>
              </a:ext>
            </a:extLst>
          </p:cNvPr>
          <p:cNvSpPr/>
          <p:nvPr/>
        </p:nvSpPr>
        <p:spPr>
          <a:xfrm>
            <a:off x="8731468" y="5055914"/>
            <a:ext cx="662149" cy="26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A0CA73-1EBF-1044-89F4-EE91E0A9E45D}"/>
              </a:ext>
            </a:extLst>
          </p:cNvPr>
          <p:cNvSpPr/>
          <p:nvPr/>
        </p:nvSpPr>
        <p:spPr>
          <a:xfrm>
            <a:off x="5336628" y="4981902"/>
            <a:ext cx="662149" cy="26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410541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3113</Words>
  <Application>Microsoft Macintosh PowerPoint</Application>
  <PresentationFormat>Widescreen</PresentationFormat>
  <Paragraphs>451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Calibri</vt:lpstr>
      <vt:lpstr>Calibri Light</vt:lpstr>
      <vt:lpstr>Office Theme</vt:lpstr>
      <vt:lpstr>Database Scalability</vt:lpstr>
      <vt:lpstr>                 What we will learn today ?</vt:lpstr>
      <vt:lpstr>                                1. Recap </vt:lpstr>
      <vt:lpstr>            1. Recap: Database Replication</vt:lpstr>
      <vt:lpstr>              1. Recap: Database Replication</vt:lpstr>
      <vt:lpstr>              2. Database Replication Models </vt:lpstr>
      <vt:lpstr>            2. Database Replication Models</vt:lpstr>
      <vt:lpstr>           2.1 Single Primary Replication Model  </vt:lpstr>
      <vt:lpstr>        2.1 Single Primary Replication Model</vt:lpstr>
      <vt:lpstr>        2.1 Single Primary Replication Model</vt:lpstr>
      <vt:lpstr>        2.1 Single Primary Replication Model</vt:lpstr>
      <vt:lpstr>         2.1 Concerns with Single Primary                          Replication Model</vt:lpstr>
      <vt:lpstr>        2.2 Multi Primary Replication Model</vt:lpstr>
      <vt:lpstr>        2.2 Multi Primary Replication Model</vt:lpstr>
      <vt:lpstr>         2.2 Multi Primary Replication Model</vt:lpstr>
      <vt:lpstr>          2.2 Multi Primary Replication Model</vt:lpstr>
      <vt:lpstr>         2.2 Concerns with Multi Primary                          Replication Model</vt:lpstr>
      <vt:lpstr>              2.2 Concerns with Multi Primary                           Replication Model</vt:lpstr>
      <vt:lpstr>3. 2-Phase Commit Protocol </vt:lpstr>
      <vt:lpstr>                   3. 2-Phase Commit Protocol</vt:lpstr>
      <vt:lpstr>                 3. 2-Phase Commit Protocol</vt:lpstr>
      <vt:lpstr>             3. 2-Phase Commit Protocol:            Defining roles and assumptions</vt:lpstr>
      <vt:lpstr>                  3. 2-Phase Commit Protocol</vt:lpstr>
      <vt:lpstr>                 3. 2-Phase Commit Protocol</vt:lpstr>
      <vt:lpstr>            3. 2-Phase Commit: Voting Phase</vt:lpstr>
      <vt:lpstr>             3. 2-Phase Commit: Voting Phase</vt:lpstr>
      <vt:lpstr>             3. 2-Phase Commit: Commit Phase</vt:lpstr>
      <vt:lpstr>            3. 2-Phase Commit: Commit Phase</vt:lpstr>
      <vt:lpstr>   3. 2-Phase Commit: Atomic Commit Rule</vt:lpstr>
      <vt:lpstr>                3. Timeouts in Atomic Commit</vt:lpstr>
      <vt:lpstr>              3. Timeouts in Atomic Commit</vt:lpstr>
      <vt:lpstr>   3. 2-Phase Commit: Termination Protocol</vt:lpstr>
      <vt:lpstr>   3. 2-Phase Commit: Termination Protocol</vt:lpstr>
      <vt:lpstr>    3. 2-Phase Commit: Termination Protocol</vt:lpstr>
      <vt:lpstr>   3. 2-Phase Commit: Termination Protocol</vt:lpstr>
      <vt:lpstr>    3. 2-Phase Commit: Termination Protocol</vt:lpstr>
      <vt:lpstr>  3. 2-Phase Commit: Handling Crash/Reboot</vt:lpstr>
      <vt:lpstr>     3. 2-Phase Commit: Recovery Protocol</vt:lpstr>
      <vt:lpstr>     3. Network Failure between dB Nodes</vt:lpstr>
      <vt:lpstr>4. CAP Theorem</vt:lpstr>
      <vt:lpstr>                          4. CAP Theorem</vt:lpstr>
      <vt:lpstr>                       4. Consistency Patterns</vt:lpstr>
      <vt:lpstr>                 4. Availability Numbers</vt:lpstr>
      <vt:lpstr>PowerPoint Presentation</vt:lpstr>
      <vt:lpstr>                  4. CAP Theorem: CA</vt:lpstr>
      <vt:lpstr>                  4. CAP Theorem: CP[SQL dBs]</vt:lpstr>
      <vt:lpstr>                  4. CAP Theorem: AP[NoSQL dBs]</vt:lpstr>
      <vt:lpstr>                4. AP and Eventual Consistency</vt:lpstr>
      <vt:lpstr>           4. AP and Eventual Consistency</vt:lpstr>
      <vt:lpstr>                          4. Merkle Tree </vt:lpstr>
      <vt:lpstr>  Stay Tuned for Next session on: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Scalability</dc:title>
  <dc:creator>Bhardwaj, Amrit Dilip</dc:creator>
  <cp:lastModifiedBy>Bhardwaj, Amrit Dilip</cp:lastModifiedBy>
  <cp:revision>5</cp:revision>
  <dcterms:created xsi:type="dcterms:W3CDTF">2020-08-06T04:58:58Z</dcterms:created>
  <dcterms:modified xsi:type="dcterms:W3CDTF">2020-08-06T05:00:33Z</dcterms:modified>
</cp:coreProperties>
</file>