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1704d4864_2_2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1704d4864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1704d4864_2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1704d4864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1704d4864_2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1704d4864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1704d4864_2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1704d4864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1704d4864_2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1704d4864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1704d4864_2_2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1704d4864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1704d4864_2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1704d4864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106e77a0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106e77a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1704d4864_2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1704d4864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1704d4864_2_1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1704d4864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1704d4864_2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1704d4864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1704d4864_2_2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1704d4864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827850" y="2648275"/>
            <a:ext cx="7488300" cy="12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900"/>
          </a:p>
          <a:p>
            <a:pPr indent="0" lvl="0" marL="0" rtl="0" algn="l">
              <a:spcBef>
                <a:spcPts val="0"/>
              </a:spcBef>
              <a:spcAft>
                <a:spcPts val="0"/>
              </a:spcAft>
              <a:buNone/>
            </a:pPr>
            <a:r>
              <a:rPr lang="en" sz="3200"/>
              <a:t>CP301 Development Engineering Project</a:t>
            </a:r>
            <a:r>
              <a:rPr lang="en" sz="3900"/>
              <a:t> </a:t>
            </a:r>
            <a:endParaRPr sz="3900"/>
          </a:p>
          <a:p>
            <a:pPr indent="0" lvl="0" marL="0" rtl="0" algn="l">
              <a:spcBef>
                <a:spcPts val="0"/>
              </a:spcBef>
              <a:spcAft>
                <a:spcPts val="0"/>
              </a:spcAft>
              <a:buNone/>
            </a:pPr>
            <a:r>
              <a:rPr lang="en" sz="3900"/>
              <a:t>       </a:t>
            </a:r>
            <a:r>
              <a:rPr lang="en" sz="3900"/>
              <a:t>File Man</a:t>
            </a:r>
            <a:r>
              <a:rPr lang="en" sz="3900"/>
              <a:t>a</a:t>
            </a:r>
            <a:r>
              <a:rPr lang="en" sz="3900"/>
              <a:t>gement System</a:t>
            </a:r>
            <a:endParaRPr sz="3900"/>
          </a:p>
        </p:txBody>
      </p:sp>
      <p:pic>
        <p:nvPicPr>
          <p:cNvPr id="68" name="Google Shape;68;p13"/>
          <p:cNvPicPr preferRelativeResize="0"/>
          <p:nvPr/>
        </p:nvPicPr>
        <p:blipFill>
          <a:blip r:embed="rId3">
            <a:alphaModFix/>
          </a:blip>
          <a:stretch>
            <a:fillRect/>
          </a:stretch>
        </p:blipFill>
        <p:spPr>
          <a:xfrm>
            <a:off x="3939737" y="825100"/>
            <a:ext cx="1264525" cy="1459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Generation of File</a:t>
            </a:r>
            <a:endParaRPr/>
          </a:p>
        </p:txBody>
      </p:sp>
      <p:sp>
        <p:nvSpPr>
          <p:cNvPr id="122" name="Google Shape;122;p22"/>
          <p:cNvSpPr txBox="1"/>
          <p:nvPr>
            <p:ph idx="1" type="body"/>
          </p:nvPr>
        </p:nvSpPr>
        <p:spPr>
          <a:xfrm>
            <a:off x="471900" y="1919075"/>
            <a:ext cx="765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User can generate a new file using application.</a:t>
            </a:r>
            <a:endParaRPr sz="1600"/>
          </a:p>
          <a:p>
            <a:pPr indent="-330200" lvl="0" marL="457200" rtl="0" algn="l">
              <a:spcBef>
                <a:spcPts val="1200"/>
              </a:spcBef>
              <a:spcAft>
                <a:spcPts val="0"/>
              </a:spcAft>
              <a:buSzPts val="1600"/>
              <a:buChar char="●"/>
            </a:pPr>
            <a:r>
              <a:rPr lang="en" sz="1600"/>
              <a:t>First scan new QR code using inbuilt scanner and enter the file name. New file with the scanned QR will be created in the application.</a:t>
            </a:r>
            <a:endParaRPr sz="1600"/>
          </a:p>
          <a:p>
            <a:pPr indent="-330200" lvl="0" marL="457200" rtl="0" algn="l">
              <a:spcBef>
                <a:spcPts val="1200"/>
              </a:spcBef>
              <a:spcAft>
                <a:spcPts val="0"/>
              </a:spcAft>
              <a:buSzPts val="1600"/>
              <a:buChar char="●"/>
            </a:pPr>
            <a:r>
              <a:rPr lang="en" sz="1600"/>
              <a:t>New file can be created by the user under his any role ie. professor, dean, registrar etc.</a:t>
            </a:r>
            <a:endParaRPr sz="1600"/>
          </a:p>
          <a:p>
            <a:pPr indent="-330200" lvl="0" marL="457200" rtl="0" algn="l">
              <a:spcBef>
                <a:spcPts val="1200"/>
              </a:spcBef>
              <a:spcAft>
                <a:spcPts val="1200"/>
              </a:spcAft>
              <a:buSzPts val="1600"/>
              <a:buChar char="●"/>
            </a:pPr>
            <a:r>
              <a:rPr lang="en" sz="1600"/>
              <a:t>Now new file created can be tracked, as qr is scanned by subsequent persons, through the application.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Receive Files</a:t>
            </a:r>
            <a:endParaRPr/>
          </a:p>
        </p:txBody>
      </p:sp>
      <p:sp>
        <p:nvSpPr>
          <p:cNvPr id="128" name="Google Shape;128;p23"/>
          <p:cNvSpPr txBox="1"/>
          <p:nvPr>
            <p:ph idx="1" type="body"/>
          </p:nvPr>
        </p:nvSpPr>
        <p:spPr>
          <a:xfrm>
            <a:off x="471900" y="2193875"/>
            <a:ext cx="765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 the process of file movement, one person receive file from another one.</a:t>
            </a:r>
            <a:endParaRPr sz="1600"/>
          </a:p>
          <a:p>
            <a:pPr indent="-330200" lvl="0" marL="457200" rtl="0" algn="l">
              <a:spcBef>
                <a:spcPts val="1200"/>
              </a:spcBef>
              <a:spcAft>
                <a:spcPts val="0"/>
              </a:spcAft>
              <a:buSzPts val="1600"/>
              <a:buChar char="●"/>
            </a:pPr>
            <a:r>
              <a:rPr lang="en" sz="1600"/>
              <a:t>While receiving file user scans the QR code present on the respective file. As soon as QR code is scanned file status will get updated in the application (more specifically in the plan to send) that the file has been received by that user.</a:t>
            </a:r>
            <a:endParaRPr sz="1600"/>
          </a:p>
          <a:p>
            <a:pPr indent="-330200" lvl="0" marL="457200" rtl="0" algn="l">
              <a:spcBef>
                <a:spcPts val="1200"/>
              </a:spcBef>
              <a:spcAft>
                <a:spcPts val="1200"/>
              </a:spcAft>
              <a:buSzPts val="1600"/>
              <a:buChar char="●"/>
            </a:pPr>
            <a:r>
              <a:rPr lang="en" sz="1600"/>
              <a:t>Now other users will also be able to see the current status of the file.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 to Send</a:t>
            </a:r>
            <a:endParaRPr/>
          </a:p>
        </p:txBody>
      </p:sp>
      <p:sp>
        <p:nvSpPr>
          <p:cNvPr id="134" name="Google Shape;134;p24"/>
          <p:cNvSpPr txBox="1"/>
          <p:nvPr>
            <p:ph idx="1" type="body"/>
          </p:nvPr>
        </p:nvSpPr>
        <p:spPr>
          <a:xfrm>
            <a:off x="471900" y="2193875"/>
            <a:ext cx="765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feature is used when a user decides to forward the file further to concerned authority</a:t>
            </a:r>
            <a:endParaRPr sz="1600"/>
          </a:p>
          <a:p>
            <a:pPr indent="-330200" lvl="0" marL="457200" rtl="0" algn="l">
              <a:spcBef>
                <a:spcPts val="1200"/>
              </a:spcBef>
              <a:spcAft>
                <a:spcPts val="0"/>
              </a:spcAft>
              <a:buSzPts val="1600"/>
              <a:buChar char="●"/>
            </a:pPr>
            <a:r>
              <a:rPr lang="en" sz="1600"/>
              <a:t> A user need to decide his role (e.g. HOD, Wardan, etc) and the person he want to send the file, then he can click on </a:t>
            </a:r>
            <a:r>
              <a:rPr b="1" lang="en" sz="1600"/>
              <a:t>plan to </a:t>
            </a:r>
            <a:r>
              <a:rPr b="1" lang="en" sz="1600"/>
              <a:t>send</a:t>
            </a:r>
            <a:r>
              <a:rPr lang="en" sz="1600"/>
              <a:t> to actually send the file. </a:t>
            </a:r>
            <a:endParaRPr sz="1600"/>
          </a:p>
          <a:p>
            <a:pPr indent="-330200" lvl="0" marL="457200" rtl="0" algn="l">
              <a:spcBef>
                <a:spcPts val="1200"/>
              </a:spcBef>
              <a:spcAft>
                <a:spcPts val="1200"/>
              </a:spcAft>
              <a:buSzPts val="1600"/>
              <a:buChar char="●"/>
            </a:pPr>
            <a:r>
              <a:rPr lang="en" sz="1600"/>
              <a:t>User can also view all the “</a:t>
            </a:r>
            <a:r>
              <a:rPr lang="en" sz="1600"/>
              <a:t>plan to send”</a:t>
            </a:r>
            <a:r>
              <a:rPr lang="en" sz="1600"/>
              <a:t> files with different color code, for example, a green color means that file has been only sent for one day, yellow color means two days, red color means more than two days. Current user is notified when file is received by next person.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Approve/ Disapprove</a:t>
            </a:r>
            <a:endParaRPr/>
          </a:p>
        </p:txBody>
      </p:sp>
      <p:sp>
        <p:nvSpPr>
          <p:cNvPr id="140" name="Google Shape;140;p25"/>
          <p:cNvSpPr txBox="1"/>
          <p:nvPr>
            <p:ph idx="1" type="body"/>
          </p:nvPr>
        </p:nvSpPr>
        <p:spPr>
          <a:xfrm>
            <a:off x="471900" y="2193875"/>
            <a:ext cx="765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file moving within a system when reaches a user who can approve or disapprove the file.</a:t>
            </a:r>
            <a:endParaRPr sz="1600"/>
          </a:p>
          <a:p>
            <a:pPr indent="-330200" lvl="0" marL="457200" rtl="0" algn="l">
              <a:spcBef>
                <a:spcPts val="1200"/>
              </a:spcBef>
              <a:spcAft>
                <a:spcPts val="0"/>
              </a:spcAft>
              <a:buSzPts val="1600"/>
              <a:buChar char="●"/>
            </a:pPr>
            <a:r>
              <a:rPr lang="en" sz="1600"/>
              <a:t>User need to scan the QR code present on the file and then approve or disapprove the file. Respective status will be updated in the application and if disapproved file will be closed.</a:t>
            </a:r>
            <a:endParaRPr sz="1600"/>
          </a:p>
          <a:p>
            <a:pPr indent="-330200" lvl="0" marL="457200" rtl="0" algn="l">
              <a:spcBef>
                <a:spcPts val="1200"/>
              </a:spcBef>
              <a:spcAft>
                <a:spcPts val="1200"/>
              </a:spcAft>
              <a:buSzPts val="1600"/>
              <a:buChar char="●"/>
            </a:pPr>
            <a:r>
              <a:rPr lang="en" sz="1600"/>
              <a:t>Although file has been closed after approve/ disapprove, it can be restarted by other person and then it again start moving within system.</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Batch Processing</a:t>
            </a:r>
            <a:endParaRPr/>
          </a:p>
        </p:txBody>
      </p:sp>
      <p:sp>
        <p:nvSpPr>
          <p:cNvPr id="146" name="Google Shape;146;p26"/>
          <p:cNvSpPr txBox="1"/>
          <p:nvPr>
            <p:ph idx="1" type="body"/>
          </p:nvPr>
        </p:nvSpPr>
        <p:spPr>
          <a:xfrm>
            <a:off x="471900" y="2193875"/>
            <a:ext cx="765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is a salient feature of the application.</a:t>
            </a:r>
            <a:endParaRPr sz="1600"/>
          </a:p>
          <a:p>
            <a:pPr indent="-330200" lvl="0" marL="457200" rtl="0" algn="l">
              <a:spcBef>
                <a:spcPts val="1200"/>
              </a:spcBef>
              <a:spcAft>
                <a:spcPts val="0"/>
              </a:spcAft>
              <a:buSzPts val="1600"/>
              <a:buChar char="●"/>
            </a:pPr>
            <a:r>
              <a:rPr lang="en" sz="1600"/>
              <a:t>This option enables the user to scan multiple files at once without updating the status of each file.</a:t>
            </a:r>
            <a:endParaRPr sz="1600"/>
          </a:p>
          <a:p>
            <a:pPr indent="-330200" lvl="0" marL="457200" rtl="0" algn="l">
              <a:spcBef>
                <a:spcPts val="1200"/>
              </a:spcBef>
              <a:spcAft>
                <a:spcPts val="0"/>
              </a:spcAft>
              <a:buSzPts val="1600"/>
              <a:buChar char="●"/>
            </a:pPr>
            <a:r>
              <a:rPr lang="en" sz="1600"/>
              <a:t>Once all QR codes are scanned, all files can be received, plan to send, approve or disapprove at once.</a:t>
            </a:r>
            <a:endParaRPr sz="1600"/>
          </a:p>
          <a:p>
            <a:pPr indent="-330200" lvl="0" marL="457200" rtl="0" algn="l">
              <a:spcBef>
                <a:spcPts val="1200"/>
              </a:spcBef>
              <a:spcAft>
                <a:spcPts val="1200"/>
              </a:spcAft>
              <a:buSzPts val="1600"/>
              <a:buChar char="●"/>
            </a:pPr>
            <a:r>
              <a:rPr lang="en" sz="1600"/>
              <a:t>This feature enables the user to complete task in a single click only.</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 Details</a:t>
            </a:r>
            <a:endParaRPr/>
          </a:p>
        </p:txBody>
      </p:sp>
      <p:sp>
        <p:nvSpPr>
          <p:cNvPr id="152" name="Google Shape;152;p27"/>
          <p:cNvSpPr txBox="1"/>
          <p:nvPr>
            <p:ph idx="1" type="body"/>
          </p:nvPr>
        </p:nvSpPr>
        <p:spPr>
          <a:xfrm>
            <a:off x="471900" y="2193875"/>
            <a:ext cx="765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Complete details of any file can be viewed in the application.</a:t>
            </a:r>
            <a:endParaRPr sz="1600"/>
          </a:p>
          <a:p>
            <a:pPr indent="-330200" lvl="0" marL="457200" rtl="0" algn="l">
              <a:spcBef>
                <a:spcPts val="0"/>
              </a:spcBef>
              <a:spcAft>
                <a:spcPts val="0"/>
              </a:spcAft>
              <a:buSzPts val="1600"/>
              <a:buChar char="●"/>
            </a:pPr>
            <a:r>
              <a:rPr lang="en" sz="1600"/>
              <a:t>It lists:</a:t>
            </a:r>
            <a:endParaRPr sz="1600"/>
          </a:p>
          <a:p>
            <a:pPr indent="-330200" lvl="0" marL="914400" rtl="0" algn="l">
              <a:spcBef>
                <a:spcPts val="0"/>
              </a:spcBef>
              <a:spcAft>
                <a:spcPts val="0"/>
              </a:spcAft>
              <a:buSzPts val="1600"/>
              <a:buChar char="●"/>
            </a:pPr>
            <a:r>
              <a:rPr lang="en" sz="1600"/>
              <a:t>Qr code of file</a:t>
            </a:r>
            <a:endParaRPr sz="1600"/>
          </a:p>
          <a:p>
            <a:pPr indent="-330200" lvl="0" marL="914400" rtl="0" algn="l">
              <a:spcBef>
                <a:spcPts val="0"/>
              </a:spcBef>
              <a:spcAft>
                <a:spcPts val="0"/>
              </a:spcAft>
              <a:buSzPts val="1600"/>
              <a:buChar char="●"/>
            </a:pPr>
            <a:r>
              <a:rPr lang="en" sz="1600"/>
              <a:t>Name</a:t>
            </a:r>
            <a:endParaRPr sz="1600"/>
          </a:p>
          <a:p>
            <a:pPr indent="-330200" lvl="0" marL="914400" rtl="0" algn="l">
              <a:spcBef>
                <a:spcPts val="0"/>
              </a:spcBef>
              <a:spcAft>
                <a:spcPts val="0"/>
              </a:spcAft>
              <a:buSzPts val="1600"/>
              <a:buChar char="●"/>
            </a:pPr>
            <a:r>
              <a:rPr lang="en" sz="1600"/>
              <a:t>Time of generation of file</a:t>
            </a:r>
            <a:endParaRPr sz="1600"/>
          </a:p>
          <a:p>
            <a:pPr indent="-330200" lvl="0" marL="914400" rtl="0" algn="l">
              <a:spcBef>
                <a:spcPts val="0"/>
              </a:spcBef>
              <a:spcAft>
                <a:spcPts val="0"/>
              </a:spcAft>
              <a:buSzPts val="1600"/>
              <a:buChar char="●"/>
            </a:pPr>
            <a:r>
              <a:rPr lang="en" sz="1600"/>
              <a:t>Path of file</a:t>
            </a:r>
            <a:endParaRPr sz="1600"/>
          </a:p>
          <a:p>
            <a:pPr indent="-330200" lvl="0" marL="914400" rtl="0" algn="l">
              <a:spcBef>
                <a:spcPts val="0"/>
              </a:spcBef>
              <a:spcAft>
                <a:spcPts val="0"/>
              </a:spcAft>
              <a:buSzPts val="1600"/>
              <a:buChar char="●"/>
            </a:pPr>
            <a:r>
              <a:rPr lang="en" sz="1600"/>
              <a:t>Restarted or not</a:t>
            </a:r>
            <a:endParaRPr sz="1600"/>
          </a:p>
          <a:p>
            <a:pPr indent="-330200" lvl="0" marL="914400" rtl="0" algn="l">
              <a:spcBef>
                <a:spcPts val="0"/>
              </a:spcBef>
              <a:spcAft>
                <a:spcPts val="0"/>
              </a:spcAft>
              <a:buSzPts val="1600"/>
              <a:buChar char="●"/>
            </a:pPr>
            <a:r>
              <a:rPr lang="en" sz="1600"/>
              <a:t>Approved/ Disapproved</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8" name="Google Shape;158;p28"/>
          <p:cNvSpPr txBox="1"/>
          <p:nvPr>
            <p:ph idx="1" type="body"/>
          </p:nvPr>
        </p:nvSpPr>
        <p:spPr>
          <a:xfrm>
            <a:off x="471900" y="2178625"/>
            <a:ext cx="7652100" cy="2710200"/>
          </a:xfrm>
          <a:prstGeom prst="rect">
            <a:avLst/>
          </a:prstGeom>
        </p:spPr>
        <p:txBody>
          <a:bodyPr anchorCtr="0" anchor="t" bIns="91425" lIns="91425" spcFirstLastPara="1" rIns="91425" wrap="square" tIns="91425">
            <a:noAutofit/>
          </a:bodyPr>
          <a:lstStyle/>
          <a:p>
            <a:pPr indent="-330200" lvl="0" marL="914400" rtl="0" algn="l">
              <a:spcBef>
                <a:spcPts val="0"/>
              </a:spcBef>
              <a:spcAft>
                <a:spcPts val="0"/>
              </a:spcAft>
              <a:buSzPts val="1600"/>
              <a:buChar char="●"/>
            </a:pPr>
            <a:r>
              <a:rPr lang="en" sz="1600"/>
              <a:t>The UI of the application is very simple. It can be used by any person without any prerequisites.</a:t>
            </a:r>
            <a:endParaRPr sz="1600"/>
          </a:p>
          <a:p>
            <a:pPr indent="-330200" lvl="0" marL="914400" rtl="0" algn="l">
              <a:spcBef>
                <a:spcPts val="0"/>
              </a:spcBef>
              <a:spcAft>
                <a:spcPts val="0"/>
              </a:spcAft>
              <a:buSzPts val="1600"/>
              <a:buChar char="●"/>
            </a:pPr>
            <a:r>
              <a:rPr lang="en" sz="1600"/>
              <a:t>The application is highly accessible to everyone because it only requires a smartphone with internet connectivity and today almost everyone satisfies these requirements.</a:t>
            </a:r>
            <a:endParaRPr sz="1600"/>
          </a:p>
          <a:p>
            <a:pPr indent="-330200" lvl="0" marL="914400" rtl="0" algn="l">
              <a:spcBef>
                <a:spcPts val="0"/>
              </a:spcBef>
              <a:spcAft>
                <a:spcPts val="0"/>
              </a:spcAft>
              <a:buSzPts val="1600"/>
              <a:buChar char="●"/>
            </a:pPr>
            <a:r>
              <a:rPr lang="en" sz="1600"/>
              <a:t>The memory and storage need of this app are very less, thus this app works quite fast even on a low memory slow device.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162" name="Shape 162"/>
        <p:cNvGrpSpPr/>
        <p:nvPr/>
      </p:nvGrpSpPr>
      <p:grpSpPr>
        <a:xfrm>
          <a:off x="0" y="0"/>
          <a:ext cx="0" cy="0"/>
          <a:chOff x="0" y="0"/>
          <a:chExt cx="0" cy="0"/>
        </a:xfrm>
      </p:grpSpPr>
      <p:sp>
        <p:nvSpPr>
          <p:cNvPr id="163" name="Google Shape;163;p29"/>
          <p:cNvSpPr txBox="1"/>
          <p:nvPr>
            <p:ph type="ctrTitle"/>
          </p:nvPr>
        </p:nvSpPr>
        <p:spPr>
          <a:xfrm>
            <a:off x="573225" y="2188950"/>
            <a:ext cx="7488300" cy="76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900"/>
          </a:p>
          <a:p>
            <a:pPr indent="0" lvl="0" marL="0" rtl="0" algn="l">
              <a:spcBef>
                <a:spcPts val="0"/>
              </a:spcBef>
              <a:spcAft>
                <a:spcPts val="0"/>
              </a:spcAft>
              <a:buNone/>
            </a:pPr>
            <a:r>
              <a:rPr lang="en" sz="3900"/>
              <a:t>Thank You</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Team (No. 7)</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Abhishek Yadav (2017csb1063)</a:t>
            </a:r>
            <a:endParaRPr b="1" sz="2100">
              <a:solidFill>
                <a:schemeClr val="dk1"/>
              </a:solidFill>
            </a:endParaRPr>
          </a:p>
          <a:p>
            <a:pPr indent="0" lvl="0" marL="0" rtl="0" algn="l">
              <a:spcBef>
                <a:spcPts val="0"/>
              </a:spcBef>
              <a:spcAft>
                <a:spcPts val="0"/>
              </a:spcAft>
              <a:buNone/>
            </a:pPr>
            <a:r>
              <a:rPr b="1" lang="en" sz="2100">
                <a:solidFill>
                  <a:schemeClr val="dk1"/>
                </a:solidFill>
              </a:rPr>
              <a:t>Amritpal Singh (2017csb1068)</a:t>
            </a:r>
            <a:endParaRPr b="1" sz="2100">
              <a:solidFill>
                <a:schemeClr val="dk1"/>
              </a:solidFill>
            </a:endParaRPr>
          </a:p>
          <a:p>
            <a:pPr indent="0" lvl="0" marL="0" rtl="0" algn="l">
              <a:spcBef>
                <a:spcPts val="0"/>
              </a:spcBef>
              <a:spcAft>
                <a:spcPts val="0"/>
              </a:spcAft>
              <a:buNone/>
            </a:pPr>
            <a:r>
              <a:rPr b="1" lang="en" sz="2100">
                <a:solidFill>
                  <a:schemeClr val="dk1"/>
                </a:solidFill>
              </a:rPr>
              <a:t>Jai Garg (2017csb1081)</a:t>
            </a:r>
            <a:endParaRPr b="1" sz="2100">
              <a:solidFill>
                <a:schemeClr val="dk1"/>
              </a:solidFill>
            </a:endParaRPr>
          </a:p>
          <a:p>
            <a:pPr indent="0" lvl="0" marL="0" rtl="0" algn="l">
              <a:spcBef>
                <a:spcPts val="0"/>
              </a:spcBef>
              <a:spcAft>
                <a:spcPts val="0"/>
              </a:spcAft>
              <a:buNone/>
            </a:pPr>
            <a:r>
              <a:rPr b="1" lang="en" sz="2100">
                <a:solidFill>
                  <a:schemeClr val="dk1"/>
                </a:solidFill>
              </a:rPr>
              <a:t>Ripudaman Singh (2017csb1102)</a:t>
            </a:r>
            <a:endParaRPr b="1" sz="2100">
              <a:solidFill>
                <a:schemeClr val="dk1"/>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en" sz="2100">
                <a:solidFill>
                  <a:schemeClr val="dk1"/>
                </a:solidFill>
              </a:rPr>
              <a:t>Project Mentor: </a:t>
            </a:r>
            <a:r>
              <a:rPr b="1" lang="en" sz="2800">
                <a:solidFill>
                  <a:schemeClr val="dk1"/>
                </a:solidFill>
              </a:rPr>
              <a:t>Dr. Puneet Goyal</a:t>
            </a:r>
            <a:endParaRPr b="1" sz="2800">
              <a:solidFill>
                <a:schemeClr val="dk1"/>
              </a:solidFill>
            </a:endParaRPr>
          </a:p>
          <a:p>
            <a:pPr indent="0" lvl="0" marL="0" rtl="0" algn="l">
              <a:spcBef>
                <a:spcPts val="0"/>
              </a:spcBef>
              <a:spcAft>
                <a:spcPts val="0"/>
              </a:spcAft>
              <a:buNone/>
            </a:pPr>
            <a:r>
              <a:rPr b="1" lang="en" sz="2100">
                <a:solidFill>
                  <a:schemeClr val="dk1"/>
                </a:solidFill>
              </a:rPr>
              <a:t>Dept.: Computer Science and Engineering</a:t>
            </a:r>
            <a:endParaRPr b="1"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1893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80" name="Google Shape;80;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sz="1400"/>
              <a:t>Different sorts of paper documents and reports continue moving in different foundations like instructive organizations, hospitals and different government workplaces.</a:t>
            </a:r>
            <a:endParaRPr b="1" sz="1400"/>
          </a:p>
          <a:p>
            <a:pPr indent="0" lvl="0" marL="457200" rtl="0" algn="l">
              <a:spcBef>
                <a:spcPts val="0"/>
              </a:spcBef>
              <a:spcAft>
                <a:spcPts val="0"/>
              </a:spcAft>
              <a:buNone/>
            </a:pPr>
            <a:r>
              <a:t/>
            </a:r>
            <a:endParaRPr b="1" sz="1400"/>
          </a:p>
          <a:p>
            <a:pPr indent="-317500" lvl="0" marL="457200" rtl="0" algn="l">
              <a:spcBef>
                <a:spcPts val="0"/>
              </a:spcBef>
              <a:spcAft>
                <a:spcPts val="0"/>
              </a:spcAft>
              <a:buSzPts val="1400"/>
              <a:buChar char="●"/>
            </a:pPr>
            <a:r>
              <a:rPr b="1" lang="en" sz="1400"/>
              <a:t>Indeed, even in current occasions following and overseeing records from huge packs in workplaces is a monotonous undertaking, creating gigantic turmoil and weight on organization.</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1893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86" name="Google Shape;86;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sz="1400"/>
              <a:t>Movement of such files from one desk to another takes time and slows down overall process.</a:t>
            </a:r>
            <a:endParaRPr b="1" sz="1400"/>
          </a:p>
          <a:p>
            <a:pPr indent="0" lvl="0" marL="457200" rtl="0" algn="l">
              <a:spcBef>
                <a:spcPts val="0"/>
              </a:spcBef>
              <a:spcAft>
                <a:spcPts val="0"/>
              </a:spcAft>
              <a:buNone/>
            </a:pPr>
            <a:r>
              <a:t/>
            </a:r>
            <a:endParaRPr b="1" sz="1400"/>
          </a:p>
          <a:p>
            <a:pPr indent="-317500" lvl="0" marL="457200" rtl="0" algn="l">
              <a:spcBef>
                <a:spcPts val="0"/>
              </a:spcBef>
              <a:spcAft>
                <a:spcPts val="0"/>
              </a:spcAft>
              <a:buSzPts val="1400"/>
              <a:buChar char="●"/>
            </a:pPr>
            <a:r>
              <a:rPr b="1" lang="en" sz="1400"/>
              <a:t>Client of concerned file is unable to know the progress of it.</a:t>
            </a:r>
            <a:endParaRPr b="1" sz="1400"/>
          </a:p>
          <a:p>
            <a:pPr indent="0" lvl="0" marL="0" rtl="0" algn="l">
              <a:spcBef>
                <a:spcPts val="0"/>
              </a:spcBef>
              <a:spcAft>
                <a:spcPts val="0"/>
              </a:spcAft>
              <a:buNone/>
            </a:pPr>
            <a:r>
              <a:t/>
            </a:r>
            <a:endParaRPr b="1" sz="1400"/>
          </a:p>
          <a:p>
            <a:pPr indent="-317500" lvl="0" marL="457200" rtl="0" algn="l">
              <a:spcBef>
                <a:spcPts val="0"/>
              </a:spcBef>
              <a:spcAft>
                <a:spcPts val="0"/>
              </a:spcAft>
              <a:buSzPts val="1400"/>
              <a:buChar char="●"/>
            </a:pPr>
            <a:r>
              <a:rPr b="1" lang="en" sz="1400"/>
              <a:t>Thanks to </a:t>
            </a:r>
            <a:r>
              <a:rPr b="1" lang="en" sz="2200"/>
              <a:t>Dr. Puneet Goyal</a:t>
            </a:r>
            <a:r>
              <a:rPr b="1" lang="en" sz="1700"/>
              <a:t> </a:t>
            </a:r>
            <a:r>
              <a:rPr b="1" lang="en" sz="1400"/>
              <a:t>for suggesting us this idea.</a:t>
            </a:r>
            <a:endParaRPr b="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Issues with Existing Framework</a:t>
            </a:r>
            <a:endParaRPr/>
          </a:p>
        </p:txBody>
      </p:sp>
      <p:sp>
        <p:nvSpPr>
          <p:cNvPr id="92" name="Google Shape;92;p17"/>
          <p:cNvSpPr txBox="1"/>
          <p:nvPr>
            <p:ph idx="1" type="body"/>
          </p:nvPr>
        </p:nvSpPr>
        <p:spPr>
          <a:xfrm>
            <a:off x="471900" y="1919075"/>
            <a:ext cx="78663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Proficient administration of records in different establishments.</a:t>
            </a:r>
            <a:endParaRPr sz="1600"/>
          </a:p>
          <a:p>
            <a:pPr indent="-330200" lvl="0" marL="457200" rtl="0" algn="l">
              <a:spcBef>
                <a:spcPts val="1200"/>
              </a:spcBef>
              <a:spcAft>
                <a:spcPts val="0"/>
              </a:spcAft>
              <a:buSzPts val="1600"/>
              <a:buChar char="●"/>
            </a:pPr>
            <a:r>
              <a:rPr lang="en" sz="1600"/>
              <a:t>Ordinarily paper records are stuck eventually in chain of work environment and there's no piece of information of the area of the document.</a:t>
            </a:r>
            <a:endParaRPr sz="1600"/>
          </a:p>
          <a:p>
            <a:pPr indent="-330200" lvl="0" marL="457200" rtl="0" algn="l">
              <a:spcBef>
                <a:spcPts val="1200"/>
              </a:spcBef>
              <a:spcAft>
                <a:spcPts val="1200"/>
              </a:spcAft>
              <a:buSzPts val="1600"/>
              <a:buChar char="●"/>
            </a:pPr>
            <a:r>
              <a:rPr lang="en" sz="1600"/>
              <a:t>A few documents get lost because of human mix-ups. Since the vast majority of these are paper documents, thusly it turns out to be too difficult to even think about tracing them back.</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98" name="Google Shape;98;p18"/>
          <p:cNvSpPr txBox="1"/>
          <p:nvPr>
            <p:ph idx="1" type="body"/>
          </p:nvPr>
        </p:nvSpPr>
        <p:spPr>
          <a:xfrm>
            <a:off x="591350" y="2148225"/>
            <a:ext cx="69780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Our endeavor expects to deal with the issue by checking the dynamic documents that are as of know under the procedure and it will in like manner offer updates about the progression and current area of the concerned record.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Approach</a:t>
            </a:r>
            <a:endParaRPr/>
          </a:p>
        </p:txBody>
      </p:sp>
      <p:sp>
        <p:nvSpPr>
          <p:cNvPr id="104" name="Google Shape;104;p19"/>
          <p:cNvSpPr txBox="1"/>
          <p:nvPr>
            <p:ph idx="1" type="body"/>
          </p:nvPr>
        </p:nvSpPr>
        <p:spPr>
          <a:xfrm>
            <a:off x="471900" y="1919075"/>
            <a:ext cx="7652100" cy="296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are using QR code as method to track the files. Each file will be equipped with a unique QR code which is scanned by the user to update the status of the file in the application.</a:t>
            </a:r>
            <a:endParaRPr sz="1600"/>
          </a:p>
          <a:p>
            <a:pPr indent="-330200" lvl="0" marL="457200" rtl="0" algn="l">
              <a:spcBef>
                <a:spcPts val="1200"/>
              </a:spcBef>
              <a:spcAft>
                <a:spcPts val="0"/>
              </a:spcAft>
              <a:buSzPts val="1600"/>
              <a:buChar char="●"/>
            </a:pPr>
            <a:r>
              <a:rPr lang="en" sz="1600"/>
              <a:t>Also, as in our college a person can have multiple roles like Professor, Head of Department, Dean etc. Different files received by the user might be intended for his different roles. So we also had a functionality for user to select different roles at different times.</a:t>
            </a:r>
            <a:endParaRPr sz="1600"/>
          </a:p>
          <a:p>
            <a:pPr indent="-330200" lvl="0" marL="457200" rtl="0" algn="l">
              <a:spcBef>
                <a:spcPts val="1200"/>
              </a:spcBef>
              <a:spcAft>
                <a:spcPts val="1200"/>
              </a:spcAft>
              <a:buSzPts val="1600"/>
              <a:buChar char="●"/>
            </a:pPr>
            <a:r>
              <a:rPr lang="en" sz="1600"/>
              <a:t>Backend and frontend of the application are completely </a:t>
            </a:r>
            <a:r>
              <a:rPr lang="en" sz="1600"/>
              <a:t>separated</a:t>
            </a:r>
            <a:r>
              <a:rPr lang="en" sz="1600"/>
              <a:t> from each other.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893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Salient features of our Solution</a:t>
            </a:r>
            <a:endParaRPr sz="3300"/>
          </a:p>
        </p:txBody>
      </p:sp>
      <p:sp>
        <p:nvSpPr>
          <p:cNvPr id="110" name="Google Shape;110;p20"/>
          <p:cNvSpPr txBox="1"/>
          <p:nvPr>
            <p:ph idx="2" type="body"/>
          </p:nvPr>
        </p:nvSpPr>
        <p:spPr>
          <a:xfrm>
            <a:off x="4939500" y="177400"/>
            <a:ext cx="3837000" cy="4679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b="1" lang="en" sz="1400"/>
              <a:t>Uniqueness:</a:t>
            </a:r>
            <a:r>
              <a:rPr b="1" lang="en" sz="1200"/>
              <a:t> Our team, after thorough internet research, haven’t found any existing system that solves this problem using software application.</a:t>
            </a:r>
            <a:endParaRPr b="1" sz="1200"/>
          </a:p>
          <a:p>
            <a:pPr indent="0" lvl="0" marL="457200" rtl="0" algn="l">
              <a:spcBef>
                <a:spcPts val="0"/>
              </a:spcBef>
              <a:spcAft>
                <a:spcPts val="0"/>
              </a:spcAft>
              <a:buNone/>
            </a:pPr>
            <a:r>
              <a:t/>
            </a:r>
            <a:endParaRPr b="1" sz="1200"/>
          </a:p>
          <a:p>
            <a:pPr indent="-304800" lvl="0" marL="457200" rtl="0" algn="l">
              <a:spcBef>
                <a:spcPts val="0"/>
              </a:spcBef>
              <a:spcAft>
                <a:spcPts val="0"/>
              </a:spcAft>
              <a:buSzPts val="1200"/>
              <a:buChar char="●"/>
            </a:pPr>
            <a:r>
              <a:rPr b="1" lang="en" sz="1400"/>
              <a:t>Societal Impact:</a:t>
            </a:r>
            <a:r>
              <a:rPr b="1" lang="en" sz="1200"/>
              <a:t> This solution has tremendous potential to improve paper file tracking and management at organisations that deals with a lot of paperwork. Moreover, it can speed up existing process to manyfolds.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b="1" lang="en" sz="1400"/>
              <a:t>Feasibility:</a:t>
            </a:r>
            <a:r>
              <a:rPr b="1" lang="en" sz="1200"/>
              <a:t> Although we cannot predict that to what extent this solution will be adapted by organisations since this type of solution has never been tested before but it is highly feasible as it can been accessed easily.`</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 of Application</a:t>
            </a:r>
            <a:endParaRPr/>
          </a:p>
        </p:txBody>
      </p:sp>
      <p:sp>
        <p:nvSpPr>
          <p:cNvPr id="116" name="Google Shape;116;p21"/>
          <p:cNvSpPr txBox="1"/>
          <p:nvPr>
            <p:ph idx="1" type="body"/>
          </p:nvPr>
        </p:nvSpPr>
        <p:spPr>
          <a:xfrm>
            <a:off x="471900" y="1919075"/>
            <a:ext cx="7652100" cy="322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rPr>
              <a:t>Generation of file</a:t>
            </a:r>
            <a:endParaRPr b="1" sz="1600">
              <a:solidFill>
                <a:schemeClr val="dk1"/>
              </a:solidFill>
            </a:endParaRPr>
          </a:p>
          <a:p>
            <a:pPr indent="-330200" lvl="0" marL="457200" rtl="0" algn="l">
              <a:spcBef>
                <a:spcPts val="1600"/>
              </a:spcBef>
              <a:spcAft>
                <a:spcPts val="0"/>
              </a:spcAft>
              <a:buClr>
                <a:schemeClr val="dk1"/>
              </a:buClr>
              <a:buSzPts val="1600"/>
              <a:buChar char="●"/>
            </a:pPr>
            <a:r>
              <a:rPr b="1" lang="en" sz="1600">
                <a:solidFill>
                  <a:schemeClr val="dk1"/>
                </a:solidFill>
              </a:rPr>
              <a:t>Receive files</a:t>
            </a:r>
            <a:endParaRPr b="1" sz="1600">
              <a:solidFill>
                <a:schemeClr val="dk1"/>
              </a:solidFill>
            </a:endParaRPr>
          </a:p>
          <a:p>
            <a:pPr indent="-330200" lvl="0" marL="457200" rtl="0" algn="l">
              <a:spcBef>
                <a:spcPts val="1600"/>
              </a:spcBef>
              <a:spcAft>
                <a:spcPts val="0"/>
              </a:spcAft>
              <a:buClr>
                <a:schemeClr val="dk1"/>
              </a:buClr>
              <a:buSzPts val="1600"/>
              <a:buChar char="●"/>
            </a:pPr>
            <a:r>
              <a:rPr b="1" lang="en" sz="1600">
                <a:solidFill>
                  <a:schemeClr val="dk1"/>
                </a:solidFill>
              </a:rPr>
              <a:t>Plan to Send</a:t>
            </a:r>
            <a:endParaRPr b="1" sz="1600">
              <a:solidFill>
                <a:schemeClr val="dk1"/>
              </a:solidFill>
            </a:endParaRPr>
          </a:p>
          <a:p>
            <a:pPr indent="-330200" lvl="0" marL="457200" rtl="0" algn="l">
              <a:spcBef>
                <a:spcPts val="1600"/>
              </a:spcBef>
              <a:spcAft>
                <a:spcPts val="0"/>
              </a:spcAft>
              <a:buClr>
                <a:schemeClr val="dk1"/>
              </a:buClr>
              <a:buSzPts val="1600"/>
              <a:buChar char="●"/>
            </a:pPr>
            <a:r>
              <a:rPr b="1" lang="en" sz="1600">
                <a:solidFill>
                  <a:schemeClr val="dk1"/>
                </a:solidFill>
              </a:rPr>
              <a:t>Approve/ Disapprove</a:t>
            </a:r>
            <a:endParaRPr b="1" sz="1600">
              <a:solidFill>
                <a:schemeClr val="dk1"/>
              </a:solidFill>
            </a:endParaRPr>
          </a:p>
          <a:p>
            <a:pPr indent="-330200" lvl="0" marL="457200" rtl="0" algn="l">
              <a:spcBef>
                <a:spcPts val="1600"/>
              </a:spcBef>
              <a:spcAft>
                <a:spcPts val="0"/>
              </a:spcAft>
              <a:buClr>
                <a:schemeClr val="dk1"/>
              </a:buClr>
              <a:buSzPts val="1600"/>
              <a:buChar char="●"/>
            </a:pPr>
            <a:r>
              <a:rPr b="1" lang="en" sz="1600">
                <a:solidFill>
                  <a:schemeClr val="dk1"/>
                </a:solidFill>
              </a:rPr>
              <a:t>Batch Processing</a:t>
            </a:r>
            <a:endParaRPr b="1" sz="1600">
              <a:solidFill>
                <a:schemeClr val="dk1"/>
              </a:solidFill>
            </a:endParaRPr>
          </a:p>
          <a:p>
            <a:pPr indent="-330200" lvl="0" marL="457200" rtl="0" algn="l">
              <a:spcBef>
                <a:spcPts val="1600"/>
              </a:spcBef>
              <a:spcAft>
                <a:spcPts val="1600"/>
              </a:spcAft>
              <a:buClr>
                <a:schemeClr val="dk1"/>
              </a:buClr>
              <a:buSzPts val="1600"/>
              <a:buChar char="●"/>
            </a:pPr>
            <a:r>
              <a:rPr b="1" lang="en" sz="1600">
                <a:solidFill>
                  <a:schemeClr val="dk1"/>
                </a:solidFill>
              </a:rPr>
              <a:t>File Details</a:t>
            </a:r>
            <a:endParaRPr b="1"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