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8" r:id="rId2"/>
    <p:sldId id="257" r:id="rId3"/>
    <p:sldId id="258" r:id="rId4"/>
    <p:sldId id="259" r:id="rId5"/>
    <p:sldId id="260" r:id="rId6"/>
    <p:sldId id="286" r:id="rId7"/>
    <p:sldId id="279" r:id="rId8"/>
    <p:sldId id="280" r:id="rId9"/>
    <p:sldId id="281" r:id="rId10"/>
    <p:sldId id="282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83" r:id="rId19"/>
    <p:sldId id="277" r:id="rId20"/>
    <p:sldId id="262" r:id="rId21"/>
    <p:sldId id="28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23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1305120"/>
            <a:ext cx="6431124" cy="2590258"/>
          </a:xfrm>
        </p:spPr>
        <p:txBody>
          <a:bodyPr/>
          <a:lstStyle/>
          <a:p>
            <a:pPr algn="ctr"/>
            <a:r>
              <a:rPr lang="en-US" b="1" dirty="0" smtClean="0"/>
              <a:t>Unit </a:t>
            </a:r>
            <a:r>
              <a:rPr lang="en-US" b="1" dirty="0"/>
              <a:t>3</a:t>
            </a:r>
            <a:br>
              <a:rPr lang="en-US" b="1" dirty="0"/>
            </a:br>
            <a:r>
              <a:rPr lang="en-US" sz="3200" b="1" dirty="0"/>
              <a:t>Boolean algebra and Logic gates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Boolean Laws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A+AB=A</a:t>
            </a:r>
          </a:p>
          <a:p>
            <a:pPr>
              <a:buNone/>
            </a:pPr>
            <a:r>
              <a:rPr lang="en-US" sz="3600" dirty="0">
                <a:latin typeface="+mj-lt"/>
              </a:rPr>
              <a:t>LHS	=A+AB</a:t>
            </a:r>
          </a:p>
          <a:p>
            <a:pPr>
              <a:buNone/>
            </a:pPr>
            <a:r>
              <a:rPr lang="en-US" sz="3600" dirty="0">
                <a:latin typeface="+mj-lt"/>
              </a:rPr>
              <a:t>			=A(1+B)</a:t>
            </a:r>
          </a:p>
          <a:p>
            <a:pPr>
              <a:buNone/>
            </a:pPr>
            <a:r>
              <a:rPr lang="en-US" sz="3600" dirty="0">
                <a:latin typeface="+mj-lt"/>
              </a:rPr>
              <a:t>			=A.1=A   [ 1+B=1]</a:t>
            </a:r>
          </a:p>
          <a:p>
            <a:pPr>
              <a:buNone/>
            </a:pPr>
            <a:r>
              <a:rPr lang="en-US" sz="3600" dirty="0">
                <a:latin typeface="+mj-lt"/>
              </a:rPr>
              <a:t>			=RHS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+mj-lt"/>
              </a:rPr>
              <a:t>(A+ ĀB)=A+B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+mj-lt"/>
              </a:rPr>
              <a:t>(A+B)(A+C)=A+BC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Duality theorem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+mj-lt"/>
              </a:rPr>
              <a:t>It states that starting with a Boolean relation, we can derive another Boolean relation by: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i. changing each OR sign to an AND sign and vice versa.</a:t>
            </a:r>
            <a:br>
              <a:rPr lang="en-US" sz="2800" dirty="0">
                <a:latin typeface="+mj-lt"/>
              </a:rPr>
            </a:br>
            <a:r>
              <a:rPr lang="en-US" sz="2800">
                <a:latin typeface="+mj-lt"/>
              </a:rPr>
              <a:t>ii. </a:t>
            </a:r>
            <a:r>
              <a:rPr lang="en-US" sz="2800" dirty="0">
                <a:latin typeface="+mj-lt"/>
              </a:rPr>
              <a:t>complementing any 0 or 1 appearing in the expression.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For example,: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+mj-lt"/>
              </a:rPr>
              <a:t>A + 0 = A, the dual relation is A.1 = A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+mj-lt"/>
              </a:rPr>
              <a:t> A (B + C) = AB + AC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Its dual relation is,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A + BC = (A + B) (A + C)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564FD-FE2B-47EB-A138-FD4A3D21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457200"/>
          </a:xfrm>
        </p:spPr>
        <p:txBody>
          <a:bodyPr>
            <a:noAutofit/>
          </a:bodyPr>
          <a:lstStyle/>
          <a:p>
            <a:r>
              <a:rPr lang="en-US" sz="2800" dirty="0"/>
              <a:t>Huntington Postulates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D2202-4D3D-4BF1-8E7D-E9EE4ACD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218"/>
            <a:ext cx="8382000" cy="587818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Boolean algebra systems employ the postulates formulated by E. V. Huntington in 1904.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Postulates </a:t>
            </a:r>
          </a:p>
          <a:p>
            <a:pPr marL="0" indent="0">
              <a:buNone/>
            </a:pPr>
            <a:r>
              <a:rPr lang="en-US" sz="2400" dirty="0"/>
              <a:t>P1: 1 (a) Closure with respect to the operator + .</a:t>
            </a:r>
          </a:p>
          <a:p>
            <a:pPr marL="0" indent="0">
              <a:buNone/>
            </a:pPr>
            <a:r>
              <a:rPr lang="en-US" sz="2400" dirty="0"/>
              <a:t>	   (b) Closure with respect to the operator • .</a:t>
            </a:r>
          </a:p>
          <a:p>
            <a:pPr marL="0" indent="0">
              <a:buNone/>
            </a:pPr>
            <a:r>
              <a:rPr lang="en-US" sz="2400" dirty="0"/>
              <a:t>P2: 2(a) An identity element with respect to +, designated by 0:</a:t>
            </a:r>
          </a:p>
          <a:p>
            <a:pPr marL="0" indent="0">
              <a:buNone/>
            </a:pPr>
            <a:r>
              <a:rPr lang="en-US" sz="2400" dirty="0"/>
              <a:t>		x + 0 = 0 + x = x,</a:t>
            </a:r>
          </a:p>
          <a:p>
            <a:pPr marL="0" indent="0">
              <a:buNone/>
            </a:pPr>
            <a:r>
              <a:rPr lang="en-US" sz="2400" dirty="0"/>
              <a:t>	(b) An identity element with respect to •, designated by 1:</a:t>
            </a:r>
          </a:p>
          <a:p>
            <a:pPr marL="0" indent="0">
              <a:buNone/>
            </a:pPr>
            <a:r>
              <a:rPr lang="en-US" sz="2400" dirty="0"/>
              <a:t>		x. 1 = 1. x = x</a:t>
            </a:r>
          </a:p>
          <a:p>
            <a:pPr marL="0" indent="0">
              <a:buNone/>
            </a:pPr>
            <a:r>
              <a:rPr lang="en-US" sz="2400" dirty="0"/>
              <a:t>P3: 3(a) Commutative with respect to + : x + y = y + x</a:t>
            </a:r>
          </a:p>
          <a:p>
            <a:pPr marL="0" indent="0">
              <a:buNone/>
            </a:pPr>
            <a:r>
              <a:rPr lang="en-US" sz="2400" dirty="0"/>
              <a:t>    	(b) Commutative with respect to • : x • y = y • x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580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564FD-FE2B-47EB-A138-FD4A3D21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457200"/>
          </a:xfrm>
        </p:spPr>
        <p:txBody>
          <a:bodyPr>
            <a:normAutofit/>
          </a:bodyPr>
          <a:lstStyle/>
          <a:p>
            <a:r>
              <a:rPr lang="en-US" sz="2400" dirty="0"/>
              <a:t>Huntington Postulates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D2202-4D3D-4BF1-8E7D-E9EE4ACD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218"/>
            <a:ext cx="8001000" cy="535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Postulates </a:t>
            </a:r>
          </a:p>
          <a:p>
            <a:pPr marL="0" indent="0">
              <a:buNone/>
            </a:pPr>
            <a:r>
              <a:rPr lang="en-US" sz="2000" dirty="0"/>
              <a:t>P4: 4 (a): • is distributive over + :</a:t>
            </a:r>
          </a:p>
          <a:p>
            <a:pPr marL="0" indent="0">
              <a:buNone/>
            </a:pPr>
            <a:r>
              <a:rPr lang="en-US" sz="2000" dirty="0"/>
              <a:t>			x • (y + z) = (x • y) + (x • z). </a:t>
            </a:r>
          </a:p>
          <a:p>
            <a:pPr marL="0" indent="0">
              <a:buNone/>
            </a:pPr>
            <a:r>
              <a:rPr lang="en-US" sz="2000" dirty="0"/>
              <a:t>	   (b): + is distributive over • :</a:t>
            </a:r>
          </a:p>
          <a:p>
            <a:pPr marL="0" indent="0">
              <a:buNone/>
            </a:pPr>
            <a:r>
              <a:rPr lang="en-US" sz="2000" dirty="0"/>
              <a:t>			x + (y • z) = (x + y) • (x + z), for all x, y, z ∈ B. 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/>
              <a:t>P5: For every value x there exists a value x’ (complement or inverse)such that x • x' = 0 and x + x' = 1.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P6: There exists at least two elements x, y ∈ B such that x ≠ y.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88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D6B0F-4D3B-44BB-90C0-0445A9F7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3810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Basic theorems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5B26D-2BF7-4B13-BA99-37BCB8D3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762000"/>
            <a:ext cx="7696201" cy="5279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Theorem1:  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Idempotence </a:t>
            </a:r>
            <a:r>
              <a:rPr lang="en-US" dirty="0"/>
              <a:t>	    (a) x + x = x 	 	(b) x . x = x </a:t>
            </a:r>
          </a:p>
          <a:p>
            <a:pPr marL="0" indent="0">
              <a:buNone/>
            </a:pPr>
            <a:r>
              <a:rPr lang="en-US" b="1" dirty="0"/>
              <a:t>Theorem2: 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Existence:</a:t>
            </a:r>
            <a:r>
              <a:rPr lang="en-US" dirty="0"/>
              <a:t> 0 and 1   (a) x + 1 = 1 	 	(b) x.0 = 0 </a:t>
            </a:r>
          </a:p>
          <a:p>
            <a:pPr marL="0" indent="0">
              <a:buNone/>
            </a:pPr>
            <a:r>
              <a:rPr lang="en-US" b="1" dirty="0"/>
              <a:t>Theorem 1 and 2 are one variable theorems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Theorem3:</a:t>
            </a:r>
            <a:r>
              <a:rPr lang="en-US" dirty="0"/>
              <a:t> 	</a:t>
            </a:r>
            <a:r>
              <a:rPr lang="en-US" b="1" dirty="0">
                <a:solidFill>
                  <a:srgbClr val="002060"/>
                </a:solidFill>
              </a:rPr>
              <a:t>Involution</a:t>
            </a:r>
            <a:r>
              <a:rPr lang="en-US" dirty="0"/>
              <a:t> 	(x')' = x </a:t>
            </a:r>
          </a:p>
          <a:p>
            <a:pPr marL="0" indent="0">
              <a:buNone/>
            </a:pPr>
            <a:r>
              <a:rPr lang="en-US" b="1" dirty="0"/>
              <a:t>Theorem4:</a:t>
            </a:r>
            <a:r>
              <a:rPr lang="en-US" dirty="0"/>
              <a:t>  	</a:t>
            </a:r>
            <a:r>
              <a:rPr lang="en-US" b="1" dirty="0">
                <a:solidFill>
                  <a:srgbClr val="002060"/>
                </a:solidFill>
              </a:rPr>
              <a:t>Associative </a:t>
            </a:r>
            <a:r>
              <a:rPr lang="en-US" dirty="0"/>
              <a:t>	(a) x + (y + z) = (x + y) + z 	(b) x(</a:t>
            </a:r>
            <a:r>
              <a:rPr lang="en-US" dirty="0" err="1"/>
              <a:t>yz</a:t>
            </a:r>
            <a:r>
              <a:rPr lang="en-US" dirty="0"/>
              <a:t>) = (</a:t>
            </a:r>
            <a:r>
              <a:rPr lang="en-US" dirty="0" err="1"/>
              <a:t>xy</a:t>
            </a:r>
            <a:r>
              <a:rPr lang="en-US" dirty="0"/>
              <a:t>)z </a:t>
            </a:r>
          </a:p>
          <a:p>
            <a:pPr marL="0" indent="0">
              <a:buNone/>
            </a:pPr>
            <a:r>
              <a:rPr lang="en-US" b="1" dirty="0"/>
              <a:t>Theorem5:  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De Morgan </a:t>
            </a:r>
            <a:r>
              <a:rPr lang="en-US" dirty="0"/>
              <a:t>	(a) (x + y)' = </a:t>
            </a:r>
            <a:r>
              <a:rPr lang="en-US" dirty="0" err="1"/>
              <a:t>x'y</a:t>
            </a:r>
            <a:r>
              <a:rPr lang="en-US" dirty="0"/>
              <a:t>'  	 	(b) (</a:t>
            </a:r>
            <a:r>
              <a:rPr lang="en-US" dirty="0" err="1"/>
              <a:t>xy</a:t>
            </a:r>
            <a:r>
              <a:rPr lang="en-US" dirty="0"/>
              <a:t>)' = x' + y’</a:t>
            </a:r>
          </a:p>
          <a:p>
            <a:pPr marL="0" indent="0">
              <a:buNone/>
            </a:pPr>
            <a:r>
              <a:rPr lang="en-US" b="1" dirty="0"/>
              <a:t>Theorem6:</a:t>
            </a:r>
            <a:r>
              <a:rPr lang="en-US" dirty="0"/>
              <a:t>  	</a:t>
            </a:r>
            <a:r>
              <a:rPr lang="en-US" b="1" dirty="0">
                <a:solidFill>
                  <a:srgbClr val="002060"/>
                </a:solidFill>
              </a:rPr>
              <a:t>Absorption </a:t>
            </a:r>
            <a:r>
              <a:rPr lang="en-US" dirty="0"/>
              <a:t>	(a) x + </a:t>
            </a:r>
            <a:r>
              <a:rPr lang="en-US" dirty="0" err="1"/>
              <a:t>xy</a:t>
            </a:r>
            <a:r>
              <a:rPr lang="en-US" dirty="0"/>
              <a:t> = x  	 	 (b) x(x + y) = x </a:t>
            </a:r>
          </a:p>
          <a:p>
            <a:pPr marL="0" indent="0">
              <a:buNone/>
            </a:pPr>
            <a:r>
              <a:rPr lang="en-US" b="1" dirty="0"/>
              <a:t>Theorem 3,4 and 5 are 2 or 3 variable theorems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DFAF4-ED71-471D-B3F8-8A89154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Proofs: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E0D4F-71BB-4564-9A4D-4687981B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7391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THEOREM 1(a): x + x = x </a:t>
            </a:r>
          </a:p>
          <a:p>
            <a:pPr marL="0" indent="0">
              <a:buNone/>
            </a:pPr>
            <a:r>
              <a:rPr lang="en-US" dirty="0"/>
              <a:t>	    x + x  	= (x + x) . 1 	By postulate:2(b)</a:t>
            </a:r>
          </a:p>
          <a:p>
            <a:pPr marL="0" indent="0">
              <a:buNone/>
            </a:pPr>
            <a:r>
              <a:rPr lang="en-US" dirty="0"/>
              <a:t>	= (x + x)(x + x’) 					5(a)	</a:t>
            </a:r>
          </a:p>
          <a:p>
            <a:pPr marL="0" indent="0">
              <a:buNone/>
            </a:pPr>
            <a:r>
              <a:rPr lang="en-US" dirty="0"/>
              <a:t>	= x + </a:t>
            </a:r>
            <a:r>
              <a:rPr lang="en-US" dirty="0" err="1"/>
              <a:t>x.x</a:t>
            </a:r>
            <a:r>
              <a:rPr lang="en-US" dirty="0"/>
              <a:t>’  						4(b)</a:t>
            </a:r>
          </a:p>
          <a:p>
            <a:pPr marL="0" indent="0">
              <a:buNone/>
            </a:pPr>
            <a:r>
              <a:rPr lang="en-US" dirty="0"/>
              <a:t>	=x + 0  							5(b) </a:t>
            </a:r>
          </a:p>
          <a:p>
            <a:pPr marL="0" indent="0">
              <a:buNone/>
            </a:pPr>
            <a:r>
              <a:rPr lang="en-US" dirty="0"/>
              <a:t>	=x 	 							2(a) </a:t>
            </a:r>
          </a:p>
          <a:p>
            <a:pPr marL="0" indent="0">
              <a:buNone/>
            </a:pPr>
            <a:r>
              <a:rPr lang="en-US" dirty="0"/>
              <a:t>THEOREM 1(b): </a:t>
            </a:r>
            <a:r>
              <a:rPr lang="en-US" dirty="0" err="1"/>
              <a:t>x·x</a:t>
            </a:r>
            <a:r>
              <a:rPr lang="en-US" dirty="0"/>
              <a:t> = 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x.x</a:t>
            </a:r>
            <a:r>
              <a:rPr lang="en-US" dirty="0"/>
              <a:t> 	= </a:t>
            </a:r>
            <a:r>
              <a:rPr lang="en-US" dirty="0" err="1"/>
              <a:t>x.x</a:t>
            </a:r>
            <a:r>
              <a:rPr lang="en-US" dirty="0"/>
              <a:t> + 0  	By postulate 2(a) </a:t>
            </a:r>
          </a:p>
          <a:p>
            <a:pPr marL="0" indent="0">
              <a:buNone/>
            </a:pPr>
            <a:r>
              <a:rPr lang="en-US" dirty="0"/>
              <a:t>	=</a:t>
            </a:r>
            <a:r>
              <a:rPr lang="en-US" dirty="0" err="1"/>
              <a:t>x.x</a:t>
            </a:r>
            <a:r>
              <a:rPr lang="en-US" dirty="0"/>
              <a:t> + </a:t>
            </a:r>
            <a:r>
              <a:rPr lang="en-US" dirty="0" err="1"/>
              <a:t>x.x</a:t>
            </a:r>
            <a:r>
              <a:rPr lang="en-US" dirty="0"/>
              <a:t>’ 					5(b) </a:t>
            </a:r>
          </a:p>
          <a:p>
            <a:pPr marL="0" indent="0">
              <a:buNone/>
            </a:pPr>
            <a:r>
              <a:rPr lang="en-US" dirty="0"/>
              <a:t>	=x(x + x’) 					4(a) </a:t>
            </a:r>
          </a:p>
          <a:p>
            <a:pPr marL="0" indent="0">
              <a:buNone/>
            </a:pPr>
            <a:r>
              <a:rPr lang="en-US" dirty="0"/>
              <a:t>	= x.1 	 					5(a)</a:t>
            </a:r>
          </a:p>
          <a:p>
            <a:pPr marL="0" indent="0">
              <a:buNone/>
            </a:pPr>
            <a:r>
              <a:rPr lang="en-US" dirty="0"/>
              <a:t>	=x 	 						2(b)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2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DFAF4-ED71-471D-B3F8-8A8915407E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348413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		Proofs: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B9879-03D2-4233-A77D-6245350E35FE}"/>
              </a:ext>
            </a:extLst>
          </p:cNvPr>
          <p:cNvSpPr/>
          <p:nvPr/>
        </p:nvSpPr>
        <p:spPr>
          <a:xfrm>
            <a:off x="533400" y="99060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2(a): </a:t>
            </a:r>
            <a:r>
              <a:rPr lang="en-US" sz="2400" dirty="0"/>
              <a:t>x + 1 = 1 </a:t>
            </a:r>
          </a:p>
          <a:p>
            <a:r>
              <a:rPr lang="en-US" sz="2400" dirty="0"/>
              <a:t>			x + 1  = 1· (x + 1) 	By postulate:2(b)</a:t>
            </a:r>
          </a:p>
          <a:p>
            <a:r>
              <a:rPr lang="en-US" sz="2400" dirty="0"/>
              <a:t>				  = (x + x')(x + 1) 				5(a)	 </a:t>
            </a:r>
          </a:p>
          <a:p>
            <a:r>
              <a:rPr lang="en-US" sz="2400" dirty="0"/>
              <a:t>				  =x + x'·1 	 					4(b)</a:t>
            </a:r>
          </a:p>
          <a:p>
            <a:r>
              <a:rPr lang="en-US" sz="2400" dirty="0"/>
              <a:t>				  = x + x’  							2(b)</a:t>
            </a:r>
          </a:p>
          <a:p>
            <a:r>
              <a:rPr lang="en-US" sz="2400" dirty="0"/>
              <a:t>				  =1 								5(a)</a:t>
            </a:r>
          </a:p>
          <a:p>
            <a:endParaRPr lang="en-US" sz="2400" dirty="0"/>
          </a:p>
          <a:p>
            <a:r>
              <a:rPr lang="en-US" sz="2400" b="1" dirty="0"/>
              <a:t>THEOREM 2(b): </a:t>
            </a:r>
            <a:r>
              <a:rPr lang="en-US" sz="2400" dirty="0"/>
              <a:t>x.0 = 0 by duality.</a:t>
            </a:r>
          </a:p>
          <a:p>
            <a:endParaRPr lang="en-US" sz="2400" dirty="0"/>
          </a:p>
          <a:p>
            <a:r>
              <a:rPr lang="en-US" sz="2400" b="1" dirty="0"/>
              <a:t>THEOREM 3: </a:t>
            </a:r>
            <a:r>
              <a:rPr lang="en-US" sz="2400" i="1" dirty="0"/>
              <a:t>(x </a:t>
            </a:r>
            <a:r>
              <a:rPr lang="en-US" sz="2400" dirty="0"/>
              <a:t>')' = </a:t>
            </a:r>
            <a:r>
              <a:rPr lang="en-US" sz="2400" i="1" dirty="0"/>
              <a:t>x. </a:t>
            </a:r>
          </a:p>
          <a:p>
            <a:r>
              <a:rPr lang="en-US" sz="2400" dirty="0"/>
              <a:t>From postulate 5, we have </a:t>
            </a:r>
            <a:r>
              <a:rPr lang="en-US" sz="2400" i="1" dirty="0"/>
              <a:t>x </a:t>
            </a:r>
            <a:r>
              <a:rPr lang="en-US" sz="2400" dirty="0"/>
              <a:t>+ </a:t>
            </a:r>
            <a:r>
              <a:rPr lang="en-US" sz="2400" i="1" dirty="0"/>
              <a:t>x' </a:t>
            </a:r>
            <a:r>
              <a:rPr lang="en-US" sz="2400" dirty="0"/>
              <a:t>= 1 and </a:t>
            </a:r>
            <a:r>
              <a:rPr lang="en-US" sz="2400" i="1" dirty="0"/>
              <a:t>x . x' </a:t>
            </a:r>
            <a:r>
              <a:rPr lang="en-US" sz="2400" dirty="0"/>
              <a:t>= 0, which defines the complement of </a:t>
            </a:r>
            <a:r>
              <a:rPr lang="en-US" sz="2400" i="1" dirty="0"/>
              <a:t>x. </a:t>
            </a:r>
            <a:r>
              <a:rPr lang="en-US" sz="2400" dirty="0"/>
              <a:t>The complement of </a:t>
            </a:r>
            <a:r>
              <a:rPr lang="en-US" sz="2400" i="1" dirty="0"/>
              <a:t>x' </a:t>
            </a:r>
            <a:r>
              <a:rPr lang="en-US" sz="2400" dirty="0"/>
              <a:t>is </a:t>
            </a:r>
            <a:r>
              <a:rPr lang="en-US" sz="2400" i="1" dirty="0"/>
              <a:t>x </a:t>
            </a:r>
            <a:r>
              <a:rPr lang="en-US" sz="2400" dirty="0"/>
              <a:t>and is also </a:t>
            </a:r>
            <a:r>
              <a:rPr lang="en-US" sz="2400" i="1" dirty="0"/>
              <a:t>(x')’. </a:t>
            </a:r>
          </a:p>
          <a:p>
            <a:r>
              <a:rPr lang="en-US" sz="2400" i="1" dirty="0"/>
              <a:t>Thus, </a:t>
            </a:r>
            <a:r>
              <a:rPr lang="en-US" sz="2400" dirty="0"/>
              <a:t>we have that </a:t>
            </a:r>
            <a:r>
              <a:rPr lang="en-US" sz="2400" i="1" dirty="0"/>
              <a:t>(x')' </a:t>
            </a:r>
            <a:r>
              <a:rPr lang="en-US" sz="2400" dirty="0"/>
              <a:t>= </a:t>
            </a:r>
            <a:r>
              <a:rPr lang="en-US" sz="2400" i="1" dirty="0"/>
              <a:t>x.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16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DFAF4-ED71-471D-B3F8-8A8915407E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348413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		Proofs: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B9879-03D2-4233-A77D-6245350E35FE}"/>
              </a:ext>
            </a:extLst>
          </p:cNvPr>
          <p:cNvSpPr/>
          <p:nvPr/>
        </p:nvSpPr>
        <p:spPr>
          <a:xfrm>
            <a:off x="533400" y="9906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6(a): </a:t>
            </a:r>
            <a:r>
              <a:rPr lang="en-US" sz="2400" dirty="0"/>
              <a:t>x + </a:t>
            </a:r>
            <a:r>
              <a:rPr lang="en-US" sz="2400" dirty="0" err="1"/>
              <a:t>xy</a:t>
            </a:r>
            <a:r>
              <a:rPr lang="en-US" sz="2400" dirty="0"/>
              <a:t> = x </a:t>
            </a:r>
          </a:p>
          <a:p>
            <a:r>
              <a:rPr lang="en-US" sz="2400" dirty="0"/>
              <a:t>			x + </a:t>
            </a:r>
            <a:r>
              <a:rPr lang="en-US" sz="2400" dirty="0" err="1"/>
              <a:t>xy</a:t>
            </a:r>
            <a:r>
              <a:rPr lang="en-US" sz="2400" dirty="0"/>
              <a:t>  = x.1 + </a:t>
            </a:r>
            <a:r>
              <a:rPr lang="en-US" sz="2400" dirty="0" err="1"/>
              <a:t>xy</a:t>
            </a:r>
            <a:r>
              <a:rPr lang="en-US" sz="2400" dirty="0"/>
              <a:t> 	By postulate:2(b)</a:t>
            </a:r>
          </a:p>
          <a:p>
            <a:r>
              <a:rPr lang="en-US" sz="2400" dirty="0"/>
              <a:t>				  = x (1+y)			 			4(a)	 </a:t>
            </a:r>
          </a:p>
          <a:p>
            <a:r>
              <a:rPr lang="en-US" sz="2400" dirty="0"/>
              <a:t>				  =x ·1 	 						2(a)</a:t>
            </a:r>
          </a:p>
          <a:p>
            <a:r>
              <a:rPr lang="en-US" sz="2400" dirty="0"/>
              <a:t>				  = x 				 				2(b)</a:t>
            </a:r>
          </a:p>
          <a:p>
            <a:r>
              <a:rPr lang="en-US" sz="2400" dirty="0"/>
              <a:t>				</a:t>
            </a:r>
          </a:p>
          <a:p>
            <a:r>
              <a:rPr lang="en-US" sz="2400" b="1" dirty="0"/>
              <a:t>THEOREM 6(b): </a:t>
            </a:r>
            <a:r>
              <a:rPr lang="en-US" sz="2400" dirty="0"/>
              <a:t>x (x + y )= x by duality.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0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6237"/>
            <a:ext cx="7620001" cy="6057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Theorem 5: De-Morgan’s theorem: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50442" y="762000"/>
                <a:ext cx="8241158" cy="60960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b="1" i="1" dirty="0">
                    <a:latin typeface="+mj-lt"/>
                  </a:rPr>
                  <a:t>Theorem 1:</a:t>
                </a:r>
              </a:p>
              <a:p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This theorem states that the complement of a product is equal to addition of the complements.</a:t>
                </a:r>
              </a:p>
              <a:p>
                <a:r>
                  <a:rPr lang="en-US" sz="2400" dirty="0">
                    <a:latin typeface="+mj-lt"/>
                  </a:rPr>
                  <a:t>It shows that NAND gate is equivalent to bubbled OR gate.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m:rPr>
                            <m:nor/>
                          </m:rPr>
                          <a:rPr lang="en-US" sz="2400" dirty="0"/>
                          <m:t>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400" b="1" dirty="0">
                    <a:latin typeface="+mj-lt"/>
                  </a:rPr>
                  <a:t>=</a:t>
                </a:r>
                <a:r>
                  <a:rPr lang="en-US" sz="2400" b="1" dirty="0"/>
                  <a:t>Ā</a:t>
                </a:r>
                <a:r>
                  <a:rPr lang="en-US" sz="2400" b="1" dirty="0">
                    <a:latin typeface="+mj-lt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endParaRPr lang="en-US" sz="2400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/>
                </a:r>
                <a:br>
                  <a:rPr lang="en-US" sz="24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/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/>
                </a:r>
                <a:br>
                  <a:rPr lang="en-US" sz="2000" dirty="0">
                    <a:latin typeface="+mj-lt"/>
                  </a:rPr>
                </a:b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442" y="762000"/>
                <a:ext cx="8241158" cy="6096000"/>
              </a:xfrm>
              <a:blipFill>
                <a:blip r:embed="rId2"/>
                <a:stretch>
                  <a:fillRect l="-1109" t="-800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C:\Users\Dell\Downloads\IMG_20210509_004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531" y="3764293"/>
            <a:ext cx="6934200" cy="3062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b="1" dirty="0"/>
              <a:t>De-Morgan’s theorem:</a:t>
            </a:r>
            <a:r>
              <a:rPr lang="en-US" sz="3200" dirty="0"/>
              <a:t/>
            </a:r>
            <a:br>
              <a:rPr lang="en-US" sz="32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b="1" i="1" dirty="0">
                <a:latin typeface="+mj-lt"/>
              </a:rPr>
              <a:t>Theorem 2</a:t>
            </a:r>
            <a:r>
              <a:rPr lang="en-US" i="1" dirty="0">
                <a:latin typeface="+mj-lt"/>
              </a:rPr>
              <a:t>: </a:t>
            </a:r>
          </a:p>
          <a:p>
            <a:r>
              <a:rPr lang="en-US" dirty="0">
                <a:latin typeface="+mj-lt"/>
              </a:rPr>
              <a:t>This theorem states that the complement of a sum is equal to the product of complements.</a:t>
            </a:r>
          </a:p>
          <a:p>
            <a:r>
              <a:rPr lang="en-US" dirty="0">
                <a:latin typeface="+mj-lt"/>
              </a:rPr>
              <a:t>It shows that NOR gate is equivalent to bubbled AND gate.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Picture 3" descr="C:\Users\Dell\Downloads\IMG_20210509_0045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8305800" cy="3962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7300913" cy="6629400"/>
          </a:xfrm>
        </p:spPr>
        <p:txBody>
          <a:bodyPr>
            <a:noAutofit/>
          </a:bodyPr>
          <a:lstStyle/>
          <a:p>
            <a:pPr fontAlgn="base"/>
            <a:r>
              <a:rPr lang="en-US" b="1" dirty="0"/>
              <a:t>Logic gates </a:t>
            </a:r>
            <a:r>
              <a:rPr lang="en-US" dirty="0"/>
              <a:t>are the basic building blocks of any digital system, which execute numerous logical operations that are required by any digital circuit.  </a:t>
            </a:r>
          </a:p>
          <a:p>
            <a:pPr fontAlgn="base"/>
            <a:r>
              <a:rPr lang="en-US" dirty="0"/>
              <a:t>The output of a logic gate depends on the combination of inputs and the logical operation that the logic gate performs.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Truth table </a:t>
            </a:r>
            <a:r>
              <a:rPr lang="en-US" dirty="0"/>
              <a:t>consists of all the possible combinations of the inputs and the corresponding of output of a logic gate. </a:t>
            </a:r>
          </a:p>
          <a:p>
            <a:r>
              <a:rPr lang="en-US" dirty="0"/>
              <a:t>The relationship between the inputs and the outputs of a gate can be expressed as </a:t>
            </a:r>
            <a:r>
              <a:rPr lang="en-US" b="1" dirty="0"/>
              <a:t>Boolean expression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Universal Gates- NAND, NOR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3600" b="1" dirty="0"/>
          </a:p>
          <a:p>
            <a:pPr algn="just">
              <a:buFont typeface="Wingdings" pitchFamily="2" charset="2"/>
              <a:buChar char="Ø"/>
            </a:pPr>
            <a:r>
              <a:rPr lang="en-US" sz="3600" b="1" dirty="0"/>
              <a:t>NAND</a:t>
            </a:r>
            <a:r>
              <a:rPr lang="en-US" sz="3600" dirty="0"/>
              <a:t> gates and </a:t>
            </a:r>
            <a:r>
              <a:rPr lang="en-US" sz="3600" b="1" dirty="0"/>
              <a:t>NOR</a:t>
            </a:r>
            <a:r>
              <a:rPr lang="en-US" sz="3600" dirty="0"/>
              <a:t> gates are called </a:t>
            </a:r>
            <a:r>
              <a:rPr lang="en-US" sz="3600" b="1" dirty="0"/>
              <a:t>universal gates </a:t>
            </a:r>
            <a:r>
              <a:rPr lang="en-US" sz="3600" dirty="0"/>
              <a:t>because any type of gates or logic functions can be implemented by using these gates.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small in size and easy for fabrication.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40EB6-F920-4F83-8002-800E806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08660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Universality of NAND and 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8122C6-85EA-4C38-A20C-09BC3446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2600"/>
            <a:ext cx="7924803" cy="428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Implementation of all other gates using </a:t>
            </a:r>
          </a:p>
          <a:p>
            <a:pPr marL="0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) NAND gates</a:t>
            </a:r>
          </a:p>
          <a:p>
            <a:pPr marL="0" indent="0">
              <a:buNone/>
            </a:pPr>
            <a:r>
              <a:rPr lang="en-US" sz="2800" dirty="0"/>
              <a:t>ii) NOR gates</a:t>
            </a:r>
          </a:p>
        </p:txBody>
      </p:sp>
    </p:spTree>
    <p:extLst>
      <p:ext uri="{BB962C8B-B14F-4D97-AF65-F5344CB8AC3E}">
        <p14:creationId xmlns:p14="http://schemas.microsoft.com/office/powerpoint/2010/main" val="315268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/>
              <a:t>END OF UNIT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gates</a:t>
            </a:r>
          </a:p>
        </p:txBody>
      </p:sp>
      <p:pic>
        <p:nvPicPr>
          <p:cNvPr id="1026" name="Picture 2" descr="C:\Users\Dell\Downloads\Logic-Gates-Typ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1" y="1066800"/>
            <a:ext cx="8153400" cy="4634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Logic operators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8534402" cy="451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1. AND operator </a:t>
            </a:r>
          </a:p>
          <a:p>
            <a:pPr marL="0" indent="0">
              <a:buNone/>
            </a:pPr>
            <a:r>
              <a:rPr lang="en-US" sz="3200" dirty="0"/>
              <a:t>(A. B → logical multiplication)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2. OR operator </a:t>
            </a:r>
          </a:p>
          <a:p>
            <a:pPr marL="0" indent="0">
              <a:buNone/>
            </a:pPr>
            <a:r>
              <a:rPr lang="en-US" sz="3200" dirty="0"/>
              <a:t>(A+B → logical addition)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3. NOT operator </a:t>
            </a:r>
          </a:p>
          <a:p>
            <a:pPr marL="0" indent="0">
              <a:buNone/>
            </a:pPr>
            <a:r>
              <a:rPr lang="en-US" sz="3200" dirty="0"/>
              <a:t>( Ā→ logical inversion)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ownloads\truth table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7696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41BFA-4012-4B41-ADBE-F115C2FE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66423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163CA2-96BB-4111-9A6D-43E5EA60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066800"/>
            <a:ext cx="8229602" cy="4974563"/>
          </a:xfrm>
        </p:spPr>
        <p:txBody>
          <a:bodyPr>
            <a:normAutofit/>
          </a:bodyPr>
          <a:lstStyle/>
          <a:p>
            <a:r>
              <a:rPr lang="en-US" sz="2400" dirty="0"/>
              <a:t>used to analyze and simplify the digital circuits. </a:t>
            </a:r>
          </a:p>
          <a:p>
            <a:r>
              <a:rPr lang="en-US" sz="2400" dirty="0"/>
              <a:t>The rules of Boolean algebra are: </a:t>
            </a:r>
          </a:p>
          <a:p>
            <a:pPr marL="514350" indent="-514350">
              <a:buAutoNum type="romanLcPeriod"/>
            </a:pPr>
            <a:r>
              <a:rPr lang="en-US" sz="2400" dirty="0"/>
              <a:t>Boolean algebra allows only two possible values (0 or 1) for any variable.</a:t>
            </a:r>
          </a:p>
          <a:p>
            <a:pPr marL="514350" indent="-514350">
              <a:buAutoNum type="romanLcPeriod"/>
            </a:pPr>
            <a:r>
              <a:rPr lang="en-US" sz="2400" dirty="0"/>
              <a:t>Symbols used in Boolean algebra (usually letters) do not represent numerical values.</a:t>
            </a:r>
          </a:p>
          <a:p>
            <a:pPr marL="514350" indent="-514350">
              <a:buAutoNum type="romanLcPeriod"/>
            </a:pPr>
            <a:r>
              <a:rPr lang="en-US" sz="2400" dirty="0"/>
              <a:t>Arithmetic operations like subtraction, division are not performed. Also, there are no fractions, negative numbers, square, square root etc.</a:t>
            </a:r>
          </a:p>
        </p:txBody>
      </p:sp>
    </p:spTree>
    <p:extLst>
      <p:ext uri="{BB962C8B-B14F-4D97-AF65-F5344CB8AC3E}">
        <p14:creationId xmlns:p14="http://schemas.microsoft.com/office/powerpoint/2010/main" val="60677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41288-B927-449D-998E-11A47AF6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664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Boolean laws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90600"/>
            <a:ext cx="8077201" cy="505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+mj-lt"/>
              </a:rPr>
              <a:t>1. Commutative law</a:t>
            </a:r>
            <a:r>
              <a:rPr lang="en-US" sz="2800" dirty="0">
                <a:latin typeface="+mj-lt"/>
              </a:rPr>
              <a:t>: This law allows change in the position of the input variables in OR and AND expression.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pic>
        <p:nvPicPr>
          <p:cNvPr id="4" name="Content Placeholder 2" descr="C:\Users\Dell\Downloads\IMG_20210509_0025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97" y="2362200"/>
            <a:ext cx="82296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Boolean Laws: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000" b="1" dirty="0">
                <a:latin typeface="+mj-lt"/>
              </a:rPr>
              <a:t>2. Associative law: </a:t>
            </a:r>
            <a:r>
              <a:rPr lang="en-US" sz="2000" dirty="0">
                <a:latin typeface="+mj-lt"/>
              </a:rPr>
              <a:t>The law states that it make no difference in what order the variables are grouped when </a:t>
            </a:r>
            <a:r>
              <a:rPr lang="en-US" sz="2000" dirty="0" err="1">
                <a:latin typeface="+mj-lt"/>
              </a:rPr>
              <a:t>ORing</a:t>
            </a:r>
            <a:r>
              <a:rPr lang="en-US" sz="2000" dirty="0">
                <a:latin typeface="+mj-lt"/>
              </a:rPr>
              <a:t> or </a:t>
            </a:r>
            <a:r>
              <a:rPr lang="en-US" sz="2000" dirty="0" err="1">
                <a:latin typeface="+mj-lt"/>
              </a:rPr>
              <a:t>ANDing</a:t>
            </a:r>
            <a:r>
              <a:rPr lang="en-US" sz="2000" dirty="0">
                <a:latin typeface="+mj-lt"/>
              </a:rPr>
              <a:t> more than two variables.</a:t>
            </a:r>
          </a:p>
          <a:p>
            <a:pPr marL="514350" indent="-514350">
              <a:buNone/>
            </a:pPr>
            <a:endParaRPr lang="en-US" sz="2000" dirty="0">
              <a:latin typeface="+mj-lt"/>
            </a:endParaRPr>
          </a:p>
          <a:p>
            <a:pPr marL="514350" indent="-514350">
              <a:buNone/>
            </a:pPr>
            <a:endParaRPr lang="en-US" sz="2000" dirty="0">
              <a:latin typeface="+mj-lt"/>
            </a:endParaRPr>
          </a:p>
          <a:p>
            <a:pPr marL="514350" indent="-514350">
              <a:buNone/>
            </a:pPr>
            <a:endParaRPr lang="en-US" sz="2000" dirty="0">
              <a:latin typeface="+mj-lt"/>
            </a:endParaRPr>
          </a:p>
          <a:p>
            <a:pPr marL="514350" indent="-514350">
              <a:buNone/>
            </a:pPr>
            <a:endParaRPr lang="en-US" sz="2000" dirty="0">
              <a:latin typeface="+mj-lt"/>
            </a:endParaRPr>
          </a:p>
          <a:p>
            <a:pPr marL="514350" indent="-514350">
              <a:buNone/>
            </a:pPr>
            <a:endParaRPr lang="en-US" sz="2000" b="1" dirty="0">
              <a:latin typeface="+mj-lt"/>
            </a:endParaRPr>
          </a:p>
          <a:p>
            <a:pPr marL="514350" indent="-514350">
              <a:buNone/>
            </a:pPr>
            <a:endParaRPr lang="en-US" sz="2000" b="1" dirty="0">
              <a:latin typeface="+mj-lt"/>
            </a:endParaRPr>
          </a:p>
          <a:p>
            <a:pPr marL="514350" indent="-514350">
              <a:buNone/>
            </a:pPr>
            <a:r>
              <a:rPr lang="en-US" sz="2000" b="1" dirty="0">
                <a:latin typeface="+mj-lt"/>
              </a:rPr>
              <a:t>3. Distributive law: </a:t>
            </a:r>
            <a:r>
              <a:rPr lang="en-US" sz="2000" dirty="0">
                <a:latin typeface="+mj-lt"/>
              </a:rPr>
              <a:t>This law permits factoring or multiplying out an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expression.</a:t>
            </a:r>
          </a:p>
          <a:p>
            <a:pPr marL="514350" indent="-514350">
              <a:buNone/>
            </a:pPr>
            <a:r>
              <a:rPr lang="en-US" sz="2000" dirty="0">
                <a:latin typeface="+mj-lt"/>
              </a:rPr>
              <a:t>	i.  A(B + C) = AB + AC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ii.  AB + AC = A (B + C)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pic>
        <p:nvPicPr>
          <p:cNvPr id="4" name="Picture 5" descr="C:\Users\Dell\Downloads\IMG_20210509_0024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6" y="1828800"/>
            <a:ext cx="8229600" cy="1524000"/>
          </a:xfrm>
          <a:prstGeom prst="rect">
            <a:avLst/>
          </a:prstGeom>
          <a:noFill/>
        </p:spPr>
      </p:pic>
      <p:pic>
        <p:nvPicPr>
          <p:cNvPr id="5" name="Picture 6" descr="C:\Users\Dell\Downloads\IMG_20210509_0024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76800"/>
            <a:ext cx="83820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Boolean Laws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+mj-lt"/>
              </a:rPr>
              <a:t>4. OR law:</a:t>
            </a:r>
          </a:p>
          <a:p>
            <a:pPr>
              <a:buNone/>
            </a:pPr>
            <a:r>
              <a:rPr lang="en-US" sz="2400" b="1" dirty="0">
                <a:latin typeface="+mj-lt"/>
              </a:rPr>
              <a:t/>
            </a:r>
            <a:br>
              <a:rPr lang="en-US" sz="2400" b="1" dirty="0">
                <a:latin typeface="+mj-lt"/>
              </a:rPr>
            </a:b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  A + 0 = A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ii)  A + 1 = 1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iii) A + A = A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iv) A + Ā  = 1</a:t>
            </a:r>
          </a:p>
          <a:p>
            <a:pPr>
              <a:buNone/>
            </a:pPr>
            <a:endParaRPr lang="en-US" b="1" dirty="0">
              <a:latin typeface="+mj-lt"/>
            </a:endParaRPr>
          </a:p>
          <a:p>
            <a:pPr>
              <a:buNone/>
            </a:pPr>
            <a:r>
              <a:rPr lang="en-US" sz="2200" b="1" dirty="0">
                <a:latin typeface="+mj-lt"/>
              </a:rPr>
              <a:t>5. AND law: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/>
            </a:r>
            <a:br>
              <a:rPr lang="en-US" b="1" dirty="0">
                <a:latin typeface="+mj-lt"/>
              </a:rPr>
            </a:b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   A. 0 = 0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ii)  A. 1 = A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	iii)  A.A=A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	iv)  A. Ā =0</a:t>
            </a:r>
          </a:p>
          <a:p>
            <a:pPr>
              <a:buNone/>
            </a:pPr>
            <a:endParaRPr lang="en-US" b="1" dirty="0">
              <a:latin typeface="+mj-lt"/>
            </a:endParaRPr>
          </a:p>
          <a:p>
            <a:pPr>
              <a:buNone/>
            </a:pPr>
            <a:endParaRPr lang="en-US" b="1" dirty="0">
              <a:latin typeface="+mj-lt"/>
            </a:endParaRPr>
          </a:p>
          <a:p>
            <a:pPr>
              <a:buNone/>
            </a:pPr>
            <a:r>
              <a:rPr lang="en-US" sz="2200" b="1" dirty="0">
                <a:latin typeface="+mj-lt"/>
              </a:rPr>
              <a:t>6. Inversion law:</a:t>
            </a:r>
          </a:p>
          <a:p>
            <a:pPr>
              <a:buNone/>
            </a:pPr>
            <a:r>
              <a:rPr lang="en-US" dirty="0">
                <a:latin typeface="+mj-lt"/>
              </a:rPr>
              <a:t>A </a:t>
            </a:r>
            <a:r>
              <a:rPr lang="en-US" sz="1600" dirty="0">
                <a:latin typeface="+mj-lt"/>
              </a:rPr>
              <a:t>=</a:t>
            </a:r>
            <a:r>
              <a:rPr lang="en-US" dirty="0">
                <a:latin typeface="+mj-lt"/>
              </a:rPr>
              <a:t>A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rot="10800000">
            <a:off x="837235" y="5562600"/>
            <a:ext cx="152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rot="10800000">
            <a:off x="838200" y="5638800"/>
            <a:ext cx="152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1198</TotalTime>
  <Words>456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Gothic</vt:lpstr>
      <vt:lpstr>Wingdings</vt:lpstr>
      <vt:lpstr>Wingdings 3</vt:lpstr>
      <vt:lpstr>Ion</vt:lpstr>
      <vt:lpstr>Unit 3 Boolean algebra and Logic gates</vt:lpstr>
      <vt:lpstr>PowerPoint Presentation</vt:lpstr>
      <vt:lpstr>Classification of gates</vt:lpstr>
      <vt:lpstr>Logic operators   </vt:lpstr>
      <vt:lpstr>PowerPoint Presentation</vt:lpstr>
      <vt:lpstr>Boolean algebra</vt:lpstr>
      <vt:lpstr>Boolean laws : </vt:lpstr>
      <vt:lpstr>Boolean Laws:</vt:lpstr>
      <vt:lpstr>Boolean Laws</vt:lpstr>
      <vt:lpstr>Boolean Laws contd..</vt:lpstr>
      <vt:lpstr>Duality theorem</vt:lpstr>
      <vt:lpstr>Huntington Postulates</vt:lpstr>
      <vt:lpstr>Huntington Postulates</vt:lpstr>
      <vt:lpstr>Basic theorems  </vt:lpstr>
      <vt:lpstr>Proofs:  </vt:lpstr>
      <vt:lpstr>  Proofs:  </vt:lpstr>
      <vt:lpstr>  Proofs:  </vt:lpstr>
      <vt:lpstr>Theorem 5: De-Morgan’s theorem: </vt:lpstr>
      <vt:lpstr>De-Morgan’s theorem: </vt:lpstr>
      <vt:lpstr>Universal Gates- NAND, NOR </vt:lpstr>
      <vt:lpstr>Universality of NAND and NOR gate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Dell</dc:creator>
  <cp:lastModifiedBy>Microsoft account</cp:lastModifiedBy>
  <cp:revision>58</cp:revision>
  <dcterms:created xsi:type="dcterms:W3CDTF">2021-05-08T16:13:26Z</dcterms:created>
  <dcterms:modified xsi:type="dcterms:W3CDTF">2025-05-12T17:17:08Z</dcterms:modified>
</cp:coreProperties>
</file>