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67" r:id="rId3"/>
    <p:sldId id="268" r:id="rId4"/>
    <p:sldId id="287" r:id="rId5"/>
    <p:sldId id="288" r:id="rId6"/>
    <p:sldId id="289" r:id="rId7"/>
    <p:sldId id="290" r:id="rId8"/>
    <p:sldId id="291" r:id="rId9"/>
    <p:sldId id="292" r:id="rId10"/>
    <p:sldId id="326" r:id="rId11"/>
    <p:sldId id="294" r:id="rId12"/>
    <p:sldId id="295" r:id="rId13"/>
    <p:sldId id="325" r:id="rId14"/>
    <p:sldId id="327" r:id="rId15"/>
    <p:sldId id="296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160E0-1952-44E4-B092-C8A162B3B6F3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EB23-442D-48D2-8B2A-E8B49DF3F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77-41A7-4975-B297-1C2B253FB8BF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7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09CC-23D2-481E-A258-8B4C198C518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09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09CC-23D2-481E-A258-8B4C198C518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40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09CC-23D2-481E-A258-8B4C198C518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827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09CC-23D2-481E-A258-8B4C198C518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286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09CC-23D2-481E-A258-8B4C198C518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28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09CC-23D2-481E-A258-8B4C198C518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113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75C7-449A-4BCB-AC16-01A699A7BA0B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1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2F2-212F-4005-896E-2BDD893728A4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66-B666-484E-9B4F-9F968B17FA20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D7FC-31EE-4F93-B944-A5D09C0B646F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453E-CAC2-4401-9759-E81ACFF430B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660B-E541-497A-B670-4DBF872B3221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B312-440B-4E3B-942E-782D651D06DB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2EA-C708-4C55-82BA-262CC415B093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6C60-8BCA-4128-A50A-590CAA140EF1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87C3-B969-41F1-ADE8-FF9A8A2880E2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8D09CC-23D2-481E-A258-8B4C198C518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image.slideserve.com/1295747/non-ideal-pulse-l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7924799" cy="2907836"/>
          </a:xfrm>
        </p:spPr>
        <p:txBody>
          <a:bodyPr/>
          <a:lstStyle/>
          <a:p>
            <a:pPr algn="ctr"/>
            <a:r>
              <a:rPr lang="en-US" b="1" dirty="0" smtClean="0"/>
              <a:t>Unit </a:t>
            </a:r>
            <a:r>
              <a:rPr lang="en-US" b="1" dirty="0"/>
              <a:t>1</a:t>
            </a:r>
            <a:br>
              <a:rPr lang="en-US" b="1" dirty="0"/>
            </a:br>
            <a:r>
              <a:rPr lang="en-US" b="1" dirty="0"/>
              <a:t>Introduction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24BAED-9902-49F5-97D0-F9C2247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82214F3-089C-420E-8A04-4870B3B4482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77337230"/>
              </p:ext>
            </p:extLst>
          </p:nvPr>
        </p:nvGraphicFramePr>
        <p:xfrm>
          <a:off x="152400" y="211138"/>
          <a:ext cx="8991600" cy="651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xmlns="" val="2609477104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1589262665"/>
                    </a:ext>
                  </a:extLst>
                </a:gridCol>
              </a:tblGrid>
              <a:tr h="48644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Analog System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/>
                        <a:t>Digital System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4537114"/>
                  </a:ext>
                </a:extLst>
              </a:tr>
              <a:tr h="679795">
                <a:tc>
                  <a:txBody>
                    <a:bodyPr/>
                    <a:lstStyle/>
                    <a:p>
                      <a:r>
                        <a:rPr lang="en-US" sz="1800" dirty="0"/>
                        <a:t>Operates on analog signal.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Operates on digital signal.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353804"/>
                  </a:ext>
                </a:extLst>
              </a:tr>
              <a:tr h="4523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Is continuous in nature.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discrete in nature.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393517"/>
                  </a:ext>
                </a:extLst>
              </a:tr>
              <a:tr h="7307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Relatively less noise immune.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Relatively more noise immune.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3114951"/>
                  </a:ext>
                </a:extLst>
              </a:tr>
              <a:tr h="7917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Uses continuous range of values to represent information.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Uses discrete range of values to represent information.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7743365"/>
                  </a:ext>
                </a:extLst>
              </a:tr>
              <a:tr h="7307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Stored in form of wave signal.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Stored in form of binary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195906"/>
                  </a:ext>
                </a:extLst>
              </a:tr>
              <a:tr h="7307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Less secure.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More secure due to use of encryption.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9070856"/>
                  </a:ext>
                </a:extLst>
              </a:tr>
              <a:tr h="10439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Difficulty in processing and receiving signal.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in processing and receiving signal.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0949325"/>
                  </a:ext>
                </a:extLst>
              </a:tr>
              <a:tr h="7489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Less efficient.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More efficient.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786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101E33B-755C-42E8-B443-B349AD9A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34950"/>
            <a:ext cx="6347713" cy="679450"/>
          </a:xfrm>
        </p:spPr>
        <p:txBody>
          <a:bodyPr/>
          <a:lstStyle/>
          <a:p>
            <a:r>
              <a:rPr lang="en-US" dirty="0"/>
              <a:t>Numerical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E3BC141-8A89-4D92-B333-C7002B4D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886"/>
            <a:ext cx="7924802" cy="5638800"/>
          </a:xfrm>
        </p:spPr>
        <p:txBody>
          <a:bodyPr>
            <a:normAutofit/>
          </a:bodyPr>
          <a:lstStyle/>
          <a:p>
            <a:r>
              <a:rPr lang="en-US" sz="2400" dirty="0"/>
              <a:t>In digital representation the quantities are represented by digits.</a:t>
            </a:r>
          </a:p>
          <a:p>
            <a:r>
              <a:rPr lang="en-US" sz="2400" dirty="0"/>
              <a:t>Logic Level in digital representation, 0 – 0.8V represents logic 0 and 2V – 5V represents logic 1. </a:t>
            </a:r>
          </a:p>
          <a:p>
            <a:r>
              <a:rPr lang="en-US" sz="2400" dirty="0"/>
              <a:t>Voltage between 0.8 V and 2 V are unacceptable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and </a:t>
            </a:r>
            <a:r>
              <a:rPr lang="en-US" sz="2400" dirty="0"/>
              <a:t>are never used.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3A6649D-50F7-4614-9D46-E7D1DB72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grafik">
            <a:extLst>
              <a:ext uri="{FF2B5EF4-FFF2-40B4-BE49-F238E27FC236}">
                <a16:creationId xmlns:a16="http://schemas.microsoft.com/office/drawing/2014/main" xmlns="" id="{22A2ACAC-E386-4B6D-B24A-33CC32242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6202" r="25355" b="-9404"/>
          <a:stretch/>
        </p:blipFill>
        <p:spPr bwMode="auto">
          <a:xfrm>
            <a:off x="2819400" y="3617686"/>
            <a:ext cx="220980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6008B6A-7BD8-4D45-8D26-A8167622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762000"/>
          </a:xfrm>
        </p:spPr>
        <p:txBody>
          <a:bodyPr/>
          <a:lstStyle/>
          <a:p>
            <a:r>
              <a:rPr lang="en-US" dirty="0"/>
              <a:t>Digital number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20D50A9-E927-46FE-A115-E743E0E10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86" y="1295400"/>
            <a:ext cx="8081214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 A </a:t>
            </a:r>
            <a:r>
              <a:rPr lang="en-US" sz="2800" b="1" dirty="0"/>
              <a:t>pulse</a:t>
            </a:r>
            <a:r>
              <a:rPr lang="en-US" sz="2800" dirty="0"/>
              <a:t> has a rapid transition (leading or rising edge) from a baseline to an amplitude level, then, after a period of time, a rapid transition (trailing or falling edge) back to the baseline level.</a:t>
            </a:r>
          </a:p>
          <a:p>
            <a:pPr algn="just"/>
            <a:r>
              <a:rPr lang="en-US" sz="2800" dirty="0"/>
              <a:t>Pulses can be positive-going, or negative-going, depending upon the baseline.</a:t>
            </a:r>
          </a:p>
          <a:p>
            <a:pPr algn="just"/>
            <a:r>
              <a:rPr lang="en-US" sz="2800" dirty="0"/>
              <a:t>The distance between rising and falling edge is termed </a:t>
            </a:r>
            <a:r>
              <a:rPr lang="en-US" sz="3200" b="1" dirty="0"/>
              <a:t>the pulse width.</a:t>
            </a:r>
          </a:p>
          <a:p>
            <a:pPr algn="just"/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528BF09-6041-47B6-A337-D61D907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38C8AB3-75AF-47C3-A4D1-4F83475B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588037"/>
          </a:xfrm>
        </p:spPr>
        <p:txBody>
          <a:bodyPr>
            <a:normAutofit fontScale="90000"/>
          </a:bodyPr>
          <a:lstStyle/>
          <a:p>
            <a:r>
              <a:rPr lang="en-US" dirty="0"/>
              <a:t>Ideal Pulse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49F792E-D569-4667-B05D-D53B464F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816638"/>
            <a:ext cx="8077201" cy="52247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pulse has two edges: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1. Leading edge: </a:t>
            </a:r>
          </a:p>
          <a:p>
            <a:r>
              <a:rPr lang="en-US" b="1" dirty="0"/>
              <a:t>For positive pulse: </a:t>
            </a:r>
            <a:r>
              <a:rPr lang="en-US" dirty="0"/>
              <a:t>Positive  going  transition(Rising edge)</a:t>
            </a:r>
          </a:p>
          <a:p>
            <a:r>
              <a:rPr lang="en-US" b="1" dirty="0"/>
              <a:t>For negative pulse: </a:t>
            </a:r>
            <a:r>
              <a:rPr lang="en-US" dirty="0"/>
              <a:t>Negative going transition (Falling edge)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2. Trailing edge:</a:t>
            </a:r>
          </a:p>
          <a:p>
            <a:r>
              <a:rPr lang="en-US" b="1" dirty="0"/>
              <a:t>For positive pulse: </a:t>
            </a:r>
            <a:r>
              <a:rPr lang="en-US" dirty="0"/>
              <a:t>Negative  going  transition(Falling edge)</a:t>
            </a:r>
          </a:p>
          <a:p>
            <a:r>
              <a:rPr lang="en-US" b="1" dirty="0"/>
              <a:t>For negative pulse: </a:t>
            </a:r>
            <a:r>
              <a:rPr lang="en-US" dirty="0"/>
              <a:t>Positive going transition (Rising edge)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F390C6-1EF6-4875-A7E2-845E41F9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4" descr="Understanding Digital Logic ICs — Part 1 | Nuts &amp; Volts Magazine">
            <a:extLst>
              <a:ext uri="{FF2B5EF4-FFF2-40B4-BE49-F238E27FC236}">
                <a16:creationId xmlns:a16="http://schemas.microsoft.com/office/drawing/2014/main" xmlns="" id="{36737C1A-A3FB-428E-95C9-FBFF96B1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3886200"/>
            <a:ext cx="4578389" cy="21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1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AC9CB1-A3A9-4595-80B6-78BA52B0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699870-F325-48A0-AAED-4A02CC11BF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95338"/>
            <a:ext cx="6653213" cy="528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 </a:t>
            </a:r>
            <a:r>
              <a:rPr lang="en-US" sz="2400" b="1" dirty="0"/>
              <a:t>positive pulse logic system</a:t>
            </a:r>
            <a:r>
              <a:rPr lang="en-US" sz="2400" dirty="0"/>
              <a:t>, the most positive voltage level represents logic 1 state or high level (H) and lowest voltage level represents logic 0 state or low level (L).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a </a:t>
            </a:r>
            <a:r>
              <a:rPr lang="en-US" sz="2400" b="1" dirty="0"/>
              <a:t>negative pulse logic system</a:t>
            </a:r>
            <a:r>
              <a:rPr lang="en-US" sz="2400" dirty="0"/>
              <a:t>, the most positive voltage level represents logic 0 state and the lowest voltage level represents logic 1 state.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11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F0FFC3A-4824-4E7B-AC0C-C73B4EDF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762000"/>
          </a:xfrm>
        </p:spPr>
        <p:txBody>
          <a:bodyPr/>
          <a:lstStyle/>
          <a:p>
            <a:r>
              <a:rPr lang="en-US" b="1" dirty="0">
                <a:hlinkClick r:id="rId2" tooltip="non ideal pulse"/>
              </a:rPr>
              <a:t>Non-ideal Pulse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0A56DB9-3CC0-41AD-A815-7AF7F7B5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49" y="1295400"/>
            <a:ext cx="7010400" cy="4745963"/>
          </a:xfrm>
        </p:spPr>
        <p:txBody>
          <a:bodyPr>
            <a:normAutofit/>
          </a:bodyPr>
          <a:lstStyle/>
          <a:p>
            <a:r>
              <a:rPr lang="en-US" sz="2400" dirty="0"/>
              <a:t> A non-ideal pulse has a rising time(t</a:t>
            </a:r>
            <a:r>
              <a:rPr lang="en-US" dirty="0"/>
              <a:t>r</a:t>
            </a:r>
            <a:r>
              <a:rPr lang="en-US" sz="2400" dirty="0"/>
              <a:t>) and falling time(</a:t>
            </a:r>
            <a:r>
              <a:rPr lang="en-US" sz="2400" dirty="0" err="1"/>
              <a:t>t</a:t>
            </a:r>
            <a:r>
              <a:rPr lang="en-US" sz="1600" dirty="0" err="1"/>
              <a:t>f</a:t>
            </a:r>
            <a:r>
              <a:rPr lang="en-US" sz="2400" dirty="0"/>
              <a:t>) interval, measured between 10% and 90% of its Amplitude.</a:t>
            </a:r>
          </a:p>
          <a:p>
            <a:r>
              <a:rPr lang="en-US" sz="2400" dirty="0"/>
              <a:t>Pulse width is taken at the half-way point(0.5A)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50C2F3C-5D9B-4236-B8B0-84D78C03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https://image.slideserve.com/1295747/non-ideal-pulse-l.jpg">
            <a:extLst>
              <a:ext uri="{FF2B5EF4-FFF2-40B4-BE49-F238E27FC236}">
                <a16:creationId xmlns:a16="http://schemas.microsoft.com/office/drawing/2014/main" xmlns="" id="{44A64711-DF88-4B55-B878-008109F02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5" r="7822"/>
          <a:stretch/>
        </p:blipFill>
        <p:spPr bwMode="auto">
          <a:xfrm>
            <a:off x="1042577" y="3303871"/>
            <a:ext cx="5665345" cy="24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0EEB87C-48F7-4BB8-AED6-E3DCD655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8DF0E4E-C899-41FD-A457-5613A71C3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58963"/>
            <a:ext cx="4495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2" name="Rectangle 1"/>
          <p:cNvSpPr/>
          <p:nvPr/>
        </p:nvSpPr>
        <p:spPr>
          <a:xfrm rot="20396398">
            <a:off x="2286000" y="296733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Algerian" panose="04020705040A02060702" pitchFamily="82" charset="0"/>
              </a:rPr>
              <a:t>End of Unit 1</a:t>
            </a:r>
            <a:br>
              <a:rPr lang="en-US" sz="4800" b="1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US" sz="4800" b="1" dirty="0">
                <a:solidFill>
                  <a:srgbClr val="00B050"/>
                </a:solidFill>
                <a:latin typeface="Algerian" panose="04020705040A02060702" pitchFamily="82" charset="0"/>
              </a:rPr>
              <a:t/>
            </a:r>
            <a:br>
              <a:rPr lang="en-US" sz="4800" b="1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endParaRPr lang="en-US" sz="48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C8586-2A52-44BB-81C0-AD4A8A09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Marks Distribution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E83817-7DDC-4533-9AF1-350AC594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4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50"/>
                </a:solidFill>
              </a:rPr>
              <a:t>Internal Theory:30 marks 	(45%=13.5)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50"/>
                </a:solidFill>
              </a:rPr>
              <a:t>Internal Practical: 20 marks 	(45%= 9)</a:t>
            </a:r>
          </a:p>
          <a:p>
            <a:pPr marL="109728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50"/>
                </a:solidFill>
              </a:rPr>
              <a:t>Final semester exam: 50 marks (45%=22.5)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8" y="1447800"/>
            <a:ext cx="7162801" cy="4593563"/>
          </a:xfrm>
        </p:spPr>
        <p:txBody>
          <a:bodyPr>
            <a:normAutofit/>
          </a:bodyPr>
          <a:lstStyle/>
          <a:p>
            <a:pPr marL="566928" indent="-457200">
              <a:buAutoNum type="arabicPeriod"/>
            </a:pPr>
            <a:r>
              <a:rPr lang="en-US" sz="2400" dirty="0"/>
              <a:t>Mano, M.M. (2017). Digital Logic and Computer Design. Pearson Education India</a:t>
            </a:r>
          </a:p>
          <a:p>
            <a:pPr marL="566928" indent="-457200">
              <a:buAutoNum type="arabicPeriod"/>
            </a:pPr>
            <a:r>
              <a:rPr lang="en-US" sz="2400" dirty="0" err="1"/>
              <a:t>Rafiquzzaman,M</a:t>
            </a:r>
            <a:r>
              <a:rPr lang="en-US" sz="2400" dirty="0"/>
              <a:t>., &amp;McNinch, S.A. (2019).</a:t>
            </a:r>
            <a:r>
              <a:rPr lang="en-US" sz="2400" i="1" dirty="0"/>
              <a:t>Digital Logic: With an introduction to Verilog and FPGA-Based </a:t>
            </a:r>
            <a:r>
              <a:rPr lang="en-US" sz="2400" i="1" dirty="0" err="1"/>
              <a:t>Design.</a:t>
            </a:r>
            <a:r>
              <a:rPr lang="en-US" sz="2400" dirty="0" err="1"/>
              <a:t>John</a:t>
            </a:r>
            <a:r>
              <a:rPr lang="en-US" sz="2400" dirty="0"/>
              <a:t> Wiley &amp; Sons.</a:t>
            </a:r>
          </a:p>
          <a:p>
            <a:pPr marL="566928" indent="-457200">
              <a:buAutoNum type="arabicPeriod"/>
            </a:pPr>
            <a:r>
              <a:rPr lang="en-US" sz="2400" dirty="0"/>
              <a:t>Digital Principles and applications(7th Edition) Donald P. </a:t>
            </a:r>
            <a:r>
              <a:rPr lang="en-US" sz="2400" dirty="0" err="1"/>
              <a:t>Leach,Albert</a:t>
            </a:r>
            <a:r>
              <a:rPr lang="en-US" sz="2400" dirty="0"/>
              <a:t> Paul </a:t>
            </a:r>
            <a:r>
              <a:rPr lang="en-US" sz="2400" dirty="0" err="1"/>
              <a:t>Malvino,Goutam</a:t>
            </a:r>
            <a:r>
              <a:rPr lang="en-US" sz="2400" dirty="0"/>
              <a:t> </a:t>
            </a:r>
            <a:r>
              <a:rPr lang="en-US" sz="2400" dirty="0" err="1"/>
              <a:t>Saha</a:t>
            </a:r>
            <a:endParaRPr lang="en-US" sz="2400" dirty="0"/>
          </a:p>
          <a:p>
            <a:pPr marL="566928" indent="-457200">
              <a:buAutoNum type="arabicPeriod"/>
            </a:pPr>
            <a:r>
              <a:rPr lang="en-US" sz="2400" dirty="0"/>
              <a:t>Digital Fundamentals(8th Edition) Floyd and Jain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3019412-635E-4C1B-B481-9BCFBF5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Signal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6E813A0-E77D-43F9-B4EF-0C1DCCD6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7245928" cy="46697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Signal</a:t>
            </a:r>
            <a:r>
              <a:rPr lang="en-US" sz="2800" dirty="0"/>
              <a:t> is independent variable or function which carries certain information.</a:t>
            </a: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Types:</a:t>
            </a:r>
          </a:p>
          <a:p>
            <a:pPr marL="0" indent="0">
              <a:buNone/>
            </a:pPr>
            <a:r>
              <a:rPr lang="en-US" sz="3600" dirty="0"/>
              <a:t>1</a:t>
            </a:r>
            <a:r>
              <a:rPr lang="en-US" sz="3600" b="1" dirty="0">
                <a:solidFill>
                  <a:srgbClr val="002060"/>
                </a:solidFill>
              </a:rPr>
              <a:t>. Analog signal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2. Digital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8E65F6-97EF-4D03-BAA5-715BA319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EF95D71-0B2A-4C36-92CA-F1316FE1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762000"/>
          </a:xfrm>
        </p:spPr>
        <p:txBody>
          <a:bodyPr/>
          <a:lstStyle/>
          <a:p>
            <a:r>
              <a:rPr lang="en-US" dirty="0"/>
              <a:t>Analog Signal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7DD8D49-98B8-4E37-B7EF-F74EF81E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066800"/>
            <a:ext cx="7696201" cy="4974563"/>
          </a:xfrm>
        </p:spPr>
        <p:txBody>
          <a:bodyPr>
            <a:normAutofit/>
          </a:bodyPr>
          <a:lstStyle/>
          <a:p>
            <a:r>
              <a:rPr lang="en-US" sz="2400" dirty="0"/>
              <a:t>Continuous time signal designed for </a:t>
            </a:r>
            <a:r>
              <a:rPr lang="en-US" sz="2400" dirty="0" smtClean="0"/>
              <a:t>every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value of time.</a:t>
            </a:r>
          </a:p>
          <a:p>
            <a:r>
              <a:rPr lang="en-US" sz="2400" dirty="0"/>
              <a:t>Can have infinite number of values.</a:t>
            </a:r>
          </a:p>
          <a:p>
            <a:r>
              <a:rPr lang="en-US" sz="2400" dirty="0"/>
              <a:t>Sine wave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1E61279-9630-436F-A7F4-ED1785AA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Analog Signal">
            <a:extLst>
              <a:ext uri="{FF2B5EF4-FFF2-40B4-BE49-F238E27FC236}">
                <a16:creationId xmlns:a16="http://schemas.microsoft.com/office/drawing/2014/main" xmlns="" id="{EE1DA831-91BE-4CCA-A809-F2816EF8E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29" y="3033346"/>
            <a:ext cx="5057775" cy="28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9CCFA2-596C-4127-9E59-EB7DD999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51512"/>
            <a:ext cx="6652512" cy="691488"/>
          </a:xfrm>
        </p:spPr>
        <p:txBody>
          <a:bodyPr/>
          <a:lstStyle/>
          <a:p>
            <a:r>
              <a:rPr lang="en-US" dirty="0"/>
              <a:t>Digital Signal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6D66A27-3D62-46C6-99E3-98264C71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7" y="1251857"/>
            <a:ext cx="7761513" cy="4669763"/>
          </a:xfrm>
        </p:spPr>
        <p:txBody>
          <a:bodyPr>
            <a:normAutofit/>
          </a:bodyPr>
          <a:lstStyle/>
          <a:p>
            <a:r>
              <a:rPr lang="en-US" sz="2400" dirty="0"/>
              <a:t>Is non continuous discrete time signal.</a:t>
            </a:r>
          </a:p>
          <a:p>
            <a:r>
              <a:rPr lang="en-US" sz="2400" dirty="0"/>
              <a:t>Defined for certain instant of time so has finite number of discrete values.</a:t>
            </a:r>
          </a:p>
          <a:p>
            <a:r>
              <a:rPr lang="en-US" sz="2400" dirty="0"/>
              <a:t>Carries data or information in binary form (0 and 1)</a:t>
            </a:r>
          </a:p>
          <a:p>
            <a:r>
              <a:rPr lang="en-US" sz="2400" dirty="0"/>
              <a:t>Square wave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146DD48-6210-4417-9E4E-9CF7AB68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Course: Computer Science">
            <a:extLst>
              <a:ext uri="{FF2B5EF4-FFF2-40B4-BE49-F238E27FC236}">
                <a16:creationId xmlns:a16="http://schemas.microsoft.com/office/drawing/2014/main" xmlns="" id="{DB42E7E0-C13C-43AA-96F6-3F0793329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37" b="16605"/>
          <a:stretch/>
        </p:blipFill>
        <p:spPr bwMode="auto">
          <a:xfrm>
            <a:off x="762000" y="4343400"/>
            <a:ext cx="6096000" cy="13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18CF4B-90F5-4A5F-BD90-4575D0EE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356D787-2AB3-4746-8E17-A7486FE1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00200"/>
            <a:ext cx="8305802" cy="4441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System which operates on analog signals or has continuous values of data is called </a:t>
            </a:r>
            <a:r>
              <a:rPr lang="en-US" sz="2800" b="1" dirty="0"/>
              <a:t>Analog System. </a:t>
            </a:r>
            <a:r>
              <a:rPr lang="en-US" sz="2800" dirty="0"/>
              <a:t>Ex: Filters, Amplifiers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System which operates on digital signals or discrete data represented by binary values 0 and 1 is called </a:t>
            </a:r>
            <a:r>
              <a:rPr lang="en-US" sz="2800" b="1" dirty="0"/>
              <a:t>Digital System. </a:t>
            </a:r>
            <a:r>
              <a:rPr lang="en-US" sz="2800" dirty="0"/>
              <a:t>Ex: Flipflops, Microprocessor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6E2A8CD-F102-43A2-8788-9DB2A7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69B73C-AD39-4632-B157-18413B6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664237"/>
          </a:xfrm>
        </p:spPr>
        <p:txBody>
          <a:bodyPr/>
          <a:lstStyle/>
          <a:p>
            <a:r>
              <a:rPr lang="en-US" dirty="0"/>
              <a:t>Advantages of digital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72D40BD-272C-4B61-8F26-699E65B7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816638"/>
            <a:ext cx="7772401" cy="5224726"/>
          </a:xfrm>
        </p:spPr>
        <p:txBody>
          <a:bodyPr>
            <a:normAutofit lnSpcReduction="10000"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Digital data can be transmitted more efficiently  	and is 	more reliable than analog data.</a:t>
            </a:r>
          </a:p>
          <a:p>
            <a:pPr algn="just"/>
            <a:r>
              <a:rPr lang="en-US" sz="2800" dirty="0"/>
              <a:t>Digital data can be stored in memory.</a:t>
            </a:r>
          </a:p>
          <a:p>
            <a:pPr algn="just"/>
            <a:r>
              <a:rPr lang="en-US" sz="2800" dirty="0"/>
              <a:t>Digital signals are more immune to noise and interferences.</a:t>
            </a:r>
          </a:p>
          <a:p>
            <a:pPr algn="just"/>
            <a:r>
              <a:rPr lang="en-US" sz="2800" dirty="0"/>
              <a:t>Multiple digital signals can be multiplexed together.</a:t>
            </a:r>
          </a:p>
          <a:p>
            <a:pPr algn="just"/>
            <a:r>
              <a:rPr lang="en-US" sz="2800" dirty="0"/>
              <a:t>The transmission is more secure with encryption (data hiding).</a:t>
            </a:r>
          </a:p>
          <a:p>
            <a:pPr algn="just"/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568BF9D-79D4-431A-945E-07EF390D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7088280-2A09-4199-8C85-0E554610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7086601" cy="838200"/>
          </a:xfrm>
        </p:spPr>
        <p:txBody>
          <a:bodyPr/>
          <a:lstStyle/>
          <a:p>
            <a:r>
              <a:rPr lang="en-US" dirty="0"/>
              <a:t>Disadvantages of digital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FDDDB7F-E1F8-4929-8860-027175D5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95400"/>
            <a:ext cx="7848601" cy="4745963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/>
              <a:t>Digital circuits are often fragile, in that if a single piece of digital data is lost or misinterpreted, the meaning of large blocks of related data can completely change.</a:t>
            </a:r>
          </a:p>
          <a:p>
            <a:pPr lvl="0" algn="just"/>
            <a:r>
              <a:rPr lang="en-US" sz="2800" dirty="0"/>
              <a:t>Digital computer manipulates discrete elements of information by means of a binary code. </a:t>
            </a:r>
          </a:p>
          <a:p>
            <a:pPr lvl="0" algn="just"/>
            <a:r>
              <a:rPr lang="en-US" sz="2800" dirty="0"/>
              <a:t>Quantization error during analog signal sampling. </a:t>
            </a:r>
          </a:p>
          <a:p>
            <a:pPr algn="just"/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AA4A81-1A77-4633-9467-7D680E29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1207</TotalTime>
  <Words>561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Unit 1 Introduction</vt:lpstr>
      <vt:lpstr> Marks Distribution </vt:lpstr>
      <vt:lpstr>References:</vt:lpstr>
      <vt:lpstr>Analog and Digital Signal</vt:lpstr>
      <vt:lpstr>Analog Signal</vt:lpstr>
      <vt:lpstr>Digital Signal</vt:lpstr>
      <vt:lpstr>Analog and Digital system</vt:lpstr>
      <vt:lpstr>Advantages of digital system</vt:lpstr>
      <vt:lpstr>Disadvantages of digital system</vt:lpstr>
      <vt:lpstr>PowerPoint Presentation</vt:lpstr>
      <vt:lpstr>Numerical representation</vt:lpstr>
      <vt:lpstr>Digital number system</vt:lpstr>
      <vt:lpstr>Ideal Pulse</vt:lpstr>
      <vt:lpstr>PowerPoint Presentation</vt:lpstr>
      <vt:lpstr>Non-ideal Pulse</vt:lpstr>
      <vt:lpstr>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Logic(Revision)</dc:title>
  <dc:creator>Sarina</dc:creator>
  <cp:lastModifiedBy>Microsoft account</cp:lastModifiedBy>
  <cp:revision>81</cp:revision>
  <dcterms:created xsi:type="dcterms:W3CDTF">2006-08-16T00:00:00Z</dcterms:created>
  <dcterms:modified xsi:type="dcterms:W3CDTF">2025-05-12T17:16:44Z</dcterms:modified>
</cp:coreProperties>
</file>