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78" r:id="rId2"/>
    <p:sldId id="303" r:id="rId3"/>
    <p:sldId id="279" r:id="rId4"/>
    <p:sldId id="302" r:id="rId5"/>
    <p:sldId id="280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6" r:id="rId17"/>
    <p:sldId id="317" r:id="rId18"/>
    <p:sldId id="318" r:id="rId19"/>
    <p:sldId id="319" r:id="rId20"/>
    <p:sldId id="281" r:id="rId21"/>
    <p:sldId id="282" r:id="rId22"/>
    <p:sldId id="32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8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2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2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84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12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0" Type="http://schemas.openxmlformats.org/officeDocument/2006/relationships/image" Target="../media/image4.emf"/><Relationship Id="rId4" Type="http://schemas.openxmlformats.org/officeDocument/2006/relationships/package" Target="../embeddings/Microsoft_Word_Document1.docx"/><Relationship Id="rId9" Type="http://schemas.openxmlformats.org/officeDocument/2006/relationships/package" Target="../embeddings/Microsoft_Word_Document2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.docx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package" Target="../embeddings/Microsoft_Word_Document6.docx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package" Target="../embeddings/Microsoft_Word_Document4.docx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1305120"/>
            <a:ext cx="6431124" cy="2590258"/>
          </a:xfrm>
        </p:spPr>
        <p:txBody>
          <a:bodyPr/>
          <a:lstStyle/>
          <a:p>
            <a:pPr algn="ctr"/>
            <a:r>
              <a:rPr lang="en-US" b="1" dirty="0" smtClean="0"/>
              <a:t>Unit </a:t>
            </a:r>
            <a:r>
              <a:rPr lang="en-US" b="1" dirty="0"/>
              <a:t>4</a:t>
            </a:r>
            <a:br>
              <a:rPr lang="en-US" b="1" dirty="0"/>
            </a:br>
            <a:r>
              <a:rPr lang="en-US" sz="3200" b="1" dirty="0"/>
              <a:t>Simplification 0f Boolean Function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SOP to Standard SOP: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36" y="1676400"/>
            <a:ext cx="8229600" cy="48463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 Multiply each product term by (A + A' ) where A is the missing term.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+mj-lt"/>
              </a:rPr>
              <a:t>Expand the multiplication and repeat step 1 until standard SOP is obtained.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EXAMPLE: Convert A + AB' + B' C to standard SOP.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A + AB' + B' C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= A(B + B') (C + C') + AB' (C + C') + B'C(A + A')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= (AB +AB' ) (C +C') +AB'C + AB'C'+AB'C + A'B'C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= ABC + ABC'+ AB'C +AB'C'+AB'C+ AB'C'+ AB'C +A'B'C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= ABC + ABC'+ AB'C + AB'C'+ A'B'C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Convert A+B'C in to canonical 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Convert A+B'C in to standard min term.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613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Product–of–sums form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two or more sum terms are multiplied together.</a:t>
            </a:r>
          </a:p>
          <a:p>
            <a:r>
              <a:rPr lang="en-US" dirty="0">
                <a:latin typeface="+mj-lt"/>
              </a:rPr>
              <a:t>AND function of two or more </a:t>
            </a:r>
            <a:r>
              <a:rPr lang="en-US" dirty="0" err="1">
                <a:latin typeface="+mj-lt"/>
              </a:rPr>
              <a:t>ORed</a:t>
            </a:r>
            <a:r>
              <a:rPr lang="en-US" dirty="0">
                <a:latin typeface="+mj-lt"/>
              </a:rPr>
              <a:t> functions. </a:t>
            </a:r>
          </a:p>
          <a:p>
            <a:r>
              <a:rPr lang="en-US" dirty="0">
                <a:latin typeface="+mj-lt"/>
              </a:rPr>
              <a:t>In POS representation, 0 represents A and 1 represents A'.</a:t>
            </a:r>
          </a:p>
          <a:p>
            <a:r>
              <a:rPr lang="en-US" dirty="0">
                <a:latin typeface="+mj-lt"/>
              </a:rPr>
              <a:t>only 0's output is taken. </a:t>
            </a:r>
          </a:p>
          <a:p>
            <a:r>
              <a:rPr lang="en-US" dirty="0">
                <a:latin typeface="+mj-lt"/>
              </a:rPr>
              <a:t>can also contain a single variable terms.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Ex: A' (B +C') (B + C)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Standard POS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/>
              <a:t>all the variables appear in each sum term in the expression. </a:t>
            </a:r>
          </a:p>
          <a:p>
            <a:r>
              <a:rPr lang="en-US" dirty="0"/>
              <a:t>A (B'+C')(A+C) is not standard POS.</a:t>
            </a:r>
          </a:p>
          <a:p>
            <a:r>
              <a:rPr lang="en-US" dirty="0"/>
              <a:t>(A+ B'+ C) (A'+ B'+ C') is standard POS. </a:t>
            </a:r>
          </a:p>
          <a:p>
            <a:endParaRPr lang="en-US" dirty="0"/>
          </a:p>
          <a:p>
            <a:r>
              <a:rPr lang="en-US" dirty="0"/>
              <a:t>Each individual sum term in standard POS form is called “</a:t>
            </a:r>
            <a:r>
              <a:rPr lang="en-US" b="1" dirty="0"/>
              <a:t>maxterm</a:t>
            </a:r>
            <a:r>
              <a:rPr lang="en-US" dirty="0"/>
              <a:t>” and is represented by '</a:t>
            </a:r>
            <a:r>
              <a:rPr lang="en-US" b="1" dirty="0"/>
              <a:t>M</a:t>
            </a:r>
            <a:r>
              <a:rPr lang="en-US" dirty="0"/>
              <a:t>'.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64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b="1" dirty="0"/>
              <a:t>Maxterm of three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537256"/>
              </p:ext>
            </p:extLst>
          </p:nvPr>
        </p:nvGraphicFramePr>
        <p:xfrm>
          <a:off x="457200" y="1413802"/>
          <a:ext cx="8229601" cy="5097557"/>
        </p:xfrm>
        <a:graphic>
          <a:graphicData uri="http://schemas.openxmlformats.org/drawingml/2006/table">
            <a:tbl>
              <a:tblPr/>
              <a:tblGrid>
                <a:gridCol w="814388">
                  <a:extLst>
                    <a:ext uri="{9D8B030D-6E8A-4147-A177-3AD203B41FA5}">
                      <a16:colId xmlns="" xmlns:a16="http://schemas.microsoft.com/office/drawing/2014/main" val="355142584"/>
                    </a:ext>
                  </a:extLst>
                </a:gridCol>
                <a:gridCol w="214312">
                  <a:extLst>
                    <a:ext uri="{9D8B030D-6E8A-4147-A177-3AD203B41FA5}">
                      <a16:colId xmlns="" xmlns:a16="http://schemas.microsoft.com/office/drawing/2014/main" val="3468656874"/>
                    </a:ext>
                  </a:extLst>
                </a:gridCol>
                <a:gridCol w="514351">
                  <a:extLst>
                    <a:ext uri="{9D8B030D-6E8A-4147-A177-3AD203B41FA5}">
                      <a16:colId xmlns="" xmlns:a16="http://schemas.microsoft.com/office/drawing/2014/main" val="1980600831"/>
                    </a:ext>
                  </a:extLst>
                </a:gridCol>
                <a:gridCol w="771525">
                  <a:extLst>
                    <a:ext uri="{9D8B030D-6E8A-4147-A177-3AD203B41FA5}">
                      <a16:colId xmlns="" xmlns:a16="http://schemas.microsoft.com/office/drawing/2014/main" val="4261751677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676049243"/>
                    </a:ext>
                  </a:extLst>
                </a:gridCol>
                <a:gridCol w="771525">
                  <a:extLst>
                    <a:ext uri="{9D8B030D-6E8A-4147-A177-3AD203B41FA5}">
                      <a16:colId xmlns="" xmlns:a16="http://schemas.microsoft.com/office/drawing/2014/main" val="2314573635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704877305"/>
                    </a:ext>
                  </a:extLst>
                </a:gridCol>
                <a:gridCol w="128588">
                  <a:extLst>
                    <a:ext uri="{9D8B030D-6E8A-4147-A177-3AD203B41FA5}">
                      <a16:colId xmlns="" xmlns:a16="http://schemas.microsoft.com/office/drawing/2014/main" val="1416899681"/>
                    </a:ext>
                  </a:extLst>
                </a:gridCol>
                <a:gridCol w="642937">
                  <a:extLst>
                    <a:ext uri="{9D8B030D-6E8A-4147-A177-3AD203B41FA5}">
                      <a16:colId xmlns="" xmlns:a16="http://schemas.microsoft.com/office/drawing/2014/main" val="13894040"/>
                    </a:ext>
                  </a:extLst>
                </a:gridCol>
                <a:gridCol w="1714500">
                  <a:extLst>
                    <a:ext uri="{9D8B030D-6E8A-4147-A177-3AD203B41FA5}">
                      <a16:colId xmlns="" xmlns:a16="http://schemas.microsoft.com/office/drawing/2014/main" val="211895632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546264491"/>
                    </a:ext>
                  </a:extLst>
                </a:gridCol>
              </a:tblGrid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Term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Designation (M</a:t>
                      </a:r>
                      <a:r>
                        <a:rPr lang="en-US" sz="1800" b="1" baseline="-250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5093656"/>
                  </a:ext>
                </a:extLst>
              </a:tr>
              <a:tr h="434117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A+B+C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4741859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6565190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A+B+C'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225188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3919147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A+B'+C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693066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9166062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A+B'+C'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3593936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9567507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A'+B+C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1103410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2275235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A'+B+C'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94013055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8536819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4624249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A'+B'+C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4264066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6714215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A'+B'+C'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3335442"/>
                  </a:ext>
                </a:extLst>
              </a:tr>
              <a:tr h="25395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962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F1=(A+B'+C)(A+B'+C')(A'+B+C)(A'+B'+C')=M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 . M</a:t>
            </a:r>
            <a:r>
              <a:rPr lang="en-US" sz="2800" baseline="-25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 . M</a:t>
            </a:r>
            <a:r>
              <a:rPr lang="en-US" sz="2800" baseline="-25000" dirty="0">
                <a:latin typeface="+mj-lt"/>
              </a:rPr>
              <a:t>4</a:t>
            </a:r>
            <a:r>
              <a:rPr lang="en-US" sz="2800" dirty="0">
                <a:latin typeface="+mj-lt"/>
              </a:rPr>
              <a:t> .M</a:t>
            </a:r>
            <a:r>
              <a:rPr lang="en-US" sz="2800" baseline="-25000" dirty="0">
                <a:latin typeface="+mj-lt"/>
              </a:rPr>
              <a:t>7</a:t>
            </a:r>
          </a:p>
          <a:p>
            <a:pPr marL="0" indent="0">
              <a:buNone/>
            </a:pPr>
            <a:r>
              <a:rPr lang="en-US" sz="2800" baseline="-25000" dirty="0">
                <a:latin typeface="+mj-lt"/>
              </a:rPr>
              <a:t>				</a:t>
            </a:r>
            <a:r>
              <a:rPr lang="en-US" sz="2800" dirty="0">
                <a:latin typeface="+mj-lt"/>
              </a:rPr>
              <a:t>             =∏</a:t>
            </a:r>
            <a:r>
              <a:rPr lang="en-US" sz="2300" dirty="0">
                <a:latin typeface="+mj-lt"/>
              </a:rPr>
              <a:t>M</a:t>
            </a:r>
            <a:r>
              <a:rPr lang="en-US" sz="2800" dirty="0">
                <a:latin typeface="+mj-lt"/>
              </a:rPr>
              <a:t>(2,3,4,7)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F2=(A+B+C)(A+B'+C)(A'+B+C)(A'+B'+C)=M</a:t>
            </a:r>
            <a:r>
              <a:rPr lang="en-US" sz="2800" baseline="-25000" dirty="0">
                <a:latin typeface="+mj-lt"/>
              </a:rPr>
              <a:t>0</a:t>
            </a:r>
            <a:r>
              <a:rPr lang="en-US" sz="2800" dirty="0">
                <a:latin typeface="+mj-lt"/>
              </a:rPr>
              <a:t>. M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 .M</a:t>
            </a:r>
            <a:r>
              <a:rPr lang="en-US" sz="2800" baseline="-25000" dirty="0">
                <a:latin typeface="+mj-lt"/>
              </a:rPr>
              <a:t>4</a:t>
            </a:r>
            <a:r>
              <a:rPr lang="en-US" sz="2800" dirty="0">
                <a:latin typeface="+mj-lt"/>
              </a:rPr>
              <a:t> .M</a:t>
            </a:r>
            <a:r>
              <a:rPr lang="en-US" sz="2800" baseline="-25000" dirty="0">
                <a:latin typeface="+mj-lt"/>
              </a:rPr>
              <a:t>6</a:t>
            </a:r>
          </a:p>
          <a:p>
            <a:pPr marL="0" indent="0">
              <a:buNone/>
            </a:pPr>
            <a:r>
              <a:rPr lang="en-US" sz="2800" baseline="-25000" dirty="0">
                <a:latin typeface="+mj-lt"/>
              </a:rPr>
              <a:t>				</a:t>
            </a:r>
            <a:r>
              <a:rPr lang="en-US" sz="2800" dirty="0">
                <a:latin typeface="+mj-lt"/>
              </a:rPr>
              <a:t>            =</a:t>
            </a:r>
            <a:r>
              <a:rPr lang="en-US" sz="2800" dirty="0"/>
              <a:t> ∏</a:t>
            </a:r>
            <a:r>
              <a:rPr lang="en-US" sz="2300" dirty="0"/>
              <a:t>M</a:t>
            </a:r>
            <a:r>
              <a:rPr lang="en-US" sz="2800" dirty="0">
                <a:latin typeface="+mj-lt"/>
              </a:rPr>
              <a:t>(0,2,4,6)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9239"/>
              </p:ext>
            </p:extLst>
          </p:nvPr>
        </p:nvGraphicFramePr>
        <p:xfrm>
          <a:off x="609600" y="1447800"/>
          <a:ext cx="7391400" cy="3200401"/>
        </p:xfrm>
        <a:graphic>
          <a:graphicData uri="http://schemas.openxmlformats.org/drawingml/2006/table">
            <a:tbl>
              <a:tblPr/>
              <a:tblGrid>
                <a:gridCol w="678246">
                  <a:extLst>
                    <a:ext uri="{9D8B030D-6E8A-4147-A177-3AD203B41FA5}">
                      <a16:colId xmlns="" xmlns:a16="http://schemas.microsoft.com/office/drawing/2014/main" val="3080070744"/>
                    </a:ext>
                  </a:extLst>
                </a:gridCol>
                <a:gridCol w="208690">
                  <a:extLst>
                    <a:ext uri="{9D8B030D-6E8A-4147-A177-3AD203B41FA5}">
                      <a16:colId xmlns="" xmlns:a16="http://schemas.microsoft.com/office/drawing/2014/main" val="4235699654"/>
                    </a:ext>
                  </a:extLst>
                </a:gridCol>
                <a:gridCol w="504597">
                  <a:extLst>
                    <a:ext uri="{9D8B030D-6E8A-4147-A177-3AD203B41FA5}">
                      <a16:colId xmlns="" xmlns:a16="http://schemas.microsoft.com/office/drawing/2014/main" val="1856405395"/>
                    </a:ext>
                  </a:extLst>
                </a:gridCol>
                <a:gridCol w="886936">
                  <a:extLst>
                    <a:ext uri="{9D8B030D-6E8A-4147-A177-3AD203B41FA5}">
                      <a16:colId xmlns="" xmlns:a16="http://schemas.microsoft.com/office/drawing/2014/main" val="3002263432"/>
                    </a:ext>
                  </a:extLst>
                </a:gridCol>
                <a:gridCol w="156519">
                  <a:extLst>
                    <a:ext uri="{9D8B030D-6E8A-4147-A177-3AD203B41FA5}">
                      <a16:colId xmlns="" xmlns:a16="http://schemas.microsoft.com/office/drawing/2014/main" val="3972194049"/>
                    </a:ext>
                  </a:extLst>
                </a:gridCol>
                <a:gridCol w="782590">
                  <a:extLst>
                    <a:ext uri="{9D8B030D-6E8A-4147-A177-3AD203B41FA5}">
                      <a16:colId xmlns="" xmlns:a16="http://schemas.microsoft.com/office/drawing/2014/main" val="142331043"/>
                    </a:ext>
                  </a:extLst>
                </a:gridCol>
                <a:gridCol w="2086911">
                  <a:extLst>
                    <a:ext uri="{9D8B030D-6E8A-4147-A177-3AD203B41FA5}">
                      <a16:colId xmlns="" xmlns:a16="http://schemas.microsoft.com/office/drawing/2014/main" val="1207726658"/>
                    </a:ext>
                  </a:extLst>
                </a:gridCol>
                <a:gridCol w="2086911">
                  <a:extLst>
                    <a:ext uri="{9D8B030D-6E8A-4147-A177-3AD203B41FA5}">
                      <a16:colId xmlns="" xmlns:a16="http://schemas.microsoft.com/office/drawing/2014/main" val="1897410429"/>
                    </a:ext>
                  </a:extLst>
                </a:gridCol>
              </a:tblGrid>
              <a:tr h="319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output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3326117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400" b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024752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9929486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002946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7547261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0300251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7923229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751786"/>
                  </a:ext>
                </a:extLst>
              </a:tr>
              <a:tr h="319818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5677191"/>
                  </a:ext>
                </a:extLst>
              </a:tr>
              <a:tr h="322039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82975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010401" cy="609600"/>
          </a:xfrm>
        </p:spPr>
        <p:txBody>
          <a:bodyPr>
            <a:noAutofit/>
          </a:bodyPr>
          <a:lstStyle/>
          <a:p>
            <a:r>
              <a:rPr lang="en-US" sz="2400" b="1" dirty="0"/>
              <a:t>Converting POS to standard POS: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latin typeface="+mj-lt"/>
              </a:rPr>
              <a:t>Add A. A' to each sum term, where A is missing term.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latin typeface="+mj-lt"/>
              </a:rPr>
              <a:t>Apply rule A + BC = (A + B ) ( A + C)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latin typeface="+mj-lt"/>
              </a:rPr>
              <a:t>A. A = 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latin typeface="+mj-lt"/>
              </a:rPr>
              <a:t>Repeat step 1 to 3 until standard POS is obtained.</a:t>
            </a:r>
          </a:p>
          <a:p>
            <a:pPr>
              <a:buNone/>
            </a:pPr>
            <a:r>
              <a:rPr lang="en-US" sz="3500" b="1" dirty="0">
                <a:latin typeface="+mj-lt"/>
              </a:rPr>
              <a:t/>
            </a:r>
            <a:br>
              <a:rPr lang="en-US" sz="3500" b="1" dirty="0">
                <a:latin typeface="+mj-lt"/>
              </a:rPr>
            </a:br>
            <a:r>
              <a:rPr lang="en-US" sz="2800" b="1" dirty="0">
                <a:latin typeface="+mj-lt"/>
              </a:rPr>
              <a:t>EXAMPLE:</a:t>
            </a:r>
          </a:p>
          <a:p>
            <a:pPr lvl="1"/>
            <a:r>
              <a:rPr lang="en-US" sz="2800" dirty="0">
                <a:latin typeface="+mj-lt"/>
              </a:rPr>
              <a:t>Convert (A + B' + C) (B' +C + D)</a:t>
            </a:r>
          </a:p>
          <a:p>
            <a:pPr>
              <a:buNone/>
            </a:pPr>
            <a:r>
              <a:rPr lang="en-US" sz="2800" dirty="0">
                <a:latin typeface="+mj-lt"/>
              </a:rPr>
              <a:t>      (A + B' + C) (B– + C +D)</a:t>
            </a:r>
          </a:p>
          <a:p>
            <a:pPr>
              <a:buNone/>
            </a:pPr>
            <a:r>
              <a:rPr lang="en-US" sz="2800" dirty="0">
                <a:latin typeface="+mj-lt"/>
              </a:rPr>
              <a:t>	= (A + B'+ C+ D.D')(B'+C+D+A. A')</a:t>
            </a:r>
          </a:p>
          <a:p>
            <a:pPr>
              <a:buNone/>
            </a:pPr>
            <a:r>
              <a:rPr lang="en-US" sz="2800" dirty="0">
                <a:latin typeface="+mj-lt"/>
              </a:rPr>
              <a:t>	=(A+B'+C+D)(A+ B'+ C+D')(A+ B'+ C+ D)(A'+B'+C+D)</a:t>
            </a:r>
          </a:p>
          <a:p>
            <a:pPr>
              <a:buNone/>
            </a:pPr>
            <a:r>
              <a:rPr lang="en-US" sz="2800" dirty="0">
                <a:latin typeface="+mj-lt"/>
              </a:rPr>
              <a:t>	=(A +B'+ C+D)(A+ B'+C+D')(A'+B'+C+D)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Relationship between min terms and max terms: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3200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</a:t>
            </a:r>
            <a:r>
              <a:rPr lang="en-US" sz="3200" baseline="-25000" dirty="0" err="1">
                <a:solidFill>
                  <a:schemeClr val="tx1"/>
                </a:solidFill>
                <a:latin typeface="+mj-lt"/>
              </a:rPr>
              <a:t>j</a:t>
            </a:r>
            <a:r>
              <a:rPr lang="en-US" sz="3200" baseline="-250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pPr>
              <a:buNone/>
            </a:pPr>
            <a:r>
              <a:rPr lang="en-US" sz="2800" dirty="0">
                <a:latin typeface="+mj-lt"/>
              </a:rPr>
              <a:t>Each max term is the complement of its min term and vice versa.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1828800"/>
            <a:ext cx="381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Karnaugh</a:t>
            </a:r>
            <a:r>
              <a:rPr lang="en-US" sz="3600" b="1" dirty="0"/>
              <a:t> Map (K-map)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 graphical chart and  a pictorial form of truth table. </a:t>
            </a:r>
          </a:p>
          <a:p>
            <a:r>
              <a:rPr lang="en-US" sz="2800" dirty="0">
                <a:latin typeface="+mj-lt"/>
              </a:rPr>
              <a:t>used to simplify the Boolean equations. </a:t>
            </a:r>
          </a:p>
          <a:p>
            <a:r>
              <a:rPr lang="en-US" sz="2800" dirty="0">
                <a:latin typeface="+mj-lt"/>
              </a:rPr>
              <a:t>for n variables, there are 2</a:t>
            </a:r>
            <a:r>
              <a:rPr lang="en-US" sz="2800" baseline="30000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squares arranged in specific order.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2 variables, there are 2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 = 4 cells in K-map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3 variables, there are 2</a:t>
            </a:r>
            <a:r>
              <a:rPr lang="en-US" sz="2800" baseline="30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 = 8 cells in K-map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4 variables, there are 2</a:t>
            </a:r>
            <a:r>
              <a:rPr lang="en-US" sz="2800" baseline="30000" dirty="0">
                <a:latin typeface="+mj-lt"/>
              </a:rPr>
              <a:t>4</a:t>
            </a:r>
            <a:r>
              <a:rPr lang="en-US" sz="2800" dirty="0">
                <a:latin typeface="+mj-lt"/>
              </a:rPr>
              <a:t> =16 cells in K-map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n variables, there are 2</a:t>
            </a:r>
            <a:r>
              <a:rPr lang="en-US" sz="2800" baseline="30000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 = 2n cells in K-map.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C:\Users\Dell\Downloads\IMG_20210610_214220 (1)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8153400" cy="5024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754"/>
            <a:ext cx="8229600" cy="738554"/>
          </a:xfrm>
        </p:spPr>
        <p:txBody>
          <a:bodyPr>
            <a:normAutofit/>
          </a:bodyPr>
          <a:lstStyle/>
          <a:p>
            <a:r>
              <a:rPr lang="en-US" sz="2800" b="1" dirty="0"/>
              <a:t>Simplification procedure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1. Plotting		2. Grouping 		3. Simplification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pPr marL="514350" indent="-514350">
              <a:buNone/>
            </a:pPr>
            <a:r>
              <a:rPr lang="en-US" sz="1600" b="1" dirty="0">
                <a:latin typeface="+mj-lt"/>
              </a:rPr>
              <a:t> 1.</a:t>
            </a:r>
            <a:r>
              <a:rPr lang="en-US" sz="1800" b="1" dirty="0">
                <a:latin typeface="+mj-lt"/>
              </a:rPr>
              <a:t>Plotting</a:t>
            </a:r>
          </a:p>
          <a:p>
            <a:pPr marL="514350" indent="-514350"/>
            <a:r>
              <a:rPr lang="en-US" sz="1800" dirty="0">
                <a:latin typeface="+mj-lt"/>
              </a:rPr>
              <a:t>Plot 1, if the given expression is SOP</a:t>
            </a:r>
          </a:p>
          <a:p>
            <a:pPr marL="514350" indent="-514350"/>
            <a:r>
              <a:rPr lang="en-US" dirty="0">
                <a:latin typeface="+mj-lt"/>
              </a:rPr>
              <a:t>P</a:t>
            </a:r>
            <a:r>
              <a:rPr lang="en-US" sz="1800" dirty="0">
                <a:latin typeface="+mj-lt"/>
              </a:rPr>
              <a:t>lot 0, if the given expression is POS.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514350" indent="-514350">
              <a:buNone/>
            </a:pPr>
            <a:r>
              <a:rPr lang="en-US" sz="1600" b="1" dirty="0">
                <a:latin typeface="+mj-lt"/>
              </a:rPr>
              <a:t>2. </a:t>
            </a:r>
            <a:r>
              <a:rPr lang="en-US" b="1" dirty="0">
                <a:latin typeface="+mj-lt"/>
              </a:rPr>
              <a:t>Grouping techniques</a:t>
            </a:r>
          </a:p>
          <a:p>
            <a:pPr marL="514350" indent="-514350"/>
            <a:r>
              <a:rPr lang="en-US" sz="1800" dirty="0">
                <a:latin typeface="+mj-lt"/>
              </a:rPr>
              <a:t>group adjacent cells only.</a:t>
            </a:r>
          </a:p>
          <a:p>
            <a:pPr marL="514350" indent="-514350"/>
            <a:r>
              <a:rPr lang="en-US" sz="1800" dirty="0">
                <a:latin typeface="+mj-lt"/>
              </a:rPr>
              <a:t>number of 1s or 0s should be in </a:t>
            </a:r>
            <a:r>
              <a:rPr lang="en-US" sz="1600" dirty="0">
                <a:latin typeface="+mj-lt"/>
              </a:rPr>
              <a:t> 2</a:t>
            </a:r>
            <a:r>
              <a:rPr lang="en-US" sz="1600" baseline="30000" dirty="0">
                <a:latin typeface="+mj-lt"/>
              </a:rPr>
              <a:t>n </a:t>
            </a:r>
            <a:r>
              <a:rPr lang="en-US" sz="1800" dirty="0">
                <a:latin typeface="+mj-lt"/>
              </a:rPr>
              <a:t> numbers.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2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>
                <a:latin typeface="+mj-lt"/>
              </a:rPr>
              <a:t> = 1 (isolated term)</a:t>
            </a:r>
            <a:br>
              <a:rPr lang="en-US" sz="1800" dirty="0">
                <a:latin typeface="+mj-lt"/>
              </a:rPr>
            </a:br>
            <a:r>
              <a:rPr lang="en-US" sz="1600" dirty="0">
                <a:latin typeface="+mj-lt"/>
              </a:rPr>
              <a:t> 2</a:t>
            </a:r>
            <a:r>
              <a:rPr lang="en-US" sz="1600" baseline="30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= 2 (pair)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2</a:t>
            </a:r>
            <a:r>
              <a:rPr lang="en-US" sz="1800" baseline="30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= 4 (quad)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2</a:t>
            </a:r>
            <a:r>
              <a:rPr lang="en-US" sz="1800" baseline="30000" dirty="0">
                <a:latin typeface="+mj-lt"/>
              </a:rPr>
              <a:t>3</a:t>
            </a:r>
            <a:r>
              <a:rPr lang="en-US" sz="1800" dirty="0">
                <a:latin typeface="+mj-lt"/>
              </a:rPr>
              <a:t> = 8 (octet)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2</a:t>
            </a:r>
            <a:r>
              <a:rPr lang="en-US" sz="1800" baseline="30000" dirty="0">
                <a:latin typeface="+mj-lt"/>
              </a:rPr>
              <a:t>4</a:t>
            </a:r>
            <a:r>
              <a:rPr lang="en-US" sz="1800" dirty="0">
                <a:latin typeface="+mj-lt"/>
              </a:rPr>
              <a:t>= 16 (hex)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3. For </a:t>
            </a:r>
            <a:r>
              <a:rPr lang="en-US" b="1" dirty="0">
                <a:latin typeface="+mj-lt"/>
              </a:rPr>
              <a:t>S</a:t>
            </a:r>
            <a:r>
              <a:rPr lang="en-US" sz="1800" b="1" dirty="0">
                <a:latin typeface="+mj-lt"/>
              </a:rPr>
              <a:t>implification</a:t>
            </a:r>
            <a:r>
              <a:rPr lang="en-US" sz="1800" dirty="0">
                <a:latin typeface="+mj-lt"/>
              </a:rPr>
              <a:t> , we should group the hex first, octets second, the quads third, and the pairs last.</a:t>
            </a:r>
            <a:br>
              <a:rPr lang="en-US" sz="1800" dirty="0">
                <a:latin typeface="+mj-lt"/>
              </a:rPr>
            </a:b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15400" cy="4724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Adjacent cells</a:t>
            </a:r>
          </a:p>
          <a:p>
            <a:r>
              <a:rPr lang="en-US" sz="3200" dirty="0">
                <a:latin typeface="+mj-lt"/>
              </a:rPr>
              <a:t>Overlapping groups</a:t>
            </a:r>
          </a:p>
          <a:p>
            <a:r>
              <a:rPr lang="en-US" sz="3200" dirty="0">
                <a:latin typeface="+mj-lt"/>
              </a:rPr>
              <a:t>Redundant groups</a:t>
            </a:r>
          </a:p>
          <a:p>
            <a:pPr>
              <a:buNone/>
            </a:pPr>
            <a:r>
              <a:rPr lang="en-US" sz="3200" dirty="0">
                <a:latin typeface="+mj-lt"/>
              </a:rPr>
              <a:t>	If all the 1s in a group are already involved in some other group, then that group is called </a:t>
            </a:r>
            <a:r>
              <a:rPr lang="en-US" sz="3200" b="1" dirty="0">
                <a:latin typeface="+mj-lt"/>
              </a:rPr>
              <a:t>redundant group</a:t>
            </a:r>
            <a:r>
              <a:rPr lang="en-US" sz="3200" dirty="0">
                <a:latin typeface="+mj-lt"/>
              </a:rPr>
              <a:t>.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It has to be eliminated, because it increases the number of gates required.</a:t>
            </a:r>
          </a:p>
          <a:p>
            <a:pPr>
              <a:buNone/>
            </a:pPr>
            <a:endParaRPr lang="en-US" sz="3200" dirty="0">
              <a:latin typeface="+mj-lt"/>
            </a:endParaRPr>
          </a:p>
          <a:p>
            <a:pPr>
              <a:buNone/>
            </a:pPr>
            <a:r>
              <a:rPr lang="en-US" sz="3200" dirty="0">
                <a:latin typeface="+mj-lt"/>
              </a:rPr>
              <a:t/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/>
            </a:r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76488-AA07-4E69-8108-9997CBDB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588037"/>
          </a:xfrm>
        </p:spPr>
        <p:txBody>
          <a:bodyPr>
            <a:normAutofit fontScale="90000"/>
          </a:bodyPr>
          <a:lstStyle/>
          <a:p>
            <a:r>
              <a:rPr lang="en-US" dirty="0"/>
              <a:t>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1B88A9-8881-4D52-8B5E-C42EC5E9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990600"/>
            <a:ext cx="7696201" cy="5050763"/>
          </a:xfrm>
        </p:spPr>
        <p:txBody>
          <a:bodyPr>
            <a:normAutofit/>
          </a:bodyPr>
          <a:lstStyle/>
          <a:p>
            <a:r>
              <a:rPr lang="en-US" sz="2400" dirty="0"/>
              <a:t>It is used to visualize the relationship among the variables of Boolean expression.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NOT: Complement ( ' 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AND: Intersection (</a:t>
            </a:r>
            <a:r>
              <a:rPr lang="en-US" sz="2400" b="1" dirty="0">
                <a:sym typeface="Symbol" panose="05050102010706020507" pitchFamily="18" charset="2"/>
              </a:rPr>
              <a:t>)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OR: Union (</a:t>
            </a:r>
            <a:r>
              <a:rPr lang="en-US" sz="2400" b="1" dirty="0">
                <a:sym typeface="Symbol" panose="05050102010706020507" pitchFamily="18" charset="2"/>
              </a:rPr>
              <a:t>)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15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FA808-18F5-4A11-BF50-25980695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76200"/>
            <a:ext cx="6652512" cy="740437"/>
          </a:xfrm>
        </p:spPr>
        <p:txBody>
          <a:bodyPr/>
          <a:lstStyle/>
          <a:p>
            <a:r>
              <a:rPr lang="en-US" dirty="0"/>
              <a:t>Don't care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67AF7-FB6A-4E84-8C49-26BA0D3D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286000"/>
            <a:ext cx="8153401" cy="4343400"/>
          </a:xfrm>
        </p:spPr>
        <p:txBody>
          <a:bodyPr>
            <a:normAutofit/>
          </a:bodyPr>
          <a:lstStyle/>
          <a:p>
            <a:r>
              <a:rPr lang="en-US" sz="2400" dirty="0"/>
              <a:t>is the condition of input which doesn't affect output. </a:t>
            </a:r>
          </a:p>
          <a:p>
            <a:r>
              <a:rPr lang="en-US" sz="2400" dirty="0"/>
              <a:t>Plot 1s to the combination of input variables for SOP form which produces a high output.</a:t>
            </a:r>
          </a:p>
          <a:p>
            <a:r>
              <a:rPr lang="en-US" sz="2400" dirty="0"/>
              <a:t>Plot 0s to the combination of input variables for POS form which produces a low output </a:t>
            </a:r>
          </a:p>
          <a:p>
            <a:r>
              <a:rPr lang="en-US" sz="2400" dirty="0"/>
              <a:t>is represented as ' X ' (cross) mark in corresponding cells.</a:t>
            </a:r>
          </a:p>
          <a:p>
            <a:r>
              <a:rPr lang="en-US" sz="2400" b="1" dirty="0"/>
              <a:t>D</a:t>
            </a:r>
            <a:r>
              <a:rPr lang="en-US" sz="2400" dirty="0"/>
              <a:t>on't care condition may be assumed to be 0 or 1 as per the requirement for simplification.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39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56C2F-5644-4994-8745-18266700A5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7696200" cy="4114800"/>
          </a:xfrm>
        </p:spPr>
        <p:txBody>
          <a:bodyPr>
            <a:normAutofit/>
          </a:bodyPr>
          <a:lstStyle/>
          <a:p>
            <a:r>
              <a:rPr lang="en-US" dirty="0"/>
              <a:t>Simplification of SOP expression using K-map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Simplification of POS expression using K-map</a:t>
            </a:r>
          </a:p>
        </p:txBody>
      </p:sp>
    </p:spTree>
    <p:extLst>
      <p:ext uri="{BB962C8B-B14F-4D97-AF65-F5344CB8AC3E}">
        <p14:creationId xmlns:p14="http://schemas.microsoft.com/office/powerpoint/2010/main" val="221402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D8CFB9E-3432-450A-A55F-E59D4E15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variables K 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CAADFB-28A9-4DBA-92CE-F215C19C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6347714" cy="3880773"/>
          </a:xfrm>
        </p:spPr>
        <p:txBody>
          <a:bodyPr/>
          <a:lstStyle/>
          <a:p>
            <a:r>
              <a:rPr lang="en-US" dirty="0"/>
              <a:t>F(P, Q, R, S, T)</a:t>
            </a:r>
          </a:p>
        </p:txBody>
      </p:sp>
      <p:pic>
        <p:nvPicPr>
          <p:cNvPr id="6" name="Picture 4" descr="Lightbox">
            <a:extLst>
              <a:ext uri="{FF2B5EF4-FFF2-40B4-BE49-F238E27FC236}">
                <a16:creationId xmlns="" xmlns:a16="http://schemas.microsoft.com/office/drawing/2014/main" id="{B9725B8B-4E57-4F47-AE1D-2F570C2C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92" y="2743200"/>
            <a:ext cx="49625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0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OF UNIT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5F01E-E761-495E-B820-F228EA46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152400"/>
            <a:ext cx="64008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Venn Diagram</a:t>
            </a:r>
          </a:p>
        </p:txBody>
      </p:sp>
      <p:pic>
        <p:nvPicPr>
          <p:cNvPr id="1027" name="Picture 89">
            <a:extLst>
              <a:ext uri="{FF2B5EF4-FFF2-40B4-BE49-F238E27FC236}">
                <a16:creationId xmlns="" xmlns:a16="http://schemas.microsoft.com/office/drawing/2014/main" id="{3799381B-4D79-465D-8B26-78F90D7A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191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68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C408F6CE-BAF0-4F0A-A2A7-54C3B1550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44054"/>
              </p:ext>
            </p:extLst>
          </p:nvPr>
        </p:nvGraphicFramePr>
        <p:xfrm>
          <a:off x="914399" y="914400"/>
          <a:ext cx="6341993" cy="171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Document" r:id="rId4" imgW="3951514" imgH="1070144" progId="Word.Document.12">
                  <p:embed/>
                </p:oleObj>
              </mc:Choice>
              <mc:Fallback>
                <p:oleObj name="Document" r:id="rId4" imgW="3951514" imgH="1070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399" y="914400"/>
                        <a:ext cx="6341993" cy="1717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90">
            <a:extLst>
              <a:ext uri="{FF2B5EF4-FFF2-40B4-BE49-F238E27FC236}">
                <a16:creationId xmlns="" xmlns:a16="http://schemas.microsoft.com/office/drawing/2014/main" id="{AF4E39AF-6100-4B28-A750-0152D073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53" y="1326566"/>
            <a:ext cx="4603568" cy="174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1">
            <a:extLst>
              <a:ext uri="{FF2B5EF4-FFF2-40B4-BE49-F238E27FC236}">
                <a16:creationId xmlns="" xmlns:a16="http://schemas.microsoft.com/office/drawing/2014/main" id="{5115AB06-7DA9-4DF1-9DAF-243A89F51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6" y="4186844"/>
            <a:ext cx="6213718" cy="18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14EC4989-C22F-4D93-9778-F3CE1A4A7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8593"/>
              </p:ext>
            </p:extLst>
          </p:nvPr>
        </p:nvGraphicFramePr>
        <p:xfrm>
          <a:off x="609600" y="3067695"/>
          <a:ext cx="6019800" cy="55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Document" r:id="rId9" imgW="3951514" imgH="239289" progId="Word.Document.12">
                  <p:embed/>
                </p:oleObj>
              </mc:Choice>
              <mc:Fallback>
                <p:oleObj name="Document" r:id="rId9" imgW="3951514" imgH="2392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067695"/>
                        <a:ext cx="6019800" cy="55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4EAB4886-8021-4A36-B9B3-E3BFCCCF8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23088"/>
              </p:ext>
            </p:extLst>
          </p:nvPr>
        </p:nvGraphicFramePr>
        <p:xfrm>
          <a:off x="864476" y="5992224"/>
          <a:ext cx="6838345" cy="56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Document" r:id="rId12" imgW="3951514" imgH="297582" progId="Word.Document.12">
                  <p:embed/>
                </p:oleObj>
              </mc:Choice>
              <mc:Fallback>
                <p:oleObj name="Document" r:id="rId12" imgW="3951514" imgH="297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4476" y="5992224"/>
                        <a:ext cx="6838345" cy="567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11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DA421F36-0892-4961-B44B-0348C2ABD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74712"/>
              </p:ext>
            </p:extLst>
          </p:nvPr>
        </p:nvGraphicFramePr>
        <p:xfrm>
          <a:off x="620713" y="609600"/>
          <a:ext cx="73040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Document" r:id="rId4" imgW="3951514" imgH="1796648" progId="Word.Document.12">
                  <p:embed/>
                </p:oleObj>
              </mc:Choice>
              <mc:Fallback>
                <p:oleObj name="Document" r:id="rId4" imgW="3951514" imgH="1796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713" y="609600"/>
                        <a:ext cx="730408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" name="Picture 93">
            <a:extLst>
              <a:ext uri="{FF2B5EF4-FFF2-40B4-BE49-F238E27FC236}">
                <a16:creationId xmlns="" xmlns:a16="http://schemas.microsoft.com/office/drawing/2014/main" id="{D08CCDA1-1D2A-4CAA-B77D-07938F2E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6019800" cy="1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4783FAC1-A85F-483F-A524-8C8238755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97622"/>
              </p:ext>
            </p:extLst>
          </p:nvPr>
        </p:nvGraphicFramePr>
        <p:xfrm>
          <a:off x="1295400" y="5939632"/>
          <a:ext cx="579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Document" r:id="rId8" imgW="3951514" imgH="297582" progId="Word.Document.12">
                  <p:embed/>
                </p:oleObj>
              </mc:Choice>
              <mc:Fallback>
                <p:oleObj name="Document" r:id="rId8" imgW="3951514" imgH="297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5939632"/>
                        <a:ext cx="579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C73E2985-C9D4-45C3-AA76-123B8705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194733"/>
              </p:ext>
            </p:extLst>
          </p:nvPr>
        </p:nvGraphicFramePr>
        <p:xfrm>
          <a:off x="838200" y="3429000"/>
          <a:ext cx="624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Document" r:id="rId11" imgW="3951514" imgH="239289" progId="Word.Document.12">
                  <p:embed/>
                </p:oleObj>
              </mc:Choice>
              <mc:Fallback>
                <p:oleObj name="Document" r:id="rId11" imgW="3951514" imgH="2392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6248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3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/>
              <a:t>Boolean expression and Boolean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86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Boolean expression can be represented in two standard forms: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Sum of Product(SOP)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Product of Sum(POS) form</a:t>
            </a:r>
          </a:p>
          <a:p>
            <a:pPr marL="514350" indent="-514350">
              <a:buNone/>
            </a:pP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Sum of Product(SOP) form: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44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SOP is two or more product terms ( ANDed terms )  summed (</a:t>
            </a:r>
            <a:r>
              <a:rPr lang="en-US" sz="2400" dirty="0" err="1"/>
              <a:t>ORed</a:t>
            </a:r>
            <a:r>
              <a:rPr lang="en-US" sz="2400" dirty="0"/>
              <a:t>)together.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 can have a term with a single variable.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0 represents Ā and 1 represents A.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Only 1's output is taken.</a:t>
            </a:r>
            <a:br>
              <a:rPr lang="en-US" sz="2400" dirty="0"/>
            </a:br>
            <a:r>
              <a:rPr lang="en-US" sz="2400" dirty="0"/>
              <a:t>Ex: F=A+</a:t>
            </a:r>
            <a:r>
              <a:rPr lang="en-US" sz="2000" dirty="0"/>
              <a:t> ĀB ;F=ABC+ ĀBC+BC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Standard SOP:</a:t>
            </a:r>
          </a:p>
          <a:p>
            <a:r>
              <a:rPr lang="en-US" sz="2400" dirty="0">
                <a:latin typeface="+mj-lt"/>
              </a:rPr>
              <a:t>all the variables appear in each product term of the expression.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F= AB + B C +  Ā D is not standard SOP.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F=ĀBCD + ABCD + Ā BCD  is standard SOP.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Each individual product term in standard SOP form is called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minterm</a:t>
            </a:r>
            <a:r>
              <a:rPr lang="en-US" sz="2400" dirty="0">
                <a:latin typeface="+mj-lt"/>
              </a:rPr>
              <a:t> and is represented by 'm'.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229600" cy="5410200"/>
          </a:xfrm>
        </p:spPr>
        <p:txBody>
          <a:bodyPr/>
          <a:lstStyle/>
          <a:p>
            <a:r>
              <a:rPr lang="en-US" dirty="0"/>
              <a:t>Min terms for three variables (A, B, 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0" y="1371600"/>
          <a:ext cx="914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4" imgW="4257936" imgH="2639018" progId="Word.Document.12">
                  <p:embed/>
                </p:oleObj>
              </mc:Choice>
              <mc:Fallback>
                <p:oleObj name="Document" r:id="rId4" imgW="4257936" imgH="2639018" progId="Word.Document.12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F1=A'B'C'+A'B'C+AB'C+ABC'=m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+ m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+ m</a:t>
            </a:r>
            <a:r>
              <a:rPr lang="en-US" sz="2400" baseline="-25000" dirty="0">
                <a:latin typeface="+mj-lt"/>
              </a:rPr>
              <a:t>5</a:t>
            </a:r>
            <a:r>
              <a:rPr lang="en-US" sz="2400" dirty="0">
                <a:latin typeface="+mj-lt"/>
              </a:rPr>
              <a:t> +m</a:t>
            </a:r>
            <a:r>
              <a:rPr lang="en-US" sz="2400" baseline="-25000" dirty="0">
                <a:latin typeface="+mj-lt"/>
              </a:rPr>
              <a:t>6</a:t>
            </a:r>
          </a:p>
          <a:p>
            <a:pPr marL="0" indent="0">
              <a:buNone/>
            </a:pPr>
            <a:r>
              <a:rPr lang="en-US" sz="2400" baseline="-25000" dirty="0">
                <a:latin typeface="+mj-lt"/>
              </a:rPr>
              <a:t>				</a:t>
            </a:r>
            <a:r>
              <a:rPr lang="en-US" sz="2400" dirty="0">
                <a:latin typeface="+mj-lt"/>
              </a:rPr>
              <a:t>     =∑</a:t>
            </a:r>
            <a:r>
              <a:rPr lang="en-US" dirty="0">
                <a:latin typeface="+mj-lt"/>
              </a:rPr>
              <a:t>m</a:t>
            </a:r>
            <a:r>
              <a:rPr lang="en-US" sz="2400" dirty="0">
                <a:latin typeface="+mj-lt"/>
              </a:rPr>
              <a:t>(0,1,5,6)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F2=A'B'C+A'BC+AB'C+ABC=m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+ m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+ m</a:t>
            </a:r>
            <a:r>
              <a:rPr lang="en-US" sz="2400" baseline="-25000" dirty="0">
                <a:latin typeface="+mj-lt"/>
              </a:rPr>
              <a:t>5</a:t>
            </a:r>
            <a:r>
              <a:rPr lang="en-US" sz="2400" dirty="0">
                <a:latin typeface="+mj-lt"/>
              </a:rPr>
              <a:t> +m</a:t>
            </a:r>
            <a:r>
              <a:rPr lang="en-US" sz="2400" baseline="-25000" dirty="0">
                <a:latin typeface="+mj-lt"/>
              </a:rPr>
              <a:t>7</a:t>
            </a:r>
          </a:p>
          <a:p>
            <a:pPr marL="0" indent="0">
              <a:buNone/>
            </a:pPr>
            <a:r>
              <a:rPr lang="en-US" sz="2400" baseline="-25000" dirty="0">
                <a:latin typeface="+mj-lt"/>
              </a:rPr>
              <a:t>				</a:t>
            </a:r>
            <a:r>
              <a:rPr lang="en-US" sz="2400" dirty="0">
                <a:latin typeface="+mj-lt"/>
              </a:rPr>
              <a:t>     =∑</a:t>
            </a:r>
            <a:r>
              <a:rPr lang="en-US" dirty="0">
                <a:latin typeface="+mj-lt"/>
              </a:rPr>
              <a:t>m</a:t>
            </a:r>
            <a:r>
              <a:rPr lang="en-US" sz="2400" dirty="0">
                <a:latin typeface="+mj-lt"/>
              </a:rPr>
              <a:t>(1,3,5,7)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1142604"/>
          <a:ext cx="6553200" cy="2758915"/>
        </p:xfrm>
        <a:graphic>
          <a:graphicData uri="http://schemas.openxmlformats.org/drawingml/2006/table">
            <a:tbl>
              <a:tblPr/>
              <a:tblGrid>
                <a:gridCol w="601332">
                  <a:extLst>
                    <a:ext uri="{9D8B030D-6E8A-4147-A177-3AD203B41FA5}">
                      <a16:colId xmlns="" xmlns:a16="http://schemas.microsoft.com/office/drawing/2014/main" val="3080070744"/>
                    </a:ext>
                  </a:extLst>
                </a:gridCol>
                <a:gridCol w="185024">
                  <a:extLst>
                    <a:ext uri="{9D8B030D-6E8A-4147-A177-3AD203B41FA5}">
                      <a16:colId xmlns="" xmlns:a16="http://schemas.microsoft.com/office/drawing/2014/main" val="4235699654"/>
                    </a:ext>
                  </a:extLst>
                </a:gridCol>
                <a:gridCol w="447375">
                  <a:extLst>
                    <a:ext uri="{9D8B030D-6E8A-4147-A177-3AD203B41FA5}">
                      <a16:colId xmlns="" xmlns:a16="http://schemas.microsoft.com/office/drawing/2014/main" val="1856405395"/>
                    </a:ext>
                  </a:extLst>
                </a:gridCol>
                <a:gridCol w="786356">
                  <a:extLst>
                    <a:ext uri="{9D8B030D-6E8A-4147-A177-3AD203B41FA5}">
                      <a16:colId xmlns="" xmlns:a16="http://schemas.microsoft.com/office/drawing/2014/main" val="3002263432"/>
                    </a:ext>
                  </a:extLst>
                </a:gridCol>
                <a:gridCol w="138769">
                  <a:extLst>
                    <a:ext uri="{9D8B030D-6E8A-4147-A177-3AD203B41FA5}">
                      <a16:colId xmlns="" xmlns:a16="http://schemas.microsoft.com/office/drawing/2014/main" val="3972194049"/>
                    </a:ext>
                  </a:extLst>
                </a:gridCol>
                <a:gridCol w="693842">
                  <a:extLst>
                    <a:ext uri="{9D8B030D-6E8A-4147-A177-3AD203B41FA5}">
                      <a16:colId xmlns="" xmlns:a16="http://schemas.microsoft.com/office/drawing/2014/main" val="142331043"/>
                    </a:ext>
                  </a:extLst>
                </a:gridCol>
                <a:gridCol w="1850251">
                  <a:extLst>
                    <a:ext uri="{9D8B030D-6E8A-4147-A177-3AD203B41FA5}">
                      <a16:colId xmlns="" xmlns:a16="http://schemas.microsoft.com/office/drawing/2014/main" val="1207726658"/>
                    </a:ext>
                  </a:extLst>
                </a:gridCol>
                <a:gridCol w="1850251">
                  <a:extLst>
                    <a:ext uri="{9D8B030D-6E8A-4147-A177-3AD203B41FA5}">
                      <a16:colId xmlns="" xmlns:a16="http://schemas.microsoft.com/office/drawing/2014/main" val="1897410429"/>
                    </a:ext>
                  </a:extLst>
                </a:gridCol>
              </a:tblGrid>
              <a:tr h="275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output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3326117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400" b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024752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9929486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002946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7547261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0300251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7923229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751786"/>
                  </a:ext>
                </a:extLst>
              </a:tr>
              <a:tr h="27570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567719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829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12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1661</TotalTime>
  <Words>813</Words>
  <Application>Microsoft Office PowerPoint</Application>
  <PresentationFormat>On-screen Show (4:3)</PresentationFormat>
  <Paragraphs>409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Document</vt:lpstr>
      <vt:lpstr>Unit 4 Simplification 0f Boolean Function</vt:lpstr>
      <vt:lpstr>Venn diagram</vt:lpstr>
      <vt:lpstr>Venn Diagram</vt:lpstr>
      <vt:lpstr>PowerPoint Presentation</vt:lpstr>
      <vt:lpstr>PowerPoint Presentation</vt:lpstr>
      <vt:lpstr>Boolean expression and Boolean function</vt:lpstr>
      <vt:lpstr>Sum of Product(SOP) form: </vt:lpstr>
      <vt:lpstr>PowerPoint Presentation</vt:lpstr>
      <vt:lpstr>Example</vt:lpstr>
      <vt:lpstr>Converting SOP to Standard SOP:</vt:lpstr>
      <vt:lpstr>Product–of–sums form (POS)</vt:lpstr>
      <vt:lpstr>Maxterm of three variables</vt:lpstr>
      <vt:lpstr>Example</vt:lpstr>
      <vt:lpstr>Converting POS to standard POS: </vt:lpstr>
      <vt:lpstr>Relationship between min terms and max terms:</vt:lpstr>
      <vt:lpstr>Karnaugh Map (K-map)</vt:lpstr>
      <vt:lpstr>PowerPoint Presentation</vt:lpstr>
      <vt:lpstr>Simplification procedure</vt:lpstr>
      <vt:lpstr>PowerPoint Presentation</vt:lpstr>
      <vt:lpstr>Don't care condition</vt:lpstr>
      <vt:lpstr>Simplification of SOP expression using K-map  Simplification of POS expression using K-map</vt:lpstr>
      <vt:lpstr>5 variables K map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Dell</dc:creator>
  <cp:lastModifiedBy>Microsoft account</cp:lastModifiedBy>
  <cp:revision>77</cp:revision>
  <dcterms:created xsi:type="dcterms:W3CDTF">2021-05-08T16:13:26Z</dcterms:created>
  <dcterms:modified xsi:type="dcterms:W3CDTF">2025-05-12T17:16:32Z</dcterms:modified>
</cp:coreProperties>
</file>