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notesMasterIdLst>
    <p:notesMasterId r:id="rId33"/>
  </p:notesMasterIdLst>
  <p:sldIdLst>
    <p:sldId id="278" r:id="rId2"/>
    <p:sldId id="288" r:id="rId3"/>
    <p:sldId id="289" r:id="rId4"/>
    <p:sldId id="290" r:id="rId5"/>
    <p:sldId id="291" r:id="rId6"/>
    <p:sldId id="292" r:id="rId7"/>
    <p:sldId id="293" r:id="rId8"/>
    <p:sldId id="294" r:id="rId9"/>
    <p:sldId id="299" r:id="rId10"/>
    <p:sldId id="296" r:id="rId11"/>
    <p:sldId id="300" r:id="rId12"/>
    <p:sldId id="301" r:id="rId13"/>
    <p:sldId id="302" r:id="rId14"/>
    <p:sldId id="303" r:id="rId15"/>
    <p:sldId id="304" r:id="rId16"/>
    <p:sldId id="305" r:id="rId17"/>
    <p:sldId id="306" r:id="rId18"/>
    <p:sldId id="307" r:id="rId19"/>
    <p:sldId id="308" r:id="rId20"/>
    <p:sldId id="309" r:id="rId21"/>
    <p:sldId id="297" r:id="rId22"/>
    <p:sldId id="310" r:id="rId23"/>
    <p:sldId id="311" r:id="rId24"/>
    <p:sldId id="319" r:id="rId25"/>
    <p:sldId id="320" r:id="rId26"/>
    <p:sldId id="312" r:id="rId27"/>
    <p:sldId id="313" r:id="rId28"/>
    <p:sldId id="314" r:id="rId29"/>
    <p:sldId id="315" r:id="rId30"/>
    <p:sldId id="316" r:id="rId31"/>
    <p:sldId id="318"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A0BF9A4-EB08-4195-9A09-5AC9734C1488}">
          <p14:sldIdLst>
            <p14:sldId id="278"/>
          </p14:sldIdLst>
        </p14:section>
        <p14:section name="Untitled Section" id="{398794AF-E977-4EDA-A2EF-BDFB421A1590}">
          <p14:sldIdLst>
            <p14:sldId id="288"/>
            <p14:sldId id="289"/>
            <p14:sldId id="290"/>
            <p14:sldId id="291"/>
            <p14:sldId id="292"/>
            <p14:sldId id="293"/>
            <p14:sldId id="294"/>
            <p14:sldId id="299"/>
            <p14:sldId id="296"/>
            <p14:sldId id="300"/>
            <p14:sldId id="301"/>
            <p14:sldId id="302"/>
            <p14:sldId id="303"/>
            <p14:sldId id="304"/>
            <p14:sldId id="305"/>
            <p14:sldId id="306"/>
            <p14:sldId id="307"/>
            <p14:sldId id="308"/>
            <p14:sldId id="309"/>
            <p14:sldId id="297"/>
            <p14:sldId id="310"/>
            <p14:sldId id="311"/>
            <p14:sldId id="319"/>
            <p14:sldId id="320"/>
            <p14:sldId id="312"/>
            <p14:sldId id="313"/>
            <p14:sldId id="314"/>
            <p14:sldId id="315"/>
            <p14:sldId id="316"/>
            <p14:sldId id="31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24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F74437-0A06-472C-A741-DD9E650BED53}" type="datetimeFigureOut">
              <a:rPr lang="en-US" smtClean="0"/>
              <a:t>5/12/2025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65580-154E-4DF7-85E9-7112A65EC862}" type="slidenum">
              <a:rPr lang="en-US" smtClean="0"/>
              <a:t>‹#›</a:t>
            </a:fld>
            <a:endParaRPr lang="en-US"/>
          </a:p>
        </p:txBody>
      </p:sp>
    </p:spTree>
    <p:extLst>
      <p:ext uri="{BB962C8B-B14F-4D97-AF65-F5344CB8AC3E}">
        <p14:creationId xmlns:p14="http://schemas.microsoft.com/office/powerpoint/2010/main" val="3296503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065580-154E-4DF7-85E9-7112A65EC862}" type="slidenum">
              <a:rPr lang="en-US" smtClean="0"/>
              <a:t>2</a:t>
            </a:fld>
            <a:endParaRPr lang="en-US"/>
          </a:p>
        </p:txBody>
      </p:sp>
    </p:spTree>
    <p:extLst>
      <p:ext uri="{BB962C8B-B14F-4D97-AF65-F5344CB8AC3E}">
        <p14:creationId xmlns:p14="http://schemas.microsoft.com/office/powerpoint/2010/main" val="1958739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4B20371-6AB1-43C9-8E0D-AF98FADF0D6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88B97-2936-408B-9E9D-BC1C37045C86}" type="slidenum">
              <a:rPr lang="en-US" smtClean="0"/>
              <a:pPr/>
              <a:t>‹#›</a:t>
            </a:fld>
            <a:endParaRPr lang="en-US"/>
          </a:p>
        </p:txBody>
      </p:sp>
    </p:spTree>
    <p:extLst>
      <p:ext uri="{BB962C8B-B14F-4D97-AF65-F5344CB8AC3E}">
        <p14:creationId xmlns:p14="http://schemas.microsoft.com/office/powerpoint/2010/main" val="185233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B20371-6AB1-43C9-8E0D-AF98FADF0D69}" type="datetimeFigureOut">
              <a:rPr lang="en-US" smtClean="0"/>
              <a:pPr/>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88B97-2936-408B-9E9D-BC1C37045C86}" type="slidenum">
              <a:rPr lang="en-US" smtClean="0"/>
              <a:pPr/>
              <a:t>‹#›</a:t>
            </a:fld>
            <a:endParaRPr lang="en-US"/>
          </a:p>
        </p:txBody>
      </p:sp>
    </p:spTree>
    <p:extLst>
      <p:ext uri="{BB962C8B-B14F-4D97-AF65-F5344CB8AC3E}">
        <p14:creationId xmlns:p14="http://schemas.microsoft.com/office/powerpoint/2010/main" val="2174521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20371-6AB1-43C9-8E0D-AF98FADF0D6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88B97-2936-408B-9E9D-BC1C37045C86}" type="slidenum">
              <a:rPr lang="en-US" smtClean="0"/>
              <a:pPr/>
              <a:t>‹#›</a:t>
            </a:fld>
            <a:endParaRPr lang="en-US"/>
          </a:p>
        </p:txBody>
      </p:sp>
    </p:spTree>
    <p:extLst>
      <p:ext uri="{BB962C8B-B14F-4D97-AF65-F5344CB8AC3E}">
        <p14:creationId xmlns:p14="http://schemas.microsoft.com/office/powerpoint/2010/main" val="2272046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20371-6AB1-43C9-8E0D-AF98FADF0D6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88B97-2936-408B-9E9D-BC1C37045C86}"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404793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20371-6AB1-43C9-8E0D-AF98FADF0D6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88B97-2936-408B-9E9D-BC1C37045C86}" type="slidenum">
              <a:rPr lang="en-US" smtClean="0"/>
              <a:pPr/>
              <a:t>‹#›</a:t>
            </a:fld>
            <a:endParaRPr lang="en-US"/>
          </a:p>
        </p:txBody>
      </p:sp>
    </p:spTree>
    <p:extLst>
      <p:ext uri="{BB962C8B-B14F-4D97-AF65-F5344CB8AC3E}">
        <p14:creationId xmlns:p14="http://schemas.microsoft.com/office/powerpoint/2010/main" val="2059059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4B20371-6AB1-43C9-8E0D-AF98FADF0D69}" type="datetimeFigureOut">
              <a:rPr lang="en-US" smtClean="0"/>
              <a:pPr/>
              <a:t>5/12/2025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88B97-2936-408B-9E9D-BC1C37045C86}" type="slidenum">
              <a:rPr lang="en-US" smtClean="0"/>
              <a:pPr/>
              <a:t>‹#›</a:t>
            </a:fld>
            <a:endParaRPr lang="en-US"/>
          </a:p>
        </p:txBody>
      </p:sp>
    </p:spTree>
    <p:extLst>
      <p:ext uri="{BB962C8B-B14F-4D97-AF65-F5344CB8AC3E}">
        <p14:creationId xmlns:p14="http://schemas.microsoft.com/office/powerpoint/2010/main" val="3690390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4B20371-6AB1-43C9-8E0D-AF98FADF0D69}" type="datetimeFigureOut">
              <a:rPr lang="en-US" smtClean="0"/>
              <a:pPr/>
              <a:t>5/12/2025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88B97-2936-408B-9E9D-BC1C37045C86}" type="slidenum">
              <a:rPr lang="en-US" smtClean="0"/>
              <a:pPr/>
              <a:t>‹#›</a:t>
            </a:fld>
            <a:endParaRPr lang="en-US"/>
          </a:p>
        </p:txBody>
      </p:sp>
    </p:spTree>
    <p:extLst>
      <p:ext uri="{BB962C8B-B14F-4D97-AF65-F5344CB8AC3E}">
        <p14:creationId xmlns:p14="http://schemas.microsoft.com/office/powerpoint/2010/main" val="4197181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B20371-6AB1-43C9-8E0D-AF98FADF0D6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88B97-2936-408B-9E9D-BC1C37045C86}" type="slidenum">
              <a:rPr lang="en-US" smtClean="0"/>
              <a:pPr/>
              <a:t>‹#›</a:t>
            </a:fld>
            <a:endParaRPr lang="en-US"/>
          </a:p>
        </p:txBody>
      </p:sp>
    </p:spTree>
    <p:extLst>
      <p:ext uri="{BB962C8B-B14F-4D97-AF65-F5344CB8AC3E}">
        <p14:creationId xmlns:p14="http://schemas.microsoft.com/office/powerpoint/2010/main" val="3831909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B20371-6AB1-43C9-8E0D-AF98FADF0D6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88B97-2936-408B-9E9D-BC1C37045C86}" type="slidenum">
              <a:rPr lang="en-US" smtClean="0"/>
              <a:pPr/>
              <a:t>‹#›</a:t>
            </a:fld>
            <a:endParaRPr lang="en-US"/>
          </a:p>
        </p:txBody>
      </p:sp>
    </p:spTree>
    <p:extLst>
      <p:ext uri="{BB962C8B-B14F-4D97-AF65-F5344CB8AC3E}">
        <p14:creationId xmlns:p14="http://schemas.microsoft.com/office/powerpoint/2010/main" val="65545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4B20371-6AB1-43C9-8E0D-AF98FADF0D6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88B97-2936-408B-9E9D-BC1C37045C86}" type="slidenum">
              <a:rPr lang="en-US" smtClean="0"/>
              <a:pPr/>
              <a:t>‹#›</a:t>
            </a:fld>
            <a:endParaRPr lang="en-US"/>
          </a:p>
        </p:txBody>
      </p:sp>
    </p:spTree>
    <p:extLst>
      <p:ext uri="{BB962C8B-B14F-4D97-AF65-F5344CB8AC3E}">
        <p14:creationId xmlns:p14="http://schemas.microsoft.com/office/powerpoint/2010/main" val="4035077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20371-6AB1-43C9-8E0D-AF98FADF0D6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88B97-2936-408B-9E9D-BC1C37045C86}" type="slidenum">
              <a:rPr lang="en-US" smtClean="0"/>
              <a:pPr/>
              <a:t>‹#›</a:t>
            </a:fld>
            <a:endParaRPr lang="en-US"/>
          </a:p>
        </p:txBody>
      </p:sp>
    </p:spTree>
    <p:extLst>
      <p:ext uri="{BB962C8B-B14F-4D97-AF65-F5344CB8AC3E}">
        <p14:creationId xmlns:p14="http://schemas.microsoft.com/office/powerpoint/2010/main" val="1319781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B20371-6AB1-43C9-8E0D-AF98FADF0D69}" type="datetimeFigureOut">
              <a:rPr lang="en-US" smtClean="0"/>
              <a:pPr/>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88B97-2936-408B-9E9D-BC1C37045C86}" type="slidenum">
              <a:rPr lang="en-US" smtClean="0"/>
              <a:pPr/>
              <a:t>‹#›</a:t>
            </a:fld>
            <a:endParaRPr lang="en-US"/>
          </a:p>
        </p:txBody>
      </p:sp>
    </p:spTree>
    <p:extLst>
      <p:ext uri="{BB962C8B-B14F-4D97-AF65-F5344CB8AC3E}">
        <p14:creationId xmlns:p14="http://schemas.microsoft.com/office/powerpoint/2010/main" val="3091179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B20371-6AB1-43C9-8E0D-AF98FADF0D69}" type="datetimeFigureOut">
              <a:rPr lang="en-US" smtClean="0"/>
              <a:pPr/>
              <a:t>5/12/2025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D88B97-2936-408B-9E9D-BC1C37045C86}" type="slidenum">
              <a:rPr lang="en-US" smtClean="0"/>
              <a:pPr/>
              <a:t>‹#›</a:t>
            </a:fld>
            <a:endParaRPr lang="en-US"/>
          </a:p>
        </p:txBody>
      </p:sp>
    </p:spTree>
    <p:extLst>
      <p:ext uri="{BB962C8B-B14F-4D97-AF65-F5344CB8AC3E}">
        <p14:creationId xmlns:p14="http://schemas.microsoft.com/office/powerpoint/2010/main" val="1873094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4B20371-6AB1-43C9-8E0D-AF98FADF0D69}" type="datetimeFigureOut">
              <a:rPr lang="en-US" smtClean="0"/>
              <a:pPr/>
              <a:t>5/12/2025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ED88B97-2936-408B-9E9D-BC1C37045C86}" type="slidenum">
              <a:rPr lang="en-US" smtClean="0"/>
              <a:pPr/>
              <a:t>‹#›</a:t>
            </a:fld>
            <a:endParaRPr lang="en-US"/>
          </a:p>
        </p:txBody>
      </p:sp>
    </p:spTree>
    <p:extLst>
      <p:ext uri="{BB962C8B-B14F-4D97-AF65-F5344CB8AC3E}">
        <p14:creationId xmlns:p14="http://schemas.microsoft.com/office/powerpoint/2010/main" val="2630539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4B20371-6AB1-43C9-8E0D-AF98FADF0D69}" type="datetimeFigureOut">
              <a:rPr lang="en-US" smtClean="0"/>
              <a:pPr/>
              <a:t>5/12/2025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ED88B97-2936-408B-9E9D-BC1C37045C86}" type="slidenum">
              <a:rPr lang="en-US" smtClean="0"/>
              <a:pPr/>
              <a:t>‹#›</a:t>
            </a:fld>
            <a:endParaRPr lang="en-US"/>
          </a:p>
        </p:txBody>
      </p:sp>
    </p:spTree>
    <p:extLst>
      <p:ext uri="{BB962C8B-B14F-4D97-AF65-F5344CB8AC3E}">
        <p14:creationId xmlns:p14="http://schemas.microsoft.com/office/powerpoint/2010/main" val="766823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4B20371-6AB1-43C9-8E0D-AF98FADF0D69}" type="datetimeFigureOut">
              <a:rPr lang="en-US" smtClean="0"/>
              <a:pPr/>
              <a:t>5/12/2025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ED88B97-2936-408B-9E9D-BC1C37045C86}" type="slidenum">
              <a:rPr lang="en-US" smtClean="0"/>
              <a:pPr/>
              <a:t>‹#›</a:t>
            </a:fld>
            <a:endParaRPr lang="en-US"/>
          </a:p>
        </p:txBody>
      </p:sp>
    </p:spTree>
    <p:extLst>
      <p:ext uri="{BB962C8B-B14F-4D97-AF65-F5344CB8AC3E}">
        <p14:creationId xmlns:p14="http://schemas.microsoft.com/office/powerpoint/2010/main" val="208677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B20371-6AB1-43C9-8E0D-AF98FADF0D69}" type="datetimeFigureOut">
              <a:rPr lang="en-US" smtClean="0"/>
              <a:pPr/>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88B97-2936-408B-9E9D-BC1C37045C86}" type="slidenum">
              <a:rPr lang="en-US" smtClean="0"/>
              <a:pPr/>
              <a:t>‹#›</a:t>
            </a:fld>
            <a:endParaRPr lang="en-US"/>
          </a:p>
        </p:txBody>
      </p:sp>
    </p:spTree>
    <p:extLst>
      <p:ext uri="{BB962C8B-B14F-4D97-AF65-F5344CB8AC3E}">
        <p14:creationId xmlns:p14="http://schemas.microsoft.com/office/powerpoint/2010/main" val="3603475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4B20371-6AB1-43C9-8E0D-AF98FADF0D69}" type="datetimeFigureOut">
              <a:rPr lang="en-US" smtClean="0"/>
              <a:pPr/>
              <a:t>5/12/2025</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9ED88B97-2936-408B-9E9D-BC1C37045C86}" type="slidenum">
              <a:rPr lang="en-US" smtClean="0"/>
              <a:pPr/>
              <a:t>‹#›</a:t>
            </a:fld>
            <a:endParaRPr lang="en-US"/>
          </a:p>
        </p:txBody>
      </p:sp>
    </p:spTree>
    <p:extLst>
      <p:ext uri="{BB962C8B-B14F-4D97-AF65-F5344CB8AC3E}">
        <p14:creationId xmlns:p14="http://schemas.microsoft.com/office/powerpoint/2010/main" val="1288845904"/>
      </p:ext>
    </p:extLst>
  </p:cSld>
  <p:clrMap bg1="dk1" tx1="lt1" bg2="dk2" tx2="lt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wmf"/><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1" y="1305120"/>
            <a:ext cx="6431124" cy="2590258"/>
          </a:xfrm>
        </p:spPr>
        <p:txBody>
          <a:bodyPr/>
          <a:lstStyle/>
          <a:p>
            <a:pPr algn="ctr"/>
            <a:r>
              <a:rPr lang="en-US" dirty="0">
                <a:solidFill>
                  <a:srgbClr val="0070C0"/>
                </a:solidFill>
              </a:rPr>
              <a:t/>
            </a:r>
            <a:br>
              <a:rPr lang="en-US" dirty="0">
                <a:solidFill>
                  <a:srgbClr val="0070C0"/>
                </a:solidFill>
              </a:rPr>
            </a:br>
            <a:r>
              <a:rPr lang="en-US" b="1" dirty="0"/>
              <a:t>Unit 7</a:t>
            </a:r>
            <a:br>
              <a:rPr lang="en-US" b="1" dirty="0"/>
            </a:br>
            <a:r>
              <a:rPr lang="en-US" sz="5400" b="1" dirty="0"/>
              <a:t>Sequential Circuits</a:t>
            </a:r>
            <a:endParaRPr lang="en-US" sz="5400" dirty="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0778A7-D78E-481B-85AA-D92531755AA1}"/>
              </a:ext>
            </a:extLst>
          </p:cNvPr>
          <p:cNvSpPr>
            <a:spLocks noGrp="1"/>
          </p:cNvSpPr>
          <p:nvPr>
            <p:ph type="title"/>
          </p:nvPr>
        </p:nvSpPr>
        <p:spPr>
          <a:xfrm>
            <a:off x="609600" y="208021"/>
            <a:ext cx="6347713" cy="697468"/>
          </a:xfrm>
        </p:spPr>
        <p:txBody>
          <a:bodyPr/>
          <a:lstStyle/>
          <a:p>
            <a:r>
              <a:rPr lang="en-US" dirty="0"/>
              <a:t>Timing Diagram</a:t>
            </a:r>
          </a:p>
        </p:txBody>
      </p:sp>
      <p:pic>
        <p:nvPicPr>
          <p:cNvPr id="4" name="Content Placeholder 3">
            <a:extLst>
              <a:ext uri="{FF2B5EF4-FFF2-40B4-BE49-F238E27FC236}">
                <a16:creationId xmlns:a16="http://schemas.microsoft.com/office/drawing/2014/main" xmlns="" id="{FC56DE44-E05F-43A4-BC69-813416C7F545}"/>
              </a:ext>
            </a:extLst>
          </p:cNvPr>
          <p:cNvPicPr>
            <a:picLocks noGrp="1" noChangeAspect="1"/>
          </p:cNvPicPr>
          <p:nvPr>
            <p:ph idx="1"/>
          </p:nvPr>
        </p:nvPicPr>
        <p:blipFill rotWithShape="1">
          <a:blip r:embed="rId2"/>
          <a:srcRect t="2165"/>
          <a:stretch/>
        </p:blipFill>
        <p:spPr>
          <a:xfrm>
            <a:off x="1143000" y="1676400"/>
            <a:ext cx="6630101" cy="4357965"/>
          </a:xfrm>
          <a:prstGeom prst="rect">
            <a:avLst/>
          </a:prstGeom>
        </p:spPr>
      </p:pic>
      <p:sp>
        <p:nvSpPr>
          <p:cNvPr id="5" name="TextBox 4">
            <a:extLst>
              <a:ext uri="{FF2B5EF4-FFF2-40B4-BE49-F238E27FC236}">
                <a16:creationId xmlns:a16="http://schemas.microsoft.com/office/drawing/2014/main" xmlns="" id="{774888B7-1339-4AAC-B948-C6A6D019A7CD}"/>
              </a:ext>
            </a:extLst>
          </p:cNvPr>
          <p:cNvSpPr txBox="1"/>
          <p:nvPr/>
        </p:nvSpPr>
        <p:spPr>
          <a:xfrm>
            <a:off x="1295400" y="2133600"/>
            <a:ext cx="609600" cy="369332"/>
          </a:xfrm>
          <a:prstGeom prst="rect">
            <a:avLst/>
          </a:prstGeom>
          <a:noFill/>
        </p:spPr>
        <p:txBody>
          <a:bodyPr wrap="square" rtlCol="0">
            <a:spAutoFit/>
          </a:bodyPr>
          <a:lstStyle/>
          <a:p>
            <a:r>
              <a:rPr lang="en-US" dirty="0">
                <a:solidFill>
                  <a:srgbClr val="FF0000"/>
                </a:solidFill>
              </a:rPr>
              <a:t>EN</a:t>
            </a:r>
          </a:p>
        </p:txBody>
      </p:sp>
      <p:sp>
        <p:nvSpPr>
          <p:cNvPr id="3" name="TextBox 2">
            <a:extLst>
              <a:ext uri="{FF2B5EF4-FFF2-40B4-BE49-F238E27FC236}">
                <a16:creationId xmlns:a16="http://schemas.microsoft.com/office/drawing/2014/main" xmlns="" id="{3576BFCA-79BB-481C-BF10-7CA96154634E}"/>
              </a:ext>
            </a:extLst>
          </p:cNvPr>
          <p:cNvSpPr txBox="1"/>
          <p:nvPr/>
        </p:nvSpPr>
        <p:spPr>
          <a:xfrm>
            <a:off x="1181100" y="4648200"/>
            <a:ext cx="838200" cy="338554"/>
          </a:xfrm>
          <a:prstGeom prst="rect">
            <a:avLst/>
          </a:prstGeom>
          <a:noFill/>
        </p:spPr>
        <p:txBody>
          <a:bodyPr wrap="square" rtlCol="0">
            <a:spAutoFit/>
          </a:bodyPr>
          <a:lstStyle/>
          <a:p>
            <a:r>
              <a:rPr lang="en-US" sz="1600" b="1" dirty="0">
                <a:solidFill>
                  <a:srgbClr val="FF0000"/>
                </a:solidFill>
              </a:rPr>
              <a:t>Qn+1</a:t>
            </a:r>
          </a:p>
        </p:txBody>
      </p:sp>
    </p:spTree>
    <p:extLst>
      <p:ext uri="{BB962C8B-B14F-4D97-AF65-F5344CB8AC3E}">
        <p14:creationId xmlns:p14="http://schemas.microsoft.com/office/powerpoint/2010/main" val="3149166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18F805-7AF8-42B5-8A4D-D9181618FBB5}"/>
              </a:ext>
            </a:extLst>
          </p:cNvPr>
          <p:cNvSpPr>
            <a:spLocks noGrp="1"/>
          </p:cNvSpPr>
          <p:nvPr>
            <p:ph type="title" idx="4294967295"/>
          </p:nvPr>
        </p:nvSpPr>
        <p:spPr>
          <a:xfrm>
            <a:off x="0" y="304800"/>
            <a:ext cx="6348413" cy="762000"/>
          </a:xfrm>
        </p:spPr>
        <p:txBody>
          <a:bodyPr>
            <a:normAutofit fontScale="90000"/>
          </a:bodyPr>
          <a:lstStyle/>
          <a:p>
            <a:r>
              <a:rPr lang="en-US" b="1" dirty="0"/>
              <a:t>Edge Triggered Flipflop</a:t>
            </a:r>
            <a:br>
              <a:rPr lang="en-US" b="1" dirty="0"/>
            </a:br>
            <a:endParaRPr lang="en-US" dirty="0"/>
          </a:p>
        </p:txBody>
      </p:sp>
      <p:grpSp>
        <p:nvGrpSpPr>
          <p:cNvPr id="4" name="Group 5">
            <a:extLst>
              <a:ext uri="{FF2B5EF4-FFF2-40B4-BE49-F238E27FC236}">
                <a16:creationId xmlns:a16="http://schemas.microsoft.com/office/drawing/2014/main" xmlns="" id="{5748A6B7-C928-4D9E-8F7F-C73B0E7EFC14}"/>
              </a:ext>
            </a:extLst>
          </p:cNvPr>
          <p:cNvGrpSpPr>
            <a:grpSpLocks noChangeAspect="1"/>
          </p:cNvGrpSpPr>
          <p:nvPr/>
        </p:nvGrpSpPr>
        <p:grpSpPr bwMode="auto">
          <a:xfrm>
            <a:off x="762000" y="1600200"/>
            <a:ext cx="7543800" cy="1524000"/>
            <a:chOff x="480" y="1008"/>
            <a:chExt cx="4752" cy="1152"/>
          </a:xfrm>
        </p:grpSpPr>
        <p:sp>
          <p:nvSpPr>
            <p:cNvPr id="5" name="AutoShape 4">
              <a:extLst>
                <a:ext uri="{FF2B5EF4-FFF2-40B4-BE49-F238E27FC236}">
                  <a16:creationId xmlns:a16="http://schemas.microsoft.com/office/drawing/2014/main" xmlns="" id="{7F3F4A62-E9B4-4607-9C71-0354B9E0F97B}"/>
                </a:ext>
              </a:extLst>
            </p:cNvPr>
            <p:cNvSpPr>
              <a:spLocks noChangeAspect="1" noChangeArrowheads="1" noTextEdit="1"/>
            </p:cNvSpPr>
            <p:nvPr/>
          </p:nvSpPr>
          <p:spPr bwMode="auto">
            <a:xfrm>
              <a:off x="480" y="1008"/>
              <a:ext cx="4752"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6" name="Rectangle 6">
              <a:extLst>
                <a:ext uri="{FF2B5EF4-FFF2-40B4-BE49-F238E27FC236}">
                  <a16:creationId xmlns:a16="http://schemas.microsoft.com/office/drawing/2014/main" xmlns="" id="{D6233326-920F-4C6F-B7AD-0D2A89B5C637}"/>
                </a:ext>
              </a:extLst>
            </p:cNvPr>
            <p:cNvSpPr>
              <a:spLocks noChangeArrowheads="1"/>
            </p:cNvSpPr>
            <p:nvPr/>
          </p:nvSpPr>
          <p:spPr bwMode="auto">
            <a:xfrm>
              <a:off x="3130" y="1693"/>
              <a:ext cx="18" cy="45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7" name="Rectangle 7">
              <a:extLst>
                <a:ext uri="{FF2B5EF4-FFF2-40B4-BE49-F238E27FC236}">
                  <a16:creationId xmlns:a16="http://schemas.microsoft.com/office/drawing/2014/main" xmlns="" id="{6D16770A-5EE4-40FF-948E-53632187DBC4}"/>
                </a:ext>
              </a:extLst>
            </p:cNvPr>
            <p:cNvSpPr>
              <a:spLocks noChangeArrowheads="1"/>
            </p:cNvSpPr>
            <p:nvPr/>
          </p:nvSpPr>
          <p:spPr bwMode="auto">
            <a:xfrm>
              <a:off x="3140" y="2125"/>
              <a:ext cx="559" cy="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8" name="Freeform 8">
              <a:extLst>
                <a:ext uri="{FF2B5EF4-FFF2-40B4-BE49-F238E27FC236}">
                  <a16:creationId xmlns:a16="http://schemas.microsoft.com/office/drawing/2014/main" xmlns="" id="{541FF489-6771-4E2F-8564-1F0EE2557956}"/>
                </a:ext>
              </a:extLst>
            </p:cNvPr>
            <p:cNvSpPr>
              <a:spLocks/>
            </p:cNvSpPr>
            <p:nvPr/>
          </p:nvSpPr>
          <p:spPr bwMode="auto">
            <a:xfrm>
              <a:off x="3130" y="2125"/>
              <a:ext cx="18" cy="35"/>
            </a:xfrm>
            <a:custGeom>
              <a:avLst/>
              <a:gdLst>
                <a:gd name="T0" fmla="*/ 0 w 18"/>
                <a:gd name="T1" fmla="*/ 20 h 35"/>
                <a:gd name="T2" fmla="*/ 18 w 18"/>
                <a:gd name="T3" fmla="*/ 20 h 35"/>
                <a:gd name="T4" fmla="*/ 10 w 18"/>
                <a:gd name="T5" fmla="*/ 0 h 35"/>
                <a:gd name="T6" fmla="*/ 10 w 18"/>
                <a:gd name="T7" fmla="*/ 35 h 35"/>
                <a:gd name="T8" fmla="*/ 0 w 18"/>
                <a:gd name="T9" fmla="*/ 35 h 35"/>
                <a:gd name="T10" fmla="*/ 0 w 18"/>
                <a:gd name="T11" fmla="*/ 20 h 35"/>
              </a:gdLst>
              <a:ahLst/>
              <a:cxnLst>
                <a:cxn ang="0">
                  <a:pos x="T0" y="T1"/>
                </a:cxn>
                <a:cxn ang="0">
                  <a:pos x="T2" y="T3"/>
                </a:cxn>
                <a:cxn ang="0">
                  <a:pos x="T4" y="T5"/>
                </a:cxn>
                <a:cxn ang="0">
                  <a:pos x="T6" y="T7"/>
                </a:cxn>
                <a:cxn ang="0">
                  <a:pos x="T8" y="T9"/>
                </a:cxn>
                <a:cxn ang="0">
                  <a:pos x="T10" y="T11"/>
                </a:cxn>
              </a:cxnLst>
              <a:rect l="0" t="0" r="r" b="b"/>
              <a:pathLst>
                <a:path w="18" h="35">
                  <a:moveTo>
                    <a:pt x="0" y="20"/>
                  </a:moveTo>
                  <a:lnTo>
                    <a:pt x="18" y="20"/>
                  </a:lnTo>
                  <a:lnTo>
                    <a:pt x="10" y="0"/>
                  </a:lnTo>
                  <a:lnTo>
                    <a:pt x="10" y="35"/>
                  </a:lnTo>
                  <a:lnTo>
                    <a:pt x="0" y="35"/>
                  </a:lnTo>
                  <a:lnTo>
                    <a:pt x="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9" name="Rectangle 9">
              <a:extLst>
                <a:ext uri="{FF2B5EF4-FFF2-40B4-BE49-F238E27FC236}">
                  <a16:creationId xmlns:a16="http://schemas.microsoft.com/office/drawing/2014/main" xmlns="" id="{98FB0F48-DA28-4F99-99A8-6C5C86CBEFAB}"/>
                </a:ext>
              </a:extLst>
            </p:cNvPr>
            <p:cNvSpPr>
              <a:spLocks noChangeArrowheads="1"/>
            </p:cNvSpPr>
            <p:nvPr/>
          </p:nvSpPr>
          <p:spPr bwMode="auto">
            <a:xfrm>
              <a:off x="3130" y="1157"/>
              <a:ext cx="18" cy="4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0" name="Freeform 10">
              <a:extLst>
                <a:ext uri="{FF2B5EF4-FFF2-40B4-BE49-F238E27FC236}">
                  <a16:creationId xmlns:a16="http://schemas.microsoft.com/office/drawing/2014/main" xmlns="" id="{4BC7F823-877D-467A-9B1F-D19A9F18C386}"/>
                </a:ext>
              </a:extLst>
            </p:cNvPr>
            <p:cNvSpPr>
              <a:spLocks/>
            </p:cNvSpPr>
            <p:nvPr/>
          </p:nvSpPr>
          <p:spPr bwMode="auto">
            <a:xfrm>
              <a:off x="3100" y="1519"/>
              <a:ext cx="78" cy="214"/>
            </a:xfrm>
            <a:custGeom>
              <a:avLst/>
              <a:gdLst>
                <a:gd name="T0" fmla="*/ 40 w 78"/>
                <a:gd name="T1" fmla="*/ 55 h 214"/>
                <a:gd name="T2" fmla="*/ 0 w 78"/>
                <a:gd name="T3" fmla="*/ 0 h 214"/>
                <a:gd name="T4" fmla="*/ 40 w 78"/>
                <a:gd name="T5" fmla="*/ 214 h 214"/>
                <a:gd name="T6" fmla="*/ 78 w 78"/>
                <a:gd name="T7" fmla="*/ 0 h 214"/>
                <a:gd name="T8" fmla="*/ 40 w 78"/>
                <a:gd name="T9" fmla="*/ 55 h 214"/>
              </a:gdLst>
              <a:ahLst/>
              <a:cxnLst>
                <a:cxn ang="0">
                  <a:pos x="T0" y="T1"/>
                </a:cxn>
                <a:cxn ang="0">
                  <a:pos x="T2" y="T3"/>
                </a:cxn>
                <a:cxn ang="0">
                  <a:pos x="T4" y="T5"/>
                </a:cxn>
                <a:cxn ang="0">
                  <a:pos x="T6" y="T7"/>
                </a:cxn>
                <a:cxn ang="0">
                  <a:pos x="T8" y="T9"/>
                </a:cxn>
              </a:cxnLst>
              <a:rect l="0" t="0" r="r" b="b"/>
              <a:pathLst>
                <a:path w="78" h="214">
                  <a:moveTo>
                    <a:pt x="40" y="55"/>
                  </a:moveTo>
                  <a:lnTo>
                    <a:pt x="0" y="0"/>
                  </a:lnTo>
                  <a:lnTo>
                    <a:pt x="40" y="214"/>
                  </a:lnTo>
                  <a:lnTo>
                    <a:pt x="78" y="0"/>
                  </a:lnTo>
                  <a:lnTo>
                    <a:pt x="40"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1" name="Rectangle 11">
              <a:extLst>
                <a:ext uri="{FF2B5EF4-FFF2-40B4-BE49-F238E27FC236}">
                  <a16:creationId xmlns:a16="http://schemas.microsoft.com/office/drawing/2014/main" xmlns="" id="{C81899BA-8358-4567-9DAF-FDCBE27D7A95}"/>
                </a:ext>
              </a:extLst>
            </p:cNvPr>
            <p:cNvSpPr>
              <a:spLocks noChangeArrowheads="1"/>
            </p:cNvSpPr>
            <p:nvPr/>
          </p:nvSpPr>
          <p:spPr bwMode="auto">
            <a:xfrm>
              <a:off x="2490" y="1152"/>
              <a:ext cx="16" cy="3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2" name="Freeform 12">
              <a:extLst>
                <a:ext uri="{FF2B5EF4-FFF2-40B4-BE49-F238E27FC236}">
                  <a16:creationId xmlns:a16="http://schemas.microsoft.com/office/drawing/2014/main" xmlns="" id="{D6BE3E54-550F-49EC-9992-59D210CD39DA}"/>
                </a:ext>
              </a:extLst>
            </p:cNvPr>
            <p:cNvSpPr>
              <a:spLocks/>
            </p:cNvSpPr>
            <p:nvPr/>
          </p:nvSpPr>
          <p:spPr bwMode="auto">
            <a:xfrm>
              <a:off x="2501" y="1137"/>
              <a:ext cx="639" cy="35"/>
            </a:xfrm>
            <a:custGeom>
              <a:avLst/>
              <a:gdLst>
                <a:gd name="T0" fmla="*/ 0 w 639"/>
                <a:gd name="T1" fmla="*/ 0 h 35"/>
                <a:gd name="T2" fmla="*/ 639 w 639"/>
                <a:gd name="T3" fmla="*/ 5 h 35"/>
                <a:gd name="T4" fmla="*/ 639 w 639"/>
                <a:gd name="T5" fmla="*/ 35 h 35"/>
                <a:gd name="T6" fmla="*/ 0 w 639"/>
                <a:gd name="T7" fmla="*/ 30 h 35"/>
                <a:gd name="T8" fmla="*/ 0 w 639"/>
                <a:gd name="T9" fmla="*/ 0 h 35"/>
              </a:gdLst>
              <a:ahLst/>
              <a:cxnLst>
                <a:cxn ang="0">
                  <a:pos x="T0" y="T1"/>
                </a:cxn>
                <a:cxn ang="0">
                  <a:pos x="T2" y="T3"/>
                </a:cxn>
                <a:cxn ang="0">
                  <a:pos x="T4" y="T5"/>
                </a:cxn>
                <a:cxn ang="0">
                  <a:pos x="T6" y="T7"/>
                </a:cxn>
                <a:cxn ang="0">
                  <a:pos x="T8" y="T9"/>
                </a:cxn>
              </a:cxnLst>
              <a:rect l="0" t="0" r="r" b="b"/>
              <a:pathLst>
                <a:path w="639" h="35">
                  <a:moveTo>
                    <a:pt x="0" y="0"/>
                  </a:moveTo>
                  <a:lnTo>
                    <a:pt x="639" y="5"/>
                  </a:lnTo>
                  <a:lnTo>
                    <a:pt x="639" y="35"/>
                  </a:lnTo>
                  <a:lnTo>
                    <a:pt x="0" y="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3" name="Freeform 13">
              <a:extLst>
                <a:ext uri="{FF2B5EF4-FFF2-40B4-BE49-F238E27FC236}">
                  <a16:creationId xmlns:a16="http://schemas.microsoft.com/office/drawing/2014/main" xmlns="" id="{4478B43E-CE4C-451C-B339-1969E434F16E}"/>
                </a:ext>
              </a:extLst>
            </p:cNvPr>
            <p:cNvSpPr>
              <a:spLocks/>
            </p:cNvSpPr>
            <p:nvPr/>
          </p:nvSpPr>
          <p:spPr bwMode="auto">
            <a:xfrm>
              <a:off x="2490" y="1137"/>
              <a:ext cx="16" cy="30"/>
            </a:xfrm>
            <a:custGeom>
              <a:avLst/>
              <a:gdLst>
                <a:gd name="T0" fmla="*/ 0 w 16"/>
                <a:gd name="T1" fmla="*/ 15 h 30"/>
                <a:gd name="T2" fmla="*/ 16 w 16"/>
                <a:gd name="T3" fmla="*/ 15 h 30"/>
                <a:gd name="T4" fmla="*/ 11 w 16"/>
                <a:gd name="T5" fmla="*/ 30 h 30"/>
                <a:gd name="T6" fmla="*/ 11 w 16"/>
                <a:gd name="T7" fmla="*/ 0 h 30"/>
                <a:gd name="T8" fmla="*/ 0 w 16"/>
                <a:gd name="T9" fmla="*/ 0 h 30"/>
                <a:gd name="T10" fmla="*/ 0 w 16"/>
                <a:gd name="T11" fmla="*/ 15 h 30"/>
              </a:gdLst>
              <a:ahLst/>
              <a:cxnLst>
                <a:cxn ang="0">
                  <a:pos x="T0" y="T1"/>
                </a:cxn>
                <a:cxn ang="0">
                  <a:pos x="T2" y="T3"/>
                </a:cxn>
                <a:cxn ang="0">
                  <a:pos x="T4" y="T5"/>
                </a:cxn>
                <a:cxn ang="0">
                  <a:pos x="T6" y="T7"/>
                </a:cxn>
                <a:cxn ang="0">
                  <a:pos x="T8" y="T9"/>
                </a:cxn>
                <a:cxn ang="0">
                  <a:pos x="T10" y="T11"/>
                </a:cxn>
              </a:cxnLst>
              <a:rect l="0" t="0" r="r" b="b"/>
              <a:pathLst>
                <a:path w="16" h="30">
                  <a:moveTo>
                    <a:pt x="0" y="15"/>
                  </a:moveTo>
                  <a:lnTo>
                    <a:pt x="16" y="15"/>
                  </a:lnTo>
                  <a:lnTo>
                    <a:pt x="11" y="30"/>
                  </a:lnTo>
                  <a:lnTo>
                    <a:pt x="11" y="0"/>
                  </a:lnTo>
                  <a:lnTo>
                    <a:pt x="0" y="0"/>
                  </a:lnTo>
                  <a:lnTo>
                    <a:pt x="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4" name="Rectangle 14">
              <a:extLst>
                <a:ext uri="{FF2B5EF4-FFF2-40B4-BE49-F238E27FC236}">
                  <a16:creationId xmlns:a16="http://schemas.microsoft.com/office/drawing/2014/main" xmlns="" id="{0AA16A18-2EF1-4EF8-81CD-B77592FD65B5}"/>
                </a:ext>
              </a:extLst>
            </p:cNvPr>
            <p:cNvSpPr>
              <a:spLocks noChangeArrowheads="1"/>
            </p:cNvSpPr>
            <p:nvPr/>
          </p:nvSpPr>
          <p:spPr bwMode="auto">
            <a:xfrm>
              <a:off x="2018" y="2066"/>
              <a:ext cx="483"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5" name="Rectangle 15">
              <a:extLst>
                <a:ext uri="{FF2B5EF4-FFF2-40B4-BE49-F238E27FC236}">
                  <a16:creationId xmlns:a16="http://schemas.microsoft.com/office/drawing/2014/main" xmlns="" id="{EB847B3B-1F66-4F76-AB8F-7C72A950070A}"/>
                </a:ext>
              </a:extLst>
            </p:cNvPr>
            <p:cNvSpPr>
              <a:spLocks noChangeArrowheads="1"/>
            </p:cNvSpPr>
            <p:nvPr/>
          </p:nvSpPr>
          <p:spPr bwMode="auto">
            <a:xfrm>
              <a:off x="2490" y="1619"/>
              <a:ext cx="16" cy="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6" name="Freeform 16">
              <a:extLst>
                <a:ext uri="{FF2B5EF4-FFF2-40B4-BE49-F238E27FC236}">
                  <a16:creationId xmlns:a16="http://schemas.microsoft.com/office/drawing/2014/main" xmlns="" id="{C2EA7020-5314-43E7-8BD1-C1073B0BD664}"/>
                </a:ext>
              </a:extLst>
            </p:cNvPr>
            <p:cNvSpPr>
              <a:spLocks/>
            </p:cNvSpPr>
            <p:nvPr/>
          </p:nvSpPr>
          <p:spPr bwMode="auto">
            <a:xfrm>
              <a:off x="2490" y="2066"/>
              <a:ext cx="16" cy="29"/>
            </a:xfrm>
            <a:custGeom>
              <a:avLst/>
              <a:gdLst>
                <a:gd name="T0" fmla="*/ 11 w 16"/>
                <a:gd name="T1" fmla="*/ 29 h 29"/>
                <a:gd name="T2" fmla="*/ 11 w 16"/>
                <a:gd name="T3" fmla="*/ 0 h 29"/>
                <a:gd name="T4" fmla="*/ 0 w 16"/>
                <a:gd name="T5" fmla="*/ 15 h 29"/>
                <a:gd name="T6" fmla="*/ 16 w 16"/>
                <a:gd name="T7" fmla="*/ 15 h 29"/>
                <a:gd name="T8" fmla="*/ 16 w 16"/>
                <a:gd name="T9" fmla="*/ 29 h 29"/>
                <a:gd name="T10" fmla="*/ 11 w 16"/>
                <a:gd name="T11" fmla="*/ 29 h 29"/>
              </a:gdLst>
              <a:ahLst/>
              <a:cxnLst>
                <a:cxn ang="0">
                  <a:pos x="T0" y="T1"/>
                </a:cxn>
                <a:cxn ang="0">
                  <a:pos x="T2" y="T3"/>
                </a:cxn>
                <a:cxn ang="0">
                  <a:pos x="T4" y="T5"/>
                </a:cxn>
                <a:cxn ang="0">
                  <a:pos x="T6" y="T7"/>
                </a:cxn>
                <a:cxn ang="0">
                  <a:pos x="T8" y="T9"/>
                </a:cxn>
                <a:cxn ang="0">
                  <a:pos x="T10" y="T11"/>
                </a:cxn>
              </a:cxnLst>
              <a:rect l="0" t="0" r="r" b="b"/>
              <a:pathLst>
                <a:path w="16" h="29">
                  <a:moveTo>
                    <a:pt x="11" y="29"/>
                  </a:moveTo>
                  <a:lnTo>
                    <a:pt x="11" y="0"/>
                  </a:lnTo>
                  <a:lnTo>
                    <a:pt x="0" y="15"/>
                  </a:lnTo>
                  <a:lnTo>
                    <a:pt x="16" y="15"/>
                  </a:lnTo>
                  <a:lnTo>
                    <a:pt x="16" y="29"/>
                  </a:lnTo>
                  <a:lnTo>
                    <a:pt x="11"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7" name="Freeform 17">
              <a:extLst>
                <a:ext uri="{FF2B5EF4-FFF2-40B4-BE49-F238E27FC236}">
                  <a16:creationId xmlns:a16="http://schemas.microsoft.com/office/drawing/2014/main" xmlns="" id="{2388749F-BEE2-4AC0-B1AD-6A249CA3D8FB}"/>
                </a:ext>
              </a:extLst>
            </p:cNvPr>
            <p:cNvSpPr>
              <a:spLocks/>
            </p:cNvSpPr>
            <p:nvPr/>
          </p:nvSpPr>
          <p:spPr bwMode="auto">
            <a:xfrm>
              <a:off x="2457" y="1460"/>
              <a:ext cx="82" cy="213"/>
            </a:xfrm>
            <a:custGeom>
              <a:avLst/>
              <a:gdLst>
                <a:gd name="T0" fmla="*/ 44 w 82"/>
                <a:gd name="T1" fmla="*/ 159 h 213"/>
                <a:gd name="T2" fmla="*/ 82 w 82"/>
                <a:gd name="T3" fmla="*/ 213 h 213"/>
                <a:gd name="T4" fmla="*/ 44 w 82"/>
                <a:gd name="T5" fmla="*/ 0 h 213"/>
                <a:gd name="T6" fmla="*/ 0 w 82"/>
                <a:gd name="T7" fmla="*/ 213 h 213"/>
                <a:gd name="T8" fmla="*/ 44 w 82"/>
                <a:gd name="T9" fmla="*/ 159 h 213"/>
              </a:gdLst>
              <a:ahLst/>
              <a:cxnLst>
                <a:cxn ang="0">
                  <a:pos x="T0" y="T1"/>
                </a:cxn>
                <a:cxn ang="0">
                  <a:pos x="T2" y="T3"/>
                </a:cxn>
                <a:cxn ang="0">
                  <a:pos x="T4" y="T5"/>
                </a:cxn>
                <a:cxn ang="0">
                  <a:pos x="T6" y="T7"/>
                </a:cxn>
                <a:cxn ang="0">
                  <a:pos x="T8" y="T9"/>
                </a:cxn>
              </a:cxnLst>
              <a:rect l="0" t="0" r="r" b="b"/>
              <a:pathLst>
                <a:path w="82" h="213">
                  <a:moveTo>
                    <a:pt x="44" y="159"/>
                  </a:moveTo>
                  <a:lnTo>
                    <a:pt x="82" y="213"/>
                  </a:lnTo>
                  <a:lnTo>
                    <a:pt x="44" y="0"/>
                  </a:lnTo>
                  <a:lnTo>
                    <a:pt x="0" y="213"/>
                  </a:lnTo>
                  <a:lnTo>
                    <a:pt x="44" y="1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8" name="Rectangle 18">
              <a:extLst>
                <a:ext uri="{FF2B5EF4-FFF2-40B4-BE49-F238E27FC236}">
                  <a16:creationId xmlns:a16="http://schemas.microsoft.com/office/drawing/2014/main" xmlns="" id="{E5CB62F8-396D-4901-8130-14D59C9C261B}"/>
                </a:ext>
              </a:extLst>
            </p:cNvPr>
            <p:cNvSpPr>
              <a:spLocks noChangeArrowheads="1"/>
            </p:cNvSpPr>
            <p:nvPr/>
          </p:nvSpPr>
          <p:spPr bwMode="auto">
            <a:xfrm>
              <a:off x="3348" y="1485"/>
              <a:ext cx="366"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9" name="Freeform 19">
              <a:extLst>
                <a:ext uri="{FF2B5EF4-FFF2-40B4-BE49-F238E27FC236}">
                  <a16:creationId xmlns:a16="http://schemas.microsoft.com/office/drawing/2014/main" xmlns="" id="{CE0827E3-F37B-4F4C-9536-81BD1266DCD3}"/>
                </a:ext>
              </a:extLst>
            </p:cNvPr>
            <p:cNvSpPr>
              <a:spLocks/>
            </p:cNvSpPr>
            <p:nvPr/>
          </p:nvSpPr>
          <p:spPr bwMode="auto">
            <a:xfrm>
              <a:off x="3709" y="1485"/>
              <a:ext cx="15" cy="34"/>
            </a:xfrm>
            <a:custGeom>
              <a:avLst/>
              <a:gdLst>
                <a:gd name="T0" fmla="*/ 15 w 15"/>
                <a:gd name="T1" fmla="*/ 20 h 34"/>
                <a:gd name="T2" fmla="*/ 0 w 15"/>
                <a:gd name="T3" fmla="*/ 20 h 34"/>
                <a:gd name="T4" fmla="*/ 5 w 15"/>
                <a:gd name="T5" fmla="*/ 34 h 34"/>
                <a:gd name="T6" fmla="*/ 5 w 15"/>
                <a:gd name="T7" fmla="*/ 0 h 34"/>
                <a:gd name="T8" fmla="*/ 15 w 15"/>
                <a:gd name="T9" fmla="*/ 0 h 34"/>
                <a:gd name="T10" fmla="*/ 15 w 15"/>
                <a:gd name="T11" fmla="*/ 20 h 34"/>
              </a:gdLst>
              <a:ahLst/>
              <a:cxnLst>
                <a:cxn ang="0">
                  <a:pos x="T0" y="T1"/>
                </a:cxn>
                <a:cxn ang="0">
                  <a:pos x="T2" y="T3"/>
                </a:cxn>
                <a:cxn ang="0">
                  <a:pos x="T4" y="T5"/>
                </a:cxn>
                <a:cxn ang="0">
                  <a:pos x="T6" y="T7"/>
                </a:cxn>
                <a:cxn ang="0">
                  <a:pos x="T8" y="T9"/>
                </a:cxn>
                <a:cxn ang="0">
                  <a:pos x="T10" y="T11"/>
                </a:cxn>
              </a:cxnLst>
              <a:rect l="0" t="0" r="r" b="b"/>
              <a:pathLst>
                <a:path w="15" h="34">
                  <a:moveTo>
                    <a:pt x="15" y="20"/>
                  </a:moveTo>
                  <a:lnTo>
                    <a:pt x="0" y="20"/>
                  </a:lnTo>
                  <a:lnTo>
                    <a:pt x="5" y="34"/>
                  </a:lnTo>
                  <a:lnTo>
                    <a:pt x="5" y="0"/>
                  </a:lnTo>
                  <a:lnTo>
                    <a:pt x="15" y="0"/>
                  </a:lnTo>
                  <a:lnTo>
                    <a:pt x="15"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20" name="Freeform 20">
              <a:extLst>
                <a:ext uri="{FF2B5EF4-FFF2-40B4-BE49-F238E27FC236}">
                  <a16:creationId xmlns:a16="http://schemas.microsoft.com/office/drawing/2014/main" xmlns="" id="{AEA3C3B3-EE8E-4C3F-A19A-C779A895C15A}"/>
                </a:ext>
              </a:extLst>
            </p:cNvPr>
            <p:cNvSpPr>
              <a:spLocks/>
            </p:cNvSpPr>
            <p:nvPr/>
          </p:nvSpPr>
          <p:spPr bwMode="auto">
            <a:xfrm>
              <a:off x="3267" y="1425"/>
              <a:ext cx="107" cy="154"/>
            </a:xfrm>
            <a:custGeom>
              <a:avLst/>
              <a:gdLst>
                <a:gd name="T0" fmla="*/ 81 w 107"/>
                <a:gd name="T1" fmla="*/ 80 h 154"/>
                <a:gd name="T2" fmla="*/ 107 w 107"/>
                <a:gd name="T3" fmla="*/ 0 h 154"/>
                <a:gd name="T4" fmla="*/ 0 w 107"/>
                <a:gd name="T5" fmla="*/ 80 h 154"/>
                <a:gd name="T6" fmla="*/ 107 w 107"/>
                <a:gd name="T7" fmla="*/ 154 h 154"/>
                <a:gd name="T8" fmla="*/ 81 w 107"/>
                <a:gd name="T9" fmla="*/ 80 h 154"/>
              </a:gdLst>
              <a:ahLst/>
              <a:cxnLst>
                <a:cxn ang="0">
                  <a:pos x="T0" y="T1"/>
                </a:cxn>
                <a:cxn ang="0">
                  <a:pos x="T2" y="T3"/>
                </a:cxn>
                <a:cxn ang="0">
                  <a:pos x="T4" y="T5"/>
                </a:cxn>
                <a:cxn ang="0">
                  <a:pos x="T6" y="T7"/>
                </a:cxn>
                <a:cxn ang="0">
                  <a:pos x="T8" y="T9"/>
                </a:cxn>
              </a:cxnLst>
              <a:rect l="0" t="0" r="r" b="b"/>
              <a:pathLst>
                <a:path w="107" h="154">
                  <a:moveTo>
                    <a:pt x="81" y="80"/>
                  </a:moveTo>
                  <a:lnTo>
                    <a:pt x="107" y="0"/>
                  </a:lnTo>
                  <a:lnTo>
                    <a:pt x="0" y="80"/>
                  </a:lnTo>
                  <a:lnTo>
                    <a:pt x="107" y="154"/>
                  </a:lnTo>
                  <a:lnTo>
                    <a:pt x="81"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21" name="Rectangle 21">
              <a:extLst>
                <a:ext uri="{FF2B5EF4-FFF2-40B4-BE49-F238E27FC236}">
                  <a16:creationId xmlns:a16="http://schemas.microsoft.com/office/drawing/2014/main" xmlns="" id="{2E0F5CAB-D344-41D7-B791-FFFAC5562195}"/>
                </a:ext>
              </a:extLst>
            </p:cNvPr>
            <p:cNvSpPr>
              <a:spLocks noChangeArrowheads="1"/>
            </p:cNvSpPr>
            <p:nvPr/>
          </p:nvSpPr>
          <p:spPr bwMode="auto">
            <a:xfrm>
              <a:off x="1922" y="1539"/>
              <a:ext cx="335" cy="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22" name="Freeform 22">
              <a:extLst>
                <a:ext uri="{FF2B5EF4-FFF2-40B4-BE49-F238E27FC236}">
                  <a16:creationId xmlns:a16="http://schemas.microsoft.com/office/drawing/2014/main" xmlns="" id="{CE6772FE-8412-4204-A794-1DDFD1169BD1}"/>
                </a:ext>
              </a:extLst>
            </p:cNvPr>
            <p:cNvSpPr>
              <a:spLocks/>
            </p:cNvSpPr>
            <p:nvPr/>
          </p:nvSpPr>
          <p:spPr bwMode="auto">
            <a:xfrm>
              <a:off x="2232" y="1480"/>
              <a:ext cx="106" cy="154"/>
            </a:xfrm>
            <a:custGeom>
              <a:avLst/>
              <a:gdLst>
                <a:gd name="T0" fmla="*/ 25 w 106"/>
                <a:gd name="T1" fmla="*/ 74 h 154"/>
                <a:gd name="T2" fmla="*/ 0 w 106"/>
                <a:gd name="T3" fmla="*/ 154 h 154"/>
                <a:gd name="T4" fmla="*/ 106 w 106"/>
                <a:gd name="T5" fmla="*/ 74 h 154"/>
                <a:gd name="T6" fmla="*/ 0 w 106"/>
                <a:gd name="T7" fmla="*/ 0 h 154"/>
                <a:gd name="T8" fmla="*/ 25 w 106"/>
                <a:gd name="T9" fmla="*/ 74 h 154"/>
              </a:gdLst>
              <a:ahLst/>
              <a:cxnLst>
                <a:cxn ang="0">
                  <a:pos x="T0" y="T1"/>
                </a:cxn>
                <a:cxn ang="0">
                  <a:pos x="T2" y="T3"/>
                </a:cxn>
                <a:cxn ang="0">
                  <a:pos x="T4" y="T5"/>
                </a:cxn>
                <a:cxn ang="0">
                  <a:pos x="T6" y="T7"/>
                </a:cxn>
                <a:cxn ang="0">
                  <a:pos x="T8" y="T9"/>
                </a:cxn>
              </a:cxnLst>
              <a:rect l="0" t="0" r="r" b="b"/>
              <a:pathLst>
                <a:path w="106" h="154">
                  <a:moveTo>
                    <a:pt x="25" y="74"/>
                  </a:moveTo>
                  <a:lnTo>
                    <a:pt x="0" y="154"/>
                  </a:lnTo>
                  <a:lnTo>
                    <a:pt x="106" y="74"/>
                  </a:lnTo>
                  <a:lnTo>
                    <a:pt x="0" y="0"/>
                  </a:lnTo>
                  <a:lnTo>
                    <a:pt x="25"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23" name="Rectangle 23">
              <a:extLst>
                <a:ext uri="{FF2B5EF4-FFF2-40B4-BE49-F238E27FC236}">
                  <a16:creationId xmlns:a16="http://schemas.microsoft.com/office/drawing/2014/main" xmlns="" id="{B31A5EDA-10AD-481F-B3A9-EC8FC2768843}"/>
                </a:ext>
              </a:extLst>
            </p:cNvPr>
            <p:cNvSpPr>
              <a:spLocks noChangeArrowheads="1"/>
            </p:cNvSpPr>
            <p:nvPr/>
          </p:nvSpPr>
          <p:spPr bwMode="auto">
            <a:xfrm>
              <a:off x="3724" y="1346"/>
              <a:ext cx="9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F</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24" name="Rectangle 24">
              <a:extLst>
                <a:ext uri="{FF2B5EF4-FFF2-40B4-BE49-F238E27FC236}">
                  <a16:creationId xmlns:a16="http://schemas.microsoft.com/office/drawing/2014/main" xmlns="" id="{9673EDD4-2C08-4DD1-A82B-45BF11ECB88E}"/>
                </a:ext>
              </a:extLst>
            </p:cNvPr>
            <p:cNvSpPr>
              <a:spLocks noChangeArrowheads="1"/>
            </p:cNvSpPr>
            <p:nvPr/>
          </p:nvSpPr>
          <p:spPr bwMode="auto">
            <a:xfrm>
              <a:off x="3808" y="1346"/>
              <a:ext cx="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a</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25" name="Rectangle 25">
              <a:extLst>
                <a:ext uri="{FF2B5EF4-FFF2-40B4-BE49-F238E27FC236}">
                  <a16:creationId xmlns:a16="http://schemas.microsoft.com/office/drawing/2014/main" xmlns="" id="{D143C436-FC24-4B0F-B34F-2E87A08EBF0B}"/>
                </a:ext>
              </a:extLst>
            </p:cNvPr>
            <p:cNvSpPr>
              <a:spLocks noChangeArrowheads="1"/>
            </p:cNvSpPr>
            <p:nvPr/>
          </p:nvSpPr>
          <p:spPr bwMode="auto">
            <a:xfrm>
              <a:off x="3876" y="1346"/>
              <a:ext cx="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l</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26" name="Rectangle 26">
              <a:extLst>
                <a:ext uri="{FF2B5EF4-FFF2-40B4-BE49-F238E27FC236}">
                  <a16:creationId xmlns:a16="http://schemas.microsoft.com/office/drawing/2014/main" xmlns="" id="{F8B47217-18A8-41CB-B3D8-D3DADB212BC6}"/>
                </a:ext>
              </a:extLst>
            </p:cNvPr>
            <p:cNvSpPr>
              <a:spLocks noChangeArrowheads="1"/>
            </p:cNvSpPr>
            <p:nvPr/>
          </p:nvSpPr>
          <p:spPr bwMode="auto">
            <a:xfrm>
              <a:off x="3920" y="1346"/>
              <a:ext cx="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l</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27" name="Rectangle 27">
              <a:extLst>
                <a:ext uri="{FF2B5EF4-FFF2-40B4-BE49-F238E27FC236}">
                  <a16:creationId xmlns:a16="http://schemas.microsoft.com/office/drawing/2014/main" xmlns="" id="{AA6EBF33-C4FA-4D4B-8C59-1954D57B21E0}"/>
                </a:ext>
              </a:extLst>
            </p:cNvPr>
            <p:cNvSpPr>
              <a:spLocks noChangeArrowheads="1"/>
            </p:cNvSpPr>
            <p:nvPr/>
          </p:nvSpPr>
          <p:spPr bwMode="auto">
            <a:xfrm>
              <a:off x="3960" y="1346"/>
              <a:ext cx="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i</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28" name="Rectangle 28">
              <a:extLst>
                <a:ext uri="{FF2B5EF4-FFF2-40B4-BE49-F238E27FC236}">
                  <a16:creationId xmlns:a16="http://schemas.microsoft.com/office/drawing/2014/main" xmlns="" id="{883EA264-C2A7-4D3D-B9CF-1EC25E2E3C24}"/>
                </a:ext>
              </a:extLst>
            </p:cNvPr>
            <p:cNvSpPr>
              <a:spLocks noChangeArrowheads="1"/>
            </p:cNvSpPr>
            <p:nvPr/>
          </p:nvSpPr>
          <p:spPr bwMode="auto">
            <a:xfrm>
              <a:off x="4001" y="1346"/>
              <a:ext cx="8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n</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29" name="Rectangle 29">
              <a:extLst>
                <a:ext uri="{FF2B5EF4-FFF2-40B4-BE49-F238E27FC236}">
                  <a16:creationId xmlns:a16="http://schemas.microsoft.com/office/drawing/2014/main" xmlns="" id="{B547FC8F-D14D-472C-9002-D70B66EE62FF}"/>
                </a:ext>
              </a:extLst>
            </p:cNvPr>
            <p:cNvSpPr>
              <a:spLocks noChangeArrowheads="1"/>
            </p:cNvSpPr>
            <p:nvPr/>
          </p:nvSpPr>
          <p:spPr bwMode="auto">
            <a:xfrm>
              <a:off x="4080" y="1346"/>
              <a:ext cx="8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g</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30" name="Rectangle 30">
              <a:extLst>
                <a:ext uri="{FF2B5EF4-FFF2-40B4-BE49-F238E27FC236}">
                  <a16:creationId xmlns:a16="http://schemas.microsoft.com/office/drawing/2014/main" xmlns="" id="{9EF77B90-4F53-483E-8F64-57FFC1462CBC}"/>
                </a:ext>
              </a:extLst>
            </p:cNvPr>
            <p:cNvSpPr>
              <a:spLocks noChangeArrowheads="1"/>
            </p:cNvSpPr>
            <p:nvPr/>
          </p:nvSpPr>
          <p:spPr bwMode="auto">
            <a:xfrm>
              <a:off x="4191" y="1346"/>
              <a:ext cx="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e</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31" name="Rectangle 31">
              <a:extLst>
                <a:ext uri="{FF2B5EF4-FFF2-40B4-BE49-F238E27FC236}">
                  <a16:creationId xmlns:a16="http://schemas.microsoft.com/office/drawing/2014/main" xmlns="" id="{E3C8E544-F45D-4344-88AE-9795C2142E46}"/>
                </a:ext>
              </a:extLst>
            </p:cNvPr>
            <p:cNvSpPr>
              <a:spLocks noChangeArrowheads="1"/>
            </p:cNvSpPr>
            <p:nvPr/>
          </p:nvSpPr>
          <p:spPr bwMode="auto">
            <a:xfrm>
              <a:off x="4260" y="1346"/>
              <a:ext cx="8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d</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32" name="Rectangle 32">
              <a:extLst>
                <a:ext uri="{FF2B5EF4-FFF2-40B4-BE49-F238E27FC236}">
                  <a16:creationId xmlns:a16="http://schemas.microsoft.com/office/drawing/2014/main" xmlns="" id="{9326FCF2-BDB7-4C2B-A82B-F5C10C2F47D8}"/>
                </a:ext>
              </a:extLst>
            </p:cNvPr>
            <p:cNvSpPr>
              <a:spLocks noChangeArrowheads="1"/>
            </p:cNvSpPr>
            <p:nvPr/>
          </p:nvSpPr>
          <p:spPr bwMode="auto">
            <a:xfrm>
              <a:off x="4336" y="1346"/>
              <a:ext cx="8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g</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33" name="Rectangle 33">
              <a:extLst>
                <a:ext uri="{FF2B5EF4-FFF2-40B4-BE49-F238E27FC236}">
                  <a16:creationId xmlns:a16="http://schemas.microsoft.com/office/drawing/2014/main" xmlns="" id="{888BD2D9-2EF8-4D0D-B85A-04F88AA7F3CD}"/>
                </a:ext>
              </a:extLst>
            </p:cNvPr>
            <p:cNvSpPr>
              <a:spLocks noChangeArrowheads="1"/>
            </p:cNvSpPr>
            <p:nvPr/>
          </p:nvSpPr>
          <p:spPr bwMode="auto">
            <a:xfrm>
              <a:off x="4412" y="1346"/>
              <a:ext cx="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e</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34" name="Rectangle 34">
              <a:extLst>
                <a:ext uri="{FF2B5EF4-FFF2-40B4-BE49-F238E27FC236}">
                  <a16:creationId xmlns:a16="http://schemas.microsoft.com/office/drawing/2014/main" xmlns="" id="{020130EB-0929-47B9-96B8-8D2B35CAEDF4}"/>
                </a:ext>
              </a:extLst>
            </p:cNvPr>
            <p:cNvSpPr>
              <a:spLocks noChangeArrowheads="1"/>
            </p:cNvSpPr>
            <p:nvPr/>
          </p:nvSpPr>
          <p:spPr bwMode="auto">
            <a:xfrm>
              <a:off x="4516" y="1346"/>
              <a:ext cx="8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o</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35" name="Rectangle 35">
              <a:extLst>
                <a:ext uri="{FF2B5EF4-FFF2-40B4-BE49-F238E27FC236}">
                  <a16:creationId xmlns:a16="http://schemas.microsoft.com/office/drawing/2014/main" xmlns="" id="{6658671D-72CC-4FDB-8930-2864FA8C5FD4}"/>
                </a:ext>
              </a:extLst>
            </p:cNvPr>
            <p:cNvSpPr>
              <a:spLocks noChangeArrowheads="1"/>
            </p:cNvSpPr>
            <p:nvPr/>
          </p:nvSpPr>
          <p:spPr bwMode="auto">
            <a:xfrm>
              <a:off x="4592" y="1346"/>
              <a:ext cx="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r</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36" name="Rectangle 36">
              <a:extLst>
                <a:ext uri="{FF2B5EF4-FFF2-40B4-BE49-F238E27FC236}">
                  <a16:creationId xmlns:a16="http://schemas.microsoft.com/office/drawing/2014/main" xmlns="" id="{57621D30-0687-4FE5-AAB1-0D6036F751AD}"/>
                </a:ext>
              </a:extLst>
            </p:cNvPr>
            <p:cNvSpPr>
              <a:spLocks noChangeArrowheads="1"/>
            </p:cNvSpPr>
            <p:nvPr/>
          </p:nvSpPr>
          <p:spPr bwMode="auto">
            <a:xfrm>
              <a:off x="3724" y="1663"/>
              <a:ext cx="11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N</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37" name="Rectangle 37">
              <a:extLst>
                <a:ext uri="{FF2B5EF4-FFF2-40B4-BE49-F238E27FC236}">
                  <a16:creationId xmlns:a16="http://schemas.microsoft.com/office/drawing/2014/main" xmlns="" id="{677153D6-7D6C-4E27-9673-DAB54F673DD3}"/>
                </a:ext>
              </a:extLst>
            </p:cNvPr>
            <p:cNvSpPr>
              <a:spLocks noChangeArrowheads="1"/>
            </p:cNvSpPr>
            <p:nvPr/>
          </p:nvSpPr>
          <p:spPr bwMode="auto">
            <a:xfrm>
              <a:off x="3831" y="1663"/>
              <a:ext cx="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e</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38" name="Rectangle 38">
              <a:extLst>
                <a:ext uri="{FF2B5EF4-FFF2-40B4-BE49-F238E27FC236}">
                  <a16:creationId xmlns:a16="http://schemas.microsoft.com/office/drawing/2014/main" xmlns="" id="{9BC673F1-DC87-4A9B-96FA-2ED42536704D}"/>
                </a:ext>
              </a:extLst>
            </p:cNvPr>
            <p:cNvSpPr>
              <a:spLocks noChangeArrowheads="1"/>
            </p:cNvSpPr>
            <p:nvPr/>
          </p:nvSpPr>
          <p:spPr bwMode="auto">
            <a:xfrm>
              <a:off x="3899" y="1663"/>
              <a:ext cx="8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g</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39" name="Rectangle 39">
              <a:extLst>
                <a:ext uri="{FF2B5EF4-FFF2-40B4-BE49-F238E27FC236}">
                  <a16:creationId xmlns:a16="http://schemas.microsoft.com/office/drawing/2014/main" xmlns="" id="{6C0B51A9-1750-4762-9C16-733C652EEEDE}"/>
                </a:ext>
              </a:extLst>
            </p:cNvPr>
            <p:cNvSpPr>
              <a:spLocks noChangeArrowheads="1"/>
            </p:cNvSpPr>
            <p:nvPr/>
          </p:nvSpPr>
          <p:spPr bwMode="auto">
            <a:xfrm>
              <a:off x="3975" y="1663"/>
              <a:ext cx="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a</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40" name="Rectangle 40">
              <a:extLst>
                <a:ext uri="{FF2B5EF4-FFF2-40B4-BE49-F238E27FC236}">
                  <a16:creationId xmlns:a16="http://schemas.microsoft.com/office/drawing/2014/main" xmlns="" id="{C4E24ED6-9DD1-41FB-8E36-F351A14C41E6}"/>
                </a:ext>
              </a:extLst>
            </p:cNvPr>
            <p:cNvSpPr>
              <a:spLocks noChangeArrowheads="1"/>
            </p:cNvSpPr>
            <p:nvPr/>
          </p:nvSpPr>
          <p:spPr bwMode="auto">
            <a:xfrm>
              <a:off x="4041" y="1663"/>
              <a:ext cx="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t</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41" name="Rectangle 41">
              <a:extLst>
                <a:ext uri="{FF2B5EF4-FFF2-40B4-BE49-F238E27FC236}">
                  <a16:creationId xmlns:a16="http://schemas.microsoft.com/office/drawing/2014/main" xmlns="" id="{8DC76B0F-6616-4548-A967-40566EFC88BA}"/>
                </a:ext>
              </a:extLst>
            </p:cNvPr>
            <p:cNvSpPr>
              <a:spLocks noChangeArrowheads="1"/>
            </p:cNvSpPr>
            <p:nvPr/>
          </p:nvSpPr>
          <p:spPr bwMode="auto">
            <a:xfrm>
              <a:off x="4085" y="1663"/>
              <a:ext cx="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i</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42" name="Rectangle 42">
              <a:extLst>
                <a:ext uri="{FF2B5EF4-FFF2-40B4-BE49-F238E27FC236}">
                  <a16:creationId xmlns:a16="http://schemas.microsoft.com/office/drawing/2014/main" xmlns="" id="{52A6FD28-9960-488A-B221-A05AB43775BF}"/>
                </a:ext>
              </a:extLst>
            </p:cNvPr>
            <p:cNvSpPr>
              <a:spLocks noChangeArrowheads="1"/>
            </p:cNvSpPr>
            <p:nvPr/>
          </p:nvSpPr>
          <p:spPr bwMode="auto">
            <a:xfrm>
              <a:off x="4128" y="1663"/>
              <a:ext cx="8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v</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43" name="Rectangle 43">
              <a:extLst>
                <a:ext uri="{FF2B5EF4-FFF2-40B4-BE49-F238E27FC236}">
                  <a16:creationId xmlns:a16="http://schemas.microsoft.com/office/drawing/2014/main" xmlns="" id="{D0735887-2251-4F01-A13F-93D72623065F}"/>
                </a:ext>
              </a:extLst>
            </p:cNvPr>
            <p:cNvSpPr>
              <a:spLocks noChangeArrowheads="1"/>
            </p:cNvSpPr>
            <p:nvPr/>
          </p:nvSpPr>
          <p:spPr bwMode="auto">
            <a:xfrm>
              <a:off x="4204" y="1663"/>
              <a:ext cx="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e</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44" name="Rectangle 44">
              <a:extLst>
                <a:ext uri="{FF2B5EF4-FFF2-40B4-BE49-F238E27FC236}">
                  <a16:creationId xmlns:a16="http://schemas.microsoft.com/office/drawing/2014/main" xmlns="" id="{C99B770F-4D80-4DB5-9A5F-6D70DF5A76AD}"/>
                </a:ext>
              </a:extLst>
            </p:cNvPr>
            <p:cNvSpPr>
              <a:spLocks noChangeArrowheads="1"/>
            </p:cNvSpPr>
            <p:nvPr/>
          </p:nvSpPr>
          <p:spPr bwMode="auto">
            <a:xfrm>
              <a:off x="4308" y="1663"/>
              <a:ext cx="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t</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45" name="Rectangle 45">
              <a:extLst>
                <a:ext uri="{FF2B5EF4-FFF2-40B4-BE49-F238E27FC236}">
                  <a16:creationId xmlns:a16="http://schemas.microsoft.com/office/drawing/2014/main" xmlns="" id="{C25A2B63-26EC-47F4-A83E-CC9603B9E4B8}"/>
                </a:ext>
              </a:extLst>
            </p:cNvPr>
            <p:cNvSpPr>
              <a:spLocks noChangeArrowheads="1"/>
            </p:cNvSpPr>
            <p:nvPr/>
          </p:nvSpPr>
          <p:spPr bwMode="auto">
            <a:xfrm>
              <a:off x="4351" y="1663"/>
              <a:ext cx="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r</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46" name="Rectangle 46">
              <a:extLst>
                <a:ext uri="{FF2B5EF4-FFF2-40B4-BE49-F238E27FC236}">
                  <a16:creationId xmlns:a16="http://schemas.microsoft.com/office/drawing/2014/main" xmlns="" id="{7D1C9AF4-1D67-4FA6-910F-0674C4016617}"/>
                </a:ext>
              </a:extLst>
            </p:cNvPr>
            <p:cNvSpPr>
              <a:spLocks noChangeArrowheads="1"/>
            </p:cNvSpPr>
            <p:nvPr/>
          </p:nvSpPr>
          <p:spPr bwMode="auto">
            <a:xfrm>
              <a:off x="4402" y="1663"/>
              <a:ext cx="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a</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47" name="Rectangle 47">
              <a:extLst>
                <a:ext uri="{FF2B5EF4-FFF2-40B4-BE49-F238E27FC236}">
                  <a16:creationId xmlns:a16="http://schemas.microsoft.com/office/drawing/2014/main" xmlns="" id="{1A069D85-7FAB-46B9-A3F8-8D45D8538358}"/>
                </a:ext>
              </a:extLst>
            </p:cNvPr>
            <p:cNvSpPr>
              <a:spLocks noChangeArrowheads="1"/>
            </p:cNvSpPr>
            <p:nvPr/>
          </p:nvSpPr>
          <p:spPr bwMode="auto">
            <a:xfrm>
              <a:off x="4470" y="1663"/>
              <a:ext cx="8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n</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48" name="Rectangle 48">
              <a:extLst>
                <a:ext uri="{FF2B5EF4-FFF2-40B4-BE49-F238E27FC236}">
                  <a16:creationId xmlns:a16="http://schemas.microsoft.com/office/drawing/2014/main" xmlns="" id="{B8679CB4-9957-4B4D-8E8C-1DE8B14384B6}"/>
                </a:ext>
              </a:extLst>
            </p:cNvPr>
            <p:cNvSpPr>
              <a:spLocks noChangeArrowheads="1"/>
            </p:cNvSpPr>
            <p:nvPr/>
          </p:nvSpPr>
          <p:spPr bwMode="auto">
            <a:xfrm>
              <a:off x="4544" y="1663"/>
              <a:ext cx="6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s</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49" name="Rectangle 49">
              <a:extLst>
                <a:ext uri="{FF2B5EF4-FFF2-40B4-BE49-F238E27FC236}">
                  <a16:creationId xmlns:a16="http://schemas.microsoft.com/office/drawing/2014/main" xmlns="" id="{7152389B-5E29-4FC8-B75C-265F5ED3A54D}"/>
                </a:ext>
              </a:extLst>
            </p:cNvPr>
            <p:cNvSpPr>
              <a:spLocks noChangeArrowheads="1"/>
            </p:cNvSpPr>
            <p:nvPr/>
          </p:nvSpPr>
          <p:spPr bwMode="auto">
            <a:xfrm>
              <a:off x="4605" y="1663"/>
              <a:ext cx="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i</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50" name="Rectangle 50">
              <a:extLst>
                <a:ext uri="{FF2B5EF4-FFF2-40B4-BE49-F238E27FC236}">
                  <a16:creationId xmlns:a16="http://schemas.microsoft.com/office/drawing/2014/main" xmlns="" id="{13C9FD10-226B-400F-8722-CA550691E202}"/>
                </a:ext>
              </a:extLst>
            </p:cNvPr>
            <p:cNvSpPr>
              <a:spLocks noChangeArrowheads="1"/>
            </p:cNvSpPr>
            <p:nvPr/>
          </p:nvSpPr>
          <p:spPr bwMode="auto">
            <a:xfrm>
              <a:off x="4643" y="1663"/>
              <a:ext cx="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t</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51" name="Rectangle 51">
              <a:extLst>
                <a:ext uri="{FF2B5EF4-FFF2-40B4-BE49-F238E27FC236}">
                  <a16:creationId xmlns:a16="http://schemas.microsoft.com/office/drawing/2014/main" xmlns="" id="{46356DE6-6CE4-4926-A743-C2F7AA97D52E}"/>
                </a:ext>
              </a:extLst>
            </p:cNvPr>
            <p:cNvSpPr>
              <a:spLocks noChangeArrowheads="1"/>
            </p:cNvSpPr>
            <p:nvPr/>
          </p:nvSpPr>
          <p:spPr bwMode="auto">
            <a:xfrm>
              <a:off x="4689" y="1663"/>
              <a:ext cx="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i</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52" name="Rectangle 52">
              <a:extLst>
                <a:ext uri="{FF2B5EF4-FFF2-40B4-BE49-F238E27FC236}">
                  <a16:creationId xmlns:a16="http://schemas.microsoft.com/office/drawing/2014/main" xmlns="" id="{8A273423-E83C-4854-B4DB-0357980DC108}"/>
                </a:ext>
              </a:extLst>
            </p:cNvPr>
            <p:cNvSpPr>
              <a:spLocks noChangeArrowheads="1"/>
            </p:cNvSpPr>
            <p:nvPr/>
          </p:nvSpPr>
          <p:spPr bwMode="auto">
            <a:xfrm>
              <a:off x="4732" y="1663"/>
              <a:ext cx="8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o</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53" name="Rectangle 53">
              <a:extLst>
                <a:ext uri="{FF2B5EF4-FFF2-40B4-BE49-F238E27FC236}">
                  <a16:creationId xmlns:a16="http://schemas.microsoft.com/office/drawing/2014/main" xmlns="" id="{1721E521-B045-4757-B4C3-C26968F16A88}"/>
                </a:ext>
              </a:extLst>
            </p:cNvPr>
            <p:cNvSpPr>
              <a:spLocks noChangeArrowheads="1"/>
            </p:cNvSpPr>
            <p:nvPr/>
          </p:nvSpPr>
          <p:spPr bwMode="auto">
            <a:xfrm>
              <a:off x="4806" y="1663"/>
              <a:ext cx="8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n</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54" name="Rectangle 54">
              <a:extLst>
                <a:ext uri="{FF2B5EF4-FFF2-40B4-BE49-F238E27FC236}">
                  <a16:creationId xmlns:a16="http://schemas.microsoft.com/office/drawing/2014/main" xmlns="" id="{192744BB-2A87-4DD9-90DE-63B31CA71C2C}"/>
                </a:ext>
              </a:extLst>
            </p:cNvPr>
            <p:cNvSpPr>
              <a:spLocks noChangeArrowheads="1"/>
            </p:cNvSpPr>
            <p:nvPr/>
          </p:nvSpPr>
          <p:spPr bwMode="auto">
            <a:xfrm>
              <a:off x="4922" y="1663"/>
              <a:ext cx="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55" name="Rectangle 55">
              <a:extLst>
                <a:ext uri="{FF2B5EF4-FFF2-40B4-BE49-F238E27FC236}">
                  <a16:creationId xmlns:a16="http://schemas.microsoft.com/office/drawing/2014/main" xmlns="" id="{83EE81EE-8FBC-4168-8372-3AF77D630D58}"/>
                </a:ext>
              </a:extLst>
            </p:cNvPr>
            <p:cNvSpPr>
              <a:spLocks noChangeArrowheads="1"/>
            </p:cNvSpPr>
            <p:nvPr/>
          </p:nvSpPr>
          <p:spPr bwMode="auto">
            <a:xfrm>
              <a:off x="4971" y="1663"/>
              <a:ext cx="11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N</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56" name="Rectangle 56">
              <a:extLst>
                <a:ext uri="{FF2B5EF4-FFF2-40B4-BE49-F238E27FC236}">
                  <a16:creationId xmlns:a16="http://schemas.microsoft.com/office/drawing/2014/main" xmlns="" id="{55A10F08-DCD2-4461-8A61-448146CA6F18}"/>
                </a:ext>
              </a:extLst>
            </p:cNvPr>
            <p:cNvSpPr>
              <a:spLocks noChangeArrowheads="1"/>
            </p:cNvSpPr>
            <p:nvPr/>
          </p:nvSpPr>
          <p:spPr bwMode="auto">
            <a:xfrm>
              <a:off x="5082" y="1663"/>
              <a:ext cx="9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T</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57" name="Rectangle 57">
              <a:extLst>
                <a:ext uri="{FF2B5EF4-FFF2-40B4-BE49-F238E27FC236}">
                  <a16:creationId xmlns:a16="http://schemas.microsoft.com/office/drawing/2014/main" xmlns="" id="{B37A75F0-052F-47DB-BCB4-5A2D691CC583}"/>
                </a:ext>
              </a:extLst>
            </p:cNvPr>
            <p:cNvSpPr>
              <a:spLocks noChangeArrowheads="1"/>
            </p:cNvSpPr>
            <p:nvPr/>
          </p:nvSpPr>
          <p:spPr bwMode="auto">
            <a:xfrm>
              <a:off x="5174" y="1663"/>
              <a:ext cx="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58" name="Rectangle 58">
              <a:extLst>
                <a:ext uri="{FF2B5EF4-FFF2-40B4-BE49-F238E27FC236}">
                  <a16:creationId xmlns:a16="http://schemas.microsoft.com/office/drawing/2014/main" xmlns="" id="{1707C314-E6D2-4AB7-A589-9B833A8773D0}"/>
                </a:ext>
              </a:extLst>
            </p:cNvPr>
            <p:cNvSpPr>
              <a:spLocks noChangeArrowheads="1"/>
            </p:cNvSpPr>
            <p:nvPr/>
          </p:nvSpPr>
          <p:spPr bwMode="auto">
            <a:xfrm>
              <a:off x="495" y="1063"/>
              <a:ext cx="1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R</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59" name="Rectangle 59">
              <a:extLst>
                <a:ext uri="{FF2B5EF4-FFF2-40B4-BE49-F238E27FC236}">
                  <a16:creationId xmlns:a16="http://schemas.microsoft.com/office/drawing/2014/main" xmlns="" id="{6F679C2B-B9A7-4BBC-A06D-E900DA2175AD}"/>
                </a:ext>
              </a:extLst>
            </p:cNvPr>
            <p:cNvSpPr>
              <a:spLocks noChangeArrowheads="1"/>
            </p:cNvSpPr>
            <p:nvPr/>
          </p:nvSpPr>
          <p:spPr bwMode="auto">
            <a:xfrm>
              <a:off x="594" y="1063"/>
              <a:ext cx="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i</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60" name="Rectangle 60">
              <a:extLst>
                <a:ext uri="{FF2B5EF4-FFF2-40B4-BE49-F238E27FC236}">
                  <a16:creationId xmlns:a16="http://schemas.microsoft.com/office/drawing/2014/main" xmlns="" id="{2E16AF14-6309-4669-BF1B-9982CBC707D5}"/>
                </a:ext>
              </a:extLst>
            </p:cNvPr>
            <p:cNvSpPr>
              <a:spLocks noChangeArrowheads="1"/>
            </p:cNvSpPr>
            <p:nvPr/>
          </p:nvSpPr>
          <p:spPr bwMode="auto">
            <a:xfrm>
              <a:off x="637" y="1063"/>
              <a:ext cx="6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s</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61" name="Rectangle 61">
              <a:extLst>
                <a:ext uri="{FF2B5EF4-FFF2-40B4-BE49-F238E27FC236}">
                  <a16:creationId xmlns:a16="http://schemas.microsoft.com/office/drawing/2014/main" xmlns="" id="{C38EB9BA-5BBC-4BE6-9D6F-4F752524E6B4}"/>
                </a:ext>
              </a:extLst>
            </p:cNvPr>
            <p:cNvSpPr>
              <a:spLocks noChangeArrowheads="1"/>
            </p:cNvSpPr>
            <p:nvPr/>
          </p:nvSpPr>
          <p:spPr bwMode="auto">
            <a:xfrm>
              <a:off x="698" y="1063"/>
              <a:ext cx="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i</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62" name="Rectangle 62">
              <a:extLst>
                <a:ext uri="{FF2B5EF4-FFF2-40B4-BE49-F238E27FC236}">
                  <a16:creationId xmlns:a16="http://schemas.microsoft.com/office/drawing/2014/main" xmlns="" id="{37CE99BE-EC81-4ACA-8625-6CC9F33F49A1}"/>
                </a:ext>
              </a:extLst>
            </p:cNvPr>
            <p:cNvSpPr>
              <a:spLocks noChangeArrowheads="1"/>
            </p:cNvSpPr>
            <p:nvPr/>
          </p:nvSpPr>
          <p:spPr bwMode="auto">
            <a:xfrm>
              <a:off x="739" y="1063"/>
              <a:ext cx="8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n</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63" name="Rectangle 63">
              <a:extLst>
                <a:ext uri="{FF2B5EF4-FFF2-40B4-BE49-F238E27FC236}">
                  <a16:creationId xmlns:a16="http://schemas.microsoft.com/office/drawing/2014/main" xmlns="" id="{A9E96650-CEE6-47C0-B159-CE6D8CCDE04D}"/>
                </a:ext>
              </a:extLst>
            </p:cNvPr>
            <p:cNvSpPr>
              <a:spLocks noChangeArrowheads="1"/>
            </p:cNvSpPr>
            <p:nvPr/>
          </p:nvSpPr>
          <p:spPr bwMode="auto">
            <a:xfrm>
              <a:off x="815" y="1063"/>
              <a:ext cx="8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g</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3072" name="Rectangle 64">
              <a:extLst>
                <a:ext uri="{FF2B5EF4-FFF2-40B4-BE49-F238E27FC236}">
                  <a16:creationId xmlns:a16="http://schemas.microsoft.com/office/drawing/2014/main" xmlns="" id="{70E596A4-8AB5-46C2-A754-42333FCC6C27}"/>
                </a:ext>
              </a:extLst>
            </p:cNvPr>
            <p:cNvSpPr>
              <a:spLocks noChangeArrowheads="1"/>
            </p:cNvSpPr>
            <p:nvPr/>
          </p:nvSpPr>
          <p:spPr bwMode="auto">
            <a:xfrm>
              <a:off x="929" y="1063"/>
              <a:ext cx="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e</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3073" name="Rectangle 65">
              <a:extLst>
                <a:ext uri="{FF2B5EF4-FFF2-40B4-BE49-F238E27FC236}">
                  <a16:creationId xmlns:a16="http://schemas.microsoft.com/office/drawing/2014/main" xmlns="" id="{F17B5438-51F2-4CE7-A397-6E7542D766A9}"/>
                </a:ext>
              </a:extLst>
            </p:cNvPr>
            <p:cNvSpPr>
              <a:spLocks noChangeArrowheads="1"/>
            </p:cNvSpPr>
            <p:nvPr/>
          </p:nvSpPr>
          <p:spPr bwMode="auto">
            <a:xfrm>
              <a:off x="998" y="1063"/>
              <a:ext cx="8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d</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3075" name="Rectangle 66">
              <a:extLst>
                <a:ext uri="{FF2B5EF4-FFF2-40B4-BE49-F238E27FC236}">
                  <a16:creationId xmlns:a16="http://schemas.microsoft.com/office/drawing/2014/main" xmlns="" id="{0C404DF5-FCB7-4079-A866-7CB0D0444B89}"/>
                </a:ext>
              </a:extLst>
            </p:cNvPr>
            <p:cNvSpPr>
              <a:spLocks noChangeArrowheads="1"/>
            </p:cNvSpPr>
            <p:nvPr/>
          </p:nvSpPr>
          <p:spPr bwMode="auto">
            <a:xfrm>
              <a:off x="1074" y="1063"/>
              <a:ext cx="8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g</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3076" name="Rectangle 67">
              <a:extLst>
                <a:ext uri="{FF2B5EF4-FFF2-40B4-BE49-F238E27FC236}">
                  <a16:creationId xmlns:a16="http://schemas.microsoft.com/office/drawing/2014/main" xmlns="" id="{F79301B9-7894-4E0F-AA5E-A33107859EC9}"/>
                </a:ext>
              </a:extLst>
            </p:cNvPr>
            <p:cNvSpPr>
              <a:spLocks noChangeArrowheads="1"/>
            </p:cNvSpPr>
            <p:nvPr/>
          </p:nvSpPr>
          <p:spPr bwMode="auto">
            <a:xfrm>
              <a:off x="1150" y="1063"/>
              <a:ext cx="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e</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3077" name="Rectangle 68">
              <a:extLst>
                <a:ext uri="{FF2B5EF4-FFF2-40B4-BE49-F238E27FC236}">
                  <a16:creationId xmlns:a16="http://schemas.microsoft.com/office/drawing/2014/main" xmlns="" id="{DB6B9AD5-7E9C-436C-B9FF-682E04757D56}"/>
                </a:ext>
              </a:extLst>
            </p:cNvPr>
            <p:cNvSpPr>
              <a:spLocks noChangeArrowheads="1"/>
            </p:cNvSpPr>
            <p:nvPr/>
          </p:nvSpPr>
          <p:spPr bwMode="auto">
            <a:xfrm>
              <a:off x="1257" y="1063"/>
              <a:ext cx="8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o</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3078" name="Rectangle 69">
              <a:extLst>
                <a:ext uri="{FF2B5EF4-FFF2-40B4-BE49-F238E27FC236}">
                  <a16:creationId xmlns:a16="http://schemas.microsoft.com/office/drawing/2014/main" xmlns="" id="{E2E7C065-F33C-4E05-B50A-7770DFA0488B}"/>
                </a:ext>
              </a:extLst>
            </p:cNvPr>
            <p:cNvSpPr>
              <a:spLocks noChangeArrowheads="1"/>
            </p:cNvSpPr>
            <p:nvPr/>
          </p:nvSpPr>
          <p:spPr bwMode="auto">
            <a:xfrm>
              <a:off x="1333" y="1063"/>
              <a:ext cx="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r</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3079" name="Rectangle 70">
              <a:extLst>
                <a:ext uri="{FF2B5EF4-FFF2-40B4-BE49-F238E27FC236}">
                  <a16:creationId xmlns:a16="http://schemas.microsoft.com/office/drawing/2014/main" xmlns="" id="{03AD374B-5AAC-42FD-A22C-BED0102CEC06}"/>
                </a:ext>
              </a:extLst>
            </p:cNvPr>
            <p:cNvSpPr>
              <a:spLocks noChangeArrowheads="1"/>
            </p:cNvSpPr>
            <p:nvPr/>
          </p:nvSpPr>
          <p:spPr bwMode="auto">
            <a:xfrm>
              <a:off x="495" y="1361"/>
              <a:ext cx="8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p</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3080" name="Rectangle 71">
              <a:extLst>
                <a:ext uri="{FF2B5EF4-FFF2-40B4-BE49-F238E27FC236}">
                  <a16:creationId xmlns:a16="http://schemas.microsoft.com/office/drawing/2014/main" xmlns="" id="{F3903633-7FFF-4940-BB8C-114D1EC34317}"/>
                </a:ext>
              </a:extLst>
            </p:cNvPr>
            <p:cNvSpPr>
              <a:spLocks noChangeArrowheads="1"/>
            </p:cNvSpPr>
            <p:nvPr/>
          </p:nvSpPr>
          <p:spPr bwMode="auto">
            <a:xfrm>
              <a:off x="571" y="1361"/>
              <a:ext cx="8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o</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3081" name="Rectangle 72">
              <a:extLst>
                <a:ext uri="{FF2B5EF4-FFF2-40B4-BE49-F238E27FC236}">
                  <a16:creationId xmlns:a16="http://schemas.microsoft.com/office/drawing/2014/main" xmlns="" id="{3DFBEA3D-9DE6-4BFC-B759-5188916138EF}"/>
                </a:ext>
              </a:extLst>
            </p:cNvPr>
            <p:cNvSpPr>
              <a:spLocks noChangeArrowheads="1"/>
            </p:cNvSpPr>
            <p:nvPr/>
          </p:nvSpPr>
          <p:spPr bwMode="auto">
            <a:xfrm>
              <a:off x="648" y="1361"/>
              <a:ext cx="6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s</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3082" name="Rectangle 73">
              <a:extLst>
                <a:ext uri="{FF2B5EF4-FFF2-40B4-BE49-F238E27FC236}">
                  <a16:creationId xmlns:a16="http://schemas.microsoft.com/office/drawing/2014/main" xmlns="" id="{A4B485BD-159C-4E86-93CB-BF1E38C0DC2C}"/>
                </a:ext>
              </a:extLst>
            </p:cNvPr>
            <p:cNvSpPr>
              <a:spLocks noChangeArrowheads="1"/>
            </p:cNvSpPr>
            <p:nvPr/>
          </p:nvSpPr>
          <p:spPr bwMode="auto">
            <a:xfrm>
              <a:off x="706" y="1361"/>
              <a:ext cx="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i</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3083" name="Rectangle 74">
              <a:extLst>
                <a:ext uri="{FF2B5EF4-FFF2-40B4-BE49-F238E27FC236}">
                  <a16:creationId xmlns:a16="http://schemas.microsoft.com/office/drawing/2014/main" xmlns="" id="{7460BCA3-24F4-47EF-AB9C-9AB88F1AE6E0}"/>
                </a:ext>
              </a:extLst>
            </p:cNvPr>
            <p:cNvSpPr>
              <a:spLocks noChangeArrowheads="1"/>
            </p:cNvSpPr>
            <p:nvPr/>
          </p:nvSpPr>
          <p:spPr bwMode="auto">
            <a:xfrm>
              <a:off x="747" y="1361"/>
              <a:ext cx="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t</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3084" name="Rectangle 75">
              <a:extLst>
                <a:ext uri="{FF2B5EF4-FFF2-40B4-BE49-F238E27FC236}">
                  <a16:creationId xmlns:a16="http://schemas.microsoft.com/office/drawing/2014/main" xmlns="" id="{CE9DF3E6-FFC2-4123-B014-E3FED7B2471B}"/>
                </a:ext>
              </a:extLst>
            </p:cNvPr>
            <p:cNvSpPr>
              <a:spLocks noChangeArrowheads="1"/>
            </p:cNvSpPr>
            <p:nvPr/>
          </p:nvSpPr>
          <p:spPr bwMode="auto">
            <a:xfrm>
              <a:off x="790" y="1361"/>
              <a:ext cx="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i</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3085" name="Rectangle 76">
              <a:extLst>
                <a:ext uri="{FF2B5EF4-FFF2-40B4-BE49-F238E27FC236}">
                  <a16:creationId xmlns:a16="http://schemas.microsoft.com/office/drawing/2014/main" xmlns="" id="{147AA68F-3221-410F-9B11-DBB377A481DD}"/>
                </a:ext>
              </a:extLst>
            </p:cNvPr>
            <p:cNvSpPr>
              <a:spLocks noChangeArrowheads="1"/>
            </p:cNvSpPr>
            <p:nvPr/>
          </p:nvSpPr>
          <p:spPr bwMode="auto">
            <a:xfrm>
              <a:off x="833" y="1361"/>
              <a:ext cx="8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v</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3086" name="Rectangle 77">
              <a:extLst>
                <a:ext uri="{FF2B5EF4-FFF2-40B4-BE49-F238E27FC236}">
                  <a16:creationId xmlns:a16="http://schemas.microsoft.com/office/drawing/2014/main" xmlns="" id="{288F7312-B516-4327-9CF8-CFFC4C3B832C}"/>
                </a:ext>
              </a:extLst>
            </p:cNvPr>
            <p:cNvSpPr>
              <a:spLocks noChangeArrowheads="1"/>
            </p:cNvSpPr>
            <p:nvPr/>
          </p:nvSpPr>
          <p:spPr bwMode="auto">
            <a:xfrm>
              <a:off x="906" y="1361"/>
              <a:ext cx="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e</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3087" name="Rectangle 78">
              <a:extLst>
                <a:ext uri="{FF2B5EF4-FFF2-40B4-BE49-F238E27FC236}">
                  <a16:creationId xmlns:a16="http://schemas.microsoft.com/office/drawing/2014/main" xmlns="" id="{D25FB903-A3C1-490A-BD13-BF5D045BDB02}"/>
                </a:ext>
              </a:extLst>
            </p:cNvPr>
            <p:cNvSpPr>
              <a:spLocks noChangeArrowheads="1"/>
            </p:cNvSpPr>
            <p:nvPr/>
          </p:nvSpPr>
          <p:spPr bwMode="auto">
            <a:xfrm>
              <a:off x="1013" y="1361"/>
              <a:ext cx="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t</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3088" name="Rectangle 79">
              <a:extLst>
                <a:ext uri="{FF2B5EF4-FFF2-40B4-BE49-F238E27FC236}">
                  <a16:creationId xmlns:a16="http://schemas.microsoft.com/office/drawing/2014/main" xmlns="" id="{7ACEC35A-9F1F-4A05-9C23-419C038DD1C7}"/>
                </a:ext>
              </a:extLst>
            </p:cNvPr>
            <p:cNvSpPr>
              <a:spLocks noChangeArrowheads="1"/>
            </p:cNvSpPr>
            <p:nvPr/>
          </p:nvSpPr>
          <p:spPr bwMode="auto">
            <a:xfrm>
              <a:off x="1056" y="1361"/>
              <a:ext cx="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r</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3089" name="Rectangle 80">
              <a:extLst>
                <a:ext uri="{FF2B5EF4-FFF2-40B4-BE49-F238E27FC236}">
                  <a16:creationId xmlns:a16="http://schemas.microsoft.com/office/drawing/2014/main" xmlns="" id="{E8DEB793-C53E-46CE-82E7-6946839F1BFE}"/>
                </a:ext>
              </a:extLst>
            </p:cNvPr>
            <p:cNvSpPr>
              <a:spLocks noChangeArrowheads="1"/>
            </p:cNvSpPr>
            <p:nvPr/>
          </p:nvSpPr>
          <p:spPr bwMode="auto">
            <a:xfrm>
              <a:off x="1107" y="1361"/>
              <a:ext cx="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a</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3090" name="Rectangle 81">
              <a:extLst>
                <a:ext uri="{FF2B5EF4-FFF2-40B4-BE49-F238E27FC236}">
                  <a16:creationId xmlns:a16="http://schemas.microsoft.com/office/drawing/2014/main" xmlns="" id="{197F5FFE-83D5-4B9B-A8D5-51DA78A3F730}"/>
                </a:ext>
              </a:extLst>
            </p:cNvPr>
            <p:cNvSpPr>
              <a:spLocks noChangeArrowheads="1"/>
            </p:cNvSpPr>
            <p:nvPr/>
          </p:nvSpPr>
          <p:spPr bwMode="auto">
            <a:xfrm>
              <a:off x="1173" y="1361"/>
              <a:ext cx="8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n</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3091" name="Rectangle 82">
              <a:extLst>
                <a:ext uri="{FF2B5EF4-FFF2-40B4-BE49-F238E27FC236}">
                  <a16:creationId xmlns:a16="http://schemas.microsoft.com/office/drawing/2014/main" xmlns="" id="{6F98B583-EF54-420C-9715-1E1AB82F0445}"/>
                </a:ext>
              </a:extLst>
            </p:cNvPr>
            <p:cNvSpPr>
              <a:spLocks noChangeArrowheads="1"/>
            </p:cNvSpPr>
            <p:nvPr/>
          </p:nvSpPr>
          <p:spPr bwMode="auto">
            <a:xfrm>
              <a:off x="1249" y="1361"/>
              <a:ext cx="6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s</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3092" name="Rectangle 83">
              <a:extLst>
                <a:ext uri="{FF2B5EF4-FFF2-40B4-BE49-F238E27FC236}">
                  <a16:creationId xmlns:a16="http://schemas.microsoft.com/office/drawing/2014/main" xmlns="" id="{5917C8DD-CD3E-442F-89ED-0699E7835565}"/>
                </a:ext>
              </a:extLst>
            </p:cNvPr>
            <p:cNvSpPr>
              <a:spLocks noChangeArrowheads="1"/>
            </p:cNvSpPr>
            <p:nvPr/>
          </p:nvSpPr>
          <p:spPr bwMode="auto">
            <a:xfrm>
              <a:off x="1310" y="1361"/>
              <a:ext cx="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i</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3093" name="Rectangle 84">
              <a:extLst>
                <a:ext uri="{FF2B5EF4-FFF2-40B4-BE49-F238E27FC236}">
                  <a16:creationId xmlns:a16="http://schemas.microsoft.com/office/drawing/2014/main" xmlns="" id="{575EB750-D6EE-4095-BD6F-10A628B83886}"/>
                </a:ext>
              </a:extLst>
            </p:cNvPr>
            <p:cNvSpPr>
              <a:spLocks noChangeArrowheads="1"/>
            </p:cNvSpPr>
            <p:nvPr/>
          </p:nvSpPr>
          <p:spPr bwMode="auto">
            <a:xfrm>
              <a:off x="1351" y="1361"/>
              <a:ext cx="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t</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3094" name="Rectangle 85">
              <a:extLst>
                <a:ext uri="{FF2B5EF4-FFF2-40B4-BE49-F238E27FC236}">
                  <a16:creationId xmlns:a16="http://schemas.microsoft.com/office/drawing/2014/main" xmlns="" id="{14A76FCA-093D-44F3-9CBB-ECF304F063CD}"/>
                </a:ext>
              </a:extLst>
            </p:cNvPr>
            <p:cNvSpPr>
              <a:spLocks noChangeArrowheads="1"/>
            </p:cNvSpPr>
            <p:nvPr/>
          </p:nvSpPr>
          <p:spPr bwMode="auto">
            <a:xfrm>
              <a:off x="1391" y="1361"/>
              <a:ext cx="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i</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3095" name="Rectangle 86">
              <a:extLst>
                <a:ext uri="{FF2B5EF4-FFF2-40B4-BE49-F238E27FC236}">
                  <a16:creationId xmlns:a16="http://schemas.microsoft.com/office/drawing/2014/main" xmlns="" id="{383269CF-4768-4A8A-9F89-8AF26404DF94}"/>
                </a:ext>
              </a:extLst>
            </p:cNvPr>
            <p:cNvSpPr>
              <a:spLocks noChangeArrowheads="1"/>
            </p:cNvSpPr>
            <p:nvPr/>
          </p:nvSpPr>
          <p:spPr bwMode="auto">
            <a:xfrm>
              <a:off x="1434" y="1361"/>
              <a:ext cx="8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o</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3096" name="Rectangle 87">
              <a:extLst>
                <a:ext uri="{FF2B5EF4-FFF2-40B4-BE49-F238E27FC236}">
                  <a16:creationId xmlns:a16="http://schemas.microsoft.com/office/drawing/2014/main" xmlns="" id="{F056E989-8376-4171-80E7-1A54FB203164}"/>
                </a:ext>
              </a:extLst>
            </p:cNvPr>
            <p:cNvSpPr>
              <a:spLocks noChangeArrowheads="1"/>
            </p:cNvSpPr>
            <p:nvPr/>
          </p:nvSpPr>
          <p:spPr bwMode="auto">
            <a:xfrm>
              <a:off x="1511" y="1361"/>
              <a:ext cx="8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n</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3097" name="Rectangle 88">
              <a:extLst>
                <a:ext uri="{FF2B5EF4-FFF2-40B4-BE49-F238E27FC236}">
                  <a16:creationId xmlns:a16="http://schemas.microsoft.com/office/drawing/2014/main" xmlns="" id="{33C6911F-A375-4B7C-A43E-1A246777E2C1}"/>
                </a:ext>
              </a:extLst>
            </p:cNvPr>
            <p:cNvSpPr>
              <a:spLocks noChangeArrowheads="1"/>
            </p:cNvSpPr>
            <p:nvPr/>
          </p:nvSpPr>
          <p:spPr bwMode="auto">
            <a:xfrm>
              <a:off x="1625" y="1361"/>
              <a:ext cx="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3098" name="Rectangle 89">
              <a:extLst>
                <a:ext uri="{FF2B5EF4-FFF2-40B4-BE49-F238E27FC236}">
                  <a16:creationId xmlns:a16="http://schemas.microsoft.com/office/drawing/2014/main" xmlns="" id="{E271F841-88CA-4287-99F6-978A5B63540C}"/>
                </a:ext>
              </a:extLst>
            </p:cNvPr>
            <p:cNvSpPr>
              <a:spLocks noChangeArrowheads="1"/>
            </p:cNvSpPr>
            <p:nvPr/>
          </p:nvSpPr>
          <p:spPr bwMode="auto">
            <a:xfrm>
              <a:off x="1676" y="1361"/>
              <a:ext cx="9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P</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3099" name="Rectangle 90">
              <a:extLst>
                <a:ext uri="{FF2B5EF4-FFF2-40B4-BE49-F238E27FC236}">
                  <a16:creationId xmlns:a16="http://schemas.microsoft.com/office/drawing/2014/main" xmlns="" id="{6FA2F1FC-B0E5-4016-9F6A-CF97CEE430F1}"/>
                </a:ext>
              </a:extLst>
            </p:cNvPr>
            <p:cNvSpPr>
              <a:spLocks noChangeArrowheads="1"/>
            </p:cNvSpPr>
            <p:nvPr/>
          </p:nvSpPr>
          <p:spPr bwMode="auto">
            <a:xfrm>
              <a:off x="1759" y="1361"/>
              <a:ext cx="9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T</a:t>
              </a:r>
              <a:endParaRPr kumimoji="0" lang="en-US" altLang="en-US" sz="1050" b="0" i="0" u="none" strike="noStrike" cap="none" normalizeH="0" baseline="0">
                <a:ln>
                  <a:noFill/>
                </a:ln>
                <a:solidFill>
                  <a:schemeClr val="tx1"/>
                </a:solidFill>
                <a:effectLst/>
                <a:latin typeface="Arial" panose="020B0604020202020204" pitchFamily="34" charset="0"/>
              </a:endParaRPr>
            </a:p>
          </p:txBody>
        </p:sp>
        <p:sp>
          <p:nvSpPr>
            <p:cNvPr id="3100" name="Rectangle 91">
              <a:extLst>
                <a:ext uri="{FF2B5EF4-FFF2-40B4-BE49-F238E27FC236}">
                  <a16:creationId xmlns:a16="http://schemas.microsoft.com/office/drawing/2014/main" xmlns="" id="{13B643B0-E3A2-419F-BE27-D14FED9F1EA6}"/>
                </a:ext>
              </a:extLst>
            </p:cNvPr>
            <p:cNvSpPr>
              <a:spLocks noChangeArrowheads="1"/>
            </p:cNvSpPr>
            <p:nvPr/>
          </p:nvSpPr>
          <p:spPr bwMode="auto">
            <a:xfrm>
              <a:off x="1853" y="1361"/>
              <a:ext cx="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a:t>
              </a:r>
              <a:endParaRPr kumimoji="0" lang="en-US" altLang="en-US" sz="1050" b="0" i="0" u="none" strike="noStrike" cap="none" normalizeH="0" baseline="0">
                <a:ln>
                  <a:noFill/>
                </a:ln>
                <a:solidFill>
                  <a:schemeClr val="tx1"/>
                </a:solidFill>
                <a:effectLst/>
                <a:latin typeface="Arial" panose="020B0604020202020204" pitchFamily="34" charset="0"/>
              </a:endParaRPr>
            </a:p>
          </p:txBody>
        </p:sp>
      </p:grpSp>
      <p:grpSp>
        <p:nvGrpSpPr>
          <p:cNvPr id="3101" name="Group 95">
            <a:extLst>
              <a:ext uri="{FF2B5EF4-FFF2-40B4-BE49-F238E27FC236}">
                <a16:creationId xmlns:a16="http://schemas.microsoft.com/office/drawing/2014/main" xmlns="" id="{ED841826-2E33-4A29-A7C8-104757C5973C}"/>
              </a:ext>
            </a:extLst>
          </p:cNvPr>
          <p:cNvGrpSpPr>
            <a:grpSpLocks noChangeAspect="1"/>
          </p:cNvGrpSpPr>
          <p:nvPr/>
        </p:nvGrpSpPr>
        <p:grpSpPr bwMode="auto">
          <a:xfrm>
            <a:off x="1108075" y="4179889"/>
            <a:ext cx="4341813" cy="1989138"/>
            <a:chOff x="698" y="2633"/>
            <a:chExt cx="2735" cy="1253"/>
          </a:xfrm>
        </p:grpSpPr>
        <p:sp>
          <p:nvSpPr>
            <p:cNvPr id="3102" name="AutoShape 94">
              <a:extLst>
                <a:ext uri="{FF2B5EF4-FFF2-40B4-BE49-F238E27FC236}">
                  <a16:creationId xmlns:a16="http://schemas.microsoft.com/office/drawing/2014/main" xmlns="" id="{EDF78A9D-7800-4C40-B4C3-498CA3DFF0F0}"/>
                </a:ext>
              </a:extLst>
            </p:cNvPr>
            <p:cNvSpPr>
              <a:spLocks noChangeAspect="1" noChangeArrowheads="1" noTextEdit="1"/>
            </p:cNvSpPr>
            <p:nvPr/>
          </p:nvSpPr>
          <p:spPr bwMode="auto">
            <a:xfrm>
              <a:off x="698" y="2633"/>
              <a:ext cx="2676" cy="1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3" name="Rectangle 96">
              <a:extLst>
                <a:ext uri="{FF2B5EF4-FFF2-40B4-BE49-F238E27FC236}">
                  <a16:creationId xmlns:a16="http://schemas.microsoft.com/office/drawing/2014/main" xmlns="" id="{E75150F8-8F49-40A0-8D21-EFA848AEEC79}"/>
                </a:ext>
              </a:extLst>
            </p:cNvPr>
            <p:cNvSpPr>
              <a:spLocks noChangeArrowheads="1"/>
            </p:cNvSpPr>
            <p:nvPr/>
          </p:nvSpPr>
          <p:spPr bwMode="auto">
            <a:xfrm>
              <a:off x="2561" y="2964"/>
              <a:ext cx="612"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4" name="Freeform 97">
              <a:extLst>
                <a:ext uri="{FF2B5EF4-FFF2-40B4-BE49-F238E27FC236}">
                  <a16:creationId xmlns:a16="http://schemas.microsoft.com/office/drawing/2014/main" xmlns="" id="{313948D0-1B90-417E-8000-B8374189ADC1}"/>
                </a:ext>
              </a:extLst>
            </p:cNvPr>
            <p:cNvSpPr>
              <a:spLocks/>
            </p:cNvSpPr>
            <p:nvPr/>
          </p:nvSpPr>
          <p:spPr bwMode="auto">
            <a:xfrm>
              <a:off x="1990" y="3110"/>
              <a:ext cx="857" cy="403"/>
            </a:xfrm>
            <a:custGeom>
              <a:avLst/>
              <a:gdLst>
                <a:gd name="T0" fmla="*/ 0 w 857"/>
                <a:gd name="T1" fmla="*/ 390 h 403"/>
                <a:gd name="T2" fmla="*/ 848 w 857"/>
                <a:gd name="T3" fmla="*/ 0 h 403"/>
                <a:gd name="T4" fmla="*/ 857 w 857"/>
                <a:gd name="T5" fmla="*/ 13 h 403"/>
                <a:gd name="T6" fmla="*/ 9 w 857"/>
                <a:gd name="T7" fmla="*/ 403 h 403"/>
                <a:gd name="T8" fmla="*/ 0 w 857"/>
                <a:gd name="T9" fmla="*/ 390 h 403"/>
              </a:gdLst>
              <a:ahLst/>
              <a:cxnLst>
                <a:cxn ang="0">
                  <a:pos x="T0" y="T1"/>
                </a:cxn>
                <a:cxn ang="0">
                  <a:pos x="T2" y="T3"/>
                </a:cxn>
                <a:cxn ang="0">
                  <a:pos x="T4" y="T5"/>
                </a:cxn>
                <a:cxn ang="0">
                  <a:pos x="T6" y="T7"/>
                </a:cxn>
                <a:cxn ang="0">
                  <a:pos x="T8" y="T9"/>
                </a:cxn>
              </a:cxnLst>
              <a:rect l="0" t="0" r="r" b="b"/>
              <a:pathLst>
                <a:path w="857" h="403">
                  <a:moveTo>
                    <a:pt x="0" y="390"/>
                  </a:moveTo>
                  <a:lnTo>
                    <a:pt x="848" y="0"/>
                  </a:lnTo>
                  <a:lnTo>
                    <a:pt x="857" y="13"/>
                  </a:lnTo>
                  <a:lnTo>
                    <a:pt x="9" y="403"/>
                  </a:lnTo>
                  <a:lnTo>
                    <a:pt x="0" y="3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5" name="Rectangle 98">
              <a:extLst>
                <a:ext uri="{FF2B5EF4-FFF2-40B4-BE49-F238E27FC236}">
                  <a16:creationId xmlns:a16="http://schemas.microsoft.com/office/drawing/2014/main" xmlns="" id="{ED10C5F7-F0BC-40F4-A993-D7123AD6F95F}"/>
                </a:ext>
              </a:extLst>
            </p:cNvPr>
            <p:cNvSpPr>
              <a:spLocks noChangeArrowheads="1"/>
            </p:cNvSpPr>
            <p:nvPr/>
          </p:nvSpPr>
          <p:spPr bwMode="auto">
            <a:xfrm>
              <a:off x="1551" y="3717"/>
              <a:ext cx="758"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6" name="Rectangle 99">
              <a:extLst>
                <a:ext uri="{FF2B5EF4-FFF2-40B4-BE49-F238E27FC236}">
                  <a16:creationId xmlns:a16="http://schemas.microsoft.com/office/drawing/2014/main" xmlns="" id="{2171DE64-B055-4A8D-A01D-AEA80725E84C}"/>
                </a:ext>
              </a:extLst>
            </p:cNvPr>
            <p:cNvSpPr>
              <a:spLocks noChangeArrowheads="1"/>
            </p:cNvSpPr>
            <p:nvPr/>
          </p:nvSpPr>
          <p:spPr bwMode="auto">
            <a:xfrm>
              <a:off x="1994" y="3489"/>
              <a:ext cx="16" cy="1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7" name="Rectangle 100">
              <a:extLst>
                <a:ext uri="{FF2B5EF4-FFF2-40B4-BE49-F238E27FC236}">
                  <a16:creationId xmlns:a16="http://schemas.microsoft.com/office/drawing/2014/main" xmlns="" id="{48BE8E1F-DF7E-4049-B1A3-44EBE1AAFB1F}"/>
                </a:ext>
              </a:extLst>
            </p:cNvPr>
            <p:cNvSpPr>
              <a:spLocks noChangeArrowheads="1"/>
            </p:cNvSpPr>
            <p:nvPr/>
          </p:nvSpPr>
          <p:spPr bwMode="auto">
            <a:xfrm>
              <a:off x="1994" y="3627"/>
              <a:ext cx="3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8" name="Rectangle 101">
              <a:extLst>
                <a:ext uri="{FF2B5EF4-FFF2-40B4-BE49-F238E27FC236}">
                  <a16:creationId xmlns:a16="http://schemas.microsoft.com/office/drawing/2014/main" xmlns="" id="{BA3833CF-7725-4D44-8EB0-8BF9D0A75166}"/>
                </a:ext>
              </a:extLst>
            </p:cNvPr>
            <p:cNvSpPr>
              <a:spLocks noChangeArrowheads="1"/>
            </p:cNvSpPr>
            <p:nvPr/>
          </p:nvSpPr>
          <p:spPr bwMode="auto">
            <a:xfrm>
              <a:off x="2569" y="3660"/>
              <a:ext cx="613"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9" name="Rectangle 102">
              <a:extLst>
                <a:ext uri="{FF2B5EF4-FFF2-40B4-BE49-F238E27FC236}">
                  <a16:creationId xmlns:a16="http://schemas.microsoft.com/office/drawing/2014/main" xmlns="" id="{8A81A5D9-B1EE-4950-BCE4-7B79209648C5}"/>
                </a:ext>
              </a:extLst>
            </p:cNvPr>
            <p:cNvSpPr>
              <a:spLocks noChangeArrowheads="1"/>
            </p:cNvSpPr>
            <p:nvPr/>
          </p:nvSpPr>
          <p:spPr bwMode="auto">
            <a:xfrm>
              <a:off x="2762" y="3522"/>
              <a:ext cx="15" cy="1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0" name="Freeform 103">
              <a:extLst>
                <a:ext uri="{FF2B5EF4-FFF2-40B4-BE49-F238E27FC236}">
                  <a16:creationId xmlns:a16="http://schemas.microsoft.com/office/drawing/2014/main" xmlns="" id="{5E1B5DEA-F0D3-4F32-8AA6-3D92DD8A9561}"/>
                </a:ext>
              </a:extLst>
            </p:cNvPr>
            <p:cNvSpPr>
              <a:spLocks/>
            </p:cNvSpPr>
            <p:nvPr/>
          </p:nvSpPr>
          <p:spPr bwMode="auto">
            <a:xfrm>
              <a:off x="1999" y="3239"/>
              <a:ext cx="772" cy="292"/>
            </a:xfrm>
            <a:custGeom>
              <a:avLst/>
              <a:gdLst>
                <a:gd name="T0" fmla="*/ 767 w 772"/>
                <a:gd name="T1" fmla="*/ 292 h 292"/>
                <a:gd name="T2" fmla="*/ 0 w 772"/>
                <a:gd name="T3" fmla="*/ 14 h 292"/>
                <a:gd name="T4" fmla="*/ 6 w 772"/>
                <a:gd name="T5" fmla="*/ 0 h 292"/>
                <a:gd name="T6" fmla="*/ 772 w 772"/>
                <a:gd name="T7" fmla="*/ 276 h 292"/>
                <a:gd name="T8" fmla="*/ 767 w 772"/>
                <a:gd name="T9" fmla="*/ 292 h 292"/>
              </a:gdLst>
              <a:ahLst/>
              <a:cxnLst>
                <a:cxn ang="0">
                  <a:pos x="T0" y="T1"/>
                </a:cxn>
                <a:cxn ang="0">
                  <a:pos x="T2" y="T3"/>
                </a:cxn>
                <a:cxn ang="0">
                  <a:pos x="T4" y="T5"/>
                </a:cxn>
                <a:cxn ang="0">
                  <a:pos x="T6" y="T7"/>
                </a:cxn>
                <a:cxn ang="0">
                  <a:pos x="T8" y="T9"/>
                </a:cxn>
              </a:cxnLst>
              <a:rect l="0" t="0" r="r" b="b"/>
              <a:pathLst>
                <a:path w="772" h="292">
                  <a:moveTo>
                    <a:pt x="767" y="292"/>
                  </a:moveTo>
                  <a:lnTo>
                    <a:pt x="0" y="14"/>
                  </a:lnTo>
                  <a:lnTo>
                    <a:pt x="6" y="0"/>
                  </a:lnTo>
                  <a:lnTo>
                    <a:pt x="772" y="276"/>
                  </a:lnTo>
                  <a:lnTo>
                    <a:pt x="767" y="2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1" name="Rectangle 104">
              <a:extLst>
                <a:ext uri="{FF2B5EF4-FFF2-40B4-BE49-F238E27FC236}">
                  <a16:creationId xmlns:a16="http://schemas.microsoft.com/office/drawing/2014/main" xmlns="" id="{19DA4574-7ADC-41A2-80FF-9F8E051C9A7F}"/>
                </a:ext>
              </a:extLst>
            </p:cNvPr>
            <p:cNvSpPr>
              <a:spLocks noChangeArrowheads="1"/>
            </p:cNvSpPr>
            <p:nvPr/>
          </p:nvSpPr>
          <p:spPr bwMode="auto">
            <a:xfrm>
              <a:off x="1994" y="3005"/>
              <a:ext cx="16" cy="2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2" name="Rectangle 105">
              <a:extLst>
                <a:ext uri="{FF2B5EF4-FFF2-40B4-BE49-F238E27FC236}">
                  <a16:creationId xmlns:a16="http://schemas.microsoft.com/office/drawing/2014/main" xmlns="" id="{52BB2B2B-D756-4053-84C2-A178650AF3E9}"/>
                </a:ext>
              </a:extLst>
            </p:cNvPr>
            <p:cNvSpPr>
              <a:spLocks noChangeArrowheads="1"/>
            </p:cNvSpPr>
            <p:nvPr/>
          </p:nvSpPr>
          <p:spPr bwMode="auto">
            <a:xfrm>
              <a:off x="2003" y="2994"/>
              <a:ext cx="291"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3" name="Rectangle 106">
              <a:extLst>
                <a:ext uri="{FF2B5EF4-FFF2-40B4-BE49-F238E27FC236}">
                  <a16:creationId xmlns:a16="http://schemas.microsoft.com/office/drawing/2014/main" xmlns="" id="{4EE7F412-A2EB-443B-92D2-5EBF99B92A00}"/>
                </a:ext>
              </a:extLst>
            </p:cNvPr>
            <p:cNvSpPr>
              <a:spLocks noChangeArrowheads="1"/>
            </p:cNvSpPr>
            <p:nvPr/>
          </p:nvSpPr>
          <p:spPr bwMode="auto">
            <a:xfrm>
              <a:off x="1557" y="2920"/>
              <a:ext cx="737"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4" name="Oval 107">
              <a:extLst>
                <a:ext uri="{FF2B5EF4-FFF2-40B4-BE49-F238E27FC236}">
                  <a16:creationId xmlns:a16="http://schemas.microsoft.com/office/drawing/2014/main" xmlns="" id="{312FD7EF-4291-44F7-85C5-AD32F981E566}"/>
                </a:ext>
              </a:extLst>
            </p:cNvPr>
            <p:cNvSpPr>
              <a:spLocks noChangeArrowheads="1"/>
            </p:cNvSpPr>
            <p:nvPr/>
          </p:nvSpPr>
          <p:spPr bwMode="auto">
            <a:xfrm>
              <a:off x="2462" y="2904"/>
              <a:ext cx="106" cy="106"/>
            </a:xfrm>
            <a:prstGeom prst="ellipse">
              <a:avLst/>
            </a:prstGeom>
            <a:noFill/>
            <a:ln w="269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5" name="Oval 108">
              <a:extLst>
                <a:ext uri="{FF2B5EF4-FFF2-40B4-BE49-F238E27FC236}">
                  <a16:creationId xmlns:a16="http://schemas.microsoft.com/office/drawing/2014/main" xmlns="" id="{E799E400-B624-4F8B-9013-323C65593C3A}"/>
                </a:ext>
              </a:extLst>
            </p:cNvPr>
            <p:cNvSpPr>
              <a:spLocks noChangeArrowheads="1"/>
            </p:cNvSpPr>
            <p:nvPr/>
          </p:nvSpPr>
          <p:spPr bwMode="auto">
            <a:xfrm>
              <a:off x="2470" y="3622"/>
              <a:ext cx="105" cy="104"/>
            </a:xfrm>
            <a:prstGeom prst="ellipse">
              <a:avLst/>
            </a:prstGeom>
            <a:noFill/>
            <a:ln w="269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6" name="Rectangle 109">
              <a:extLst>
                <a:ext uri="{FF2B5EF4-FFF2-40B4-BE49-F238E27FC236}">
                  <a16:creationId xmlns:a16="http://schemas.microsoft.com/office/drawing/2014/main" xmlns="" id="{F95143FC-E1C9-4E9A-B024-DF3282BDCA01}"/>
                </a:ext>
              </a:extLst>
            </p:cNvPr>
            <p:cNvSpPr>
              <a:spLocks noChangeArrowheads="1"/>
            </p:cNvSpPr>
            <p:nvPr/>
          </p:nvSpPr>
          <p:spPr bwMode="auto">
            <a:xfrm>
              <a:off x="3214" y="2902"/>
              <a:ext cx="19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Q</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17" name="Rectangle 110">
              <a:extLst>
                <a:ext uri="{FF2B5EF4-FFF2-40B4-BE49-F238E27FC236}">
                  <a16:creationId xmlns:a16="http://schemas.microsoft.com/office/drawing/2014/main" xmlns="" id="{0F0F745F-C9AF-405B-BB1B-1312CB4A05A2}"/>
                </a:ext>
              </a:extLst>
            </p:cNvPr>
            <p:cNvSpPr>
              <a:spLocks noChangeArrowheads="1"/>
            </p:cNvSpPr>
            <p:nvPr/>
          </p:nvSpPr>
          <p:spPr bwMode="auto">
            <a:xfrm>
              <a:off x="3236" y="3581"/>
              <a:ext cx="19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Q</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18" name="Rectangle 111">
              <a:extLst>
                <a:ext uri="{FF2B5EF4-FFF2-40B4-BE49-F238E27FC236}">
                  <a16:creationId xmlns:a16="http://schemas.microsoft.com/office/drawing/2014/main" xmlns="" id="{E7762C40-F8A4-48E5-A959-1DCABF7C5E42}"/>
                </a:ext>
              </a:extLst>
            </p:cNvPr>
            <p:cNvSpPr>
              <a:spLocks noChangeArrowheads="1"/>
            </p:cNvSpPr>
            <p:nvPr/>
          </p:nvSpPr>
          <p:spPr bwMode="auto">
            <a:xfrm>
              <a:off x="3236" y="3585"/>
              <a:ext cx="123"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9" name="Rectangle 112">
              <a:extLst>
                <a:ext uri="{FF2B5EF4-FFF2-40B4-BE49-F238E27FC236}">
                  <a16:creationId xmlns:a16="http://schemas.microsoft.com/office/drawing/2014/main" xmlns="" id="{4B65C12E-4FE7-40A0-89B1-0FD62438C20B}"/>
                </a:ext>
              </a:extLst>
            </p:cNvPr>
            <p:cNvSpPr>
              <a:spLocks noChangeArrowheads="1"/>
            </p:cNvSpPr>
            <p:nvPr/>
          </p:nvSpPr>
          <p:spPr bwMode="auto">
            <a:xfrm>
              <a:off x="2843" y="2964"/>
              <a:ext cx="15" cy="1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0" name="Rectangle 113">
              <a:extLst>
                <a:ext uri="{FF2B5EF4-FFF2-40B4-BE49-F238E27FC236}">
                  <a16:creationId xmlns:a16="http://schemas.microsoft.com/office/drawing/2014/main" xmlns="" id="{914583DB-55B5-467C-A8F8-FD1C5AF82016}"/>
                </a:ext>
              </a:extLst>
            </p:cNvPr>
            <p:cNvSpPr>
              <a:spLocks noChangeArrowheads="1"/>
            </p:cNvSpPr>
            <p:nvPr/>
          </p:nvSpPr>
          <p:spPr bwMode="auto">
            <a:xfrm>
              <a:off x="938" y="3741"/>
              <a:ext cx="484"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1" name="Rectangle 114">
              <a:extLst>
                <a:ext uri="{FF2B5EF4-FFF2-40B4-BE49-F238E27FC236}">
                  <a16:creationId xmlns:a16="http://schemas.microsoft.com/office/drawing/2014/main" xmlns="" id="{B3ED2419-8F6C-4351-9178-09A727D90C5A}"/>
                </a:ext>
              </a:extLst>
            </p:cNvPr>
            <p:cNvSpPr>
              <a:spLocks noChangeArrowheads="1"/>
            </p:cNvSpPr>
            <p:nvPr/>
          </p:nvSpPr>
          <p:spPr bwMode="auto">
            <a:xfrm>
              <a:off x="954" y="2913"/>
              <a:ext cx="485"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2" name="Rectangle 115">
              <a:extLst>
                <a:ext uri="{FF2B5EF4-FFF2-40B4-BE49-F238E27FC236}">
                  <a16:creationId xmlns:a16="http://schemas.microsoft.com/office/drawing/2014/main" xmlns="" id="{23008D16-2CAD-4C75-8584-A14765A4C0E4}"/>
                </a:ext>
              </a:extLst>
            </p:cNvPr>
            <p:cNvSpPr>
              <a:spLocks noChangeArrowheads="1"/>
            </p:cNvSpPr>
            <p:nvPr/>
          </p:nvSpPr>
          <p:spPr bwMode="auto">
            <a:xfrm>
              <a:off x="1188" y="2994"/>
              <a:ext cx="251"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3" name="Rectangle 116">
              <a:extLst>
                <a:ext uri="{FF2B5EF4-FFF2-40B4-BE49-F238E27FC236}">
                  <a16:creationId xmlns:a16="http://schemas.microsoft.com/office/drawing/2014/main" xmlns="" id="{FBFDE5C0-1961-4335-BD68-9E63AEE4C053}"/>
                </a:ext>
              </a:extLst>
            </p:cNvPr>
            <p:cNvSpPr>
              <a:spLocks noChangeArrowheads="1"/>
            </p:cNvSpPr>
            <p:nvPr/>
          </p:nvSpPr>
          <p:spPr bwMode="auto">
            <a:xfrm>
              <a:off x="1172" y="2994"/>
              <a:ext cx="16" cy="6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4" name="Rectangle 117">
              <a:extLst>
                <a:ext uri="{FF2B5EF4-FFF2-40B4-BE49-F238E27FC236}">
                  <a16:creationId xmlns:a16="http://schemas.microsoft.com/office/drawing/2014/main" xmlns="" id="{2A214BAA-799E-4FEB-8B32-A9AD937F120C}"/>
                </a:ext>
              </a:extLst>
            </p:cNvPr>
            <p:cNvSpPr>
              <a:spLocks noChangeArrowheads="1"/>
            </p:cNvSpPr>
            <p:nvPr/>
          </p:nvSpPr>
          <p:spPr bwMode="auto">
            <a:xfrm>
              <a:off x="1179" y="3651"/>
              <a:ext cx="243"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5" name="Rectangle 118">
              <a:extLst>
                <a:ext uri="{FF2B5EF4-FFF2-40B4-BE49-F238E27FC236}">
                  <a16:creationId xmlns:a16="http://schemas.microsoft.com/office/drawing/2014/main" xmlns="" id="{2C8A1D23-B6E6-45F2-B178-69DA7A19110C}"/>
                </a:ext>
              </a:extLst>
            </p:cNvPr>
            <p:cNvSpPr>
              <a:spLocks noChangeArrowheads="1"/>
            </p:cNvSpPr>
            <p:nvPr/>
          </p:nvSpPr>
          <p:spPr bwMode="auto">
            <a:xfrm>
              <a:off x="715" y="3202"/>
              <a:ext cx="20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CP</a:t>
              </a:r>
            </a:p>
          </p:txBody>
        </p:sp>
        <p:sp>
          <p:nvSpPr>
            <p:cNvPr id="3127" name="Rectangle 120">
              <a:extLst>
                <a:ext uri="{FF2B5EF4-FFF2-40B4-BE49-F238E27FC236}">
                  <a16:creationId xmlns:a16="http://schemas.microsoft.com/office/drawing/2014/main" xmlns="" id="{DAB43D04-C9F6-4654-8195-A4CB6AB6159F}"/>
                </a:ext>
              </a:extLst>
            </p:cNvPr>
            <p:cNvSpPr>
              <a:spLocks noChangeArrowheads="1"/>
            </p:cNvSpPr>
            <p:nvPr/>
          </p:nvSpPr>
          <p:spPr bwMode="auto">
            <a:xfrm>
              <a:off x="810" y="3647"/>
              <a:ext cx="16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28" name="Rectangle 121">
              <a:extLst>
                <a:ext uri="{FF2B5EF4-FFF2-40B4-BE49-F238E27FC236}">
                  <a16:creationId xmlns:a16="http://schemas.microsoft.com/office/drawing/2014/main" xmlns="" id="{F6DF11F3-EF9F-4110-9035-FBB41F3409A9}"/>
                </a:ext>
              </a:extLst>
            </p:cNvPr>
            <p:cNvSpPr>
              <a:spLocks noChangeArrowheads="1"/>
            </p:cNvSpPr>
            <p:nvPr/>
          </p:nvSpPr>
          <p:spPr bwMode="auto">
            <a:xfrm>
              <a:off x="925" y="3292"/>
              <a:ext cx="258"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9" name="Rectangle 122">
              <a:extLst>
                <a:ext uri="{FF2B5EF4-FFF2-40B4-BE49-F238E27FC236}">
                  <a16:creationId xmlns:a16="http://schemas.microsoft.com/office/drawing/2014/main" xmlns="" id="{8A1E398B-F644-4E8E-BFCD-52D4547F7008}"/>
                </a:ext>
              </a:extLst>
            </p:cNvPr>
            <p:cNvSpPr>
              <a:spLocks noChangeArrowheads="1"/>
            </p:cNvSpPr>
            <p:nvPr/>
          </p:nvSpPr>
          <p:spPr bwMode="auto">
            <a:xfrm>
              <a:off x="810" y="2793"/>
              <a:ext cx="18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30" name="Rectangle 123">
              <a:extLst>
                <a:ext uri="{FF2B5EF4-FFF2-40B4-BE49-F238E27FC236}">
                  <a16:creationId xmlns:a16="http://schemas.microsoft.com/office/drawing/2014/main" xmlns="" id="{DFB96A00-74C2-417C-B453-F4D6733DE4D9}"/>
                </a:ext>
              </a:extLst>
            </p:cNvPr>
            <p:cNvSpPr>
              <a:spLocks noChangeArrowheads="1"/>
            </p:cNvSpPr>
            <p:nvPr/>
          </p:nvSpPr>
          <p:spPr bwMode="auto">
            <a:xfrm>
              <a:off x="1430" y="2843"/>
              <a:ext cx="16" cy="2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1" name="Freeform 124">
              <a:extLst>
                <a:ext uri="{FF2B5EF4-FFF2-40B4-BE49-F238E27FC236}">
                  <a16:creationId xmlns:a16="http://schemas.microsoft.com/office/drawing/2014/main" xmlns="" id="{E4FB0010-B522-4F45-9F45-C5CB8571FEDF}"/>
                </a:ext>
              </a:extLst>
            </p:cNvPr>
            <p:cNvSpPr>
              <a:spLocks/>
            </p:cNvSpPr>
            <p:nvPr/>
          </p:nvSpPr>
          <p:spPr bwMode="auto">
            <a:xfrm>
              <a:off x="1437" y="2946"/>
              <a:ext cx="142" cy="153"/>
            </a:xfrm>
            <a:custGeom>
              <a:avLst/>
              <a:gdLst>
                <a:gd name="T0" fmla="*/ 0 w 142"/>
                <a:gd name="T1" fmla="*/ 151 h 153"/>
                <a:gd name="T2" fmla="*/ 13 w 142"/>
                <a:gd name="T3" fmla="*/ 153 h 153"/>
                <a:gd name="T4" fmla="*/ 28 w 142"/>
                <a:gd name="T5" fmla="*/ 153 h 153"/>
                <a:gd name="T6" fmla="*/ 44 w 142"/>
                <a:gd name="T7" fmla="*/ 153 h 153"/>
                <a:gd name="T8" fmla="*/ 57 w 142"/>
                <a:gd name="T9" fmla="*/ 149 h 153"/>
                <a:gd name="T10" fmla="*/ 70 w 142"/>
                <a:gd name="T11" fmla="*/ 145 h 153"/>
                <a:gd name="T12" fmla="*/ 85 w 142"/>
                <a:gd name="T13" fmla="*/ 136 h 153"/>
                <a:gd name="T14" fmla="*/ 94 w 142"/>
                <a:gd name="T15" fmla="*/ 127 h 153"/>
                <a:gd name="T16" fmla="*/ 103 w 142"/>
                <a:gd name="T17" fmla="*/ 118 h 153"/>
                <a:gd name="T18" fmla="*/ 114 w 142"/>
                <a:gd name="T19" fmla="*/ 107 h 153"/>
                <a:gd name="T20" fmla="*/ 120 w 142"/>
                <a:gd name="T21" fmla="*/ 94 h 153"/>
                <a:gd name="T22" fmla="*/ 127 w 142"/>
                <a:gd name="T23" fmla="*/ 90 h 153"/>
                <a:gd name="T24" fmla="*/ 129 w 142"/>
                <a:gd name="T25" fmla="*/ 81 h 153"/>
                <a:gd name="T26" fmla="*/ 136 w 142"/>
                <a:gd name="T27" fmla="*/ 68 h 153"/>
                <a:gd name="T28" fmla="*/ 138 w 142"/>
                <a:gd name="T29" fmla="*/ 50 h 153"/>
                <a:gd name="T30" fmla="*/ 140 w 142"/>
                <a:gd name="T31" fmla="*/ 35 h 153"/>
                <a:gd name="T32" fmla="*/ 142 w 142"/>
                <a:gd name="T33" fmla="*/ 20 h 153"/>
                <a:gd name="T34" fmla="*/ 140 w 142"/>
                <a:gd name="T35" fmla="*/ 0 h 153"/>
                <a:gd name="T36" fmla="*/ 122 w 142"/>
                <a:gd name="T37" fmla="*/ 0 h 153"/>
                <a:gd name="T38" fmla="*/ 127 w 142"/>
                <a:gd name="T39" fmla="*/ 20 h 153"/>
                <a:gd name="T40" fmla="*/ 122 w 142"/>
                <a:gd name="T41" fmla="*/ 33 h 153"/>
                <a:gd name="T42" fmla="*/ 120 w 142"/>
                <a:gd name="T43" fmla="*/ 48 h 153"/>
                <a:gd name="T44" fmla="*/ 118 w 142"/>
                <a:gd name="T45" fmla="*/ 61 h 153"/>
                <a:gd name="T46" fmla="*/ 114 w 142"/>
                <a:gd name="T47" fmla="*/ 75 h 153"/>
                <a:gd name="T48" fmla="*/ 111 w 142"/>
                <a:gd name="T49" fmla="*/ 81 h 153"/>
                <a:gd name="T50" fmla="*/ 107 w 142"/>
                <a:gd name="T51" fmla="*/ 88 h 153"/>
                <a:gd name="T52" fmla="*/ 103 w 142"/>
                <a:gd name="T53" fmla="*/ 96 h 153"/>
                <a:gd name="T54" fmla="*/ 94 w 142"/>
                <a:gd name="T55" fmla="*/ 107 h 153"/>
                <a:gd name="T56" fmla="*/ 85 w 142"/>
                <a:gd name="T57" fmla="*/ 116 h 153"/>
                <a:gd name="T58" fmla="*/ 72 w 142"/>
                <a:gd name="T59" fmla="*/ 123 h 153"/>
                <a:gd name="T60" fmla="*/ 63 w 142"/>
                <a:gd name="T61" fmla="*/ 127 h 153"/>
                <a:gd name="T62" fmla="*/ 55 w 142"/>
                <a:gd name="T63" fmla="*/ 131 h 153"/>
                <a:gd name="T64" fmla="*/ 42 w 142"/>
                <a:gd name="T65" fmla="*/ 136 h 153"/>
                <a:gd name="T66" fmla="*/ 28 w 142"/>
                <a:gd name="T67" fmla="*/ 136 h 153"/>
                <a:gd name="T68" fmla="*/ 15 w 142"/>
                <a:gd name="T69" fmla="*/ 136 h 153"/>
                <a:gd name="T70" fmla="*/ 2 w 142"/>
                <a:gd name="T71" fmla="*/ 134 h 153"/>
                <a:gd name="T72" fmla="*/ 0 w 142"/>
                <a:gd name="T73" fmla="*/ 15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153">
                  <a:moveTo>
                    <a:pt x="0" y="151"/>
                  </a:moveTo>
                  <a:lnTo>
                    <a:pt x="13" y="153"/>
                  </a:lnTo>
                  <a:lnTo>
                    <a:pt x="28" y="153"/>
                  </a:lnTo>
                  <a:lnTo>
                    <a:pt x="44" y="153"/>
                  </a:lnTo>
                  <a:lnTo>
                    <a:pt x="57" y="149"/>
                  </a:lnTo>
                  <a:lnTo>
                    <a:pt x="70" y="145"/>
                  </a:lnTo>
                  <a:lnTo>
                    <a:pt x="85" y="136"/>
                  </a:lnTo>
                  <a:lnTo>
                    <a:pt x="94" y="127"/>
                  </a:lnTo>
                  <a:lnTo>
                    <a:pt x="103" y="118"/>
                  </a:lnTo>
                  <a:lnTo>
                    <a:pt x="114" y="107"/>
                  </a:lnTo>
                  <a:lnTo>
                    <a:pt x="120" y="94"/>
                  </a:lnTo>
                  <a:lnTo>
                    <a:pt x="127" y="90"/>
                  </a:lnTo>
                  <a:lnTo>
                    <a:pt x="129" y="81"/>
                  </a:lnTo>
                  <a:lnTo>
                    <a:pt x="136" y="68"/>
                  </a:lnTo>
                  <a:lnTo>
                    <a:pt x="138" y="50"/>
                  </a:lnTo>
                  <a:lnTo>
                    <a:pt x="140" y="35"/>
                  </a:lnTo>
                  <a:lnTo>
                    <a:pt x="142" y="20"/>
                  </a:lnTo>
                  <a:lnTo>
                    <a:pt x="140" y="0"/>
                  </a:lnTo>
                  <a:lnTo>
                    <a:pt x="122" y="0"/>
                  </a:lnTo>
                  <a:lnTo>
                    <a:pt x="127" y="20"/>
                  </a:lnTo>
                  <a:lnTo>
                    <a:pt x="122" y="33"/>
                  </a:lnTo>
                  <a:lnTo>
                    <a:pt x="120" y="48"/>
                  </a:lnTo>
                  <a:lnTo>
                    <a:pt x="118" y="61"/>
                  </a:lnTo>
                  <a:lnTo>
                    <a:pt x="114" y="75"/>
                  </a:lnTo>
                  <a:lnTo>
                    <a:pt x="111" y="81"/>
                  </a:lnTo>
                  <a:lnTo>
                    <a:pt x="107" y="88"/>
                  </a:lnTo>
                  <a:lnTo>
                    <a:pt x="103" y="96"/>
                  </a:lnTo>
                  <a:lnTo>
                    <a:pt x="94" y="107"/>
                  </a:lnTo>
                  <a:lnTo>
                    <a:pt x="85" y="116"/>
                  </a:lnTo>
                  <a:lnTo>
                    <a:pt x="72" y="123"/>
                  </a:lnTo>
                  <a:lnTo>
                    <a:pt x="63" y="127"/>
                  </a:lnTo>
                  <a:lnTo>
                    <a:pt x="55" y="131"/>
                  </a:lnTo>
                  <a:lnTo>
                    <a:pt x="42" y="136"/>
                  </a:lnTo>
                  <a:lnTo>
                    <a:pt x="28" y="136"/>
                  </a:lnTo>
                  <a:lnTo>
                    <a:pt x="15" y="136"/>
                  </a:lnTo>
                  <a:lnTo>
                    <a:pt x="2" y="134"/>
                  </a:lnTo>
                  <a:lnTo>
                    <a:pt x="0" y="1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2" name="Freeform 125">
              <a:extLst>
                <a:ext uri="{FF2B5EF4-FFF2-40B4-BE49-F238E27FC236}">
                  <a16:creationId xmlns:a16="http://schemas.microsoft.com/office/drawing/2014/main" xmlns="" id="{F033EBC8-E927-4E3A-B509-0287F4253488}"/>
                </a:ext>
              </a:extLst>
            </p:cNvPr>
            <p:cNvSpPr>
              <a:spLocks/>
            </p:cNvSpPr>
            <p:nvPr/>
          </p:nvSpPr>
          <p:spPr bwMode="auto">
            <a:xfrm>
              <a:off x="1430" y="3080"/>
              <a:ext cx="16" cy="17"/>
            </a:xfrm>
            <a:custGeom>
              <a:avLst/>
              <a:gdLst>
                <a:gd name="T0" fmla="*/ 0 w 16"/>
                <a:gd name="T1" fmla="*/ 8 h 17"/>
                <a:gd name="T2" fmla="*/ 16 w 16"/>
                <a:gd name="T3" fmla="*/ 8 h 17"/>
                <a:gd name="T4" fmla="*/ 9 w 16"/>
                <a:gd name="T5" fmla="*/ 0 h 17"/>
                <a:gd name="T6" fmla="*/ 7 w 16"/>
                <a:gd name="T7" fmla="*/ 17 h 17"/>
                <a:gd name="T8" fmla="*/ 0 w 16"/>
                <a:gd name="T9" fmla="*/ 15 h 17"/>
                <a:gd name="T10" fmla="*/ 0 w 16"/>
                <a:gd name="T11" fmla="*/ 8 h 17"/>
              </a:gdLst>
              <a:ahLst/>
              <a:cxnLst>
                <a:cxn ang="0">
                  <a:pos x="T0" y="T1"/>
                </a:cxn>
                <a:cxn ang="0">
                  <a:pos x="T2" y="T3"/>
                </a:cxn>
                <a:cxn ang="0">
                  <a:pos x="T4" y="T5"/>
                </a:cxn>
                <a:cxn ang="0">
                  <a:pos x="T6" y="T7"/>
                </a:cxn>
                <a:cxn ang="0">
                  <a:pos x="T8" y="T9"/>
                </a:cxn>
                <a:cxn ang="0">
                  <a:pos x="T10" y="T11"/>
                </a:cxn>
              </a:cxnLst>
              <a:rect l="0" t="0" r="r" b="b"/>
              <a:pathLst>
                <a:path w="16" h="17">
                  <a:moveTo>
                    <a:pt x="0" y="8"/>
                  </a:moveTo>
                  <a:lnTo>
                    <a:pt x="16" y="8"/>
                  </a:lnTo>
                  <a:lnTo>
                    <a:pt x="9" y="0"/>
                  </a:lnTo>
                  <a:lnTo>
                    <a:pt x="7" y="17"/>
                  </a:lnTo>
                  <a:lnTo>
                    <a:pt x="0" y="15"/>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3" name="Freeform 126">
              <a:extLst>
                <a:ext uri="{FF2B5EF4-FFF2-40B4-BE49-F238E27FC236}">
                  <a16:creationId xmlns:a16="http://schemas.microsoft.com/office/drawing/2014/main" xmlns="" id="{A20646F6-7E0D-4AC2-9524-449EB7E17940}"/>
                </a:ext>
              </a:extLst>
            </p:cNvPr>
            <p:cNvSpPr>
              <a:spLocks/>
            </p:cNvSpPr>
            <p:nvPr/>
          </p:nvSpPr>
          <p:spPr bwMode="auto">
            <a:xfrm>
              <a:off x="1439" y="2837"/>
              <a:ext cx="138" cy="111"/>
            </a:xfrm>
            <a:custGeom>
              <a:avLst/>
              <a:gdLst>
                <a:gd name="T0" fmla="*/ 138 w 138"/>
                <a:gd name="T1" fmla="*/ 109 h 111"/>
                <a:gd name="T2" fmla="*/ 138 w 138"/>
                <a:gd name="T3" fmla="*/ 103 h 111"/>
                <a:gd name="T4" fmla="*/ 136 w 138"/>
                <a:gd name="T5" fmla="*/ 96 h 111"/>
                <a:gd name="T6" fmla="*/ 136 w 138"/>
                <a:gd name="T7" fmla="*/ 85 h 111"/>
                <a:gd name="T8" fmla="*/ 131 w 138"/>
                <a:gd name="T9" fmla="*/ 70 h 111"/>
                <a:gd name="T10" fmla="*/ 127 w 138"/>
                <a:gd name="T11" fmla="*/ 61 h 111"/>
                <a:gd name="T12" fmla="*/ 118 w 138"/>
                <a:gd name="T13" fmla="*/ 52 h 111"/>
                <a:gd name="T14" fmla="*/ 112 w 138"/>
                <a:gd name="T15" fmla="*/ 41 h 111"/>
                <a:gd name="T16" fmla="*/ 103 w 138"/>
                <a:gd name="T17" fmla="*/ 32 h 111"/>
                <a:gd name="T18" fmla="*/ 94 w 138"/>
                <a:gd name="T19" fmla="*/ 24 h 111"/>
                <a:gd name="T20" fmla="*/ 85 w 138"/>
                <a:gd name="T21" fmla="*/ 19 h 111"/>
                <a:gd name="T22" fmla="*/ 72 w 138"/>
                <a:gd name="T23" fmla="*/ 13 h 111"/>
                <a:gd name="T24" fmla="*/ 64 w 138"/>
                <a:gd name="T25" fmla="*/ 8 h 111"/>
                <a:gd name="T26" fmla="*/ 53 w 138"/>
                <a:gd name="T27" fmla="*/ 4 h 111"/>
                <a:gd name="T28" fmla="*/ 40 w 138"/>
                <a:gd name="T29" fmla="*/ 2 h 111"/>
                <a:gd name="T30" fmla="*/ 24 w 138"/>
                <a:gd name="T31" fmla="*/ 2 h 111"/>
                <a:gd name="T32" fmla="*/ 13 w 138"/>
                <a:gd name="T33" fmla="*/ 0 h 111"/>
                <a:gd name="T34" fmla="*/ 0 w 138"/>
                <a:gd name="T35" fmla="*/ 0 h 111"/>
                <a:gd name="T36" fmla="*/ 0 w 138"/>
                <a:gd name="T37" fmla="*/ 15 h 111"/>
                <a:gd name="T38" fmla="*/ 13 w 138"/>
                <a:gd name="T39" fmla="*/ 15 h 111"/>
                <a:gd name="T40" fmla="*/ 22 w 138"/>
                <a:gd name="T41" fmla="*/ 17 h 111"/>
                <a:gd name="T42" fmla="*/ 35 w 138"/>
                <a:gd name="T43" fmla="*/ 17 h 111"/>
                <a:gd name="T44" fmla="*/ 46 w 138"/>
                <a:gd name="T45" fmla="*/ 19 h 111"/>
                <a:gd name="T46" fmla="*/ 57 w 138"/>
                <a:gd name="T47" fmla="*/ 21 h 111"/>
                <a:gd name="T48" fmla="*/ 68 w 138"/>
                <a:gd name="T49" fmla="*/ 26 h 111"/>
                <a:gd name="T50" fmla="*/ 74 w 138"/>
                <a:gd name="T51" fmla="*/ 32 h 111"/>
                <a:gd name="T52" fmla="*/ 85 w 138"/>
                <a:gd name="T53" fmla="*/ 39 h 111"/>
                <a:gd name="T54" fmla="*/ 92 w 138"/>
                <a:gd name="T55" fmla="*/ 46 h 111"/>
                <a:gd name="T56" fmla="*/ 101 w 138"/>
                <a:gd name="T57" fmla="*/ 52 h 111"/>
                <a:gd name="T58" fmla="*/ 105 w 138"/>
                <a:gd name="T59" fmla="*/ 61 h 111"/>
                <a:gd name="T60" fmla="*/ 112 w 138"/>
                <a:gd name="T61" fmla="*/ 67 h 111"/>
                <a:gd name="T62" fmla="*/ 116 w 138"/>
                <a:gd name="T63" fmla="*/ 76 h 111"/>
                <a:gd name="T64" fmla="*/ 118 w 138"/>
                <a:gd name="T65" fmla="*/ 89 h 111"/>
                <a:gd name="T66" fmla="*/ 120 w 138"/>
                <a:gd name="T67" fmla="*/ 100 h 111"/>
                <a:gd name="T68" fmla="*/ 120 w 138"/>
                <a:gd name="T69" fmla="*/ 105 h 111"/>
                <a:gd name="T70" fmla="*/ 120 w 138"/>
                <a:gd name="T71" fmla="*/ 111 h 111"/>
                <a:gd name="T72" fmla="*/ 138 w 138"/>
                <a:gd name="T73" fmla="*/ 109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8" h="111">
                  <a:moveTo>
                    <a:pt x="138" y="109"/>
                  </a:moveTo>
                  <a:lnTo>
                    <a:pt x="138" y="103"/>
                  </a:lnTo>
                  <a:lnTo>
                    <a:pt x="136" y="96"/>
                  </a:lnTo>
                  <a:lnTo>
                    <a:pt x="136" y="85"/>
                  </a:lnTo>
                  <a:lnTo>
                    <a:pt x="131" y="70"/>
                  </a:lnTo>
                  <a:lnTo>
                    <a:pt x="127" y="61"/>
                  </a:lnTo>
                  <a:lnTo>
                    <a:pt x="118" y="52"/>
                  </a:lnTo>
                  <a:lnTo>
                    <a:pt x="112" y="41"/>
                  </a:lnTo>
                  <a:lnTo>
                    <a:pt x="103" y="32"/>
                  </a:lnTo>
                  <a:lnTo>
                    <a:pt x="94" y="24"/>
                  </a:lnTo>
                  <a:lnTo>
                    <a:pt x="85" y="19"/>
                  </a:lnTo>
                  <a:lnTo>
                    <a:pt x="72" y="13"/>
                  </a:lnTo>
                  <a:lnTo>
                    <a:pt x="64" y="8"/>
                  </a:lnTo>
                  <a:lnTo>
                    <a:pt x="53" y="4"/>
                  </a:lnTo>
                  <a:lnTo>
                    <a:pt x="40" y="2"/>
                  </a:lnTo>
                  <a:lnTo>
                    <a:pt x="24" y="2"/>
                  </a:lnTo>
                  <a:lnTo>
                    <a:pt x="13" y="0"/>
                  </a:lnTo>
                  <a:lnTo>
                    <a:pt x="0" y="0"/>
                  </a:lnTo>
                  <a:lnTo>
                    <a:pt x="0" y="15"/>
                  </a:lnTo>
                  <a:lnTo>
                    <a:pt x="13" y="15"/>
                  </a:lnTo>
                  <a:lnTo>
                    <a:pt x="22" y="17"/>
                  </a:lnTo>
                  <a:lnTo>
                    <a:pt x="35" y="17"/>
                  </a:lnTo>
                  <a:lnTo>
                    <a:pt x="46" y="19"/>
                  </a:lnTo>
                  <a:lnTo>
                    <a:pt x="57" y="21"/>
                  </a:lnTo>
                  <a:lnTo>
                    <a:pt x="68" y="26"/>
                  </a:lnTo>
                  <a:lnTo>
                    <a:pt x="74" y="32"/>
                  </a:lnTo>
                  <a:lnTo>
                    <a:pt x="85" y="39"/>
                  </a:lnTo>
                  <a:lnTo>
                    <a:pt x="92" y="46"/>
                  </a:lnTo>
                  <a:lnTo>
                    <a:pt x="101" y="52"/>
                  </a:lnTo>
                  <a:lnTo>
                    <a:pt x="105" y="61"/>
                  </a:lnTo>
                  <a:lnTo>
                    <a:pt x="112" y="67"/>
                  </a:lnTo>
                  <a:lnTo>
                    <a:pt x="116" y="76"/>
                  </a:lnTo>
                  <a:lnTo>
                    <a:pt x="118" y="89"/>
                  </a:lnTo>
                  <a:lnTo>
                    <a:pt x="120" y="100"/>
                  </a:lnTo>
                  <a:lnTo>
                    <a:pt x="120" y="105"/>
                  </a:lnTo>
                  <a:lnTo>
                    <a:pt x="120" y="111"/>
                  </a:lnTo>
                  <a:lnTo>
                    <a:pt x="138" y="1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4" name="Freeform 127">
              <a:extLst>
                <a:ext uri="{FF2B5EF4-FFF2-40B4-BE49-F238E27FC236}">
                  <a16:creationId xmlns:a16="http://schemas.microsoft.com/office/drawing/2014/main" xmlns="" id="{3DBB7E20-B923-42DF-B43F-E019D214E818}"/>
                </a:ext>
              </a:extLst>
            </p:cNvPr>
            <p:cNvSpPr>
              <a:spLocks/>
            </p:cNvSpPr>
            <p:nvPr/>
          </p:nvSpPr>
          <p:spPr bwMode="auto">
            <a:xfrm>
              <a:off x="1559" y="2946"/>
              <a:ext cx="18" cy="2"/>
            </a:xfrm>
            <a:custGeom>
              <a:avLst/>
              <a:gdLst>
                <a:gd name="T0" fmla="*/ 18 w 18"/>
                <a:gd name="T1" fmla="*/ 0 h 2"/>
                <a:gd name="T2" fmla="*/ 0 w 18"/>
                <a:gd name="T3" fmla="*/ 0 h 2"/>
                <a:gd name="T4" fmla="*/ 0 w 18"/>
                <a:gd name="T5" fmla="*/ 2 h 2"/>
                <a:gd name="T6" fmla="*/ 18 w 18"/>
                <a:gd name="T7" fmla="*/ 0 h 2"/>
              </a:gdLst>
              <a:ahLst/>
              <a:cxnLst>
                <a:cxn ang="0">
                  <a:pos x="T0" y="T1"/>
                </a:cxn>
                <a:cxn ang="0">
                  <a:pos x="T2" y="T3"/>
                </a:cxn>
                <a:cxn ang="0">
                  <a:pos x="T4" y="T5"/>
                </a:cxn>
                <a:cxn ang="0">
                  <a:pos x="T6" y="T7"/>
                </a:cxn>
              </a:cxnLst>
              <a:rect l="0" t="0" r="r" b="b"/>
              <a:pathLst>
                <a:path w="18" h="2">
                  <a:moveTo>
                    <a:pt x="18" y="0"/>
                  </a:moveTo>
                  <a:lnTo>
                    <a:pt x="0" y="0"/>
                  </a:lnTo>
                  <a:lnTo>
                    <a:pt x="0" y="2"/>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5" name="Freeform 128">
              <a:extLst>
                <a:ext uri="{FF2B5EF4-FFF2-40B4-BE49-F238E27FC236}">
                  <a16:creationId xmlns:a16="http://schemas.microsoft.com/office/drawing/2014/main" xmlns="" id="{ED1E6581-E0A1-443E-BC7E-8F36735D7FF9}"/>
                </a:ext>
              </a:extLst>
            </p:cNvPr>
            <p:cNvSpPr>
              <a:spLocks/>
            </p:cNvSpPr>
            <p:nvPr/>
          </p:nvSpPr>
          <p:spPr bwMode="auto">
            <a:xfrm>
              <a:off x="1430" y="2837"/>
              <a:ext cx="16" cy="15"/>
            </a:xfrm>
            <a:custGeom>
              <a:avLst/>
              <a:gdLst>
                <a:gd name="T0" fmla="*/ 9 w 16"/>
                <a:gd name="T1" fmla="*/ 0 h 15"/>
                <a:gd name="T2" fmla="*/ 9 w 16"/>
                <a:gd name="T3" fmla="*/ 15 h 15"/>
                <a:gd name="T4" fmla="*/ 16 w 16"/>
                <a:gd name="T5" fmla="*/ 6 h 15"/>
                <a:gd name="T6" fmla="*/ 0 w 16"/>
                <a:gd name="T7" fmla="*/ 6 h 15"/>
                <a:gd name="T8" fmla="*/ 0 w 16"/>
                <a:gd name="T9" fmla="*/ 0 h 15"/>
                <a:gd name="T10" fmla="*/ 9 w 16"/>
                <a:gd name="T11" fmla="*/ 0 h 15"/>
              </a:gdLst>
              <a:ahLst/>
              <a:cxnLst>
                <a:cxn ang="0">
                  <a:pos x="T0" y="T1"/>
                </a:cxn>
                <a:cxn ang="0">
                  <a:pos x="T2" y="T3"/>
                </a:cxn>
                <a:cxn ang="0">
                  <a:pos x="T4" y="T5"/>
                </a:cxn>
                <a:cxn ang="0">
                  <a:pos x="T6" y="T7"/>
                </a:cxn>
                <a:cxn ang="0">
                  <a:pos x="T8" y="T9"/>
                </a:cxn>
                <a:cxn ang="0">
                  <a:pos x="T10" y="T11"/>
                </a:cxn>
              </a:cxnLst>
              <a:rect l="0" t="0" r="r" b="b"/>
              <a:pathLst>
                <a:path w="16" h="15">
                  <a:moveTo>
                    <a:pt x="9" y="0"/>
                  </a:moveTo>
                  <a:lnTo>
                    <a:pt x="9" y="15"/>
                  </a:lnTo>
                  <a:lnTo>
                    <a:pt x="16" y="6"/>
                  </a:lnTo>
                  <a:lnTo>
                    <a:pt x="0" y="6"/>
                  </a:lnTo>
                  <a:lnTo>
                    <a:pt x="0"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6" name="Rectangle 129">
              <a:extLst>
                <a:ext uri="{FF2B5EF4-FFF2-40B4-BE49-F238E27FC236}">
                  <a16:creationId xmlns:a16="http://schemas.microsoft.com/office/drawing/2014/main" xmlns="" id="{9A4D0A27-58CE-4829-BB7F-D7FF5829A577}"/>
                </a:ext>
              </a:extLst>
            </p:cNvPr>
            <p:cNvSpPr>
              <a:spLocks noChangeArrowheads="1"/>
            </p:cNvSpPr>
            <p:nvPr/>
          </p:nvSpPr>
          <p:spPr bwMode="auto">
            <a:xfrm>
              <a:off x="1409" y="3605"/>
              <a:ext cx="15" cy="2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7" name="Freeform 130">
              <a:extLst>
                <a:ext uri="{FF2B5EF4-FFF2-40B4-BE49-F238E27FC236}">
                  <a16:creationId xmlns:a16="http://schemas.microsoft.com/office/drawing/2014/main" xmlns="" id="{515F64E9-DBCD-4AC7-BFF2-8D7D54783D67}"/>
                </a:ext>
              </a:extLst>
            </p:cNvPr>
            <p:cNvSpPr>
              <a:spLocks/>
            </p:cNvSpPr>
            <p:nvPr/>
          </p:nvSpPr>
          <p:spPr bwMode="auto">
            <a:xfrm>
              <a:off x="1415" y="3708"/>
              <a:ext cx="142" cy="151"/>
            </a:xfrm>
            <a:custGeom>
              <a:avLst/>
              <a:gdLst>
                <a:gd name="T0" fmla="*/ 0 w 142"/>
                <a:gd name="T1" fmla="*/ 149 h 151"/>
                <a:gd name="T2" fmla="*/ 15 w 142"/>
                <a:gd name="T3" fmla="*/ 151 h 151"/>
                <a:gd name="T4" fmla="*/ 31 w 142"/>
                <a:gd name="T5" fmla="*/ 151 h 151"/>
                <a:gd name="T6" fmla="*/ 44 w 142"/>
                <a:gd name="T7" fmla="*/ 151 h 151"/>
                <a:gd name="T8" fmla="*/ 59 w 142"/>
                <a:gd name="T9" fmla="*/ 147 h 151"/>
                <a:gd name="T10" fmla="*/ 74 w 142"/>
                <a:gd name="T11" fmla="*/ 142 h 151"/>
                <a:gd name="T12" fmla="*/ 85 w 142"/>
                <a:gd name="T13" fmla="*/ 136 h 151"/>
                <a:gd name="T14" fmla="*/ 94 w 142"/>
                <a:gd name="T15" fmla="*/ 127 h 151"/>
                <a:gd name="T16" fmla="*/ 107 w 142"/>
                <a:gd name="T17" fmla="*/ 118 h 151"/>
                <a:gd name="T18" fmla="*/ 116 w 142"/>
                <a:gd name="T19" fmla="*/ 107 h 151"/>
                <a:gd name="T20" fmla="*/ 125 w 142"/>
                <a:gd name="T21" fmla="*/ 94 h 151"/>
                <a:gd name="T22" fmla="*/ 127 w 142"/>
                <a:gd name="T23" fmla="*/ 90 h 151"/>
                <a:gd name="T24" fmla="*/ 129 w 142"/>
                <a:gd name="T25" fmla="*/ 81 h 151"/>
                <a:gd name="T26" fmla="*/ 136 w 142"/>
                <a:gd name="T27" fmla="*/ 66 h 151"/>
                <a:gd name="T28" fmla="*/ 140 w 142"/>
                <a:gd name="T29" fmla="*/ 50 h 151"/>
                <a:gd name="T30" fmla="*/ 142 w 142"/>
                <a:gd name="T31" fmla="*/ 35 h 151"/>
                <a:gd name="T32" fmla="*/ 142 w 142"/>
                <a:gd name="T33" fmla="*/ 17 h 151"/>
                <a:gd name="T34" fmla="*/ 142 w 142"/>
                <a:gd name="T35" fmla="*/ 0 h 151"/>
                <a:gd name="T36" fmla="*/ 125 w 142"/>
                <a:gd name="T37" fmla="*/ 0 h 151"/>
                <a:gd name="T38" fmla="*/ 127 w 142"/>
                <a:gd name="T39" fmla="*/ 17 h 151"/>
                <a:gd name="T40" fmla="*/ 125 w 142"/>
                <a:gd name="T41" fmla="*/ 33 h 151"/>
                <a:gd name="T42" fmla="*/ 125 w 142"/>
                <a:gd name="T43" fmla="*/ 48 h 151"/>
                <a:gd name="T44" fmla="*/ 120 w 142"/>
                <a:gd name="T45" fmla="*/ 59 h 151"/>
                <a:gd name="T46" fmla="*/ 116 w 142"/>
                <a:gd name="T47" fmla="*/ 77 h 151"/>
                <a:gd name="T48" fmla="*/ 114 w 142"/>
                <a:gd name="T49" fmla="*/ 81 h 151"/>
                <a:gd name="T50" fmla="*/ 109 w 142"/>
                <a:gd name="T51" fmla="*/ 88 h 151"/>
                <a:gd name="T52" fmla="*/ 105 w 142"/>
                <a:gd name="T53" fmla="*/ 96 h 151"/>
                <a:gd name="T54" fmla="*/ 94 w 142"/>
                <a:gd name="T55" fmla="*/ 107 h 151"/>
                <a:gd name="T56" fmla="*/ 85 w 142"/>
                <a:gd name="T57" fmla="*/ 116 h 151"/>
                <a:gd name="T58" fmla="*/ 77 w 142"/>
                <a:gd name="T59" fmla="*/ 123 h 151"/>
                <a:gd name="T60" fmla="*/ 66 w 142"/>
                <a:gd name="T61" fmla="*/ 127 h 151"/>
                <a:gd name="T62" fmla="*/ 55 w 142"/>
                <a:gd name="T63" fmla="*/ 131 h 151"/>
                <a:gd name="T64" fmla="*/ 42 w 142"/>
                <a:gd name="T65" fmla="*/ 136 h 151"/>
                <a:gd name="T66" fmla="*/ 31 w 142"/>
                <a:gd name="T67" fmla="*/ 136 h 151"/>
                <a:gd name="T68" fmla="*/ 18 w 142"/>
                <a:gd name="T69" fmla="*/ 136 h 151"/>
                <a:gd name="T70" fmla="*/ 2 w 142"/>
                <a:gd name="T71" fmla="*/ 133 h 151"/>
                <a:gd name="T72" fmla="*/ 0 w 142"/>
                <a:gd name="T73" fmla="*/ 14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151">
                  <a:moveTo>
                    <a:pt x="0" y="149"/>
                  </a:moveTo>
                  <a:lnTo>
                    <a:pt x="15" y="151"/>
                  </a:lnTo>
                  <a:lnTo>
                    <a:pt x="31" y="151"/>
                  </a:lnTo>
                  <a:lnTo>
                    <a:pt x="44" y="151"/>
                  </a:lnTo>
                  <a:lnTo>
                    <a:pt x="59" y="147"/>
                  </a:lnTo>
                  <a:lnTo>
                    <a:pt x="74" y="142"/>
                  </a:lnTo>
                  <a:lnTo>
                    <a:pt x="85" y="136"/>
                  </a:lnTo>
                  <a:lnTo>
                    <a:pt x="94" y="127"/>
                  </a:lnTo>
                  <a:lnTo>
                    <a:pt x="107" y="118"/>
                  </a:lnTo>
                  <a:lnTo>
                    <a:pt x="116" y="107"/>
                  </a:lnTo>
                  <a:lnTo>
                    <a:pt x="125" y="94"/>
                  </a:lnTo>
                  <a:lnTo>
                    <a:pt x="127" y="90"/>
                  </a:lnTo>
                  <a:lnTo>
                    <a:pt x="129" y="81"/>
                  </a:lnTo>
                  <a:lnTo>
                    <a:pt x="136" y="66"/>
                  </a:lnTo>
                  <a:lnTo>
                    <a:pt x="140" y="50"/>
                  </a:lnTo>
                  <a:lnTo>
                    <a:pt x="142" y="35"/>
                  </a:lnTo>
                  <a:lnTo>
                    <a:pt x="142" y="17"/>
                  </a:lnTo>
                  <a:lnTo>
                    <a:pt x="142" y="0"/>
                  </a:lnTo>
                  <a:lnTo>
                    <a:pt x="125" y="0"/>
                  </a:lnTo>
                  <a:lnTo>
                    <a:pt x="127" y="17"/>
                  </a:lnTo>
                  <a:lnTo>
                    <a:pt x="125" y="33"/>
                  </a:lnTo>
                  <a:lnTo>
                    <a:pt x="125" y="48"/>
                  </a:lnTo>
                  <a:lnTo>
                    <a:pt x="120" y="59"/>
                  </a:lnTo>
                  <a:lnTo>
                    <a:pt x="116" y="77"/>
                  </a:lnTo>
                  <a:lnTo>
                    <a:pt x="114" y="81"/>
                  </a:lnTo>
                  <a:lnTo>
                    <a:pt x="109" y="88"/>
                  </a:lnTo>
                  <a:lnTo>
                    <a:pt x="105" y="96"/>
                  </a:lnTo>
                  <a:lnTo>
                    <a:pt x="94" y="107"/>
                  </a:lnTo>
                  <a:lnTo>
                    <a:pt x="85" y="116"/>
                  </a:lnTo>
                  <a:lnTo>
                    <a:pt x="77" y="123"/>
                  </a:lnTo>
                  <a:lnTo>
                    <a:pt x="66" y="127"/>
                  </a:lnTo>
                  <a:lnTo>
                    <a:pt x="55" y="131"/>
                  </a:lnTo>
                  <a:lnTo>
                    <a:pt x="42" y="136"/>
                  </a:lnTo>
                  <a:lnTo>
                    <a:pt x="31" y="136"/>
                  </a:lnTo>
                  <a:lnTo>
                    <a:pt x="18" y="136"/>
                  </a:lnTo>
                  <a:lnTo>
                    <a:pt x="2" y="133"/>
                  </a:lnTo>
                  <a:lnTo>
                    <a:pt x="0" y="1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8" name="Freeform 131">
              <a:extLst>
                <a:ext uri="{FF2B5EF4-FFF2-40B4-BE49-F238E27FC236}">
                  <a16:creationId xmlns:a16="http://schemas.microsoft.com/office/drawing/2014/main" xmlns="" id="{68FDD1F2-A8AA-46A6-BE3F-B50DCD8BBD05}"/>
                </a:ext>
              </a:extLst>
            </p:cNvPr>
            <p:cNvSpPr>
              <a:spLocks/>
            </p:cNvSpPr>
            <p:nvPr/>
          </p:nvSpPr>
          <p:spPr bwMode="auto">
            <a:xfrm>
              <a:off x="1409" y="3841"/>
              <a:ext cx="15" cy="16"/>
            </a:xfrm>
            <a:custGeom>
              <a:avLst/>
              <a:gdLst>
                <a:gd name="T0" fmla="*/ 0 w 15"/>
                <a:gd name="T1" fmla="*/ 9 h 16"/>
                <a:gd name="T2" fmla="*/ 15 w 15"/>
                <a:gd name="T3" fmla="*/ 9 h 16"/>
                <a:gd name="T4" fmla="*/ 8 w 15"/>
                <a:gd name="T5" fmla="*/ 0 h 16"/>
                <a:gd name="T6" fmla="*/ 6 w 15"/>
                <a:gd name="T7" fmla="*/ 16 h 16"/>
                <a:gd name="T8" fmla="*/ 0 w 15"/>
                <a:gd name="T9" fmla="*/ 14 h 16"/>
                <a:gd name="T10" fmla="*/ 0 w 15"/>
                <a:gd name="T11" fmla="*/ 9 h 16"/>
              </a:gdLst>
              <a:ahLst/>
              <a:cxnLst>
                <a:cxn ang="0">
                  <a:pos x="T0" y="T1"/>
                </a:cxn>
                <a:cxn ang="0">
                  <a:pos x="T2" y="T3"/>
                </a:cxn>
                <a:cxn ang="0">
                  <a:pos x="T4" y="T5"/>
                </a:cxn>
                <a:cxn ang="0">
                  <a:pos x="T6" y="T7"/>
                </a:cxn>
                <a:cxn ang="0">
                  <a:pos x="T8" y="T9"/>
                </a:cxn>
                <a:cxn ang="0">
                  <a:pos x="T10" y="T11"/>
                </a:cxn>
              </a:cxnLst>
              <a:rect l="0" t="0" r="r" b="b"/>
              <a:pathLst>
                <a:path w="15" h="16">
                  <a:moveTo>
                    <a:pt x="0" y="9"/>
                  </a:moveTo>
                  <a:lnTo>
                    <a:pt x="15" y="9"/>
                  </a:lnTo>
                  <a:lnTo>
                    <a:pt x="8" y="0"/>
                  </a:lnTo>
                  <a:lnTo>
                    <a:pt x="6" y="16"/>
                  </a:lnTo>
                  <a:lnTo>
                    <a:pt x="0" y="14"/>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9" name="Freeform 132">
              <a:extLst>
                <a:ext uri="{FF2B5EF4-FFF2-40B4-BE49-F238E27FC236}">
                  <a16:creationId xmlns:a16="http://schemas.microsoft.com/office/drawing/2014/main" xmlns="" id="{409CDFCC-7DF5-4419-90A0-EA093174D4BD}"/>
                </a:ext>
              </a:extLst>
            </p:cNvPr>
            <p:cNvSpPr>
              <a:spLocks/>
            </p:cNvSpPr>
            <p:nvPr/>
          </p:nvSpPr>
          <p:spPr bwMode="auto">
            <a:xfrm>
              <a:off x="1417" y="3596"/>
              <a:ext cx="140" cy="114"/>
            </a:xfrm>
            <a:custGeom>
              <a:avLst/>
              <a:gdLst>
                <a:gd name="T0" fmla="*/ 140 w 140"/>
                <a:gd name="T1" fmla="*/ 112 h 114"/>
                <a:gd name="T2" fmla="*/ 140 w 140"/>
                <a:gd name="T3" fmla="*/ 105 h 114"/>
                <a:gd name="T4" fmla="*/ 138 w 140"/>
                <a:gd name="T5" fmla="*/ 99 h 114"/>
                <a:gd name="T6" fmla="*/ 136 w 140"/>
                <a:gd name="T7" fmla="*/ 86 h 114"/>
                <a:gd name="T8" fmla="*/ 131 w 140"/>
                <a:gd name="T9" fmla="*/ 73 h 114"/>
                <a:gd name="T10" fmla="*/ 127 w 140"/>
                <a:gd name="T11" fmla="*/ 64 h 114"/>
                <a:gd name="T12" fmla="*/ 121 w 140"/>
                <a:gd name="T13" fmla="*/ 55 h 114"/>
                <a:gd name="T14" fmla="*/ 114 w 140"/>
                <a:gd name="T15" fmla="*/ 42 h 114"/>
                <a:gd name="T16" fmla="*/ 107 w 140"/>
                <a:gd name="T17" fmla="*/ 35 h 114"/>
                <a:gd name="T18" fmla="*/ 94 w 140"/>
                <a:gd name="T19" fmla="*/ 27 h 114"/>
                <a:gd name="T20" fmla="*/ 86 w 140"/>
                <a:gd name="T21" fmla="*/ 22 h 114"/>
                <a:gd name="T22" fmla="*/ 75 w 140"/>
                <a:gd name="T23" fmla="*/ 16 h 114"/>
                <a:gd name="T24" fmla="*/ 66 w 140"/>
                <a:gd name="T25" fmla="*/ 11 h 114"/>
                <a:gd name="T26" fmla="*/ 53 w 140"/>
                <a:gd name="T27" fmla="*/ 7 h 114"/>
                <a:gd name="T28" fmla="*/ 40 w 140"/>
                <a:gd name="T29" fmla="*/ 5 h 114"/>
                <a:gd name="T30" fmla="*/ 27 w 140"/>
                <a:gd name="T31" fmla="*/ 2 h 114"/>
                <a:gd name="T32" fmla="*/ 16 w 140"/>
                <a:gd name="T33" fmla="*/ 0 h 114"/>
                <a:gd name="T34" fmla="*/ 0 w 140"/>
                <a:gd name="T35" fmla="*/ 0 h 114"/>
                <a:gd name="T36" fmla="*/ 0 w 140"/>
                <a:gd name="T37" fmla="*/ 18 h 114"/>
                <a:gd name="T38" fmla="*/ 16 w 140"/>
                <a:gd name="T39" fmla="*/ 18 h 114"/>
                <a:gd name="T40" fmla="*/ 24 w 140"/>
                <a:gd name="T41" fmla="*/ 20 h 114"/>
                <a:gd name="T42" fmla="*/ 37 w 140"/>
                <a:gd name="T43" fmla="*/ 20 h 114"/>
                <a:gd name="T44" fmla="*/ 46 w 140"/>
                <a:gd name="T45" fmla="*/ 22 h 114"/>
                <a:gd name="T46" fmla="*/ 59 w 140"/>
                <a:gd name="T47" fmla="*/ 24 h 114"/>
                <a:gd name="T48" fmla="*/ 70 w 140"/>
                <a:gd name="T49" fmla="*/ 29 h 114"/>
                <a:gd name="T50" fmla="*/ 77 w 140"/>
                <a:gd name="T51" fmla="*/ 35 h 114"/>
                <a:gd name="T52" fmla="*/ 86 w 140"/>
                <a:gd name="T53" fmla="*/ 40 h 114"/>
                <a:gd name="T54" fmla="*/ 92 w 140"/>
                <a:gd name="T55" fmla="*/ 46 h 114"/>
                <a:gd name="T56" fmla="*/ 103 w 140"/>
                <a:gd name="T57" fmla="*/ 55 h 114"/>
                <a:gd name="T58" fmla="*/ 107 w 140"/>
                <a:gd name="T59" fmla="*/ 64 h 114"/>
                <a:gd name="T60" fmla="*/ 114 w 140"/>
                <a:gd name="T61" fmla="*/ 73 h 114"/>
                <a:gd name="T62" fmla="*/ 118 w 140"/>
                <a:gd name="T63" fmla="*/ 79 h 114"/>
                <a:gd name="T64" fmla="*/ 123 w 140"/>
                <a:gd name="T65" fmla="*/ 90 h 114"/>
                <a:gd name="T66" fmla="*/ 123 w 140"/>
                <a:gd name="T67" fmla="*/ 103 h 114"/>
                <a:gd name="T68" fmla="*/ 123 w 140"/>
                <a:gd name="T69" fmla="*/ 108 h 114"/>
                <a:gd name="T70" fmla="*/ 123 w 140"/>
                <a:gd name="T71" fmla="*/ 114 h 114"/>
                <a:gd name="T72" fmla="*/ 140 w 140"/>
                <a:gd name="T73" fmla="*/ 11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0" h="114">
                  <a:moveTo>
                    <a:pt x="140" y="112"/>
                  </a:moveTo>
                  <a:lnTo>
                    <a:pt x="140" y="105"/>
                  </a:lnTo>
                  <a:lnTo>
                    <a:pt x="138" y="99"/>
                  </a:lnTo>
                  <a:lnTo>
                    <a:pt x="136" y="86"/>
                  </a:lnTo>
                  <a:lnTo>
                    <a:pt x="131" y="73"/>
                  </a:lnTo>
                  <a:lnTo>
                    <a:pt x="127" y="64"/>
                  </a:lnTo>
                  <a:lnTo>
                    <a:pt x="121" y="55"/>
                  </a:lnTo>
                  <a:lnTo>
                    <a:pt x="114" y="42"/>
                  </a:lnTo>
                  <a:lnTo>
                    <a:pt x="107" y="35"/>
                  </a:lnTo>
                  <a:lnTo>
                    <a:pt x="94" y="27"/>
                  </a:lnTo>
                  <a:lnTo>
                    <a:pt x="86" y="22"/>
                  </a:lnTo>
                  <a:lnTo>
                    <a:pt x="75" y="16"/>
                  </a:lnTo>
                  <a:lnTo>
                    <a:pt x="66" y="11"/>
                  </a:lnTo>
                  <a:lnTo>
                    <a:pt x="53" y="7"/>
                  </a:lnTo>
                  <a:lnTo>
                    <a:pt x="40" y="5"/>
                  </a:lnTo>
                  <a:lnTo>
                    <a:pt x="27" y="2"/>
                  </a:lnTo>
                  <a:lnTo>
                    <a:pt x="16" y="0"/>
                  </a:lnTo>
                  <a:lnTo>
                    <a:pt x="0" y="0"/>
                  </a:lnTo>
                  <a:lnTo>
                    <a:pt x="0" y="18"/>
                  </a:lnTo>
                  <a:lnTo>
                    <a:pt x="16" y="18"/>
                  </a:lnTo>
                  <a:lnTo>
                    <a:pt x="24" y="20"/>
                  </a:lnTo>
                  <a:lnTo>
                    <a:pt x="37" y="20"/>
                  </a:lnTo>
                  <a:lnTo>
                    <a:pt x="46" y="22"/>
                  </a:lnTo>
                  <a:lnTo>
                    <a:pt x="59" y="24"/>
                  </a:lnTo>
                  <a:lnTo>
                    <a:pt x="70" y="29"/>
                  </a:lnTo>
                  <a:lnTo>
                    <a:pt x="77" y="35"/>
                  </a:lnTo>
                  <a:lnTo>
                    <a:pt x="86" y="40"/>
                  </a:lnTo>
                  <a:lnTo>
                    <a:pt x="92" y="46"/>
                  </a:lnTo>
                  <a:lnTo>
                    <a:pt x="103" y="55"/>
                  </a:lnTo>
                  <a:lnTo>
                    <a:pt x="107" y="64"/>
                  </a:lnTo>
                  <a:lnTo>
                    <a:pt x="114" y="73"/>
                  </a:lnTo>
                  <a:lnTo>
                    <a:pt x="118" y="79"/>
                  </a:lnTo>
                  <a:lnTo>
                    <a:pt x="123" y="90"/>
                  </a:lnTo>
                  <a:lnTo>
                    <a:pt x="123" y="103"/>
                  </a:lnTo>
                  <a:lnTo>
                    <a:pt x="123" y="108"/>
                  </a:lnTo>
                  <a:lnTo>
                    <a:pt x="123" y="114"/>
                  </a:lnTo>
                  <a:lnTo>
                    <a:pt x="140" y="1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0" name="Freeform 133">
              <a:extLst>
                <a:ext uri="{FF2B5EF4-FFF2-40B4-BE49-F238E27FC236}">
                  <a16:creationId xmlns:a16="http://schemas.microsoft.com/office/drawing/2014/main" xmlns="" id="{55060922-6BD2-4A1D-89B7-CE13CD89A1A5}"/>
                </a:ext>
              </a:extLst>
            </p:cNvPr>
            <p:cNvSpPr>
              <a:spLocks/>
            </p:cNvSpPr>
            <p:nvPr/>
          </p:nvSpPr>
          <p:spPr bwMode="auto">
            <a:xfrm>
              <a:off x="1540" y="3708"/>
              <a:ext cx="17" cy="2"/>
            </a:xfrm>
            <a:custGeom>
              <a:avLst/>
              <a:gdLst>
                <a:gd name="T0" fmla="*/ 17 w 17"/>
                <a:gd name="T1" fmla="*/ 0 h 2"/>
                <a:gd name="T2" fmla="*/ 0 w 17"/>
                <a:gd name="T3" fmla="*/ 0 h 2"/>
                <a:gd name="T4" fmla="*/ 0 w 17"/>
                <a:gd name="T5" fmla="*/ 2 h 2"/>
                <a:gd name="T6" fmla="*/ 17 w 17"/>
                <a:gd name="T7" fmla="*/ 0 h 2"/>
              </a:gdLst>
              <a:ahLst/>
              <a:cxnLst>
                <a:cxn ang="0">
                  <a:pos x="T0" y="T1"/>
                </a:cxn>
                <a:cxn ang="0">
                  <a:pos x="T2" y="T3"/>
                </a:cxn>
                <a:cxn ang="0">
                  <a:pos x="T4" y="T5"/>
                </a:cxn>
                <a:cxn ang="0">
                  <a:pos x="T6" y="T7"/>
                </a:cxn>
              </a:cxnLst>
              <a:rect l="0" t="0" r="r" b="b"/>
              <a:pathLst>
                <a:path w="17" h="2">
                  <a:moveTo>
                    <a:pt x="17" y="0"/>
                  </a:moveTo>
                  <a:lnTo>
                    <a:pt x="0" y="0"/>
                  </a:lnTo>
                  <a:lnTo>
                    <a:pt x="0" y="2"/>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1" name="Freeform 134">
              <a:extLst>
                <a:ext uri="{FF2B5EF4-FFF2-40B4-BE49-F238E27FC236}">
                  <a16:creationId xmlns:a16="http://schemas.microsoft.com/office/drawing/2014/main" xmlns="" id="{92E38933-0033-48C3-8C2C-79EF811862D8}"/>
                </a:ext>
              </a:extLst>
            </p:cNvPr>
            <p:cNvSpPr>
              <a:spLocks/>
            </p:cNvSpPr>
            <p:nvPr/>
          </p:nvSpPr>
          <p:spPr bwMode="auto">
            <a:xfrm>
              <a:off x="1409" y="3596"/>
              <a:ext cx="15" cy="18"/>
            </a:xfrm>
            <a:custGeom>
              <a:avLst/>
              <a:gdLst>
                <a:gd name="T0" fmla="*/ 8 w 15"/>
                <a:gd name="T1" fmla="*/ 0 h 18"/>
                <a:gd name="T2" fmla="*/ 8 w 15"/>
                <a:gd name="T3" fmla="*/ 18 h 18"/>
                <a:gd name="T4" fmla="*/ 15 w 15"/>
                <a:gd name="T5" fmla="*/ 9 h 18"/>
                <a:gd name="T6" fmla="*/ 0 w 15"/>
                <a:gd name="T7" fmla="*/ 9 h 18"/>
                <a:gd name="T8" fmla="*/ 0 w 15"/>
                <a:gd name="T9" fmla="*/ 0 h 18"/>
                <a:gd name="T10" fmla="*/ 8 w 15"/>
                <a:gd name="T11" fmla="*/ 0 h 18"/>
              </a:gdLst>
              <a:ahLst/>
              <a:cxnLst>
                <a:cxn ang="0">
                  <a:pos x="T0" y="T1"/>
                </a:cxn>
                <a:cxn ang="0">
                  <a:pos x="T2" y="T3"/>
                </a:cxn>
                <a:cxn ang="0">
                  <a:pos x="T4" y="T5"/>
                </a:cxn>
                <a:cxn ang="0">
                  <a:pos x="T6" y="T7"/>
                </a:cxn>
                <a:cxn ang="0">
                  <a:pos x="T8" y="T9"/>
                </a:cxn>
                <a:cxn ang="0">
                  <a:pos x="T10" y="T11"/>
                </a:cxn>
              </a:cxnLst>
              <a:rect l="0" t="0" r="r" b="b"/>
              <a:pathLst>
                <a:path w="15" h="18">
                  <a:moveTo>
                    <a:pt x="8" y="0"/>
                  </a:moveTo>
                  <a:lnTo>
                    <a:pt x="8" y="18"/>
                  </a:lnTo>
                  <a:lnTo>
                    <a:pt x="15" y="9"/>
                  </a:lnTo>
                  <a:lnTo>
                    <a:pt x="0" y="9"/>
                  </a:lnTo>
                  <a:lnTo>
                    <a:pt x="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2" name="Freeform 135">
              <a:extLst>
                <a:ext uri="{FF2B5EF4-FFF2-40B4-BE49-F238E27FC236}">
                  <a16:creationId xmlns:a16="http://schemas.microsoft.com/office/drawing/2014/main" xmlns="" id="{06535683-CD03-412E-B86D-8A1E3E7845FC}"/>
                </a:ext>
              </a:extLst>
            </p:cNvPr>
            <p:cNvSpPr>
              <a:spLocks/>
            </p:cNvSpPr>
            <p:nvPr/>
          </p:nvSpPr>
          <p:spPr bwMode="auto">
            <a:xfrm>
              <a:off x="2268" y="2856"/>
              <a:ext cx="41" cy="230"/>
            </a:xfrm>
            <a:custGeom>
              <a:avLst/>
              <a:gdLst>
                <a:gd name="T0" fmla="*/ 0 w 41"/>
                <a:gd name="T1" fmla="*/ 7 h 230"/>
                <a:gd name="T2" fmla="*/ 11 w 41"/>
                <a:gd name="T3" fmla="*/ 33 h 230"/>
                <a:gd name="T4" fmla="*/ 15 w 41"/>
                <a:gd name="T5" fmla="*/ 48 h 230"/>
                <a:gd name="T6" fmla="*/ 19 w 41"/>
                <a:gd name="T7" fmla="*/ 64 h 230"/>
                <a:gd name="T8" fmla="*/ 22 w 41"/>
                <a:gd name="T9" fmla="*/ 75 h 230"/>
                <a:gd name="T10" fmla="*/ 24 w 41"/>
                <a:gd name="T11" fmla="*/ 88 h 230"/>
                <a:gd name="T12" fmla="*/ 26 w 41"/>
                <a:gd name="T13" fmla="*/ 116 h 230"/>
                <a:gd name="T14" fmla="*/ 24 w 41"/>
                <a:gd name="T15" fmla="*/ 143 h 230"/>
                <a:gd name="T16" fmla="*/ 22 w 41"/>
                <a:gd name="T17" fmla="*/ 156 h 230"/>
                <a:gd name="T18" fmla="*/ 19 w 41"/>
                <a:gd name="T19" fmla="*/ 169 h 230"/>
                <a:gd name="T20" fmla="*/ 15 w 41"/>
                <a:gd name="T21" fmla="*/ 182 h 230"/>
                <a:gd name="T22" fmla="*/ 11 w 41"/>
                <a:gd name="T23" fmla="*/ 197 h 230"/>
                <a:gd name="T24" fmla="*/ 4 w 41"/>
                <a:gd name="T25" fmla="*/ 210 h 230"/>
                <a:gd name="T26" fmla="*/ 0 w 41"/>
                <a:gd name="T27" fmla="*/ 224 h 230"/>
                <a:gd name="T28" fmla="*/ 15 w 41"/>
                <a:gd name="T29" fmla="*/ 230 h 230"/>
                <a:gd name="T30" fmla="*/ 22 w 41"/>
                <a:gd name="T31" fmla="*/ 215 h 230"/>
                <a:gd name="T32" fmla="*/ 28 w 41"/>
                <a:gd name="T33" fmla="*/ 202 h 230"/>
                <a:gd name="T34" fmla="*/ 33 w 41"/>
                <a:gd name="T35" fmla="*/ 186 h 230"/>
                <a:gd name="T36" fmla="*/ 35 w 41"/>
                <a:gd name="T37" fmla="*/ 173 h 230"/>
                <a:gd name="T38" fmla="*/ 37 w 41"/>
                <a:gd name="T39" fmla="*/ 160 h 230"/>
                <a:gd name="T40" fmla="*/ 39 w 41"/>
                <a:gd name="T41" fmla="*/ 143 h 230"/>
                <a:gd name="T42" fmla="*/ 41 w 41"/>
                <a:gd name="T43" fmla="*/ 116 h 230"/>
                <a:gd name="T44" fmla="*/ 39 w 41"/>
                <a:gd name="T45" fmla="*/ 86 h 230"/>
                <a:gd name="T46" fmla="*/ 37 w 41"/>
                <a:gd name="T47" fmla="*/ 73 h 230"/>
                <a:gd name="T48" fmla="*/ 35 w 41"/>
                <a:gd name="T49" fmla="*/ 57 h 230"/>
                <a:gd name="T50" fmla="*/ 33 w 41"/>
                <a:gd name="T51" fmla="*/ 44 h 230"/>
                <a:gd name="T52" fmla="*/ 28 w 41"/>
                <a:gd name="T53" fmla="*/ 31 h 230"/>
                <a:gd name="T54" fmla="*/ 15 w 41"/>
                <a:gd name="T55" fmla="*/ 0 h 230"/>
                <a:gd name="T56" fmla="*/ 0 w 41"/>
                <a:gd name="T57" fmla="*/ 7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 h="230">
                  <a:moveTo>
                    <a:pt x="0" y="7"/>
                  </a:moveTo>
                  <a:lnTo>
                    <a:pt x="11" y="33"/>
                  </a:lnTo>
                  <a:lnTo>
                    <a:pt x="15" y="48"/>
                  </a:lnTo>
                  <a:lnTo>
                    <a:pt x="19" y="64"/>
                  </a:lnTo>
                  <a:lnTo>
                    <a:pt x="22" y="75"/>
                  </a:lnTo>
                  <a:lnTo>
                    <a:pt x="24" y="88"/>
                  </a:lnTo>
                  <a:lnTo>
                    <a:pt x="26" y="116"/>
                  </a:lnTo>
                  <a:lnTo>
                    <a:pt x="24" y="143"/>
                  </a:lnTo>
                  <a:lnTo>
                    <a:pt x="22" y="156"/>
                  </a:lnTo>
                  <a:lnTo>
                    <a:pt x="19" y="169"/>
                  </a:lnTo>
                  <a:lnTo>
                    <a:pt x="15" y="182"/>
                  </a:lnTo>
                  <a:lnTo>
                    <a:pt x="11" y="197"/>
                  </a:lnTo>
                  <a:lnTo>
                    <a:pt x="4" y="210"/>
                  </a:lnTo>
                  <a:lnTo>
                    <a:pt x="0" y="224"/>
                  </a:lnTo>
                  <a:lnTo>
                    <a:pt x="15" y="230"/>
                  </a:lnTo>
                  <a:lnTo>
                    <a:pt x="22" y="215"/>
                  </a:lnTo>
                  <a:lnTo>
                    <a:pt x="28" y="202"/>
                  </a:lnTo>
                  <a:lnTo>
                    <a:pt x="33" y="186"/>
                  </a:lnTo>
                  <a:lnTo>
                    <a:pt x="35" y="173"/>
                  </a:lnTo>
                  <a:lnTo>
                    <a:pt x="37" y="160"/>
                  </a:lnTo>
                  <a:lnTo>
                    <a:pt x="39" y="143"/>
                  </a:lnTo>
                  <a:lnTo>
                    <a:pt x="41" y="116"/>
                  </a:lnTo>
                  <a:lnTo>
                    <a:pt x="39" y="86"/>
                  </a:lnTo>
                  <a:lnTo>
                    <a:pt x="37" y="73"/>
                  </a:lnTo>
                  <a:lnTo>
                    <a:pt x="35" y="57"/>
                  </a:lnTo>
                  <a:lnTo>
                    <a:pt x="33" y="44"/>
                  </a:lnTo>
                  <a:lnTo>
                    <a:pt x="28" y="31"/>
                  </a:lnTo>
                  <a:lnTo>
                    <a:pt x="15"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3" name="Freeform 136">
              <a:extLst>
                <a:ext uri="{FF2B5EF4-FFF2-40B4-BE49-F238E27FC236}">
                  <a16:creationId xmlns:a16="http://schemas.microsoft.com/office/drawing/2014/main" xmlns="" id="{CF121428-791B-4028-A5F1-4ECA7B944DAD}"/>
                </a:ext>
              </a:extLst>
            </p:cNvPr>
            <p:cNvSpPr>
              <a:spLocks/>
            </p:cNvSpPr>
            <p:nvPr/>
          </p:nvSpPr>
          <p:spPr bwMode="auto">
            <a:xfrm>
              <a:off x="2274" y="2966"/>
              <a:ext cx="197" cy="125"/>
            </a:xfrm>
            <a:custGeom>
              <a:avLst/>
              <a:gdLst>
                <a:gd name="T0" fmla="*/ 0 w 197"/>
                <a:gd name="T1" fmla="*/ 125 h 125"/>
                <a:gd name="T2" fmla="*/ 11 w 197"/>
                <a:gd name="T3" fmla="*/ 125 h 125"/>
                <a:gd name="T4" fmla="*/ 24 w 197"/>
                <a:gd name="T5" fmla="*/ 125 h 125"/>
                <a:gd name="T6" fmla="*/ 33 w 197"/>
                <a:gd name="T7" fmla="*/ 125 h 125"/>
                <a:gd name="T8" fmla="*/ 46 w 197"/>
                <a:gd name="T9" fmla="*/ 122 h 125"/>
                <a:gd name="T10" fmla="*/ 68 w 197"/>
                <a:gd name="T11" fmla="*/ 114 h 125"/>
                <a:gd name="T12" fmla="*/ 81 w 197"/>
                <a:gd name="T13" fmla="*/ 107 h 125"/>
                <a:gd name="T14" fmla="*/ 94 w 197"/>
                <a:gd name="T15" fmla="*/ 100 h 125"/>
                <a:gd name="T16" fmla="*/ 107 w 197"/>
                <a:gd name="T17" fmla="*/ 94 h 125"/>
                <a:gd name="T18" fmla="*/ 118 w 197"/>
                <a:gd name="T19" fmla="*/ 85 h 125"/>
                <a:gd name="T20" fmla="*/ 145 w 197"/>
                <a:gd name="T21" fmla="*/ 63 h 125"/>
                <a:gd name="T22" fmla="*/ 171 w 197"/>
                <a:gd name="T23" fmla="*/ 39 h 125"/>
                <a:gd name="T24" fmla="*/ 197 w 197"/>
                <a:gd name="T25" fmla="*/ 11 h 125"/>
                <a:gd name="T26" fmla="*/ 184 w 197"/>
                <a:gd name="T27" fmla="*/ 0 h 125"/>
                <a:gd name="T28" fmla="*/ 160 w 197"/>
                <a:gd name="T29" fmla="*/ 26 h 125"/>
                <a:gd name="T30" fmla="*/ 131 w 197"/>
                <a:gd name="T31" fmla="*/ 52 h 125"/>
                <a:gd name="T32" fmla="*/ 110 w 197"/>
                <a:gd name="T33" fmla="*/ 72 h 125"/>
                <a:gd name="T34" fmla="*/ 97 w 197"/>
                <a:gd name="T35" fmla="*/ 81 h 125"/>
                <a:gd name="T36" fmla="*/ 86 w 197"/>
                <a:gd name="T37" fmla="*/ 87 h 125"/>
                <a:gd name="T38" fmla="*/ 75 w 197"/>
                <a:gd name="T39" fmla="*/ 94 h 125"/>
                <a:gd name="T40" fmla="*/ 64 w 197"/>
                <a:gd name="T41" fmla="*/ 98 h 125"/>
                <a:gd name="T42" fmla="*/ 42 w 197"/>
                <a:gd name="T43" fmla="*/ 105 h 125"/>
                <a:gd name="T44" fmla="*/ 31 w 197"/>
                <a:gd name="T45" fmla="*/ 107 h 125"/>
                <a:gd name="T46" fmla="*/ 22 w 197"/>
                <a:gd name="T47" fmla="*/ 107 h 125"/>
                <a:gd name="T48" fmla="*/ 11 w 197"/>
                <a:gd name="T49" fmla="*/ 107 h 125"/>
                <a:gd name="T50" fmla="*/ 0 w 197"/>
                <a:gd name="T51" fmla="*/ 107 h 125"/>
                <a:gd name="T52" fmla="*/ 0 w 197"/>
                <a:gd name="T53"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7" h="125">
                  <a:moveTo>
                    <a:pt x="0" y="125"/>
                  </a:moveTo>
                  <a:lnTo>
                    <a:pt x="11" y="125"/>
                  </a:lnTo>
                  <a:lnTo>
                    <a:pt x="24" y="125"/>
                  </a:lnTo>
                  <a:lnTo>
                    <a:pt x="33" y="125"/>
                  </a:lnTo>
                  <a:lnTo>
                    <a:pt x="46" y="122"/>
                  </a:lnTo>
                  <a:lnTo>
                    <a:pt x="68" y="114"/>
                  </a:lnTo>
                  <a:lnTo>
                    <a:pt x="81" y="107"/>
                  </a:lnTo>
                  <a:lnTo>
                    <a:pt x="94" y="100"/>
                  </a:lnTo>
                  <a:lnTo>
                    <a:pt x="107" y="94"/>
                  </a:lnTo>
                  <a:lnTo>
                    <a:pt x="118" y="85"/>
                  </a:lnTo>
                  <a:lnTo>
                    <a:pt x="145" y="63"/>
                  </a:lnTo>
                  <a:lnTo>
                    <a:pt x="171" y="39"/>
                  </a:lnTo>
                  <a:lnTo>
                    <a:pt x="197" y="11"/>
                  </a:lnTo>
                  <a:lnTo>
                    <a:pt x="184" y="0"/>
                  </a:lnTo>
                  <a:lnTo>
                    <a:pt x="160" y="26"/>
                  </a:lnTo>
                  <a:lnTo>
                    <a:pt x="131" y="52"/>
                  </a:lnTo>
                  <a:lnTo>
                    <a:pt x="110" y="72"/>
                  </a:lnTo>
                  <a:lnTo>
                    <a:pt x="97" y="81"/>
                  </a:lnTo>
                  <a:lnTo>
                    <a:pt x="86" y="87"/>
                  </a:lnTo>
                  <a:lnTo>
                    <a:pt x="75" y="94"/>
                  </a:lnTo>
                  <a:lnTo>
                    <a:pt x="64" y="98"/>
                  </a:lnTo>
                  <a:lnTo>
                    <a:pt x="42" y="105"/>
                  </a:lnTo>
                  <a:lnTo>
                    <a:pt x="31" y="107"/>
                  </a:lnTo>
                  <a:lnTo>
                    <a:pt x="22" y="107"/>
                  </a:lnTo>
                  <a:lnTo>
                    <a:pt x="11" y="107"/>
                  </a:lnTo>
                  <a:lnTo>
                    <a:pt x="0" y="107"/>
                  </a:lnTo>
                  <a:lnTo>
                    <a:pt x="0" y="1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4" name="Freeform 137">
              <a:extLst>
                <a:ext uri="{FF2B5EF4-FFF2-40B4-BE49-F238E27FC236}">
                  <a16:creationId xmlns:a16="http://schemas.microsoft.com/office/drawing/2014/main" xmlns="" id="{C60880B8-41BD-499D-8D10-A95A4BB3C5CC}"/>
                </a:ext>
              </a:extLst>
            </p:cNvPr>
            <p:cNvSpPr>
              <a:spLocks/>
            </p:cNvSpPr>
            <p:nvPr/>
          </p:nvSpPr>
          <p:spPr bwMode="auto">
            <a:xfrm>
              <a:off x="2263" y="3073"/>
              <a:ext cx="20" cy="18"/>
            </a:xfrm>
            <a:custGeom>
              <a:avLst/>
              <a:gdLst>
                <a:gd name="T0" fmla="*/ 5 w 20"/>
                <a:gd name="T1" fmla="*/ 7 h 18"/>
                <a:gd name="T2" fmla="*/ 20 w 20"/>
                <a:gd name="T3" fmla="*/ 13 h 18"/>
                <a:gd name="T4" fmla="*/ 11 w 20"/>
                <a:gd name="T5" fmla="*/ 0 h 18"/>
                <a:gd name="T6" fmla="*/ 11 w 20"/>
                <a:gd name="T7" fmla="*/ 18 h 18"/>
                <a:gd name="T8" fmla="*/ 0 w 20"/>
                <a:gd name="T9" fmla="*/ 18 h 18"/>
                <a:gd name="T10" fmla="*/ 5 w 20"/>
                <a:gd name="T11" fmla="*/ 7 h 18"/>
              </a:gdLst>
              <a:ahLst/>
              <a:cxnLst>
                <a:cxn ang="0">
                  <a:pos x="T0" y="T1"/>
                </a:cxn>
                <a:cxn ang="0">
                  <a:pos x="T2" y="T3"/>
                </a:cxn>
                <a:cxn ang="0">
                  <a:pos x="T4" y="T5"/>
                </a:cxn>
                <a:cxn ang="0">
                  <a:pos x="T6" y="T7"/>
                </a:cxn>
                <a:cxn ang="0">
                  <a:pos x="T8" y="T9"/>
                </a:cxn>
                <a:cxn ang="0">
                  <a:pos x="T10" y="T11"/>
                </a:cxn>
              </a:cxnLst>
              <a:rect l="0" t="0" r="r" b="b"/>
              <a:pathLst>
                <a:path w="20" h="18">
                  <a:moveTo>
                    <a:pt x="5" y="7"/>
                  </a:moveTo>
                  <a:lnTo>
                    <a:pt x="20" y="13"/>
                  </a:lnTo>
                  <a:lnTo>
                    <a:pt x="11" y="0"/>
                  </a:lnTo>
                  <a:lnTo>
                    <a:pt x="11" y="18"/>
                  </a:lnTo>
                  <a:lnTo>
                    <a:pt x="0" y="18"/>
                  </a:lnTo>
                  <a:lnTo>
                    <a:pt x="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5" name="Freeform 138">
              <a:extLst>
                <a:ext uri="{FF2B5EF4-FFF2-40B4-BE49-F238E27FC236}">
                  <a16:creationId xmlns:a16="http://schemas.microsoft.com/office/drawing/2014/main" xmlns="" id="{3905813F-E0D3-4FF7-B6BB-E1E38F5399D4}"/>
                </a:ext>
              </a:extLst>
            </p:cNvPr>
            <p:cNvSpPr>
              <a:spLocks/>
            </p:cNvSpPr>
            <p:nvPr/>
          </p:nvSpPr>
          <p:spPr bwMode="auto">
            <a:xfrm>
              <a:off x="2274" y="2852"/>
              <a:ext cx="197" cy="125"/>
            </a:xfrm>
            <a:custGeom>
              <a:avLst/>
              <a:gdLst>
                <a:gd name="T0" fmla="*/ 197 w 197"/>
                <a:gd name="T1" fmla="*/ 114 h 125"/>
                <a:gd name="T2" fmla="*/ 166 w 197"/>
                <a:gd name="T3" fmla="*/ 85 h 125"/>
                <a:gd name="T4" fmla="*/ 140 w 197"/>
                <a:gd name="T5" fmla="*/ 59 h 125"/>
                <a:gd name="T6" fmla="*/ 112 w 197"/>
                <a:gd name="T7" fmla="*/ 39 h 125"/>
                <a:gd name="T8" fmla="*/ 88 w 197"/>
                <a:gd name="T9" fmla="*/ 24 h 125"/>
                <a:gd name="T10" fmla="*/ 64 w 197"/>
                <a:gd name="T11" fmla="*/ 11 h 125"/>
                <a:gd name="T12" fmla="*/ 53 w 197"/>
                <a:gd name="T13" fmla="*/ 6 h 125"/>
                <a:gd name="T14" fmla="*/ 42 w 197"/>
                <a:gd name="T15" fmla="*/ 4 h 125"/>
                <a:gd name="T16" fmla="*/ 31 w 197"/>
                <a:gd name="T17" fmla="*/ 2 h 125"/>
                <a:gd name="T18" fmla="*/ 20 w 197"/>
                <a:gd name="T19" fmla="*/ 0 h 125"/>
                <a:gd name="T20" fmla="*/ 9 w 197"/>
                <a:gd name="T21" fmla="*/ 0 h 125"/>
                <a:gd name="T22" fmla="*/ 0 w 197"/>
                <a:gd name="T23" fmla="*/ 0 h 125"/>
                <a:gd name="T24" fmla="*/ 0 w 197"/>
                <a:gd name="T25" fmla="*/ 15 h 125"/>
                <a:gd name="T26" fmla="*/ 11 w 197"/>
                <a:gd name="T27" fmla="*/ 15 h 125"/>
                <a:gd name="T28" fmla="*/ 20 w 197"/>
                <a:gd name="T29" fmla="*/ 15 h 125"/>
                <a:gd name="T30" fmla="*/ 29 w 197"/>
                <a:gd name="T31" fmla="*/ 17 h 125"/>
                <a:gd name="T32" fmla="*/ 37 w 197"/>
                <a:gd name="T33" fmla="*/ 17 h 125"/>
                <a:gd name="T34" fmla="*/ 46 w 197"/>
                <a:gd name="T35" fmla="*/ 22 h 125"/>
                <a:gd name="T36" fmla="*/ 57 w 197"/>
                <a:gd name="T37" fmla="*/ 26 h 125"/>
                <a:gd name="T38" fmla="*/ 79 w 197"/>
                <a:gd name="T39" fmla="*/ 37 h 125"/>
                <a:gd name="T40" fmla="*/ 105 w 197"/>
                <a:gd name="T41" fmla="*/ 52 h 125"/>
                <a:gd name="T42" fmla="*/ 129 w 197"/>
                <a:gd name="T43" fmla="*/ 72 h 125"/>
                <a:gd name="T44" fmla="*/ 158 w 197"/>
                <a:gd name="T45" fmla="*/ 96 h 125"/>
                <a:gd name="T46" fmla="*/ 184 w 197"/>
                <a:gd name="T47" fmla="*/ 125 h 125"/>
                <a:gd name="T48" fmla="*/ 197 w 197"/>
                <a:gd name="T49" fmla="*/ 11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7" h="125">
                  <a:moveTo>
                    <a:pt x="197" y="114"/>
                  </a:moveTo>
                  <a:lnTo>
                    <a:pt x="166" y="85"/>
                  </a:lnTo>
                  <a:lnTo>
                    <a:pt x="140" y="59"/>
                  </a:lnTo>
                  <a:lnTo>
                    <a:pt x="112" y="39"/>
                  </a:lnTo>
                  <a:lnTo>
                    <a:pt x="88" y="24"/>
                  </a:lnTo>
                  <a:lnTo>
                    <a:pt x="64" y="11"/>
                  </a:lnTo>
                  <a:lnTo>
                    <a:pt x="53" y="6"/>
                  </a:lnTo>
                  <a:lnTo>
                    <a:pt x="42" y="4"/>
                  </a:lnTo>
                  <a:lnTo>
                    <a:pt x="31" y="2"/>
                  </a:lnTo>
                  <a:lnTo>
                    <a:pt x="20" y="0"/>
                  </a:lnTo>
                  <a:lnTo>
                    <a:pt x="9" y="0"/>
                  </a:lnTo>
                  <a:lnTo>
                    <a:pt x="0" y="0"/>
                  </a:lnTo>
                  <a:lnTo>
                    <a:pt x="0" y="15"/>
                  </a:lnTo>
                  <a:lnTo>
                    <a:pt x="11" y="15"/>
                  </a:lnTo>
                  <a:lnTo>
                    <a:pt x="20" y="15"/>
                  </a:lnTo>
                  <a:lnTo>
                    <a:pt x="29" y="17"/>
                  </a:lnTo>
                  <a:lnTo>
                    <a:pt x="37" y="17"/>
                  </a:lnTo>
                  <a:lnTo>
                    <a:pt x="46" y="22"/>
                  </a:lnTo>
                  <a:lnTo>
                    <a:pt x="57" y="26"/>
                  </a:lnTo>
                  <a:lnTo>
                    <a:pt x="79" y="37"/>
                  </a:lnTo>
                  <a:lnTo>
                    <a:pt x="105" y="52"/>
                  </a:lnTo>
                  <a:lnTo>
                    <a:pt x="129" y="72"/>
                  </a:lnTo>
                  <a:lnTo>
                    <a:pt x="158" y="96"/>
                  </a:lnTo>
                  <a:lnTo>
                    <a:pt x="184" y="125"/>
                  </a:lnTo>
                  <a:lnTo>
                    <a:pt x="197" y="1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6" name="Freeform 139">
              <a:extLst>
                <a:ext uri="{FF2B5EF4-FFF2-40B4-BE49-F238E27FC236}">
                  <a16:creationId xmlns:a16="http://schemas.microsoft.com/office/drawing/2014/main" xmlns="" id="{F3165852-587F-4A3D-A452-C6FE2E0523BB}"/>
                </a:ext>
              </a:extLst>
            </p:cNvPr>
            <p:cNvSpPr>
              <a:spLocks/>
            </p:cNvSpPr>
            <p:nvPr/>
          </p:nvSpPr>
          <p:spPr bwMode="auto">
            <a:xfrm>
              <a:off x="2458" y="2966"/>
              <a:ext cx="20" cy="11"/>
            </a:xfrm>
            <a:custGeom>
              <a:avLst/>
              <a:gdLst>
                <a:gd name="T0" fmla="*/ 13 w 20"/>
                <a:gd name="T1" fmla="*/ 11 h 11"/>
                <a:gd name="T2" fmla="*/ 0 w 20"/>
                <a:gd name="T3" fmla="*/ 0 h 11"/>
                <a:gd name="T4" fmla="*/ 0 w 20"/>
                <a:gd name="T5" fmla="*/ 11 h 11"/>
                <a:gd name="T6" fmla="*/ 13 w 20"/>
                <a:gd name="T7" fmla="*/ 0 h 11"/>
                <a:gd name="T8" fmla="*/ 20 w 20"/>
                <a:gd name="T9" fmla="*/ 6 h 11"/>
                <a:gd name="T10" fmla="*/ 13 w 20"/>
                <a:gd name="T11" fmla="*/ 11 h 11"/>
              </a:gdLst>
              <a:ahLst/>
              <a:cxnLst>
                <a:cxn ang="0">
                  <a:pos x="T0" y="T1"/>
                </a:cxn>
                <a:cxn ang="0">
                  <a:pos x="T2" y="T3"/>
                </a:cxn>
                <a:cxn ang="0">
                  <a:pos x="T4" y="T5"/>
                </a:cxn>
                <a:cxn ang="0">
                  <a:pos x="T6" y="T7"/>
                </a:cxn>
                <a:cxn ang="0">
                  <a:pos x="T8" y="T9"/>
                </a:cxn>
                <a:cxn ang="0">
                  <a:pos x="T10" y="T11"/>
                </a:cxn>
              </a:cxnLst>
              <a:rect l="0" t="0" r="r" b="b"/>
              <a:pathLst>
                <a:path w="20" h="11">
                  <a:moveTo>
                    <a:pt x="13" y="11"/>
                  </a:moveTo>
                  <a:lnTo>
                    <a:pt x="0" y="0"/>
                  </a:lnTo>
                  <a:lnTo>
                    <a:pt x="0" y="11"/>
                  </a:lnTo>
                  <a:lnTo>
                    <a:pt x="13" y="0"/>
                  </a:lnTo>
                  <a:lnTo>
                    <a:pt x="20" y="6"/>
                  </a:lnTo>
                  <a:lnTo>
                    <a:pt x="13"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7" name="Freeform 140">
              <a:extLst>
                <a:ext uri="{FF2B5EF4-FFF2-40B4-BE49-F238E27FC236}">
                  <a16:creationId xmlns:a16="http://schemas.microsoft.com/office/drawing/2014/main" xmlns="" id="{9F12C9DA-F710-4CB5-8DEB-65BDF166D417}"/>
                </a:ext>
              </a:extLst>
            </p:cNvPr>
            <p:cNvSpPr>
              <a:spLocks/>
            </p:cNvSpPr>
            <p:nvPr/>
          </p:nvSpPr>
          <p:spPr bwMode="auto">
            <a:xfrm>
              <a:off x="2263" y="2852"/>
              <a:ext cx="20" cy="15"/>
            </a:xfrm>
            <a:custGeom>
              <a:avLst/>
              <a:gdLst>
                <a:gd name="T0" fmla="*/ 11 w 20"/>
                <a:gd name="T1" fmla="*/ 0 h 15"/>
                <a:gd name="T2" fmla="*/ 11 w 20"/>
                <a:gd name="T3" fmla="*/ 15 h 15"/>
                <a:gd name="T4" fmla="*/ 20 w 20"/>
                <a:gd name="T5" fmla="*/ 4 h 15"/>
                <a:gd name="T6" fmla="*/ 5 w 20"/>
                <a:gd name="T7" fmla="*/ 11 h 15"/>
                <a:gd name="T8" fmla="*/ 0 w 20"/>
                <a:gd name="T9" fmla="*/ 2 h 15"/>
                <a:gd name="T10" fmla="*/ 11 w 20"/>
                <a:gd name="T11" fmla="*/ 0 h 15"/>
              </a:gdLst>
              <a:ahLst/>
              <a:cxnLst>
                <a:cxn ang="0">
                  <a:pos x="T0" y="T1"/>
                </a:cxn>
                <a:cxn ang="0">
                  <a:pos x="T2" y="T3"/>
                </a:cxn>
                <a:cxn ang="0">
                  <a:pos x="T4" y="T5"/>
                </a:cxn>
                <a:cxn ang="0">
                  <a:pos x="T6" y="T7"/>
                </a:cxn>
                <a:cxn ang="0">
                  <a:pos x="T8" y="T9"/>
                </a:cxn>
                <a:cxn ang="0">
                  <a:pos x="T10" y="T11"/>
                </a:cxn>
              </a:cxnLst>
              <a:rect l="0" t="0" r="r" b="b"/>
              <a:pathLst>
                <a:path w="20" h="15">
                  <a:moveTo>
                    <a:pt x="11" y="0"/>
                  </a:moveTo>
                  <a:lnTo>
                    <a:pt x="11" y="15"/>
                  </a:lnTo>
                  <a:lnTo>
                    <a:pt x="20" y="4"/>
                  </a:lnTo>
                  <a:lnTo>
                    <a:pt x="5" y="11"/>
                  </a:lnTo>
                  <a:lnTo>
                    <a:pt x="0" y="2"/>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8" name="Freeform 141">
              <a:extLst>
                <a:ext uri="{FF2B5EF4-FFF2-40B4-BE49-F238E27FC236}">
                  <a16:creationId xmlns:a16="http://schemas.microsoft.com/office/drawing/2014/main" xmlns="" id="{4544C67C-18BC-44EE-B56A-C0692A18618C}"/>
                </a:ext>
              </a:extLst>
            </p:cNvPr>
            <p:cNvSpPr>
              <a:spLocks/>
            </p:cNvSpPr>
            <p:nvPr/>
          </p:nvSpPr>
          <p:spPr bwMode="auto">
            <a:xfrm>
              <a:off x="2274" y="3563"/>
              <a:ext cx="44" cy="228"/>
            </a:xfrm>
            <a:custGeom>
              <a:avLst/>
              <a:gdLst>
                <a:gd name="T0" fmla="*/ 0 w 44"/>
                <a:gd name="T1" fmla="*/ 5 h 228"/>
                <a:gd name="T2" fmla="*/ 13 w 44"/>
                <a:gd name="T3" fmla="*/ 31 h 228"/>
                <a:gd name="T4" fmla="*/ 18 w 44"/>
                <a:gd name="T5" fmla="*/ 46 h 228"/>
                <a:gd name="T6" fmla="*/ 22 w 44"/>
                <a:gd name="T7" fmla="*/ 60 h 228"/>
                <a:gd name="T8" fmla="*/ 24 w 44"/>
                <a:gd name="T9" fmla="*/ 73 h 228"/>
                <a:gd name="T10" fmla="*/ 27 w 44"/>
                <a:gd name="T11" fmla="*/ 88 h 228"/>
                <a:gd name="T12" fmla="*/ 29 w 44"/>
                <a:gd name="T13" fmla="*/ 112 h 228"/>
                <a:gd name="T14" fmla="*/ 27 w 44"/>
                <a:gd name="T15" fmla="*/ 141 h 228"/>
                <a:gd name="T16" fmla="*/ 24 w 44"/>
                <a:gd name="T17" fmla="*/ 154 h 228"/>
                <a:gd name="T18" fmla="*/ 22 w 44"/>
                <a:gd name="T19" fmla="*/ 167 h 228"/>
                <a:gd name="T20" fmla="*/ 18 w 44"/>
                <a:gd name="T21" fmla="*/ 182 h 228"/>
                <a:gd name="T22" fmla="*/ 13 w 44"/>
                <a:gd name="T23" fmla="*/ 193 h 228"/>
                <a:gd name="T24" fmla="*/ 7 w 44"/>
                <a:gd name="T25" fmla="*/ 206 h 228"/>
                <a:gd name="T26" fmla="*/ 0 w 44"/>
                <a:gd name="T27" fmla="*/ 222 h 228"/>
                <a:gd name="T28" fmla="*/ 18 w 44"/>
                <a:gd name="T29" fmla="*/ 228 h 228"/>
                <a:gd name="T30" fmla="*/ 24 w 44"/>
                <a:gd name="T31" fmla="*/ 215 h 228"/>
                <a:gd name="T32" fmla="*/ 29 w 44"/>
                <a:gd name="T33" fmla="*/ 200 h 228"/>
                <a:gd name="T34" fmla="*/ 33 w 44"/>
                <a:gd name="T35" fmla="*/ 187 h 228"/>
                <a:gd name="T36" fmla="*/ 37 w 44"/>
                <a:gd name="T37" fmla="*/ 171 h 228"/>
                <a:gd name="T38" fmla="*/ 40 w 44"/>
                <a:gd name="T39" fmla="*/ 156 h 228"/>
                <a:gd name="T40" fmla="*/ 42 w 44"/>
                <a:gd name="T41" fmla="*/ 141 h 228"/>
                <a:gd name="T42" fmla="*/ 44 w 44"/>
                <a:gd name="T43" fmla="*/ 112 h 228"/>
                <a:gd name="T44" fmla="*/ 42 w 44"/>
                <a:gd name="T45" fmla="*/ 86 h 228"/>
                <a:gd name="T46" fmla="*/ 40 w 44"/>
                <a:gd name="T47" fmla="*/ 71 h 228"/>
                <a:gd name="T48" fmla="*/ 37 w 44"/>
                <a:gd name="T49" fmla="*/ 55 h 228"/>
                <a:gd name="T50" fmla="*/ 33 w 44"/>
                <a:gd name="T51" fmla="*/ 42 h 228"/>
                <a:gd name="T52" fmla="*/ 29 w 44"/>
                <a:gd name="T53" fmla="*/ 27 h 228"/>
                <a:gd name="T54" fmla="*/ 18 w 44"/>
                <a:gd name="T55" fmla="*/ 0 h 228"/>
                <a:gd name="T56" fmla="*/ 0 w 44"/>
                <a:gd name="T57" fmla="*/ 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228">
                  <a:moveTo>
                    <a:pt x="0" y="5"/>
                  </a:moveTo>
                  <a:lnTo>
                    <a:pt x="13" y="31"/>
                  </a:lnTo>
                  <a:lnTo>
                    <a:pt x="18" y="46"/>
                  </a:lnTo>
                  <a:lnTo>
                    <a:pt x="22" y="60"/>
                  </a:lnTo>
                  <a:lnTo>
                    <a:pt x="24" y="73"/>
                  </a:lnTo>
                  <a:lnTo>
                    <a:pt x="27" y="88"/>
                  </a:lnTo>
                  <a:lnTo>
                    <a:pt x="29" y="112"/>
                  </a:lnTo>
                  <a:lnTo>
                    <a:pt x="27" y="141"/>
                  </a:lnTo>
                  <a:lnTo>
                    <a:pt x="24" y="154"/>
                  </a:lnTo>
                  <a:lnTo>
                    <a:pt x="22" y="167"/>
                  </a:lnTo>
                  <a:lnTo>
                    <a:pt x="18" y="182"/>
                  </a:lnTo>
                  <a:lnTo>
                    <a:pt x="13" y="193"/>
                  </a:lnTo>
                  <a:lnTo>
                    <a:pt x="7" y="206"/>
                  </a:lnTo>
                  <a:lnTo>
                    <a:pt x="0" y="222"/>
                  </a:lnTo>
                  <a:lnTo>
                    <a:pt x="18" y="228"/>
                  </a:lnTo>
                  <a:lnTo>
                    <a:pt x="24" y="215"/>
                  </a:lnTo>
                  <a:lnTo>
                    <a:pt x="29" y="200"/>
                  </a:lnTo>
                  <a:lnTo>
                    <a:pt x="33" y="187"/>
                  </a:lnTo>
                  <a:lnTo>
                    <a:pt x="37" y="171"/>
                  </a:lnTo>
                  <a:lnTo>
                    <a:pt x="40" y="156"/>
                  </a:lnTo>
                  <a:lnTo>
                    <a:pt x="42" y="141"/>
                  </a:lnTo>
                  <a:lnTo>
                    <a:pt x="44" y="112"/>
                  </a:lnTo>
                  <a:lnTo>
                    <a:pt x="42" y="86"/>
                  </a:lnTo>
                  <a:lnTo>
                    <a:pt x="40" y="71"/>
                  </a:lnTo>
                  <a:lnTo>
                    <a:pt x="37" y="55"/>
                  </a:lnTo>
                  <a:lnTo>
                    <a:pt x="33" y="42"/>
                  </a:lnTo>
                  <a:lnTo>
                    <a:pt x="29" y="27"/>
                  </a:lnTo>
                  <a:lnTo>
                    <a:pt x="18"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9" name="Freeform 142">
              <a:extLst>
                <a:ext uri="{FF2B5EF4-FFF2-40B4-BE49-F238E27FC236}">
                  <a16:creationId xmlns:a16="http://schemas.microsoft.com/office/drawing/2014/main" xmlns="" id="{46CA34F7-D971-4D37-9FB3-D92F2D77D3EE}"/>
                </a:ext>
              </a:extLst>
            </p:cNvPr>
            <p:cNvSpPr>
              <a:spLocks/>
            </p:cNvSpPr>
            <p:nvPr/>
          </p:nvSpPr>
          <p:spPr bwMode="auto">
            <a:xfrm>
              <a:off x="2283" y="3669"/>
              <a:ext cx="197" cy="127"/>
            </a:xfrm>
            <a:custGeom>
              <a:avLst/>
              <a:gdLst>
                <a:gd name="T0" fmla="*/ 0 w 197"/>
                <a:gd name="T1" fmla="*/ 127 h 127"/>
                <a:gd name="T2" fmla="*/ 11 w 197"/>
                <a:gd name="T3" fmla="*/ 127 h 127"/>
                <a:gd name="T4" fmla="*/ 22 w 197"/>
                <a:gd name="T5" fmla="*/ 127 h 127"/>
                <a:gd name="T6" fmla="*/ 33 w 197"/>
                <a:gd name="T7" fmla="*/ 127 h 127"/>
                <a:gd name="T8" fmla="*/ 44 w 197"/>
                <a:gd name="T9" fmla="*/ 124 h 127"/>
                <a:gd name="T10" fmla="*/ 68 w 197"/>
                <a:gd name="T11" fmla="*/ 116 h 127"/>
                <a:gd name="T12" fmla="*/ 81 w 197"/>
                <a:gd name="T13" fmla="*/ 111 h 127"/>
                <a:gd name="T14" fmla="*/ 92 w 197"/>
                <a:gd name="T15" fmla="*/ 100 h 127"/>
                <a:gd name="T16" fmla="*/ 105 w 197"/>
                <a:gd name="T17" fmla="*/ 96 h 127"/>
                <a:gd name="T18" fmla="*/ 118 w 197"/>
                <a:gd name="T19" fmla="*/ 85 h 127"/>
                <a:gd name="T20" fmla="*/ 144 w 197"/>
                <a:gd name="T21" fmla="*/ 65 h 127"/>
                <a:gd name="T22" fmla="*/ 171 w 197"/>
                <a:gd name="T23" fmla="*/ 41 h 127"/>
                <a:gd name="T24" fmla="*/ 197 w 197"/>
                <a:gd name="T25" fmla="*/ 13 h 127"/>
                <a:gd name="T26" fmla="*/ 184 w 197"/>
                <a:gd name="T27" fmla="*/ 0 h 127"/>
                <a:gd name="T28" fmla="*/ 157 w 197"/>
                <a:gd name="T29" fmla="*/ 30 h 127"/>
                <a:gd name="T30" fmla="*/ 131 w 197"/>
                <a:gd name="T31" fmla="*/ 52 h 127"/>
                <a:gd name="T32" fmla="*/ 107 w 197"/>
                <a:gd name="T33" fmla="*/ 74 h 127"/>
                <a:gd name="T34" fmla="*/ 96 w 197"/>
                <a:gd name="T35" fmla="*/ 83 h 127"/>
                <a:gd name="T36" fmla="*/ 85 w 197"/>
                <a:gd name="T37" fmla="*/ 87 h 127"/>
                <a:gd name="T38" fmla="*/ 72 w 197"/>
                <a:gd name="T39" fmla="*/ 96 h 127"/>
                <a:gd name="T40" fmla="*/ 63 w 197"/>
                <a:gd name="T41" fmla="*/ 98 h 127"/>
                <a:gd name="T42" fmla="*/ 39 w 197"/>
                <a:gd name="T43" fmla="*/ 109 h 127"/>
                <a:gd name="T44" fmla="*/ 31 w 197"/>
                <a:gd name="T45" fmla="*/ 111 h 127"/>
                <a:gd name="T46" fmla="*/ 20 w 197"/>
                <a:gd name="T47" fmla="*/ 111 h 127"/>
                <a:gd name="T48" fmla="*/ 11 w 197"/>
                <a:gd name="T49" fmla="*/ 111 h 127"/>
                <a:gd name="T50" fmla="*/ 0 w 197"/>
                <a:gd name="T51" fmla="*/ 111 h 127"/>
                <a:gd name="T52" fmla="*/ 0 w 197"/>
                <a:gd name="T53"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7" h="127">
                  <a:moveTo>
                    <a:pt x="0" y="127"/>
                  </a:moveTo>
                  <a:lnTo>
                    <a:pt x="11" y="127"/>
                  </a:lnTo>
                  <a:lnTo>
                    <a:pt x="22" y="127"/>
                  </a:lnTo>
                  <a:lnTo>
                    <a:pt x="33" y="127"/>
                  </a:lnTo>
                  <a:lnTo>
                    <a:pt x="44" y="124"/>
                  </a:lnTo>
                  <a:lnTo>
                    <a:pt x="68" y="116"/>
                  </a:lnTo>
                  <a:lnTo>
                    <a:pt x="81" y="111"/>
                  </a:lnTo>
                  <a:lnTo>
                    <a:pt x="92" y="100"/>
                  </a:lnTo>
                  <a:lnTo>
                    <a:pt x="105" y="96"/>
                  </a:lnTo>
                  <a:lnTo>
                    <a:pt x="118" y="85"/>
                  </a:lnTo>
                  <a:lnTo>
                    <a:pt x="144" y="65"/>
                  </a:lnTo>
                  <a:lnTo>
                    <a:pt x="171" y="41"/>
                  </a:lnTo>
                  <a:lnTo>
                    <a:pt x="197" y="13"/>
                  </a:lnTo>
                  <a:lnTo>
                    <a:pt x="184" y="0"/>
                  </a:lnTo>
                  <a:lnTo>
                    <a:pt x="157" y="30"/>
                  </a:lnTo>
                  <a:lnTo>
                    <a:pt x="131" y="52"/>
                  </a:lnTo>
                  <a:lnTo>
                    <a:pt x="107" y="74"/>
                  </a:lnTo>
                  <a:lnTo>
                    <a:pt x="96" y="83"/>
                  </a:lnTo>
                  <a:lnTo>
                    <a:pt x="85" y="87"/>
                  </a:lnTo>
                  <a:lnTo>
                    <a:pt x="72" y="96"/>
                  </a:lnTo>
                  <a:lnTo>
                    <a:pt x="63" y="98"/>
                  </a:lnTo>
                  <a:lnTo>
                    <a:pt x="39" y="109"/>
                  </a:lnTo>
                  <a:lnTo>
                    <a:pt x="31" y="111"/>
                  </a:lnTo>
                  <a:lnTo>
                    <a:pt x="20" y="111"/>
                  </a:lnTo>
                  <a:lnTo>
                    <a:pt x="11" y="111"/>
                  </a:lnTo>
                  <a:lnTo>
                    <a:pt x="0" y="111"/>
                  </a:lnTo>
                  <a:lnTo>
                    <a:pt x="0" y="1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0" name="Freeform 143">
              <a:extLst>
                <a:ext uri="{FF2B5EF4-FFF2-40B4-BE49-F238E27FC236}">
                  <a16:creationId xmlns:a16="http://schemas.microsoft.com/office/drawing/2014/main" xmlns="" id="{7D4C1857-2A7F-4F26-9A66-A5CAA101AB18}"/>
                </a:ext>
              </a:extLst>
            </p:cNvPr>
            <p:cNvSpPr>
              <a:spLocks/>
            </p:cNvSpPr>
            <p:nvPr/>
          </p:nvSpPr>
          <p:spPr bwMode="auto">
            <a:xfrm>
              <a:off x="2270" y="3780"/>
              <a:ext cx="22" cy="16"/>
            </a:xfrm>
            <a:custGeom>
              <a:avLst/>
              <a:gdLst>
                <a:gd name="T0" fmla="*/ 4 w 22"/>
                <a:gd name="T1" fmla="*/ 5 h 16"/>
                <a:gd name="T2" fmla="*/ 22 w 22"/>
                <a:gd name="T3" fmla="*/ 11 h 16"/>
                <a:gd name="T4" fmla="*/ 13 w 22"/>
                <a:gd name="T5" fmla="*/ 0 h 16"/>
                <a:gd name="T6" fmla="*/ 13 w 22"/>
                <a:gd name="T7" fmla="*/ 16 h 16"/>
                <a:gd name="T8" fmla="*/ 0 w 22"/>
                <a:gd name="T9" fmla="*/ 16 h 16"/>
                <a:gd name="T10" fmla="*/ 4 w 22"/>
                <a:gd name="T11" fmla="*/ 5 h 16"/>
              </a:gdLst>
              <a:ahLst/>
              <a:cxnLst>
                <a:cxn ang="0">
                  <a:pos x="T0" y="T1"/>
                </a:cxn>
                <a:cxn ang="0">
                  <a:pos x="T2" y="T3"/>
                </a:cxn>
                <a:cxn ang="0">
                  <a:pos x="T4" y="T5"/>
                </a:cxn>
                <a:cxn ang="0">
                  <a:pos x="T6" y="T7"/>
                </a:cxn>
                <a:cxn ang="0">
                  <a:pos x="T8" y="T9"/>
                </a:cxn>
                <a:cxn ang="0">
                  <a:pos x="T10" y="T11"/>
                </a:cxn>
              </a:cxnLst>
              <a:rect l="0" t="0" r="r" b="b"/>
              <a:pathLst>
                <a:path w="22" h="16">
                  <a:moveTo>
                    <a:pt x="4" y="5"/>
                  </a:moveTo>
                  <a:lnTo>
                    <a:pt x="22" y="11"/>
                  </a:lnTo>
                  <a:lnTo>
                    <a:pt x="13" y="0"/>
                  </a:lnTo>
                  <a:lnTo>
                    <a:pt x="13" y="16"/>
                  </a:lnTo>
                  <a:lnTo>
                    <a:pt x="0" y="16"/>
                  </a:lnTo>
                  <a:lnTo>
                    <a:pt x="4"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1" name="Freeform 144">
              <a:extLst>
                <a:ext uri="{FF2B5EF4-FFF2-40B4-BE49-F238E27FC236}">
                  <a16:creationId xmlns:a16="http://schemas.microsoft.com/office/drawing/2014/main" xmlns="" id="{35808033-1021-4A47-A7AF-ACECEE13C7E6}"/>
                </a:ext>
              </a:extLst>
            </p:cNvPr>
            <p:cNvSpPr>
              <a:spLocks/>
            </p:cNvSpPr>
            <p:nvPr/>
          </p:nvSpPr>
          <p:spPr bwMode="auto">
            <a:xfrm>
              <a:off x="2283" y="3555"/>
              <a:ext cx="197" cy="127"/>
            </a:xfrm>
            <a:custGeom>
              <a:avLst/>
              <a:gdLst>
                <a:gd name="T0" fmla="*/ 197 w 197"/>
                <a:gd name="T1" fmla="*/ 114 h 127"/>
                <a:gd name="T2" fmla="*/ 166 w 197"/>
                <a:gd name="T3" fmla="*/ 85 h 127"/>
                <a:gd name="T4" fmla="*/ 138 w 197"/>
                <a:gd name="T5" fmla="*/ 63 h 127"/>
                <a:gd name="T6" fmla="*/ 112 w 197"/>
                <a:gd name="T7" fmla="*/ 41 h 127"/>
                <a:gd name="T8" fmla="*/ 88 w 197"/>
                <a:gd name="T9" fmla="*/ 26 h 127"/>
                <a:gd name="T10" fmla="*/ 63 w 197"/>
                <a:gd name="T11" fmla="*/ 13 h 127"/>
                <a:gd name="T12" fmla="*/ 55 w 197"/>
                <a:gd name="T13" fmla="*/ 11 h 127"/>
                <a:gd name="T14" fmla="*/ 39 w 197"/>
                <a:gd name="T15" fmla="*/ 4 h 127"/>
                <a:gd name="T16" fmla="*/ 31 w 197"/>
                <a:gd name="T17" fmla="*/ 2 h 127"/>
                <a:gd name="T18" fmla="*/ 20 w 197"/>
                <a:gd name="T19" fmla="*/ 0 h 127"/>
                <a:gd name="T20" fmla="*/ 9 w 197"/>
                <a:gd name="T21" fmla="*/ 0 h 127"/>
                <a:gd name="T22" fmla="*/ 0 w 197"/>
                <a:gd name="T23" fmla="*/ 0 h 127"/>
                <a:gd name="T24" fmla="*/ 0 w 197"/>
                <a:gd name="T25" fmla="*/ 17 h 127"/>
                <a:gd name="T26" fmla="*/ 11 w 197"/>
                <a:gd name="T27" fmla="*/ 17 h 127"/>
                <a:gd name="T28" fmla="*/ 20 w 197"/>
                <a:gd name="T29" fmla="*/ 17 h 127"/>
                <a:gd name="T30" fmla="*/ 26 w 197"/>
                <a:gd name="T31" fmla="*/ 19 h 127"/>
                <a:gd name="T32" fmla="*/ 37 w 197"/>
                <a:gd name="T33" fmla="*/ 19 h 127"/>
                <a:gd name="T34" fmla="*/ 46 w 197"/>
                <a:gd name="T35" fmla="*/ 24 h 127"/>
                <a:gd name="T36" fmla="*/ 57 w 197"/>
                <a:gd name="T37" fmla="*/ 28 h 127"/>
                <a:gd name="T38" fmla="*/ 79 w 197"/>
                <a:gd name="T39" fmla="*/ 39 h 127"/>
                <a:gd name="T40" fmla="*/ 103 w 197"/>
                <a:gd name="T41" fmla="*/ 57 h 127"/>
                <a:gd name="T42" fmla="*/ 127 w 197"/>
                <a:gd name="T43" fmla="*/ 74 h 127"/>
                <a:gd name="T44" fmla="*/ 155 w 197"/>
                <a:gd name="T45" fmla="*/ 98 h 127"/>
                <a:gd name="T46" fmla="*/ 184 w 197"/>
                <a:gd name="T47" fmla="*/ 127 h 127"/>
                <a:gd name="T48" fmla="*/ 197 w 197"/>
                <a:gd name="T49" fmla="*/ 11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7" h="127">
                  <a:moveTo>
                    <a:pt x="197" y="114"/>
                  </a:moveTo>
                  <a:lnTo>
                    <a:pt x="166" y="85"/>
                  </a:lnTo>
                  <a:lnTo>
                    <a:pt x="138" y="63"/>
                  </a:lnTo>
                  <a:lnTo>
                    <a:pt x="112" y="41"/>
                  </a:lnTo>
                  <a:lnTo>
                    <a:pt x="88" y="26"/>
                  </a:lnTo>
                  <a:lnTo>
                    <a:pt x="63" y="13"/>
                  </a:lnTo>
                  <a:lnTo>
                    <a:pt x="55" y="11"/>
                  </a:lnTo>
                  <a:lnTo>
                    <a:pt x="39" y="4"/>
                  </a:lnTo>
                  <a:lnTo>
                    <a:pt x="31" y="2"/>
                  </a:lnTo>
                  <a:lnTo>
                    <a:pt x="20" y="0"/>
                  </a:lnTo>
                  <a:lnTo>
                    <a:pt x="9" y="0"/>
                  </a:lnTo>
                  <a:lnTo>
                    <a:pt x="0" y="0"/>
                  </a:lnTo>
                  <a:lnTo>
                    <a:pt x="0" y="17"/>
                  </a:lnTo>
                  <a:lnTo>
                    <a:pt x="11" y="17"/>
                  </a:lnTo>
                  <a:lnTo>
                    <a:pt x="20" y="17"/>
                  </a:lnTo>
                  <a:lnTo>
                    <a:pt x="26" y="19"/>
                  </a:lnTo>
                  <a:lnTo>
                    <a:pt x="37" y="19"/>
                  </a:lnTo>
                  <a:lnTo>
                    <a:pt x="46" y="24"/>
                  </a:lnTo>
                  <a:lnTo>
                    <a:pt x="57" y="28"/>
                  </a:lnTo>
                  <a:lnTo>
                    <a:pt x="79" y="39"/>
                  </a:lnTo>
                  <a:lnTo>
                    <a:pt x="103" y="57"/>
                  </a:lnTo>
                  <a:lnTo>
                    <a:pt x="127" y="74"/>
                  </a:lnTo>
                  <a:lnTo>
                    <a:pt x="155" y="98"/>
                  </a:lnTo>
                  <a:lnTo>
                    <a:pt x="184" y="127"/>
                  </a:lnTo>
                  <a:lnTo>
                    <a:pt x="197" y="1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2" name="Freeform 145">
              <a:extLst>
                <a:ext uri="{FF2B5EF4-FFF2-40B4-BE49-F238E27FC236}">
                  <a16:creationId xmlns:a16="http://schemas.microsoft.com/office/drawing/2014/main" xmlns="" id="{86619024-8E4C-4BBA-80DA-AC3DCCD4DD98}"/>
                </a:ext>
              </a:extLst>
            </p:cNvPr>
            <p:cNvSpPr>
              <a:spLocks/>
            </p:cNvSpPr>
            <p:nvPr/>
          </p:nvSpPr>
          <p:spPr bwMode="auto">
            <a:xfrm>
              <a:off x="2467" y="3669"/>
              <a:ext cx="19" cy="13"/>
            </a:xfrm>
            <a:custGeom>
              <a:avLst/>
              <a:gdLst>
                <a:gd name="T0" fmla="*/ 13 w 19"/>
                <a:gd name="T1" fmla="*/ 13 h 13"/>
                <a:gd name="T2" fmla="*/ 0 w 19"/>
                <a:gd name="T3" fmla="*/ 0 h 13"/>
                <a:gd name="T4" fmla="*/ 0 w 19"/>
                <a:gd name="T5" fmla="*/ 13 h 13"/>
                <a:gd name="T6" fmla="*/ 13 w 19"/>
                <a:gd name="T7" fmla="*/ 0 h 13"/>
                <a:gd name="T8" fmla="*/ 19 w 19"/>
                <a:gd name="T9" fmla="*/ 6 h 13"/>
                <a:gd name="T10" fmla="*/ 13 w 19"/>
                <a:gd name="T11" fmla="*/ 13 h 13"/>
              </a:gdLst>
              <a:ahLst/>
              <a:cxnLst>
                <a:cxn ang="0">
                  <a:pos x="T0" y="T1"/>
                </a:cxn>
                <a:cxn ang="0">
                  <a:pos x="T2" y="T3"/>
                </a:cxn>
                <a:cxn ang="0">
                  <a:pos x="T4" y="T5"/>
                </a:cxn>
                <a:cxn ang="0">
                  <a:pos x="T6" y="T7"/>
                </a:cxn>
                <a:cxn ang="0">
                  <a:pos x="T8" y="T9"/>
                </a:cxn>
                <a:cxn ang="0">
                  <a:pos x="T10" y="T11"/>
                </a:cxn>
              </a:cxnLst>
              <a:rect l="0" t="0" r="r" b="b"/>
              <a:pathLst>
                <a:path w="19" h="13">
                  <a:moveTo>
                    <a:pt x="13" y="13"/>
                  </a:moveTo>
                  <a:lnTo>
                    <a:pt x="0" y="0"/>
                  </a:lnTo>
                  <a:lnTo>
                    <a:pt x="0" y="13"/>
                  </a:lnTo>
                  <a:lnTo>
                    <a:pt x="13" y="0"/>
                  </a:lnTo>
                  <a:lnTo>
                    <a:pt x="19" y="6"/>
                  </a:lnTo>
                  <a:lnTo>
                    <a:pt x="13"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3" name="Freeform 146">
              <a:extLst>
                <a:ext uri="{FF2B5EF4-FFF2-40B4-BE49-F238E27FC236}">
                  <a16:creationId xmlns:a16="http://schemas.microsoft.com/office/drawing/2014/main" xmlns="" id="{5C6F5913-AF39-41C1-92C5-DD9FFCA224F0}"/>
                </a:ext>
              </a:extLst>
            </p:cNvPr>
            <p:cNvSpPr>
              <a:spLocks/>
            </p:cNvSpPr>
            <p:nvPr/>
          </p:nvSpPr>
          <p:spPr bwMode="auto">
            <a:xfrm>
              <a:off x="2270" y="3555"/>
              <a:ext cx="22" cy="17"/>
            </a:xfrm>
            <a:custGeom>
              <a:avLst/>
              <a:gdLst>
                <a:gd name="T0" fmla="*/ 13 w 22"/>
                <a:gd name="T1" fmla="*/ 0 h 17"/>
                <a:gd name="T2" fmla="*/ 13 w 22"/>
                <a:gd name="T3" fmla="*/ 17 h 17"/>
                <a:gd name="T4" fmla="*/ 22 w 22"/>
                <a:gd name="T5" fmla="*/ 8 h 17"/>
                <a:gd name="T6" fmla="*/ 4 w 22"/>
                <a:gd name="T7" fmla="*/ 13 h 17"/>
                <a:gd name="T8" fmla="*/ 0 w 22"/>
                <a:gd name="T9" fmla="*/ 2 h 17"/>
                <a:gd name="T10" fmla="*/ 13 w 22"/>
                <a:gd name="T11" fmla="*/ 0 h 17"/>
              </a:gdLst>
              <a:ahLst/>
              <a:cxnLst>
                <a:cxn ang="0">
                  <a:pos x="T0" y="T1"/>
                </a:cxn>
                <a:cxn ang="0">
                  <a:pos x="T2" y="T3"/>
                </a:cxn>
                <a:cxn ang="0">
                  <a:pos x="T4" y="T5"/>
                </a:cxn>
                <a:cxn ang="0">
                  <a:pos x="T6" y="T7"/>
                </a:cxn>
                <a:cxn ang="0">
                  <a:pos x="T8" y="T9"/>
                </a:cxn>
                <a:cxn ang="0">
                  <a:pos x="T10" y="T11"/>
                </a:cxn>
              </a:cxnLst>
              <a:rect l="0" t="0" r="r" b="b"/>
              <a:pathLst>
                <a:path w="22" h="17">
                  <a:moveTo>
                    <a:pt x="13" y="0"/>
                  </a:moveTo>
                  <a:lnTo>
                    <a:pt x="13" y="17"/>
                  </a:lnTo>
                  <a:lnTo>
                    <a:pt x="22" y="8"/>
                  </a:lnTo>
                  <a:lnTo>
                    <a:pt x="4" y="13"/>
                  </a:lnTo>
                  <a:lnTo>
                    <a:pt x="0" y="2"/>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4" name="Oval 147">
              <a:extLst>
                <a:ext uri="{FF2B5EF4-FFF2-40B4-BE49-F238E27FC236}">
                  <a16:creationId xmlns:a16="http://schemas.microsoft.com/office/drawing/2014/main" xmlns="" id="{007DD278-CD46-4EA7-99F9-D0D35D519DA0}"/>
                </a:ext>
              </a:extLst>
            </p:cNvPr>
            <p:cNvSpPr>
              <a:spLocks noChangeArrowheads="1"/>
            </p:cNvSpPr>
            <p:nvPr/>
          </p:nvSpPr>
          <p:spPr bwMode="auto">
            <a:xfrm>
              <a:off x="2817" y="2929"/>
              <a:ext cx="72" cy="7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5" name="Oval 148">
              <a:extLst>
                <a:ext uri="{FF2B5EF4-FFF2-40B4-BE49-F238E27FC236}">
                  <a16:creationId xmlns:a16="http://schemas.microsoft.com/office/drawing/2014/main" xmlns="" id="{989DE860-C46C-4B84-BB37-0D2E932BFFA2}"/>
                </a:ext>
              </a:extLst>
            </p:cNvPr>
            <p:cNvSpPr>
              <a:spLocks noChangeArrowheads="1"/>
            </p:cNvSpPr>
            <p:nvPr/>
          </p:nvSpPr>
          <p:spPr bwMode="auto">
            <a:xfrm>
              <a:off x="2731" y="3627"/>
              <a:ext cx="72" cy="7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6" name="Oval 149">
              <a:extLst>
                <a:ext uri="{FF2B5EF4-FFF2-40B4-BE49-F238E27FC236}">
                  <a16:creationId xmlns:a16="http://schemas.microsoft.com/office/drawing/2014/main" xmlns="" id="{76D308D1-7839-45E4-8E9D-C3307AB77B53}"/>
                </a:ext>
              </a:extLst>
            </p:cNvPr>
            <p:cNvSpPr>
              <a:spLocks noChangeArrowheads="1"/>
            </p:cNvSpPr>
            <p:nvPr/>
          </p:nvSpPr>
          <p:spPr bwMode="auto">
            <a:xfrm>
              <a:off x="1140" y="3259"/>
              <a:ext cx="72" cy="7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0" name="Group 95">
            <a:extLst>
              <a:ext uri="{FF2B5EF4-FFF2-40B4-BE49-F238E27FC236}">
                <a16:creationId xmlns:a16="http://schemas.microsoft.com/office/drawing/2014/main" xmlns="" id="{3339A7C4-EF4C-4DC8-AB2D-7C630F2C6F13}"/>
              </a:ext>
            </a:extLst>
          </p:cNvPr>
          <p:cNvGrpSpPr>
            <a:grpSpLocks noChangeAspect="1"/>
          </p:cNvGrpSpPr>
          <p:nvPr/>
        </p:nvGrpSpPr>
        <p:grpSpPr bwMode="auto">
          <a:xfrm>
            <a:off x="1108075" y="4190471"/>
            <a:ext cx="4341813" cy="1989138"/>
            <a:chOff x="698" y="2633"/>
            <a:chExt cx="2735" cy="1253"/>
          </a:xfrm>
        </p:grpSpPr>
        <p:sp>
          <p:nvSpPr>
            <p:cNvPr id="151" name="AutoShape 94">
              <a:extLst>
                <a:ext uri="{FF2B5EF4-FFF2-40B4-BE49-F238E27FC236}">
                  <a16:creationId xmlns:a16="http://schemas.microsoft.com/office/drawing/2014/main" xmlns="" id="{D0864832-F9DB-40DD-8325-88BD8459406F}"/>
                </a:ext>
              </a:extLst>
            </p:cNvPr>
            <p:cNvSpPr>
              <a:spLocks noChangeAspect="1" noChangeArrowheads="1" noTextEdit="1"/>
            </p:cNvSpPr>
            <p:nvPr/>
          </p:nvSpPr>
          <p:spPr bwMode="auto">
            <a:xfrm>
              <a:off x="698" y="2633"/>
              <a:ext cx="2676" cy="1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96">
              <a:extLst>
                <a:ext uri="{FF2B5EF4-FFF2-40B4-BE49-F238E27FC236}">
                  <a16:creationId xmlns:a16="http://schemas.microsoft.com/office/drawing/2014/main" xmlns="" id="{4584A4F2-2B11-45CB-B47A-21CB4F7253E4}"/>
                </a:ext>
              </a:extLst>
            </p:cNvPr>
            <p:cNvSpPr>
              <a:spLocks noChangeArrowheads="1"/>
            </p:cNvSpPr>
            <p:nvPr/>
          </p:nvSpPr>
          <p:spPr bwMode="auto">
            <a:xfrm>
              <a:off x="2561" y="2964"/>
              <a:ext cx="612"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97">
              <a:extLst>
                <a:ext uri="{FF2B5EF4-FFF2-40B4-BE49-F238E27FC236}">
                  <a16:creationId xmlns:a16="http://schemas.microsoft.com/office/drawing/2014/main" xmlns="" id="{CD649DA4-1FFA-4E7E-9009-B5434F04F20D}"/>
                </a:ext>
              </a:extLst>
            </p:cNvPr>
            <p:cNvSpPr>
              <a:spLocks/>
            </p:cNvSpPr>
            <p:nvPr/>
          </p:nvSpPr>
          <p:spPr bwMode="auto">
            <a:xfrm>
              <a:off x="1990" y="3110"/>
              <a:ext cx="857" cy="403"/>
            </a:xfrm>
            <a:custGeom>
              <a:avLst/>
              <a:gdLst>
                <a:gd name="T0" fmla="*/ 0 w 857"/>
                <a:gd name="T1" fmla="*/ 390 h 403"/>
                <a:gd name="T2" fmla="*/ 848 w 857"/>
                <a:gd name="T3" fmla="*/ 0 h 403"/>
                <a:gd name="T4" fmla="*/ 857 w 857"/>
                <a:gd name="T5" fmla="*/ 13 h 403"/>
                <a:gd name="T6" fmla="*/ 9 w 857"/>
                <a:gd name="T7" fmla="*/ 403 h 403"/>
                <a:gd name="T8" fmla="*/ 0 w 857"/>
                <a:gd name="T9" fmla="*/ 390 h 403"/>
              </a:gdLst>
              <a:ahLst/>
              <a:cxnLst>
                <a:cxn ang="0">
                  <a:pos x="T0" y="T1"/>
                </a:cxn>
                <a:cxn ang="0">
                  <a:pos x="T2" y="T3"/>
                </a:cxn>
                <a:cxn ang="0">
                  <a:pos x="T4" y="T5"/>
                </a:cxn>
                <a:cxn ang="0">
                  <a:pos x="T6" y="T7"/>
                </a:cxn>
                <a:cxn ang="0">
                  <a:pos x="T8" y="T9"/>
                </a:cxn>
              </a:cxnLst>
              <a:rect l="0" t="0" r="r" b="b"/>
              <a:pathLst>
                <a:path w="857" h="403">
                  <a:moveTo>
                    <a:pt x="0" y="390"/>
                  </a:moveTo>
                  <a:lnTo>
                    <a:pt x="848" y="0"/>
                  </a:lnTo>
                  <a:lnTo>
                    <a:pt x="857" y="13"/>
                  </a:lnTo>
                  <a:lnTo>
                    <a:pt x="9" y="403"/>
                  </a:lnTo>
                  <a:lnTo>
                    <a:pt x="0" y="3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98">
              <a:extLst>
                <a:ext uri="{FF2B5EF4-FFF2-40B4-BE49-F238E27FC236}">
                  <a16:creationId xmlns:a16="http://schemas.microsoft.com/office/drawing/2014/main" xmlns="" id="{0C989DB3-8E3B-40E6-9DE7-0DCB066AF632}"/>
                </a:ext>
              </a:extLst>
            </p:cNvPr>
            <p:cNvSpPr>
              <a:spLocks noChangeArrowheads="1"/>
            </p:cNvSpPr>
            <p:nvPr/>
          </p:nvSpPr>
          <p:spPr bwMode="auto">
            <a:xfrm>
              <a:off x="1551" y="3717"/>
              <a:ext cx="758"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99">
              <a:extLst>
                <a:ext uri="{FF2B5EF4-FFF2-40B4-BE49-F238E27FC236}">
                  <a16:creationId xmlns:a16="http://schemas.microsoft.com/office/drawing/2014/main" xmlns="" id="{F3303791-4BBF-4C36-9DC8-CA7FDDDAACD2}"/>
                </a:ext>
              </a:extLst>
            </p:cNvPr>
            <p:cNvSpPr>
              <a:spLocks noChangeArrowheads="1"/>
            </p:cNvSpPr>
            <p:nvPr/>
          </p:nvSpPr>
          <p:spPr bwMode="auto">
            <a:xfrm>
              <a:off x="1994" y="3489"/>
              <a:ext cx="16" cy="1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00">
              <a:extLst>
                <a:ext uri="{FF2B5EF4-FFF2-40B4-BE49-F238E27FC236}">
                  <a16:creationId xmlns:a16="http://schemas.microsoft.com/office/drawing/2014/main" xmlns="" id="{570EA188-8CDC-42DE-B2F9-BBE0D9F2BF0D}"/>
                </a:ext>
              </a:extLst>
            </p:cNvPr>
            <p:cNvSpPr>
              <a:spLocks noChangeArrowheads="1"/>
            </p:cNvSpPr>
            <p:nvPr/>
          </p:nvSpPr>
          <p:spPr bwMode="auto">
            <a:xfrm>
              <a:off x="1994" y="3627"/>
              <a:ext cx="3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01">
              <a:extLst>
                <a:ext uri="{FF2B5EF4-FFF2-40B4-BE49-F238E27FC236}">
                  <a16:creationId xmlns:a16="http://schemas.microsoft.com/office/drawing/2014/main" xmlns="" id="{AF66136D-4667-44CD-B7A8-056556BFF02F}"/>
                </a:ext>
              </a:extLst>
            </p:cNvPr>
            <p:cNvSpPr>
              <a:spLocks noChangeArrowheads="1"/>
            </p:cNvSpPr>
            <p:nvPr/>
          </p:nvSpPr>
          <p:spPr bwMode="auto">
            <a:xfrm>
              <a:off x="2569" y="3660"/>
              <a:ext cx="613"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02">
              <a:extLst>
                <a:ext uri="{FF2B5EF4-FFF2-40B4-BE49-F238E27FC236}">
                  <a16:creationId xmlns:a16="http://schemas.microsoft.com/office/drawing/2014/main" xmlns="" id="{29EDD515-9A9B-43A3-8398-86D579A94A39}"/>
                </a:ext>
              </a:extLst>
            </p:cNvPr>
            <p:cNvSpPr>
              <a:spLocks noChangeArrowheads="1"/>
            </p:cNvSpPr>
            <p:nvPr/>
          </p:nvSpPr>
          <p:spPr bwMode="auto">
            <a:xfrm>
              <a:off x="2762" y="3522"/>
              <a:ext cx="15" cy="1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03">
              <a:extLst>
                <a:ext uri="{FF2B5EF4-FFF2-40B4-BE49-F238E27FC236}">
                  <a16:creationId xmlns:a16="http://schemas.microsoft.com/office/drawing/2014/main" xmlns="" id="{D2F82EB9-47CB-42DD-9F6A-DAE75CDDBE49}"/>
                </a:ext>
              </a:extLst>
            </p:cNvPr>
            <p:cNvSpPr>
              <a:spLocks/>
            </p:cNvSpPr>
            <p:nvPr/>
          </p:nvSpPr>
          <p:spPr bwMode="auto">
            <a:xfrm>
              <a:off x="1999" y="3239"/>
              <a:ext cx="772" cy="292"/>
            </a:xfrm>
            <a:custGeom>
              <a:avLst/>
              <a:gdLst>
                <a:gd name="T0" fmla="*/ 767 w 772"/>
                <a:gd name="T1" fmla="*/ 292 h 292"/>
                <a:gd name="T2" fmla="*/ 0 w 772"/>
                <a:gd name="T3" fmla="*/ 14 h 292"/>
                <a:gd name="T4" fmla="*/ 6 w 772"/>
                <a:gd name="T5" fmla="*/ 0 h 292"/>
                <a:gd name="T6" fmla="*/ 772 w 772"/>
                <a:gd name="T7" fmla="*/ 276 h 292"/>
                <a:gd name="T8" fmla="*/ 767 w 772"/>
                <a:gd name="T9" fmla="*/ 292 h 292"/>
              </a:gdLst>
              <a:ahLst/>
              <a:cxnLst>
                <a:cxn ang="0">
                  <a:pos x="T0" y="T1"/>
                </a:cxn>
                <a:cxn ang="0">
                  <a:pos x="T2" y="T3"/>
                </a:cxn>
                <a:cxn ang="0">
                  <a:pos x="T4" y="T5"/>
                </a:cxn>
                <a:cxn ang="0">
                  <a:pos x="T6" y="T7"/>
                </a:cxn>
                <a:cxn ang="0">
                  <a:pos x="T8" y="T9"/>
                </a:cxn>
              </a:cxnLst>
              <a:rect l="0" t="0" r="r" b="b"/>
              <a:pathLst>
                <a:path w="772" h="292">
                  <a:moveTo>
                    <a:pt x="767" y="292"/>
                  </a:moveTo>
                  <a:lnTo>
                    <a:pt x="0" y="14"/>
                  </a:lnTo>
                  <a:lnTo>
                    <a:pt x="6" y="0"/>
                  </a:lnTo>
                  <a:lnTo>
                    <a:pt x="772" y="276"/>
                  </a:lnTo>
                  <a:lnTo>
                    <a:pt x="767" y="2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Rectangle 104">
              <a:extLst>
                <a:ext uri="{FF2B5EF4-FFF2-40B4-BE49-F238E27FC236}">
                  <a16:creationId xmlns:a16="http://schemas.microsoft.com/office/drawing/2014/main" xmlns="" id="{76542E55-68BC-4B8B-AE2F-B4AB92CAD819}"/>
                </a:ext>
              </a:extLst>
            </p:cNvPr>
            <p:cNvSpPr>
              <a:spLocks noChangeArrowheads="1"/>
            </p:cNvSpPr>
            <p:nvPr/>
          </p:nvSpPr>
          <p:spPr bwMode="auto">
            <a:xfrm>
              <a:off x="1994" y="3005"/>
              <a:ext cx="16" cy="2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05">
              <a:extLst>
                <a:ext uri="{FF2B5EF4-FFF2-40B4-BE49-F238E27FC236}">
                  <a16:creationId xmlns:a16="http://schemas.microsoft.com/office/drawing/2014/main" xmlns="" id="{FFB84FE2-2152-41BD-8F47-09B2D74BF78E}"/>
                </a:ext>
              </a:extLst>
            </p:cNvPr>
            <p:cNvSpPr>
              <a:spLocks noChangeArrowheads="1"/>
            </p:cNvSpPr>
            <p:nvPr/>
          </p:nvSpPr>
          <p:spPr bwMode="auto">
            <a:xfrm>
              <a:off x="2003" y="2994"/>
              <a:ext cx="291"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06">
              <a:extLst>
                <a:ext uri="{FF2B5EF4-FFF2-40B4-BE49-F238E27FC236}">
                  <a16:creationId xmlns:a16="http://schemas.microsoft.com/office/drawing/2014/main" xmlns="" id="{9AD7C804-A6CD-4527-980B-91E36722778F}"/>
                </a:ext>
              </a:extLst>
            </p:cNvPr>
            <p:cNvSpPr>
              <a:spLocks noChangeArrowheads="1"/>
            </p:cNvSpPr>
            <p:nvPr/>
          </p:nvSpPr>
          <p:spPr bwMode="auto">
            <a:xfrm>
              <a:off x="1557" y="2920"/>
              <a:ext cx="737"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Oval 107">
              <a:extLst>
                <a:ext uri="{FF2B5EF4-FFF2-40B4-BE49-F238E27FC236}">
                  <a16:creationId xmlns:a16="http://schemas.microsoft.com/office/drawing/2014/main" xmlns="" id="{1825FC7E-AB6D-459C-9194-E14791A49467}"/>
                </a:ext>
              </a:extLst>
            </p:cNvPr>
            <p:cNvSpPr>
              <a:spLocks noChangeArrowheads="1"/>
            </p:cNvSpPr>
            <p:nvPr/>
          </p:nvSpPr>
          <p:spPr bwMode="auto">
            <a:xfrm>
              <a:off x="2462" y="2904"/>
              <a:ext cx="106" cy="106"/>
            </a:xfrm>
            <a:prstGeom prst="ellipse">
              <a:avLst/>
            </a:prstGeom>
            <a:noFill/>
            <a:ln w="269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Oval 108">
              <a:extLst>
                <a:ext uri="{FF2B5EF4-FFF2-40B4-BE49-F238E27FC236}">
                  <a16:creationId xmlns:a16="http://schemas.microsoft.com/office/drawing/2014/main" xmlns="" id="{F165882C-53CA-45C5-A23F-1834B9ACA6B9}"/>
                </a:ext>
              </a:extLst>
            </p:cNvPr>
            <p:cNvSpPr>
              <a:spLocks noChangeArrowheads="1"/>
            </p:cNvSpPr>
            <p:nvPr/>
          </p:nvSpPr>
          <p:spPr bwMode="auto">
            <a:xfrm>
              <a:off x="2470" y="3622"/>
              <a:ext cx="105" cy="104"/>
            </a:xfrm>
            <a:prstGeom prst="ellipse">
              <a:avLst/>
            </a:prstGeom>
            <a:noFill/>
            <a:ln w="269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Rectangle 109">
              <a:extLst>
                <a:ext uri="{FF2B5EF4-FFF2-40B4-BE49-F238E27FC236}">
                  <a16:creationId xmlns:a16="http://schemas.microsoft.com/office/drawing/2014/main" xmlns="" id="{604EC737-3B9F-4FCE-B6AB-29EC1859289E}"/>
                </a:ext>
              </a:extLst>
            </p:cNvPr>
            <p:cNvSpPr>
              <a:spLocks noChangeArrowheads="1"/>
            </p:cNvSpPr>
            <p:nvPr/>
          </p:nvSpPr>
          <p:spPr bwMode="auto">
            <a:xfrm>
              <a:off x="3214" y="2902"/>
              <a:ext cx="19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Q</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6" name="Rectangle 110">
              <a:extLst>
                <a:ext uri="{FF2B5EF4-FFF2-40B4-BE49-F238E27FC236}">
                  <a16:creationId xmlns:a16="http://schemas.microsoft.com/office/drawing/2014/main" xmlns="" id="{90826F84-EB1B-4980-AAD6-FE3266F44FB6}"/>
                </a:ext>
              </a:extLst>
            </p:cNvPr>
            <p:cNvSpPr>
              <a:spLocks noChangeArrowheads="1"/>
            </p:cNvSpPr>
            <p:nvPr/>
          </p:nvSpPr>
          <p:spPr bwMode="auto">
            <a:xfrm>
              <a:off x="3236" y="3581"/>
              <a:ext cx="19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Q</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7" name="Rectangle 111">
              <a:extLst>
                <a:ext uri="{FF2B5EF4-FFF2-40B4-BE49-F238E27FC236}">
                  <a16:creationId xmlns:a16="http://schemas.microsoft.com/office/drawing/2014/main" xmlns="" id="{35E1A07F-C013-47DE-AC48-2EDBC5735A6C}"/>
                </a:ext>
              </a:extLst>
            </p:cNvPr>
            <p:cNvSpPr>
              <a:spLocks noChangeArrowheads="1"/>
            </p:cNvSpPr>
            <p:nvPr/>
          </p:nvSpPr>
          <p:spPr bwMode="auto">
            <a:xfrm>
              <a:off x="3236" y="3585"/>
              <a:ext cx="123"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Rectangle 112">
              <a:extLst>
                <a:ext uri="{FF2B5EF4-FFF2-40B4-BE49-F238E27FC236}">
                  <a16:creationId xmlns:a16="http://schemas.microsoft.com/office/drawing/2014/main" xmlns="" id="{8D4F0C9D-F9DE-484F-977A-9AE050060A92}"/>
                </a:ext>
              </a:extLst>
            </p:cNvPr>
            <p:cNvSpPr>
              <a:spLocks noChangeArrowheads="1"/>
            </p:cNvSpPr>
            <p:nvPr/>
          </p:nvSpPr>
          <p:spPr bwMode="auto">
            <a:xfrm>
              <a:off x="2843" y="2964"/>
              <a:ext cx="15" cy="1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13">
              <a:extLst>
                <a:ext uri="{FF2B5EF4-FFF2-40B4-BE49-F238E27FC236}">
                  <a16:creationId xmlns:a16="http://schemas.microsoft.com/office/drawing/2014/main" xmlns="" id="{307261E9-3C62-4403-9338-E22CBF36E466}"/>
                </a:ext>
              </a:extLst>
            </p:cNvPr>
            <p:cNvSpPr>
              <a:spLocks noChangeArrowheads="1"/>
            </p:cNvSpPr>
            <p:nvPr/>
          </p:nvSpPr>
          <p:spPr bwMode="auto">
            <a:xfrm>
              <a:off x="938" y="3741"/>
              <a:ext cx="484"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14">
              <a:extLst>
                <a:ext uri="{FF2B5EF4-FFF2-40B4-BE49-F238E27FC236}">
                  <a16:creationId xmlns:a16="http://schemas.microsoft.com/office/drawing/2014/main" xmlns="" id="{EDC269A3-8DA7-4672-84D0-39409C7E8144}"/>
                </a:ext>
              </a:extLst>
            </p:cNvPr>
            <p:cNvSpPr>
              <a:spLocks noChangeArrowheads="1"/>
            </p:cNvSpPr>
            <p:nvPr/>
          </p:nvSpPr>
          <p:spPr bwMode="auto">
            <a:xfrm>
              <a:off x="954" y="2913"/>
              <a:ext cx="485"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15">
              <a:extLst>
                <a:ext uri="{FF2B5EF4-FFF2-40B4-BE49-F238E27FC236}">
                  <a16:creationId xmlns:a16="http://schemas.microsoft.com/office/drawing/2014/main" xmlns="" id="{518E65F5-52E4-4E06-B0BB-DA84D1E86564}"/>
                </a:ext>
              </a:extLst>
            </p:cNvPr>
            <p:cNvSpPr>
              <a:spLocks noChangeArrowheads="1"/>
            </p:cNvSpPr>
            <p:nvPr/>
          </p:nvSpPr>
          <p:spPr bwMode="auto">
            <a:xfrm>
              <a:off x="1188" y="2994"/>
              <a:ext cx="251"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16">
              <a:extLst>
                <a:ext uri="{FF2B5EF4-FFF2-40B4-BE49-F238E27FC236}">
                  <a16:creationId xmlns:a16="http://schemas.microsoft.com/office/drawing/2014/main" xmlns="" id="{0FC1C236-B431-41D6-97A9-A96425094785}"/>
                </a:ext>
              </a:extLst>
            </p:cNvPr>
            <p:cNvSpPr>
              <a:spLocks noChangeArrowheads="1"/>
            </p:cNvSpPr>
            <p:nvPr/>
          </p:nvSpPr>
          <p:spPr bwMode="auto">
            <a:xfrm>
              <a:off x="1172" y="2994"/>
              <a:ext cx="16" cy="6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17">
              <a:extLst>
                <a:ext uri="{FF2B5EF4-FFF2-40B4-BE49-F238E27FC236}">
                  <a16:creationId xmlns:a16="http://schemas.microsoft.com/office/drawing/2014/main" xmlns="" id="{6075EEEA-AC33-4A73-A3EB-649317A3BA4B}"/>
                </a:ext>
              </a:extLst>
            </p:cNvPr>
            <p:cNvSpPr>
              <a:spLocks noChangeArrowheads="1"/>
            </p:cNvSpPr>
            <p:nvPr/>
          </p:nvSpPr>
          <p:spPr bwMode="auto">
            <a:xfrm>
              <a:off x="1179" y="3651"/>
              <a:ext cx="243"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18">
              <a:extLst>
                <a:ext uri="{FF2B5EF4-FFF2-40B4-BE49-F238E27FC236}">
                  <a16:creationId xmlns:a16="http://schemas.microsoft.com/office/drawing/2014/main" xmlns="" id="{2A1384F4-31DB-4B10-8A09-1099BA6F29AE}"/>
                </a:ext>
              </a:extLst>
            </p:cNvPr>
            <p:cNvSpPr>
              <a:spLocks noChangeArrowheads="1"/>
            </p:cNvSpPr>
            <p:nvPr/>
          </p:nvSpPr>
          <p:spPr bwMode="auto">
            <a:xfrm>
              <a:off x="715" y="3202"/>
              <a:ext cx="20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CP</a:t>
              </a:r>
            </a:p>
          </p:txBody>
        </p:sp>
        <p:sp>
          <p:nvSpPr>
            <p:cNvPr id="175" name="Rectangle 120">
              <a:extLst>
                <a:ext uri="{FF2B5EF4-FFF2-40B4-BE49-F238E27FC236}">
                  <a16:creationId xmlns:a16="http://schemas.microsoft.com/office/drawing/2014/main" xmlns="" id="{5B7E4A9D-1615-4056-9A0E-9F12A5D6839D}"/>
                </a:ext>
              </a:extLst>
            </p:cNvPr>
            <p:cNvSpPr>
              <a:spLocks noChangeArrowheads="1"/>
            </p:cNvSpPr>
            <p:nvPr/>
          </p:nvSpPr>
          <p:spPr bwMode="auto">
            <a:xfrm>
              <a:off x="810" y="3647"/>
              <a:ext cx="16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6" name="Rectangle 121">
              <a:extLst>
                <a:ext uri="{FF2B5EF4-FFF2-40B4-BE49-F238E27FC236}">
                  <a16:creationId xmlns:a16="http://schemas.microsoft.com/office/drawing/2014/main" xmlns="" id="{BEF381FF-70CE-44A0-9541-CE927C8D0A06}"/>
                </a:ext>
              </a:extLst>
            </p:cNvPr>
            <p:cNvSpPr>
              <a:spLocks noChangeArrowheads="1"/>
            </p:cNvSpPr>
            <p:nvPr/>
          </p:nvSpPr>
          <p:spPr bwMode="auto">
            <a:xfrm>
              <a:off x="925" y="3292"/>
              <a:ext cx="258"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22">
              <a:extLst>
                <a:ext uri="{FF2B5EF4-FFF2-40B4-BE49-F238E27FC236}">
                  <a16:creationId xmlns:a16="http://schemas.microsoft.com/office/drawing/2014/main" xmlns="" id="{5917534E-C154-4129-896D-86702C6E63A8}"/>
                </a:ext>
              </a:extLst>
            </p:cNvPr>
            <p:cNvSpPr>
              <a:spLocks noChangeArrowheads="1"/>
            </p:cNvSpPr>
            <p:nvPr/>
          </p:nvSpPr>
          <p:spPr bwMode="auto">
            <a:xfrm>
              <a:off x="810" y="2793"/>
              <a:ext cx="18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Times New Roman" panose="02020603050405020304" pitchFamily="18"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8" name="Rectangle 123">
              <a:extLst>
                <a:ext uri="{FF2B5EF4-FFF2-40B4-BE49-F238E27FC236}">
                  <a16:creationId xmlns:a16="http://schemas.microsoft.com/office/drawing/2014/main" xmlns="" id="{C1ADE3C6-220B-41A5-ABCC-ED8FA5C07E51}"/>
                </a:ext>
              </a:extLst>
            </p:cNvPr>
            <p:cNvSpPr>
              <a:spLocks noChangeArrowheads="1"/>
            </p:cNvSpPr>
            <p:nvPr/>
          </p:nvSpPr>
          <p:spPr bwMode="auto">
            <a:xfrm>
              <a:off x="1430" y="2843"/>
              <a:ext cx="16" cy="2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124">
              <a:extLst>
                <a:ext uri="{FF2B5EF4-FFF2-40B4-BE49-F238E27FC236}">
                  <a16:creationId xmlns:a16="http://schemas.microsoft.com/office/drawing/2014/main" xmlns="" id="{5C55C287-11B5-4514-A267-BE44D85FEE89}"/>
                </a:ext>
              </a:extLst>
            </p:cNvPr>
            <p:cNvSpPr>
              <a:spLocks/>
            </p:cNvSpPr>
            <p:nvPr/>
          </p:nvSpPr>
          <p:spPr bwMode="auto">
            <a:xfrm>
              <a:off x="1437" y="2946"/>
              <a:ext cx="142" cy="153"/>
            </a:xfrm>
            <a:custGeom>
              <a:avLst/>
              <a:gdLst>
                <a:gd name="T0" fmla="*/ 0 w 142"/>
                <a:gd name="T1" fmla="*/ 151 h 153"/>
                <a:gd name="T2" fmla="*/ 13 w 142"/>
                <a:gd name="T3" fmla="*/ 153 h 153"/>
                <a:gd name="T4" fmla="*/ 28 w 142"/>
                <a:gd name="T5" fmla="*/ 153 h 153"/>
                <a:gd name="T6" fmla="*/ 44 w 142"/>
                <a:gd name="T7" fmla="*/ 153 h 153"/>
                <a:gd name="T8" fmla="*/ 57 w 142"/>
                <a:gd name="T9" fmla="*/ 149 h 153"/>
                <a:gd name="T10" fmla="*/ 70 w 142"/>
                <a:gd name="T11" fmla="*/ 145 h 153"/>
                <a:gd name="T12" fmla="*/ 85 w 142"/>
                <a:gd name="T13" fmla="*/ 136 h 153"/>
                <a:gd name="T14" fmla="*/ 94 w 142"/>
                <a:gd name="T15" fmla="*/ 127 h 153"/>
                <a:gd name="T16" fmla="*/ 103 w 142"/>
                <a:gd name="T17" fmla="*/ 118 h 153"/>
                <a:gd name="T18" fmla="*/ 114 w 142"/>
                <a:gd name="T19" fmla="*/ 107 h 153"/>
                <a:gd name="T20" fmla="*/ 120 w 142"/>
                <a:gd name="T21" fmla="*/ 94 h 153"/>
                <a:gd name="T22" fmla="*/ 127 w 142"/>
                <a:gd name="T23" fmla="*/ 90 h 153"/>
                <a:gd name="T24" fmla="*/ 129 w 142"/>
                <a:gd name="T25" fmla="*/ 81 h 153"/>
                <a:gd name="T26" fmla="*/ 136 w 142"/>
                <a:gd name="T27" fmla="*/ 68 h 153"/>
                <a:gd name="T28" fmla="*/ 138 w 142"/>
                <a:gd name="T29" fmla="*/ 50 h 153"/>
                <a:gd name="T30" fmla="*/ 140 w 142"/>
                <a:gd name="T31" fmla="*/ 35 h 153"/>
                <a:gd name="T32" fmla="*/ 142 w 142"/>
                <a:gd name="T33" fmla="*/ 20 h 153"/>
                <a:gd name="T34" fmla="*/ 140 w 142"/>
                <a:gd name="T35" fmla="*/ 0 h 153"/>
                <a:gd name="T36" fmla="*/ 122 w 142"/>
                <a:gd name="T37" fmla="*/ 0 h 153"/>
                <a:gd name="T38" fmla="*/ 127 w 142"/>
                <a:gd name="T39" fmla="*/ 20 h 153"/>
                <a:gd name="T40" fmla="*/ 122 w 142"/>
                <a:gd name="T41" fmla="*/ 33 h 153"/>
                <a:gd name="T42" fmla="*/ 120 w 142"/>
                <a:gd name="T43" fmla="*/ 48 h 153"/>
                <a:gd name="T44" fmla="*/ 118 w 142"/>
                <a:gd name="T45" fmla="*/ 61 h 153"/>
                <a:gd name="T46" fmla="*/ 114 w 142"/>
                <a:gd name="T47" fmla="*/ 75 h 153"/>
                <a:gd name="T48" fmla="*/ 111 w 142"/>
                <a:gd name="T49" fmla="*/ 81 h 153"/>
                <a:gd name="T50" fmla="*/ 107 w 142"/>
                <a:gd name="T51" fmla="*/ 88 h 153"/>
                <a:gd name="T52" fmla="*/ 103 w 142"/>
                <a:gd name="T53" fmla="*/ 96 h 153"/>
                <a:gd name="T54" fmla="*/ 94 w 142"/>
                <a:gd name="T55" fmla="*/ 107 h 153"/>
                <a:gd name="T56" fmla="*/ 85 w 142"/>
                <a:gd name="T57" fmla="*/ 116 h 153"/>
                <a:gd name="T58" fmla="*/ 72 w 142"/>
                <a:gd name="T59" fmla="*/ 123 h 153"/>
                <a:gd name="T60" fmla="*/ 63 w 142"/>
                <a:gd name="T61" fmla="*/ 127 h 153"/>
                <a:gd name="T62" fmla="*/ 55 w 142"/>
                <a:gd name="T63" fmla="*/ 131 h 153"/>
                <a:gd name="T64" fmla="*/ 42 w 142"/>
                <a:gd name="T65" fmla="*/ 136 h 153"/>
                <a:gd name="T66" fmla="*/ 28 w 142"/>
                <a:gd name="T67" fmla="*/ 136 h 153"/>
                <a:gd name="T68" fmla="*/ 15 w 142"/>
                <a:gd name="T69" fmla="*/ 136 h 153"/>
                <a:gd name="T70" fmla="*/ 2 w 142"/>
                <a:gd name="T71" fmla="*/ 134 h 153"/>
                <a:gd name="T72" fmla="*/ 0 w 142"/>
                <a:gd name="T73" fmla="*/ 15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153">
                  <a:moveTo>
                    <a:pt x="0" y="151"/>
                  </a:moveTo>
                  <a:lnTo>
                    <a:pt x="13" y="153"/>
                  </a:lnTo>
                  <a:lnTo>
                    <a:pt x="28" y="153"/>
                  </a:lnTo>
                  <a:lnTo>
                    <a:pt x="44" y="153"/>
                  </a:lnTo>
                  <a:lnTo>
                    <a:pt x="57" y="149"/>
                  </a:lnTo>
                  <a:lnTo>
                    <a:pt x="70" y="145"/>
                  </a:lnTo>
                  <a:lnTo>
                    <a:pt x="85" y="136"/>
                  </a:lnTo>
                  <a:lnTo>
                    <a:pt x="94" y="127"/>
                  </a:lnTo>
                  <a:lnTo>
                    <a:pt x="103" y="118"/>
                  </a:lnTo>
                  <a:lnTo>
                    <a:pt x="114" y="107"/>
                  </a:lnTo>
                  <a:lnTo>
                    <a:pt x="120" y="94"/>
                  </a:lnTo>
                  <a:lnTo>
                    <a:pt x="127" y="90"/>
                  </a:lnTo>
                  <a:lnTo>
                    <a:pt x="129" y="81"/>
                  </a:lnTo>
                  <a:lnTo>
                    <a:pt x="136" y="68"/>
                  </a:lnTo>
                  <a:lnTo>
                    <a:pt x="138" y="50"/>
                  </a:lnTo>
                  <a:lnTo>
                    <a:pt x="140" y="35"/>
                  </a:lnTo>
                  <a:lnTo>
                    <a:pt x="142" y="20"/>
                  </a:lnTo>
                  <a:lnTo>
                    <a:pt x="140" y="0"/>
                  </a:lnTo>
                  <a:lnTo>
                    <a:pt x="122" y="0"/>
                  </a:lnTo>
                  <a:lnTo>
                    <a:pt x="127" y="20"/>
                  </a:lnTo>
                  <a:lnTo>
                    <a:pt x="122" y="33"/>
                  </a:lnTo>
                  <a:lnTo>
                    <a:pt x="120" y="48"/>
                  </a:lnTo>
                  <a:lnTo>
                    <a:pt x="118" y="61"/>
                  </a:lnTo>
                  <a:lnTo>
                    <a:pt x="114" y="75"/>
                  </a:lnTo>
                  <a:lnTo>
                    <a:pt x="111" y="81"/>
                  </a:lnTo>
                  <a:lnTo>
                    <a:pt x="107" y="88"/>
                  </a:lnTo>
                  <a:lnTo>
                    <a:pt x="103" y="96"/>
                  </a:lnTo>
                  <a:lnTo>
                    <a:pt x="94" y="107"/>
                  </a:lnTo>
                  <a:lnTo>
                    <a:pt x="85" y="116"/>
                  </a:lnTo>
                  <a:lnTo>
                    <a:pt x="72" y="123"/>
                  </a:lnTo>
                  <a:lnTo>
                    <a:pt x="63" y="127"/>
                  </a:lnTo>
                  <a:lnTo>
                    <a:pt x="55" y="131"/>
                  </a:lnTo>
                  <a:lnTo>
                    <a:pt x="42" y="136"/>
                  </a:lnTo>
                  <a:lnTo>
                    <a:pt x="28" y="136"/>
                  </a:lnTo>
                  <a:lnTo>
                    <a:pt x="15" y="136"/>
                  </a:lnTo>
                  <a:lnTo>
                    <a:pt x="2" y="134"/>
                  </a:lnTo>
                  <a:lnTo>
                    <a:pt x="0" y="1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125">
              <a:extLst>
                <a:ext uri="{FF2B5EF4-FFF2-40B4-BE49-F238E27FC236}">
                  <a16:creationId xmlns:a16="http://schemas.microsoft.com/office/drawing/2014/main" xmlns="" id="{31BD76FD-41BF-40FF-A77B-8FC00AF70E03}"/>
                </a:ext>
              </a:extLst>
            </p:cNvPr>
            <p:cNvSpPr>
              <a:spLocks/>
            </p:cNvSpPr>
            <p:nvPr/>
          </p:nvSpPr>
          <p:spPr bwMode="auto">
            <a:xfrm>
              <a:off x="1430" y="3080"/>
              <a:ext cx="16" cy="17"/>
            </a:xfrm>
            <a:custGeom>
              <a:avLst/>
              <a:gdLst>
                <a:gd name="T0" fmla="*/ 0 w 16"/>
                <a:gd name="T1" fmla="*/ 8 h 17"/>
                <a:gd name="T2" fmla="*/ 16 w 16"/>
                <a:gd name="T3" fmla="*/ 8 h 17"/>
                <a:gd name="T4" fmla="*/ 9 w 16"/>
                <a:gd name="T5" fmla="*/ 0 h 17"/>
                <a:gd name="T6" fmla="*/ 7 w 16"/>
                <a:gd name="T7" fmla="*/ 17 h 17"/>
                <a:gd name="T8" fmla="*/ 0 w 16"/>
                <a:gd name="T9" fmla="*/ 15 h 17"/>
                <a:gd name="T10" fmla="*/ 0 w 16"/>
                <a:gd name="T11" fmla="*/ 8 h 17"/>
              </a:gdLst>
              <a:ahLst/>
              <a:cxnLst>
                <a:cxn ang="0">
                  <a:pos x="T0" y="T1"/>
                </a:cxn>
                <a:cxn ang="0">
                  <a:pos x="T2" y="T3"/>
                </a:cxn>
                <a:cxn ang="0">
                  <a:pos x="T4" y="T5"/>
                </a:cxn>
                <a:cxn ang="0">
                  <a:pos x="T6" y="T7"/>
                </a:cxn>
                <a:cxn ang="0">
                  <a:pos x="T8" y="T9"/>
                </a:cxn>
                <a:cxn ang="0">
                  <a:pos x="T10" y="T11"/>
                </a:cxn>
              </a:cxnLst>
              <a:rect l="0" t="0" r="r" b="b"/>
              <a:pathLst>
                <a:path w="16" h="17">
                  <a:moveTo>
                    <a:pt x="0" y="8"/>
                  </a:moveTo>
                  <a:lnTo>
                    <a:pt x="16" y="8"/>
                  </a:lnTo>
                  <a:lnTo>
                    <a:pt x="9" y="0"/>
                  </a:lnTo>
                  <a:lnTo>
                    <a:pt x="7" y="17"/>
                  </a:lnTo>
                  <a:lnTo>
                    <a:pt x="0" y="15"/>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126">
              <a:extLst>
                <a:ext uri="{FF2B5EF4-FFF2-40B4-BE49-F238E27FC236}">
                  <a16:creationId xmlns:a16="http://schemas.microsoft.com/office/drawing/2014/main" xmlns="" id="{F4771898-B873-4FF9-92A3-A5249470F5BF}"/>
                </a:ext>
              </a:extLst>
            </p:cNvPr>
            <p:cNvSpPr>
              <a:spLocks/>
            </p:cNvSpPr>
            <p:nvPr/>
          </p:nvSpPr>
          <p:spPr bwMode="auto">
            <a:xfrm>
              <a:off x="1439" y="2837"/>
              <a:ext cx="138" cy="111"/>
            </a:xfrm>
            <a:custGeom>
              <a:avLst/>
              <a:gdLst>
                <a:gd name="T0" fmla="*/ 138 w 138"/>
                <a:gd name="T1" fmla="*/ 109 h 111"/>
                <a:gd name="T2" fmla="*/ 138 w 138"/>
                <a:gd name="T3" fmla="*/ 103 h 111"/>
                <a:gd name="T4" fmla="*/ 136 w 138"/>
                <a:gd name="T5" fmla="*/ 96 h 111"/>
                <a:gd name="T6" fmla="*/ 136 w 138"/>
                <a:gd name="T7" fmla="*/ 85 h 111"/>
                <a:gd name="T8" fmla="*/ 131 w 138"/>
                <a:gd name="T9" fmla="*/ 70 h 111"/>
                <a:gd name="T10" fmla="*/ 127 w 138"/>
                <a:gd name="T11" fmla="*/ 61 h 111"/>
                <a:gd name="T12" fmla="*/ 118 w 138"/>
                <a:gd name="T13" fmla="*/ 52 h 111"/>
                <a:gd name="T14" fmla="*/ 112 w 138"/>
                <a:gd name="T15" fmla="*/ 41 h 111"/>
                <a:gd name="T16" fmla="*/ 103 w 138"/>
                <a:gd name="T17" fmla="*/ 32 h 111"/>
                <a:gd name="T18" fmla="*/ 94 w 138"/>
                <a:gd name="T19" fmla="*/ 24 h 111"/>
                <a:gd name="T20" fmla="*/ 85 w 138"/>
                <a:gd name="T21" fmla="*/ 19 h 111"/>
                <a:gd name="T22" fmla="*/ 72 w 138"/>
                <a:gd name="T23" fmla="*/ 13 h 111"/>
                <a:gd name="T24" fmla="*/ 64 w 138"/>
                <a:gd name="T25" fmla="*/ 8 h 111"/>
                <a:gd name="T26" fmla="*/ 53 w 138"/>
                <a:gd name="T27" fmla="*/ 4 h 111"/>
                <a:gd name="T28" fmla="*/ 40 w 138"/>
                <a:gd name="T29" fmla="*/ 2 h 111"/>
                <a:gd name="T30" fmla="*/ 24 w 138"/>
                <a:gd name="T31" fmla="*/ 2 h 111"/>
                <a:gd name="T32" fmla="*/ 13 w 138"/>
                <a:gd name="T33" fmla="*/ 0 h 111"/>
                <a:gd name="T34" fmla="*/ 0 w 138"/>
                <a:gd name="T35" fmla="*/ 0 h 111"/>
                <a:gd name="T36" fmla="*/ 0 w 138"/>
                <a:gd name="T37" fmla="*/ 15 h 111"/>
                <a:gd name="T38" fmla="*/ 13 w 138"/>
                <a:gd name="T39" fmla="*/ 15 h 111"/>
                <a:gd name="T40" fmla="*/ 22 w 138"/>
                <a:gd name="T41" fmla="*/ 17 h 111"/>
                <a:gd name="T42" fmla="*/ 35 w 138"/>
                <a:gd name="T43" fmla="*/ 17 h 111"/>
                <a:gd name="T44" fmla="*/ 46 w 138"/>
                <a:gd name="T45" fmla="*/ 19 h 111"/>
                <a:gd name="T46" fmla="*/ 57 w 138"/>
                <a:gd name="T47" fmla="*/ 21 h 111"/>
                <a:gd name="T48" fmla="*/ 68 w 138"/>
                <a:gd name="T49" fmla="*/ 26 h 111"/>
                <a:gd name="T50" fmla="*/ 74 w 138"/>
                <a:gd name="T51" fmla="*/ 32 h 111"/>
                <a:gd name="T52" fmla="*/ 85 w 138"/>
                <a:gd name="T53" fmla="*/ 39 h 111"/>
                <a:gd name="T54" fmla="*/ 92 w 138"/>
                <a:gd name="T55" fmla="*/ 46 h 111"/>
                <a:gd name="T56" fmla="*/ 101 w 138"/>
                <a:gd name="T57" fmla="*/ 52 h 111"/>
                <a:gd name="T58" fmla="*/ 105 w 138"/>
                <a:gd name="T59" fmla="*/ 61 h 111"/>
                <a:gd name="T60" fmla="*/ 112 w 138"/>
                <a:gd name="T61" fmla="*/ 67 h 111"/>
                <a:gd name="T62" fmla="*/ 116 w 138"/>
                <a:gd name="T63" fmla="*/ 76 h 111"/>
                <a:gd name="T64" fmla="*/ 118 w 138"/>
                <a:gd name="T65" fmla="*/ 89 h 111"/>
                <a:gd name="T66" fmla="*/ 120 w 138"/>
                <a:gd name="T67" fmla="*/ 100 h 111"/>
                <a:gd name="T68" fmla="*/ 120 w 138"/>
                <a:gd name="T69" fmla="*/ 105 h 111"/>
                <a:gd name="T70" fmla="*/ 120 w 138"/>
                <a:gd name="T71" fmla="*/ 111 h 111"/>
                <a:gd name="T72" fmla="*/ 138 w 138"/>
                <a:gd name="T73" fmla="*/ 109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8" h="111">
                  <a:moveTo>
                    <a:pt x="138" y="109"/>
                  </a:moveTo>
                  <a:lnTo>
                    <a:pt x="138" y="103"/>
                  </a:lnTo>
                  <a:lnTo>
                    <a:pt x="136" y="96"/>
                  </a:lnTo>
                  <a:lnTo>
                    <a:pt x="136" y="85"/>
                  </a:lnTo>
                  <a:lnTo>
                    <a:pt x="131" y="70"/>
                  </a:lnTo>
                  <a:lnTo>
                    <a:pt x="127" y="61"/>
                  </a:lnTo>
                  <a:lnTo>
                    <a:pt x="118" y="52"/>
                  </a:lnTo>
                  <a:lnTo>
                    <a:pt x="112" y="41"/>
                  </a:lnTo>
                  <a:lnTo>
                    <a:pt x="103" y="32"/>
                  </a:lnTo>
                  <a:lnTo>
                    <a:pt x="94" y="24"/>
                  </a:lnTo>
                  <a:lnTo>
                    <a:pt x="85" y="19"/>
                  </a:lnTo>
                  <a:lnTo>
                    <a:pt x="72" y="13"/>
                  </a:lnTo>
                  <a:lnTo>
                    <a:pt x="64" y="8"/>
                  </a:lnTo>
                  <a:lnTo>
                    <a:pt x="53" y="4"/>
                  </a:lnTo>
                  <a:lnTo>
                    <a:pt x="40" y="2"/>
                  </a:lnTo>
                  <a:lnTo>
                    <a:pt x="24" y="2"/>
                  </a:lnTo>
                  <a:lnTo>
                    <a:pt x="13" y="0"/>
                  </a:lnTo>
                  <a:lnTo>
                    <a:pt x="0" y="0"/>
                  </a:lnTo>
                  <a:lnTo>
                    <a:pt x="0" y="15"/>
                  </a:lnTo>
                  <a:lnTo>
                    <a:pt x="13" y="15"/>
                  </a:lnTo>
                  <a:lnTo>
                    <a:pt x="22" y="17"/>
                  </a:lnTo>
                  <a:lnTo>
                    <a:pt x="35" y="17"/>
                  </a:lnTo>
                  <a:lnTo>
                    <a:pt x="46" y="19"/>
                  </a:lnTo>
                  <a:lnTo>
                    <a:pt x="57" y="21"/>
                  </a:lnTo>
                  <a:lnTo>
                    <a:pt x="68" y="26"/>
                  </a:lnTo>
                  <a:lnTo>
                    <a:pt x="74" y="32"/>
                  </a:lnTo>
                  <a:lnTo>
                    <a:pt x="85" y="39"/>
                  </a:lnTo>
                  <a:lnTo>
                    <a:pt x="92" y="46"/>
                  </a:lnTo>
                  <a:lnTo>
                    <a:pt x="101" y="52"/>
                  </a:lnTo>
                  <a:lnTo>
                    <a:pt x="105" y="61"/>
                  </a:lnTo>
                  <a:lnTo>
                    <a:pt x="112" y="67"/>
                  </a:lnTo>
                  <a:lnTo>
                    <a:pt x="116" y="76"/>
                  </a:lnTo>
                  <a:lnTo>
                    <a:pt x="118" y="89"/>
                  </a:lnTo>
                  <a:lnTo>
                    <a:pt x="120" y="100"/>
                  </a:lnTo>
                  <a:lnTo>
                    <a:pt x="120" y="105"/>
                  </a:lnTo>
                  <a:lnTo>
                    <a:pt x="120" y="111"/>
                  </a:lnTo>
                  <a:lnTo>
                    <a:pt x="138" y="1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127">
              <a:extLst>
                <a:ext uri="{FF2B5EF4-FFF2-40B4-BE49-F238E27FC236}">
                  <a16:creationId xmlns:a16="http://schemas.microsoft.com/office/drawing/2014/main" xmlns="" id="{08F5A265-DD3D-4848-8D37-22F4CB9B0D17}"/>
                </a:ext>
              </a:extLst>
            </p:cNvPr>
            <p:cNvSpPr>
              <a:spLocks/>
            </p:cNvSpPr>
            <p:nvPr/>
          </p:nvSpPr>
          <p:spPr bwMode="auto">
            <a:xfrm>
              <a:off x="1559" y="2946"/>
              <a:ext cx="18" cy="2"/>
            </a:xfrm>
            <a:custGeom>
              <a:avLst/>
              <a:gdLst>
                <a:gd name="T0" fmla="*/ 18 w 18"/>
                <a:gd name="T1" fmla="*/ 0 h 2"/>
                <a:gd name="T2" fmla="*/ 0 w 18"/>
                <a:gd name="T3" fmla="*/ 0 h 2"/>
                <a:gd name="T4" fmla="*/ 0 w 18"/>
                <a:gd name="T5" fmla="*/ 2 h 2"/>
                <a:gd name="T6" fmla="*/ 18 w 18"/>
                <a:gd name="T7" fmla="*/ 0 h 2"/>
              </a:gdLst>
              <a:ahLst/>
              <a:cxnLst>
                <a:cxn ang="0">
                  <a:pos x="T0" y="T1"/>
                </a:cxn>
                <a:cxn ang="0">
                  <a:pos x="T2" y="T3"/>
                </a:cxn>
                <a:cxn ang="0">
                  <a:pos x="T4" y="T5"/>
                </a:cxn>
                <a:cxn ang="0">
                  <a:pos x="T6" y="T7"/>
                </a:cxn>
              </a:cxnLst>
              <a:rect l="0" t="0" r="r" b="b"/>
              <a:pathLst>
                <a:path w="18" h="2">
                  <a:moveTo>
                    <a:pt x="18" y="0"/>
                  </a:moveTo>
                  <a:lnTo>
                    <a:pt x="0" y="0"/>
                  </a:lnTo>
                  <a:lnTo>
                    <a:pt x="0" y="2"/>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128">
              <a:extLst>
                <a:ext uri="{FF2B5EF4-FFF2-40B4-BE49-F238E27FC236}">
                  <a16:creationId xmlns:a16="http://schemas.microsoft.com/office/drawing/2014/main" xmlns="" id="{38C636CC-2BA1-4FA3-8288-8C578877A9C7}"/>
                </a:ext>
              </a:extLst>
            </p:cNvPr>
            <p:cNvSpPr>
              <a:spLocks/>
            </p:cNvSpPr>
            <p:nvPr/>
          </p:nvSpPr>
          <p:spPr bwMode="auto">
            <a:xfrm>
              <a:off x="1430" y="2837"/>
              <a:ext cx="16" cy="15"/>
            </a:xfrm>
            <a:custGeom>
              <a:avLst/>
              <a:gdLst>
                <a:gd name="T0" fmla="*/ 9 w 16"/>
                <a:gd name="T1" fmla="*/ 0 h 15"/>
                <a:gd name="T2" fmla="*/ 9 w 16"/>
                <a:gd name="T3" fmla="*/ 15 h 15"/>
                <a:gd name="T4" fmla="*/ 16 w 16"/>
                <a:gd name="T5" fmla="*/ 6 h 15"/>
                <a:gd name="T6" fmla="*/ 0 w 16"/>
                <a:gd name="T7" fmla="*/ 6 h 15"/>
                <a:gd name="T8" fmla="*/ 0 w 16"/>
                <a:gd name="T9" fmla="*/ 0 h 15"/>
                <a:gd name="T10" fmla="*/ 9 w 16"/>
                <a:gd name="T11" fmla="*/ 0 h 15"/>
              </a:gdLst>
              <a:ahLst/>
              <a:cxnLst>
                <a:cxn ang="0">
                  <a:pos x="T0" y="T1"/>
                </a:cxn>
                <a:cxn ang="0">
                  <a:pos x="T2" y="T3"/>
                </a:cxn>
                <a:cxn ang="0">
                  <a:pos x="T4" y="T5"/>
                </a:cxn>
                <a:cxn ang="0">
                  <a:pos x="T6" y="T7"/>
                </a:cxn>
                <a:cxn ang="0">
                  <a:pos x="T8" y="T9"/>
                </a:cxn>
                <a:cxn ang="0">
                  <a:pos x="T10" y="T11"/>
                </a:cxn>
              </a:cxnLst>
              <a:rect l="0" t="0" r="r" b="b"/>
              <a:pathLst>
                <a:path w="16" h="15">
                  <a:moveTo>
                    <a:pt x="9" y="0"/>
                  </a:moveTo>
                  <a:lnTo>
                    <a:pt x="9" y="15"/>
                  </a:lnTo>
                  <a:lnTo>
                    <a:pt x="16" y="6"/>
                  </a:lnTo>
                  <a:lnTo>
                    <a:pt x="0" y="6"/>
                  </a:lnTo>
                  <a:lnTo>
                    <a:pt x="0"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29">
              <a:extLst>
                <a:ext uri="{FF2B5EF4-FFF2-40B4-BE49-F238E27FC236}">
                  <a16:creationId xmlns:a16="http://schemas.microsoft.com/office/drawing/2014/main" xmlns="" id="{BFC9CA27-D275-4EEE-A5FC-C8831450E678}"/>
                </a:ext>
              </a:extLst>
            </p:cNvPr>
            <p:cNvSpPr>
              <a:spLocks noChangeArrowheads="1"/>
            </p:cNvSpPr>
            <p:nvPr/>
          </p:nvSpPr>
          <p:spPr bwMode="auto">
            <a:xfrm>
              <a:off x="1409" y="3605"/>
              <a:ext cx="15" cy="2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130">
              <a:extLst>
                <a:ext uri="{FF2B5EF4-FFF2-40B4-BE49-F238E27FC236}">
                  <a16:creationId xmlns:a16="http://schemas.microsoft.com/office/drawing/2014/main" xmlns="" id="{549BE525-8BD5-4FB0-B812-DD9CED501EC8}"/>
                </a:ext>
              </a:extLst>
            </p:cNvPr>
            <p:cNvSpPr>
              <a:spLocks/>
            </p:cNvSpPr>
            <p:nvPr/>
          </p:nvSpPr>
          <p:spPr bwMode="auto">
            <a:xfrm>
              <a:off x="1415" y="3708"/>
              <a:ext cx="142" cy="151"/>
            </a:xfrm>
            <a:custGeom>
              <a:avLst/>
              <a:gdLst>
                <a:gd name="T0" fmla="*/ 0 w 142"/>
                <a:gd name="T1" fmla="*/ 149 h 151"/>
                <a:gd name="T2" fmla="*/ 15 w 142"/>
                <a:gd name="T3" fmla="*/ 151 h 151"/>
                <a:gd name="T4" fmla="*/ 31 w 142"/>
                <a:gd name="T5" fmla="*/ 151 h 151"/>
                <a:gd name="T6" fmla="*/ 44 w 142"/>
                <a:gd name="T7" fmla="*/ 151 h 151"/>
                <a:gd name="T8" fmla="*/ 59 w 142"/>
                <a:gd name="T9" fmla="*/ 147 h 151"/>
                <a:gd name="T10" fmla="*/ 74 w 142"/>
                <a:gd name="T11" fmla="*/ 142 h 151"/>
                <a:gd name="T12" fmla="*/ 85 w 142"/>
                <a:gd name="T13" fmla="*/ 136 h 151"/>
                <a:gd name="T14" fmla="*/ 94 w 142"/>
                <a:gd name="T15" fmla="*/ 127 h 151"/>
                <a:gd name="T16" fmla="*/ 107 w 142"/>
                <a:gd name="T17" fmla="*/ 118 h 151"/>
                <a:gd name="T18" fmla="*/ 116 w 142"/>
                <a:gd name="T19" fmla="*/ 107 h 151"/>
                <a:gd name="T20" fmla="*/ 125 w 142"/>
                <a:gd name="T21" fmla="*/ 94 h 151"/>
                <a:gd name="T22" fmla="*/ 127 w 142"/>
                <a:gd name="T23" fmla="*/ 90 h 151"/>
                <a:gd name="T24" fmla="*/ 129 w 142"/>
                <a:gd name="T25" fmla="*/ 81 h 151"/>
                <a:gd name="T26" fmla="*/ 136 w 142"/>
                <a:gd name="T27" fmla="*/ 66 h 151"/>
                <a:gd name="T28" fmla="*/ 140 w 142"/>
                <a:gd name="T29" fmla="*/ 50 h 151"/>
                <a:gd name="T30" fmla="*/ 142 w 142"/>
                <a:gd name="T31" fmla="*/ 35 h 151"/>
                <a:gd name="T32" fmla="*/ 142 w 142"/>
                <a:gd name="T33" fmla="*/ 17 h 151"/>
                <a:gd name="T34" fmla="*/ 142 w 142"/>
                <a:gd name="T35" fmla="*/ 0 h 151"/>
                <a:gd name="T36" fmla="*/ 125 w 142"/>
                <a:gd name="T37" fmla="*/ 0 h 151"/>
                <a:gd name="T38" fmla="*/ 127 w 142"/>
                <a:gd name="T39" fmla="*/ 17 h 151"/>
                <a:gd name="T40" fmla="*/ 125 w 142"/>
                <a:gd name="T41" fmla="*/ 33 h 151"/>
                <a:gd name="T42" fmla="*/ 125 w 142"/>
                <a:gd name="T43" fmla="*/ 48 h 151"/>
                <a:gd name="T44" fmla="*/ 120 w 142"/>
                <a:gd name="T45" fmla="*/ 59 h 151"/>
                <a:gd name="T46" fmla="*/ 116 w 142"/>
                <a:gd name="T47" fmla="*/ 77 h 151"/>
                <a:gd name="T48" fmla="*/ 114 w 142"/>
                <a:gd name="T49" fmla="*/ 81 h 151"/>
                <a:gd name="T50" fmla="*/ 109 w 142"/>
                <a:gd name="T51" fmla="*/ 88 h 151"/>
                <a:gd name="T52" fmla="*/ 105 w 142"/>
                <a:gd name="T53" fmla="*/ 96 h 151"/>
                <a:gd name="T54" fmla="*/ 94 w 142"/>
                <a:gd name="T55" fmla="*/ 107 h 151"/>
                <a:gd name="T56" fmla="*/ 85 w 142"/>
                <a:gd name="T57" fmla="*/ 116 h 151"/>
                <a:gd name="T58" fmla="*/ 77 w 142"/>
                <a:gd name="T59" fmla="*/ 123 h 151"/>
                <a:gd name="T60" fmla="*/ 66 w 142"/>
                <a:gd name="T61" fmla="*/ 127 h 151"/>
                <a:gd name="T62" fmla="*/ 55 w 142"/>
                <a:gd name="T63" fmla="*/ 131 h 151"/>
                <a:gd name="T64" fmla="*/ 42 w 142"/>
                <a:gd name="T65" fmla="*/ 136 h 151"/>
                <a:gd name="T66" fmla="*/ 31 w 142"/>
                <a:gd name="T67" fmla="*/ 136 h 151"/>
                <a:gd name="T68" fmla="*/ 18 w 142"/>
                <a:gd name="T69" fmla="*/ 136 h 151"/>
                <a:gd name="T70" fmla="*/ 2 w 142"/>
                <a:gd name="T71" fmla="*/ 133 h 151"/>
                <a:gd name="T72" fmla="*/ 0 w 142"/>
                <a:gd name="T73" fmla="*/ 14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151">
                  <a:moveTo>
                    <a:pt x="0" y="149"/>
                  </a:moveTo>
                  <a:lnTo>
                    <a:pt x="15" y="151"/>
                  </a:lnTo>
                  <a:lnTo>
                    <a:pt x="31" y="151"/>
                  </a:lnTo>
                  <a:lnTo>
                    <a:pt x="44" y="151"/>
                  </a:lnTo>
                  <a:lnTo>
                    <a:pt x="59" y="147"/>
                  </a:lnTo>
                  <a:lnTo>
                    <a:pt x="74" y="142"/>
                  </a:lnTo>
                  <a:lnTo>
                    <a:pt x="85" y="136"/>
                  </a:lnTo>
                  <a:lnTo>
                    <a:pt x="94" y="127"/>
                  </a:lnTo>
                  <a:lnTo>
                    <a:pt x="107" y="118"/>
                  </a:lnTo>
                  <a:lnTo>
                    <a:pt x="116" y="107"/>
                  </a:lnTo>
                  <a:lnTo>
                    <a:pt x="125" y="94"/>
                  </a:lnTo>
                  <a:lnTo>
                    <a:pt x="127" y="90"/>
                  </a:lnTo>
                  <a:lnTo>
                    <a:pt x="129" y="81"/>
                  </a:lnTo>
                  <a:lnTo>
                    <a:pt x="136" y="66"/>
                  </a:lnTo>
                  <a:lnTo>
                    <a:pt x="140" y="50"/>
                  </a:lnTo>
                  <a:lnTo>
                    <a:pt x="142" y="35"/>
                  </a:lnTo>
                  <a:lnTo>
                    <a:pt x="142" y="17"/>
                  </a:lnTo>
                  <a:lnTo>
                    <a:pt x="142" y="0"/>
                  </a:lnTo>
                  <a:lnTo>
                    <a:pt x="125" y="0"/>
                  </a:lnTo>
                  <a:lnTo>
                    <a:pt x="127" y="17"/>
                  </a:lnTo>
                  <a:lnTo>
                    <a:pt x="125" y="33"/>
                  </a:lnTo>
                  <a:lnTo>
                    <a:pt x="125" y="48"/>
                  </a:lnTo>
                  <a:lnTo>
                    <a:pt x="120" y="59"/>
                  </a:lnTo>
                  <a:lnTo>
                    <a:pt x="116" y="77"/>
                  </a:lnTo>
                  <a:lnTo>
                    <a:pt x="114" y="81"/>
                  </a:lnTo>
                  <a:lnTo>
                    <a:pt x="109" y="88"/>
                  </a:lnTo>
                  <a:lnTo>
                    <a:pt x="105" y="96"/>
                  </a:lnTo>
                  <a:lnTo>
                    <a:pt x="94" y="107"/>
                  </a:lnTo>
                  <a:lnTo>
                    <a:pt x="85" y="116"/>
                  </a:lnTo>
                  <a:lnTo>
                    <a:pt x="77" y="123"/>
                  </a:lnTo>
                  <a:lnTo>
                    <a:pt x="66" y="127"/>
                  </a:lnTo>
                  <a:lnTo>
                    <a:pt x="55" y="131"/>
                  </a:lnTo>
                  <a:lnTo>
                    <a:pt x="42" y="136"/>
                  </a:lnTo>
                  <a:lnTo>
                    <a:pt x="31" y="136"/>
                  </a:lnTo>
                  <a:lnTo>
                    <a:pt x="18" y="136"/>
                  </a:lnTo>
                  <a:lnTo>
                    <a:pt x="2" y="133"/>
                  </a:lnTo>
                  <a:lnTo>
                    <a:pt x="0" y="1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31">
              <a:extLst>
                <a:ext uri="{FF2B5EF4-FFF2-40B4-BE49-F238E27FC236}">
                  <a16:creationId xmlns:a16="http://schemas.microsoft.com/office/drawing/2014/main" xmlns="" id="{FF772CA6-22C9-4F48-9556-B9B7BB988E86}"/>
                </a:ext>
              </a:extLst>
            </p:cNvPr>
            <p:cNvSpPr>
              <a:spLocks/>
            </p:cNvSpPr>
            <p:nvPr/>
          </p:nvSpPr>
          <p:spPr bwMode="auto">
            <a:xfrm>
              <a:off x="1409" y="3841"/>
              <a:ext cx="15" cy="16"/>
            </a:xfrm>
            <a:custGeom>
              <a:avLst/>
              <a:gdLst>
                <a:gd name="T0" fmla="*/ 0 w 15"/>
                <a:gd name="T1" fmla="*/ 9 h 16"/>
                <a:gd name="T2" fmla="*/ 15 w 15"/>
                <a:gd name="T3" fmla="*/ 9 h 16"/>
                <a:gd name="T4" fmla="*/ 8 w 15"/>
                <a:gd name="T5" fmla="*/ 0 h 16"/>
                <a:gd name="T6" fmla="*/ 6 w 15"/>
                <a:gd name="T7" fmla="*/ 16 h 16"/>
                <a:gd name="T8" fmla="*/ 0 w 15"/>
                <a:gd name="T9" fmla="*/ 14 h 16"/>
                <a:gd name="T10" fmla="*/ 0 w 15"/>
                <a:gd name="T11" fmla="*/ 9 h 16"/>
              </a:gdLst>
              <a:ahLst/>
              <a:cxnLst>
                <a:cxn ang="0">
                  <a:pos x="T0" y="T1"/>
                </a:cxn>
                <a:cxn ang="0">
                  <a:pos x="T2" y="T3"/>
                </a:cxn>
                <a:cxn ang="0">
                  <a:pos x="T4" y="T5"/>
                </a:cxn>
                <a:cxn ang="0">
                  <a:pos x="T6" y="T7"/>
                </a:cxn>
                <a:cxn ang="0">
                  <a:pos x="T8" y="T9"/>
                </a:cxn>
                <a:cxn ang="0">
                  <a:pos x="T10" y="T11"/>
                </a:cxn>
              </a:cxnLst>
              <a:rect l="0" t="0" r="r" b="b"/>
              <a:pathLst>
                <a:path w="15" h="16">
                  <a:moveTo>
                    <a:pt x="0" y="9"/>
                  </a:moveTo>
                  <a:lnTo>
                    <a:pt x="15" y="9"/>
                  </a:lnTo>
                  <a:lnTo>
                    <a:pt x="8" y="0"/>
                  </a:lnTo>
                  <a:lnTo>
                    <a:pt x="6" y="16"/>
                  </a:lnTo>
                  <a:lnTo>
                    <a:pt x="0" y="14"/>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132">
              <a:extLst>
                <a:ext uri="{FF2B5EF4-FFF2-40B4-BE49-F238E27FC236}">
                  <a16:creationId xmlns:a16="http://schemas.microsoft.com/office/drawing/2014/main" xmlns="" id="{BDF63BE9-36C3-46A6-8DFF-5A3E60F56C63}"/>
                </a:ext>
              </a:extLst>
            </p:cNvPr>
            <p:cNvSpPr>
              <a:spLocks/>
            </p:cNvSpPr>
            <p:nvPr/>
          </p:nvSpPr>
          <p:spPr bwMode="auto">
            <a:xfrm>
              <a:off x="1417" y="3596"/>
              <a:ext cx="140" cy="114"/>
            </a:xfrm>
            <a:custGeom>
              <a:avLst/>
              <a:gdLst>
                <a:gd name="T0" fmla="*/ 140 w 140"/>
                <a:gd name="T1" fmla="*/ 112 h 114"/>
                <a:gd name="T2" fmla="*/ 140 w 140"/>
                <a:gd name="T3" fmla="*/ 105 h 114"/>
                <a:gd name="T4" fmla="*/ 138 w 140"/>
                <a:gd name="T5" fmla="*/ 99 h 114"/>
                <a:gd name="T6" fmla="*/ 136 w 140"/>
                <a:gd name="T7" fmla="*/ 86 h 114"/>
                <a:gd name="T8" fmla="*/ 131 w 140"/>
                <a:gd name="T9" fmla="*/ 73 h 114"/>
                <a:gd name="T10" fmla="*/ 127 w 140"/>
                <a:gd name="T11" fmla="*/ 64 h 114"/>
                <a:gd name="T12" fmla="*/ 121 w 140"/>
                <a:gd name="T13" fmla="*/ 55 h 114"/>
                <a:gd name="T14" fmla="*/ 114 w 140"/>
                <a:gd name="T15" fmla="*/ 42 h 114"/>
                <a:gd name="T16" fmla="*/ 107 w 140"/>
                <a:gd name="T17" fmla="*/ 35 h 114"/>
                <a:gd name="T18" fmla="*/ 94 w 140"/>
                <a:gd name="T19" fmla="*/ 27 h 114"/>
                <a:gd name="T20" fmla="*/ 86 w 140"/>
                <a:gd name="T21" fmla="*/ 22 h 114"/>
                <a:gd name="T22" fmla="*/ 75 w 140"/>
                <a:gd name="T23" fmla="*/ 16 h 114"/>
                <a:gd name="T24" fmla="*/ 66 w 140"/>
                <a:gd name="T25" fmla="*/ 11 h 114"/>
                <a:gd name="T26" fmla="*/ 53 w 140"/>
                <a:gd name="T27" fmla="*/ 7 h 114"/>
                <a:gd name="T28" fmla="*/ 40 w 140"/>
                <a:gd name="T29" fmla="*/ 5 h 114"/>
                <a:gd name="T30" fmla="*/ 27 w 140"/>
                <a:gd name="T31" fmla="*/ 2 h 114"/>
                <a:gd name="T32" fmla="*/ 16 w 140"/>
                <a:gd name="T33" fmla="*/ 0 h 114"/>
                <a:gd name="T34" fmla="*/ 0 w 140"/>
                <a:gd name="T35" fmla="*/ 0 h 114"/>
                <a:gd name="T36" fmla="*/ 0 w 140"/>
                <a:gd name="T37" fmla="*/ 18 h 114"/>
                <a:gd name="T38" fmla="*/ 16 w 140"/>
                <a:gd name="T39" fmla="*/ 18 h 114"/>
                <a:gd name="T40" fmla="*/ 24 w 140"/>
                <a:gd name="T41" fmla="*/ 20 h 114"/>
                <a:gd name="T42" fmla="*/ 37 w 140"/>
                <a:gd name="T43" fmla="*/ 20 h 114"/>
                <a:gd name="T44" fmla="*/ 46 w 140"/>
                <a:gd name="T45" fmla="*/ 22 h 114"/>
                <a:gd name="T46" fmla="*/ 59 w 140"/>
                <a:gd name="T47" fmla="*/ 24 h 114"/>
                <a:gd name="T48" fmla="*/ 70 w 140"/>
                <a:gd name="T49" fmla="*/ 29 h 114"/>
                <a:gd name="T50" fmla="*/ 77 w 140"/>
                <a:gd name="T51" fmla="*/ 35 h 114"/>
                <a:gd name="T52" fmla="*/ 86 w 140"/>
                <a:gd name="T53" fmla="*/ 40 h 114"/>
                <a:gd name="T54" fmla="*/ 92 w 140"/>
                <a:gd name="T55" fmla="*/ 46 h 114"/>
                <a:gd name="T56" fmla="*/ 103 w 140"/>
                <a:gd name="T57" fmla="*/ 55 h 114"/>
                <a:gd name="T58" fmla="*/ 107 w 140"/>
                <a:gd name="T59" fmla="*/ 64 h 114"/>
                <a:gd name="T60" fmla="*/ 114 w 140"/>
                <a:gd name="T61" fmla="*/ 73 h 114"/>
                <a:gd name="T62" fmla="*/ 118 w 140"/>
                <a:gd name="T63" fmla="*/ 79 h 114"/>
                <a:gd name="T64" fmla="*/ 123 w 140"/>
                <a:gd name="T65" fmla="*/ 90 h 114"/>
                <a:gd name="T66" fmla="*/ 123 w 140"/>
                <a:gd name="T67" fmla="*/ 103 h 114"/>
                <a:gd name="T68" fmla="*/ 123 w 140"/>
                <a:gd name="T69" fmla="*/ 108 h 114"/>
                <a:gd name="T70" fmla="*/ 123 w 140"/>
                <a:gd name="T71" fmla="*/ 114 h 114"/>
                <a:gd name="T72" fmla="*/ 140 w 140"/>
                <a:gd name="T73" fmla="*/ 11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0" h="114">
                  <a:moveTo>
                    <a:pt x="140" y="112"/>
                  </a:moveTo>
                  <a:lnTo>
                    <a:pt x="140" y="105"/>
                  </a:lnTo>
                  <a:lnTo>
                    <a:pt x="138" y="99"/>
                  </a:lnTo>
                  <a:lnTo>
                    <a:pt x="136" y="86"/>
                  </a:lnTo>
                  <a:lnTo>
                    <a:pt x="131" y="73"/>
                  </a:lnTo>
                  <a:lnTo>
                    <a:pt x="127" y="64"/>
                  </a:lnTo>
                  <a:lnTo>
                    <a:pt x="121" y="55"/>
                  </a:lnTo>
                  <a:lnTo>
                    <a:pt x="114" y="42"/>
                  </a:lnTo>
                  <a:lnTo>
                    <a:pt x="107" y="35"/>
                  </a:lnTo>
                  <a:lnTo>
                    <a:pt x="94" y="27"/>
                  </a:lnTo>
                  <a:lnTo>
                    <a:pt x="86" y="22"/>
                  </a:lnTo>
                  <a:lnTo>
                    <a:pt x="75" y="16"/>
                  </a:lnTo>
                  <a:lnTo>
                    <a:pt x="66" y="11"/>
                  </a:lnTo>
                  <a:lnTo>
                    <a:pt x="53" y="7"/>
                  </a:lnTo>
                  <a:lnTo>
                    <a:pt x="40" y="5"/>
                  </a:lnTo>
                  <a:lnTo>
                    <a:pt x="27" y="2"/>
                  </a:lnTo>
                  <a:lnTo>
                    <a:pt x="16" y="0"/>
                  </a:lnTo>
                  <a:lnTo>
                    <a:pt x="0" y="0"/>
                  </a:lnTo>
                  <a:lnTo>
                    <a:pt x="0" y="18"/>
                  </a:lnTo>
                  <a:lnTo>
                    <a:pt x="16" y="18"/>
                  </a:lnTo>
                  <a:lnTo>
                    <a:pt x="24" y="20"/>
                  </a:lnTo>
                  <a:lnTo>
                    <a:pt x="37" y="20"/>
                  </a:lnTo>
                  <a:lnTo>
                    <a:pt x="46" y="22"/>
                  </a:lnTo>
                  <a:lnTo>
                    <a:pt x="59" y="24"/>
                  </a:lnTo>
                  <a:lnTo>
                    <a:pt x="70" y="29"/>
                  </a:lnTo>
                  <a:lnTo>
                    <a:pt x="77" y="35"/>
                  </a:lnTo>
                  <a:lnTo>
                    <a:pt x="86" y="40"/>
                  </a:lnTo>
                  <a:lnTo>
                    <a:pt x="92" y="46"/>
                  </a:lnTo>
                  <a:lnTo>
                    <a:pt x="103" y="55"/>
                  </a:lnTo>
                  <a:lnTo>
                    <a:pt x="107" y="64"/>
                  </a:lnTo>
                  <a:lnTo>
                    <a:pt x="114" y="73"/>
                  </a:lnTo>
                  <a:lnTo>
                    <a:pt x="118" y="79"/>
                  </a:lnTo>
                  <a:lnTo>
                    <a:pt x="123" y="90"/>
                  </a:lnTo>
                  <a:lnTo>
                    <a:pt x="123" y="103"/>
                  </a:lnTo>
                  <a:lnTo>
                    <a:pt x="123" y="108"/>
                  </a:lnTo>
                  <a:lnTo>
                    <a:pt x="123" y="114"/>
                  </a:lnTo>
                  <a:lnTo>
                    <a:pt x="140" y="1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133">
              <a:extLst>
                <a:ext uri="{FF2B5EF4-FFF2-40B4-BE49-F238E27FC236}">
                  <a16:creationId xmlns:a16="http://schemas.microsoft.com/office/drawing/2014/main" xmlns="" id="{95758A63-4C59-4A82-B518-44D6F244E390}"/>
                </a:ext>
              </a:extLst>
            </p:cNvPr>
            <p:cNvSpPr>
              <a:spLocks/>
            </p:cNvSpPr>
            <p:nvPr/>
          </p:nvSpPr>
          <p:spPr bwMode="auto">
            <a:xfrm>
              <a:off x="1540" y="3708"/>
              <a:ext cx="17" cy="2"/>
            </a:xfrm>
            <a:custGeom>
              <a:avLst/>
              <a:gdLst>
                <a:gd name="T0" fmla="*/ 17 w 17"/>
                <a:gd name="T1" fmla="*/ 0 h 2"/>
                <a:gd name="T2" fmla="*/ 0 w 17"/>
                <a:gd name="T3" fmla="*/ 0 h 2"/>
                <a:gd name="T4" fmla="*/ 0 w 17"/>
                <a:gd name="T5" fmla="*/ 2 h 2"/>
                <a:gd name="T6" fmla="*/ 17 w 17"/>
                <a:gd name="T7" fmla="*/ 0 h 2"/>
              </a:gdLst>
              <a:ahLst/>
              <a:cxnLst>
                <a:cxn ang="0">
                  <a:pos x="T0" y="T1"/>
                </a:cxn>
                <a:cxn ang="0">
                  <a:pos x="T2" y="T3"/>
                </a:cxn>
                <a:cxn ang="0">
                  <a:pos x="T4" y="T5"/>
                </a:cxn>
                <a:cxn ang="0">
                  <a:pos x="T6" y="T7"/>
                </a:cxn>
              </a:cxnLst>
              <a:rect l="0" t="0" r="r" b="b"/>
              <a:pathLst>
                <a:path w="17" h="2">
                  <a:moveTo>
                    <a:pt x="17" y="0"/>
                  </a:moveTo>
                  <a:lnTo>
                    <a:pt x="0" y="0"/>
                  </a:lnTo>
                  <a:lnTo>
                    <a:pt x="0" y="2"/>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134">
              <a:extLst>
                <a:ext uri="{FF2B5EF4-FFF2-40B4-BE49-F238E27FC236}">
                  <a16:creationId xmlns:a16="http://schemas.microsoft.com/office/drawing/2014/main" xmlns="" id="{86E829D9-21CD-4FE2-AD7C-7D0477A2F8D9}"/>
                </a:ext>
              </a:extLst>
            </p:cNvPr>
            <p:cNvSpPr>
              <a:spLocks/>
            </p:cNvSpPr>
            <p:nvPr/>
          </p:nvSpPr>
          <p:spPr bwMode="auto">
            <a:xfrm>
              <a:off x="1409" y="3596"/>
              <a:ext cx="15" cy="18"/>
            </a:xfrm>
            <a:custGeom>
              <a:avLst/>
              <a:gdLst>
                <a:gd name="T0" fmla="*/ 8 w 15"/>
                <a:gd name="T1" fmla="*/ 0 h 18"/>
                <a:gd name="T2" fmla="*/ 8 w 15"/>
                <a:gd name="T3" fmla="*/ 18 h 18"/>
                <a:gd name="T4" fmla="*/ 15 w 15"/>
                <a:gd name="T5" fmla="*/ 9 h 18"/>
                <a:gd name="T6" fmla="*/ 0 w 15"/>
                <a:gd name="T7" fmla="*/ 9 h 18"/>
                <a:gd name="T8" fmla="*/ 0 w 15"/>
                <a:gd name="T9" fmla="*/ 0 h 18"/>
                <a:gd name="T10" fmla="*/ 8 w 15"/>
                <a:gd name="T11" fmla="*/ 0 h 18"/>
              </a:gdLst>
              <a:ahLst/>
              <a:cxnLst>
                <a:cxn ang="0">
                  <a:pos x="T0" y="T1"/>
                </a:cxn>
                <a:cxn ang="0">
                  <a:pos x="T2" y="T3"/>
                </a:cxn>
                <a:cxn ang="0">
                  <a:pos x="T4" y="T5"/>
                </a:cxn>
                <a:cxn ang="0">
                  <a:pos x="T6" y="T7"/>
                </a:cxn>
                <a:cxn ang="0">
                  <a:pos x="T8" y="T9"/>
                </a:cxn>
                <a:cxn ang="0">
                  <a:pos x="T10" y="T11"/>
                </a:cxn>
              </a:cxnLst>
              <a:rect l="0" t="0" r="r" b="b"/>
              <a:pathLst>
                <a:path w="15" h="18">
                  <a:moveTo>
                    <a:pt x="8" y="0"/>
                  </a:moveTo>
                  <a:lnTo>
                    <a:pt x="8" y="18"/>
                  </a:lnTo>
                  <a:lnTo>
                    <a:pt x="15" y="9"/>
                  </a:lnTo>
                  <a:lnTo>
                    <a:pt x="0" y="9"/>
                  </a:lnTo>
                  <a:lnTo>
                    <a:pt x="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135">
              <a:extLst>
                <a:ext uri="{FF2B5EF4-FFF2-40B4-BE49-F238E27FC236}">
                  <a16:creationId xmlns:a16="http://schemas.microsoft.com/office/drawing/2014/main" xmlns="" id="{D734CEDC-3FE2-4292-9151-667263D3A620}"/>
                </a:ext>
              </a:extLst>
            </p:cNvPr>
            <p:cNvSpPr>
              <a:spLocks/>
            </p:cNvSpPr>
            <p:nvPr/>
          </p:nvSpPr>
          <p:spPr bwMode="auto">
            <a:xfrm>
              <a:off x="2268" y="2856"/>
              <a:ext cx="41" cy="230"/>
            </a:xfrm>
            <a:custGeom>
              <a:avLst/>
              <a:gdLst>
                <a:gd name="T0" fmla="*/ 0 w 41"/>
                <a:gd name="T1" fmla="*/ 7 h 230"/>
                <a:gd name="T2" fmla="*/ 11 w 41"/>
                <a:gd name="T3" fmla="*/ 33 h 230"/>
                <a:gd name="T4" fmla="*/ 15 w 41"/>
                <a:gd name="T5" fmla="*/ 48 h 230"/>
                <a:gd name="T6" fmla="*/ 19 w 41"/>
                <a:gd name="T7" fmla="*/ 64 h 230"/>
                <a:gd name="T8" fmla="*/ 22 w 41"/>
                <a:gd name="T9" fmla="*/ 75 h 230"/>
                <a:gd name="T10" fmla="*/ 24 w 41"/>
                <a:gd name="T11" fmla="*/ 88 h 230"/>
                <a:gd name="T12" fmla="*/ 26 w 41"/>
                <a:gd name="T13" fmla="*/ 116 h 230"/>
                <a:gd name="T14" fmla="*/ 24 w 41"/>
                <a:gd name="T15" fmla="*/ 143 h 230"/>
                <a:gd name="T16" fmla="*/ 22 w 41"/>
                <a:gd name="T17" fmla="*/ 156 h 230"/>
                <a:gd name="T18" fmla="*/ 19 w 41"/>
                <a:gd name="T19" fmla="*/ 169 h 230"/>
                <a:gd name="T20" fmla="*/ 15 w 41"/>
                <a:gd name="T21" fmla="*/ 182 h 230"/>
                <a:gd name="T22" fmla="*/ 11 w 41"/>
                <a:gd name="T23" fmla="*/ 197 h 230"/>
                <a:gd name="T24" fmla="*/ 4 w 41"/>
                <a:gd name="T25" fmla="*/ 210 h 230"/>
                <a:gd name="T26" fmla="*/ 0 w 41"/>
                <a:gd name="T27" fmla="*/ 224 h 230"/>
                <a:gd name="T28" fmla="*/ 15 w 41"/>
                <a:gd name="T29" fmla="*/ 230 h 230"/>
                <a:gd name="T30" fmla="*/ 22 w 41"/>
                <a:gd name="T31" fmla="*/ 215 h 230"/>
                <a:gd name="T32" fmla="*/ 28 w 41"/>
                <a:gd name="T33" fmla="*/ 202 h 230"/>
                <a:gd name="T34" fmla="*/ 33 w 41"/>
                <a:gd name="T35" fmla="*/ 186 h 230"/>
                <a:gd name="T36" fmla="*/ 35 w 41"/>
                <a:gd name="T37" fmla="*/ 173 h 230"/>
                <a:gd name="T38" fmla="*/ 37 w 41"/>
                <a:gd name="T39" fmla="*/ 160 h 230"/>
                <a:gd name="T40" fmla="*/ 39 w 41"/>
                <a:gd name="T41" fmla="*/ 143 h 230"/>
                <a:gd name="T42" fmla="*/ 41 w 41"/>
                <a:gd name="T43" fmla="*/ 116 h 230"/>
                <a:gd name="T44" fmla="*/ 39 w 41"/>
                <a:gd name="T45" fmla="*/ 86 h 230"/>
                <a:gd name="T46" fmla="*/ 37 w 41"/>
                <a:gd name="T47" fmla="*/ 73 h 230"/>
                <a:gd name="T48" fmla="*/ 35 w 41"/>
                <a:gd name="T49" fmla="*/ 57 h 230"/>
                <a:gd name="T50" fmla="*/ 33 w 41"/>
                <a:gd name="T51" fmla="*/ 44 h 230"/>
                <a:gd name="T52" fmla="*/ 28 w 41"/>
                <a:gd name="T53" fmla="*/ 31 h 230"/>
                <a:gd name="T54" fmla="*/ 15 w 41"/>
                <a:gd name="T55" fmla="*/ 0 h 230"/>
                <a:gd name="T56" fmla="*/ 0 w 41"/>
                <a:gd name="T57" fmla="*/ 7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 h="230">
                  <a:moveTo>
                    <a:pt x="0" y="7"/>
                  </a:moveTo>
                  <a:lnTo>
                    <a:pt x="11" y="33"/>
                  </a:lnTo>
                  <a:lnTo>
                    <a:pt x="15" y="48"/>
                  </a:lnTo>
                  <a:lnTo>
                    <a:pt x="19" y="64"/>
                  </a:lnTo>
                  <a:lnTo>
                    <a:pt x="22" y="75"/>
                  </a:lnTo>
                  <a:lnTo>
                    <a:pt x="24" y="88"/>
                  </a:lnTo>
                  <a:lnTo>
                    <a:pt x="26" y="116"/>
                  </a:lnTo>
                  <a:lnTo>
                    <a:pt x="24" y="143"/>
                  </a:lnTo>
                  <a:lnTo>
                    <a:pt x="22" y="156"/>
                  </a:lnTo>
                  <a:lnTo>
                    <a:pt x="19" y="169"/>
                  </a:lnTo>
                  <a:lnTo>
                    <a:pt x="15" y="182"/>
                  </a:lnTo>
                  <a:lnTo>
                    <a:pt x="11" y="197"/>
                  </a:lnTo>
                  <a:lnTo>
                    <a:pt x="4" y="210"/>
                  </a:lnTo>
                  <a:lnTo>
                    <a:pt x="0" y="224"/>
                  </a:lnTo>
                  <a:lnTo>
                    <a:pt x="15" y="230"/>
                  </a:lnTo>
                  <a:lnTo>
                    <a:pt x="22" y="215"/>
                  </a:lnTo>
                  <a:lnTo>
                    <a:pt x="28" y="202"/>
                  </a:lnTo>
                  <a:lnTo>
                    <a:pt x="33" y="186"/>
                  </a:lnTo>
                  <a:lnTo>
                    <a:pt x="35" y="173"/>
                  </a:lnTo>
                  <a:lnTo>
                    <a:pt x="37" y="160"/>
                  </a:lnTo>
                  <a:lnTo>
                    <a:pt x="39" y="143"/>
                  </a:lnTo>
                  <a:lnTo>
                    <a:pt x="41" y="116"/>
                  </a:lnTo>
                  <a:lnTo>
                    <a:pt x="39" y="86"/>
                  </a:lnTo>
                  <a:lnTo>
                    <a:pt x="37" y="73"/>
                  </a:lnTo>
                  <a:lnTo>
                    <a:pt x="35" y="57"/>
                  </a:lnTo>
                  <a:lnTo>
                    <a:pt x="33" y="44"/>
                  </a:lnTo>
                  <a:lnTo>
                    <a:pt x="28" y="31"/>
                  </a:lnTo>
                  <a:lnTo>
                    <a:pt x="15"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36">
              <a:extLst>
                <a:ext uri="{FF2B5EF4-FFF2-40B4-BE49-F238E27FC236}">
                  <a16:creationId xmlns:a16="http://schemas.microsoft.com/office/drawing/2014/main" xmlns="" id="{7E642555-DF4D-4D08-8150-F5F0994B0BD5}"/>
                </a:ext>
              </a:extLst>
            </p:cNvPr>
            <p:cNvSpPr>
              <a:spLocks/>
            </p:cNvSpPr>
            <p:nvPr/>
          </p:nvSpPr>
          <p:spPr bwMode="auto">
            <a:xfrm>
              <a:off x="2274" y="2966"/>
              <a:ext cx="197" cy="125"/>
            </a:xfrm>
            <a:custGeom>
              <a:avLst/>
              <a:gdLst>
                <a:gd name="T0" fmla="*/ 0 w 197"/>
                <a:gd name="T1" fmla="*/ 125 h 125"/>
                <a:gd name="T2" fmla="*/ 11 w 197"/>
                <a:gd name="T3" fmla="*/ 125 h 125"/>
                <a:gd name="T4" fmla="*/ 24 w 197"/>
                <a:gd name="T5" fmla="*/ 125 h 125"/>
                <a:gd name="T6" fmla="*/ 33 w 197"/>
                <a:gd name="T7" fmla="*/ 125 h 125"/>
                <a:gd name="T8" fmla="*/ 46 w 197"/>
                <a:gd name="T9" fmla="*/ 122 h 125"/>
                <a:gd name="T10" fmla="*/ 68 w 197"/>
                <a:gd name="T11" fmla="*/ 114 h 125"/>
                <a:gd name="T12" fmla="*/ 81 w 197"/>
                <a:gd name="T13" fmla="*/ 107 h 125"/>
                <a:gd name="T14" fmla="*/ 94 w 197"/>
                <a:gd name="T15" fmla="*/ 100 h 125"/>
                <a:gd name="T16" fmla="*/ 107 w 197"/>
                <a:gd name="T17" fmla="*/ 94 h 125"/>
                <a:gd name="T18" fmla="*/ 118 w 197"/>
                <a:gd name="T19" fmla="*/ 85 h 125"/>
                <a:gd name="T20" fmla="*/ 145 w 197"/>
                <a:gd name="T21" fmla="*/ 63 h 125"/>
                <a:gd name="T22" fmla="*/ 171 w 197"/>
                <a:gd name="T23" fmla="*/ 39 h 125"/>
                <a:gd name="T24" fmla="*/ 197 w 197"/>
                <a:gd name="T25" fmla="*/ 11 h 125"/>
                <a:gd name="T26" fmla="*/ 184 w 197"/>
                <a:gd name="T27" fmla="*/ 0 h 125"/>
                <a:gd name="T28" fmla="*/ 160 w 197"/>
                <a:gd name="T29" fmla="*/ 26 h 125"/>
                <a:gd name="T30" fmla="*/ 131 w 197"/>
                <a:gd name="T31" fmla="*/ 52 h 125"/>
                <a:gd name="T32" fmla="*/ 110 w 197"/>
                <a:gd name="T33" fmla="*/ 72 h 125"/>
                <a:gd name="T34" fmla="*/ 97 w 197"/>
                <a:gd name="T35" fmla="*/ 81 h 125"/>
                <a:gd name="T36" fmla="*/ 86 w 197"/>
                <a:gd name="T37" fmla="*/ 87 h 125"/>
                <a:gd name="T38" fmla="*/ 75 w 197"/>
                <a:gd name="T39" fmla="*/ 94 h 125"/>
                <a:gd name="T40" fmla="*/ 64 w 197"/>
                <a:gd name="T41" fmla="*/ 98 h 125"/>
                <a:gd name="T42" fmla="*/ 42 w 197"/>
                <a:gd name="T43" fmla="*/ 105 h 125"/>
                <a:gd name="T44" fmla="*/ 31 w 197"/>
                <a:gd name="T45" fmla="*/ 107 h 125"/>
                <a:gd name="T46" fmla="*/ 22 w 197"/>
                <a:gd name="T47" fmla="*/ 107 h 125"/>
                <a:gd name="T48" fmla="*/ 11 w 197"/>
                <a:gd name="T49" fmla="*/ 107 h 125"/>
                <a:gd name="T50" fmla="*/ 0 w 197"/>
                <a:gd name="T51" fmla="*/ 107 h 125"/>
                <a:gd name="T52" fmla="*/ 0 w 197"/>
                <a:gd name="T53"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7" h="125">
                  <a:moveTo>
                    <a:pt x="0" y="125"/>
                  </a:moveTo>
                  <a:lnTo>
                    <a:pt x="11" y="125"/>
                  </a:lnTo>
                  <a:lnTo>
                    <a:pt x="24" y="125"/>
                  </a:lnTo>
                  <a:lnTo>
                    <a:pt x="33" y="125"/>
                  </a:lnTo>
                  <a:lnTo>
                    <a:pt x="46" y="122"/>
                  </a:lnTo>
                  <a:lnTo>
                    <a:pt x="68" y="114"/>
                  </a:lnTo>
                  <a:lnTo>
                    <a:pt x="81" y="107"/>
                  </a:lnTo>
                  <a:lnTo>
                    <a:pt x="94" y="100"/>
                  </a:lnTo>
                  <a:lnTo>
                    <a:pt x="107" y="94"/>
                  </a:lnTo>
                  <a:lnTo>
                    <a:pt x="118" y="85"/>
                  </a:lnTo>
                  <a:lnTo>
                    <a:pt x="145" y="63"/>
                  </a:lnTo>
                  <a:lnTo>
                    <a:pt x="171" y="39"/>
                  </a:lnTo>
                  <a:lnTo>
                    <a:pt x="197" y="11"/>
                  </a:lnTo>
                  <a:lnTo>
                    <a:pt x="184" y="0"/>
                  </a:lnTo>
                  <a:lnTo>
                    <a:pt x="160" y="26"/>
                  </a:lnTo>
                  <a:lnTo>
                    <a:pt x="131" y="52"/>
                  </a:lnTo>
                  <a:lnTo>
                    <a:pt x="110" y="72"/>
                  </a:lnTo>
                  <a:lnTo>
                    <a:pt x="97" y="81"/>
                  </a:lnTo>
                  <a:lnTo>
                    <a:pt x="86" y="87"/>
                  </a:lnTo>
                  <a:lnTo>
                    <a:pt x="75" y="94"/>
                  </a:lnTo>
                  <a:lnTo>
                    <a:pt x="64" y="98"/>
                  </a:lnTo>
                  <a:lnTo>
                    <a:pt x="42" y="105"/>
                  </a:lnTo>
                  <a:lnTo>
                    <a:pt x="31" y="107"/>
                  </a:lnTo>
                  <a:lnTo>
                    <a:pt x="22" y="107"/>
                  </a:lnTo>
                  <a:lnTo>
                    <a:pt x="11" y="107"/>
                  </a:lnTo>
                  <a:lnTo>
                    <a:pt x="0" y="107"/>
                  </a:lnTo>
                  <a:lnTo>
                    <a:pt x="0" y="1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37">
              <a:extLst>
                <a:ext uri="{FF2B5EF4-FFF2-40B4-BE49-F238E27FC236}">
                  <a16:creationId xmlns:a16="http://schemas.microsoft.com/office/drawing/2014/main" xmlns="" id="{D4C81FBD-9FEE-48CB-9D06-70F878B83356}"/>
                </a:ext>
              </a:extLst>
            </p:cNvPr>
            <p:cNvSpPr>
              <a:spLocks/>
            </p:cNvSpPr>
            <p:nvPr/>
          </p:nvSpPr>
          <p:spPr bwMode="auto">
            <a:xfrm>
              <a:off x="2263" y="3073"/>
              <a:ext cx="20" cy="18"/>
            </a:xfrm>
            <a:custGeom>
              <a:avLst/>
              <a:gdLst>
                <a:gd name="T0" fmla="*/ 5 w 20"/>
                <a:gd name="T1" fmla="*/ 7 h 18"/>
                <a:gd name="T2" fmla="*/ 20 w 20"/>
                <a:gd name="T3" fmla="*/ 13 h 18"/>
                <a:gd name="T4" fmla="*/ 11 w 20"/>
                <a:gd name="T5" fmla="*/ 0 h 18"/>
                <a:gd name="T6" fmla="*/ 11 w 20"/>
                <a:gd name="T7" fmla="*/ 18 h 18"/>
                <a:gd name="T8" fmla="*/ 0 w 20"/>
                <a:gd name="T9" fmla="*/ 18 h 18"/>
                <a:gd name="T10" fmla="*/ 5 w 20"/>
                <a:gd name="T11" fmla="*/ 7 h 18"/>
              </a:gdLst>
              <a:ahLst/>
              <a:cxnLst>
                <a:cxn ang="0">
                  <a:pos x="T0" y="T1"/>
                </a:cxn>
                <a:cxn ang="0">
                  <a:pos x="T2" y="T3"/>
                </a:cxn>
                <a:cxn ang="0">
                  <a:pos x="T4" y="T5"/>
                </a:cxn>
                <a:cxn ang="0">
                  <a:pos x="T6" y="T7"/>
                </a:cxn>
                <a:cxn ang="0">
                  <a:pos x="T8" y="T9"/>
                </a:cxn>
                <a:cxn ang="0">
                  <a:pos x="T10" y="T11"/>
                </a:cxn>
              </a:cxnLst>
              <a:rect l="0" t="0" r="r" b="b"/>
              <a:pathLst>
                <a:path w="20" h="18">
                  <a:moveTo>
                    <a:pt x="5" y="7"/>
                  </a:moveTo>
                  <a:lnTo>
                    <a:pt x="20" y="13"/>
                  </a:lnTo>
                  <a:lnTo>
                    <a:pt x="11" y="0"/>
                  </a:lnTo>
                  <a:lnTo>
                    <a:pt x="11" y="18"/>
                  </a:lnTo>
                  <a:lnTo>
                    <a:pt x="0" y="18"/>
                  </a:lnTo>
                  <a:lnTo>
                    <a:pt x="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38">
              <a:extLst>
                <a:ext uri="{FF2B5EF4-FFF2-40B4-BE49-F238E27FC236}">
                  <a16:creationId xmlns:a16="http://schemas.microsoft.com/office/drawing/2014/main" xmlns="" id="{90FC89C3-4154-4335-B7F2-2673563D402F}"/>
                </a:ext>
              </a:extLst>
            </p:cNvPr>
            <p:cNvSpPr>
              <a:spLocks/>
            </p:cNvSpPr>
            <p:nvPr/>
          </p:nvSpPr>
          <p:spPr bwMode="auto">
            <a:xfrm>
              <a:off x="2274" y="2852"/>
              <a:ext cx="197" cy="125"/>
            </a:xfrm>
            <a:custGeom>
              <a:avLst/>
              <a:gdLst>
                <a:gd name="T0" fmla="*/ 197 w 197"/>
                <a:gd name="T1" fmla="*/ 114 h 125"/>
                <a:gd name="T2" fmla="*/ 166 w 197"/>
                <a:gd name="T3" fmla="*/ 85 h 125"/>
                <a:gd name="T4" fmla="*/ 140 w 197"/>
                <a:gd name="T5" fmla="*/ 59 h 125"/>
                <a:gd name="T6" fmla="*/ 112 w 197"/>
                <a:gd name="T7" fmla="*/ 39 h 125"/>
                <a:gd name="T8" fmla="*/ 88 w 197"/>
                <a:gd name="T9" fmla="*/ 24 h 125"/>
                <a:gd name="T10" fmla="*/ 64 w 197"/>
                <a:gd name="T11" fmla="*/ 11 h 125"/>
                <a:gd name="T12" fmla="*/ 53 w 197"/>
                <a:gd name="T13" fmla="*/ 6 h 125"/>
                <a:gd name="T14" fmla="*/ 42 w 197"/>
                <a:gd name="T15" fmla="*/ 4 h 125"/>
                <a:gd name="T16" fmla="*/ 31 w 197"/>
                <a:gd name="T17" fmla="*/ 2 h 125"/>
                <a:gd name="T18" fmla="*/ 20 w 197"/>
                <a:gd name="T19" fmla="*/ 0 h 125"/>
                <a:gd name="T20" fmla="*/ 9 w 197"/>
                <a:gd name="T21" fmla="*/ 0 h 125"/>
                <a:gd name="T22" fmla="*/ 0 w 197"/>
                <a:gd name="T23" fmla="*/ 0 h 125"/>
                <a:gd name="T24" fmla="*/ 0 w 197"/>
                <a:gd name="T25" fmla="*/ 15 h 125"/>
                <a:gd name="T26" fmla="*/ 11 w 197"/>
                <a:gd name="T27" fmla="*/ 15 h 125"/>
                <a:gd name="T28" fmla="*/ 20 w 197"/>
                <a:gd name="T29" fmla="*/ 15 h 125"/>
                <a:gd name="T30" fmla="*/ 29 w 197"/>
                <a:gd name="T31" fmla="*/ 17 h 125"/>
                <a:gd name="T32" fmla="*/ 37 w 197"/>
                <a:gd name="T33" fmla="*/ 17 h 125"/>
                <a:gd name="T34" fmla="*/ 46 w 197"/>
                <a:gd name="T35" fmla="*/ 22 h 125"/>
                <a:gd name="T36" fmla="*/ 57 w 197"/>
                <a:gd name="T37" fmla="*/ 26 h 125"/>
                <a:gd name="T38" fmla="*/ 79 w 197"/>
                <a:gd name="T39" fmla="*/ 37 h 125"/>
                <a:gd name="T40" fmla="*/ 105 w 197"/>
                <a:gd name="T41" fmla="*/ 52 h 125"/>
                <a:gd name="T42" fmla="*/ 129 w 197"/>
                <a:gd name="T43" fmla="*/ 72 h 125"/>
                <a:gd name="T44" fmla="*/ 158 w 197"/>
                <a:gd name="T45" fmla="*/ 96 h 125"/>
                <a:gd name="T46" fmla="*/ 184 w 197"/>
                <a:gd name="T47" fmla="*/ 125 h 125"/>
                <a:gd name="T48" fmla="*/ 197 w 197"/>
                <a:gd name="T49" fmla="*/ 11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7" h="125">
                  <a:moveTo>
                    <a:pt x="197" y="114"/>
                  </a:moveTo>
                  <a:lnTo>
                    <a:pt x="166" y="85"/>
                  </a:lnTo>
                  <a:lnTo>
                    <a:pt x="140" y="59"/>
                  </a:lnTo>
                  <a:lnTo>
                    <a:pt x="112" y="39"/>
                  </a:lnTo>
                  <a:lnTo>
                    <a:pt x="88" y="24"/>
                  </a:lnTo>
                  <a:lnTo>
                    <a:pt x="64" y="11"/>
                  </a:lnTo>
                  <a:lnTo>
                    <a:pt x="53" y="6"/>
                  </a:lnTo>
                  <a:lnTo>
                    <a:pt x="42" y="4"/>
                  </a:lnTo>
                  <a:lnTo>
                    <a:pt x="31" y="2"/>
                  </a:lnTo>
                  <a:lnTo>
                    <a:pt x="20" y="0"/>
                  </a:lnTo>
                  <a:lnTo>
                    <a:pt x="9" y="0"/>
                  </a:lnTo>
                  <a:lnTo>
                    <a:pt x="0" y="0"/>
                  </a:lnTo>
                  <a:lnTo>
                    <a:pt x="0" y="15"/>
                  </a:lnTo>
                  <a:lnTo>
                    <a:pt x="11" y="15"/>
                  </a:lnTo>
                  <a:lnTo>
                    <a:pt x="20" y="15"/>
                  </a:lnTo>
                  <a:lnTo>
                    <a:pt x="29" y="17"/>
                  </a:lnTo>
                  <a:lnTo>
                    <a:pt x="37" y="17"/>
                  </a:lnTo>
                  <a:lnTo>
                    <a:pt x="46" y="22"/>
                  </a:lnTo>
                  <a:lnTo>
                    <a:pt x="57" y="26"/>
                  </a:lnTo>
                  <a:lnTo>
                    <a:pt x="79" y="37"/>
                  </a:lnTo>
                  <a:lnTo>
                    <a:pt x="105" y="52"/>
                  </a:lnTo>
                  <a:lnTo>
                    <a:pt x="129" y="72"/>
                  </a:lnTo>
                  <a:lnTo>
                    <a:pt x="158" y="96"/>
                  </a:lnTo>
                  <a:lnTo>
                    <a:pt x="184" y="125"/>
                  </a:lnTo>
                  <a:lnTo>
                    <a:pt x="197" y="1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39">
              <a:extLst>
                <a:ext uri="{FF2B5EF4-FFF2-40B4-BE49-F238E27FC236}">
                  <a16:creationId xmlns:a16="http://schemas.microsoft.com/office/drawing/2014/main" xmlns="" id="{6D276F01-EB9B-4429-9553-98A6C211F073}"/>
                </a:ext>
              </a:extLst>
            </p:cNvPr>
            <p:cNvSpPr>
              <a:spLocks/>
            </p:cNvSpPr>
            <p:nvPr/>
          </p:nvSpPr>
          <p:spPr bwMode="auto">
            <a:xfrm>
              <a:off x="2458" y="2966"/>
              <a:ext cx="20" cy="11"/>
            </a:xfrm>
            <a:custGeom>
              <a:avLst/>
              <a:gdLst>
                <a:gd name="T0" fmla="*/ 13 w 20"/>
                <a:gd name="T1" fmla="*/ 11 h 11"/>
                <a:gd name="T2" fmla="*/ 0 w 20"/>
                <a:gd name="T3" fmla="*/ 0 h 11"/>
                <a:gd name="T4" fmla="*/ 0 w 20"/>
                <a:gd name="T5" fmla="*/ 11 h 11"/>
                <a:gd name="T6" fmla="*/ 13 w 20"/>
                <a:gd name="T7" fmla="*/ 0 h 11"/>
                <a:gd name="T8" fmla="*/ 20 w 20"/>
                <a:gd name="T9" fmla="*/ 6 h 11"/>
                <a:gd name="T10" fmla="*/ 13 w 20"/>
                <a:gd name="T11" fmla="*/ 11 h 11"/>
              </a:gdLst>
              <a:ahLst/>
              <a:cxnLst>
                <a:cxn ang="0">
                  <a:pos x="T0" y="T1"/>
                </a:cxn>
                <a:cxn ang="0">
                  <a:pos x="T2" y="T3"/>
                </a:cxn>
                <a:cxn ang="0">
                  <a:pos x="T4" y="T5"/>
                </a:cxn>
                <a:cxn ang="0">
                  <a:pos x="T6" y="T7"/>
                </a:cxn>
                <a:cxn ang="0">
                  <a:pos x="T8" y="T9"/>
                </a:cxn>
                <a:cxn ang="0">
                  <a:pos x="T10" y="T11"/>
                </a:cxn>
              </a:cxnLst>
              <a:rect l="0" t="0" r="r" b="b"/>
              <a:pathLst>
                <a:path w="20" h="11">
                  <a:moveTo>
                    <a:pt x="13" y="11"/>
                  </a:moveTo>
                  <a:lnTo>
                    <a:pt x="0" y="0"/>
                  </a:lnTo>
                  <a:lnTo>
                    <a:pt x="0" y="11"/>
                  </a:lnTo>
                  <a:lnTo>
                    <a:pt x="13" y="0"/>
                  </a:lnTo>
                  <a:lnTo>
                    <a:pt x="20" y="6"/>
                  </a:lnTo>
                  <a:lnTo>
                    <a:pt x="13"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140">
              <a:extLst>
                <a:ext uri="{FF2B5EF4-FFF2-40B4-BE49-F238E27FC236}">
                  <a16:creationId xmlns:a16="http://schemas.microsoft.com/office/drawing/2014/main" xmlns="" id="{694B7FA6-50C3-4CAD-9590-8CC6B63690BC}"/>
                </a:ext>
              </a:extLst>
            </p:cNvPr>
            <p:cNvSpPr>
              <a:spLocks/>
            </p:cNvSpPr>
            <p:nvPr/>
          </p:nvSpPr>
          <p:spPr bwMode="auto">
            <a:xfrm>
              <a:off x="2263" y="2852"/>
              <a:ext cx="20" cy="15"/>
            </a:xfrm>
            <a:custGeom>
              <a:avLst/>
              <a:gdLst>
                <a:gd name="T0" fmla="*/ 11 w 20"/>
                <a:gd name="T1" fmla="*/ 0 h 15"/>
                <a:gd name="T2" fmla="*/ 11 w 20"/>
                <a:gd name="T3" fmla="*/ 15 h 15"/>
                <a:gd name="T4" fmla="*/ 20 w 20"/>
                <a:gd name="T5" fmla="*/ 4 h 15"/>
                <a:gd name="T6" fmla="*/ 5 w 20"/>
                <a:gd name="T7" fmla="*/ 11 h 15"/>
                <a:gd name="T8" fmla="*/ 0 w 20"/>
                <a:gd name="T9" fmla="*/ 2 h 15"/>
                <a:gd name="T10" fmla="*/ 11 w 20"/>
                <a:gd name="T11" fmla="*/ 0 h 15"/>
              </a:gdLst>
              <a:ahLst/>
              <a:cxnLst>
                <a:cxn ang="0">
                  <a:pos x="T0" y="T1"/>
                </a:cxn>
                <a:cxn ang="0">
                  <a:pos x="T2" y="T3"/>
                </a:cxn>
                <a:cxn ang="0">
                  <a:pos x="T4" y="T5"/>
                </a:cxn>
                <a:cxn ang="0">
                  <a:pos x="T6" y="T7"/>
                </a:cxn>
                <a:cxn ang="0">
                  <a:pos x="T8" y="T9"/>
                </a:cxn>
                <a:cxn ang="0">
                  <a:pos x="T10" y="T11"/>
                </a:cxn>
              </a:cxnLst>
              <a:rect l="0" t="0" r="r" b="b"/>
              <a:pathLst>
                <a:path w="20" h="15">
                  <a:moveTo>
                    <a:pt x="11" y="0"/>
                  </a:moveTo>
                  <a:lnTo>
                    <a:pt x="11" y="15"/>
                  </a:lnTo>
                  <a:lnTo>
                    <a:pt x="20" y="4"/>
                  </a:lnTo>
                  <a:lnTo>
                    <a:pt x="5" y="11"/>
                  </a:lnTo>
                  <a:lnTo>
                    <a:pt x="0" y="2"/>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141">
              <a:extLst>
                <a:ext uri="{FF2B5EF4-FFF2-40B4-BE49-F238E27FC236}">
                  <a16:creationId xmlns:a16="http://schemas.microsoft.com/office/drawing/2014/main" xmlns="" id="{EC88BD4C-083C-49D4-9DFE-D10179EB488B}"/>
                </a:ext>
              </a:extLst>
            </p:cNvPr>
            <p:cNvSpPr>
              <a:spLocks/>
            </p:cNvSpPr>
            <p:nvPr/>
          </p:nvSpPr>
          <p:spPr bwMode="auto">
            <a:xfrm>
              <a:off x="2274" y="3563"/>
              <a:ext cx="44" cy="228"/>
            </a:xfrm>
            <a:custGeom>
              <a:avLst/>
              <a:gdLst>
                <a:gd name="T0" fmla="*/ 0 w 44"/>
                <a:gd name="T1" fmla="*/ 5 h 228"/>
                <a:gd name="T2" fmla="*/ 13 w 44"/>
                <a:gd name="T3" fmla="*/ 31 h 228"/>
                <a:gd name="T4" fmla="*/ 18 w 44"/>
                <a:gd name="T5" fmla="*/ 46 h 228"/>
                <a:gd name="T6" fmla="*/ 22 w 44"/>
                <a:gd name="T7" fmla="*/ 60 h 228"/>
                <a:gd name="T8" fmla="*/ 24 w 44"/>
                <a:gd name="T9" fmla="*/ 73 h 228"/>
                <a:gd name="T10" fmla="*/ 27 w 44"/>
                <a:gd name="T11" fmla="*/ 88 h 228"/>
                <a:gd name="T12" fmla="*/ 29 w 44"/>
                <a:gd name="T13" fmla="*/ 112 h 228"/>
                <a:gd name="T14" fmla="*/ 27 w 44"/>
                <a:gd name="T15" fmla="*/ 141 h 228"/>
                <a:gd name="T16" fmla="*/ 24 w 44"/>
                <a:gd name="T17" fmla="*/ 154 h 228"/>
                <a:gd name="T18" fmla="*/ 22 w 44"/>
                <a:gd name="T19" fmla="*/ 167 h 228"/>
                <a:gd name="T20" fmla="*/ 18 w 44"/>
                <a:gd name="T21" fmla="*/ 182 h 228"/>
                <a:gd name="T22" fmla="*/ 13 w 44"/>
                <a:gd name="T23" fmla="*/ 193 h 228"/>
                <a:gd name="T24" fmla="*/ 7 w 44"/>
                <a:gd name="T25" fmla="*/ 206 h 228"/>
                <a:gd name="T26" fmla="*/ 0 w 44"/>
                <a:gd name="T27" fmla="*/ 222 h 228"/>
                <a:gd name="T28" fmla="*/ 18 w 44"/>
                <a:gd name="T29" fmla="*/ 228 h 228"/>
                <a:gd name="T30" fmla="*/ 24 w 44"/>
                <a:gd name="T31" fmla="*/ 215 h 228"/>
                <a:gd name="T32" fmla="*/ 29 w 44"/>
                <a:gd name="T33" fmla="*/ 200 h 228"/>
                <a:gd name="T34" fmla="*/ 33 w 44"/>
                <a:gd name="T35" fmla="*/ 187 h 228"/>
                <a:gd name="T36" fmla="*/ 37 w 44"/>
                <a:gd name="T37" fmla="*/ 171 h 228"/>
                <a:gd name="T38" fmla="*/ 40 w 44"/>
                <a:gd name="T39" fmla="*/ 156 h 228"/>
                <a:gd name="T40" fmla="*/ 42 w 44"/>
                <a:gd name="T41" fmla="*/ 141 h 228"/>
                <a:gd name="T42" fmla="*/ 44 w 44"/>
                <a:gd name="T43" fmla="*/ 112 h 228"/>
                <a:gd name="T44" fmla="*/ 42 w 44"/>
                <a:gd name="T45" fmla="*/ 86 h 228"/>
                <a:gd name="T46" fmla="*/ 40 w 44"/>
                <a:gd name="T47" fmla="*/ 71 h 228"/>
                <a:gd name="T48" fmla="*/ 37 w 44"/>
                <a:gd name="T49" fmla="*/ 55 h 228"/>
                <a:gd name="T50" fmla="*/ 33 w 44"/>
                <a:gd name="T51" fmla="*/ 42 h 228"/>
                <a:gd name="T52" fmla="*/ 29 w 44"/>
                <a:gd name="T53" fmla="*/ 27 h 228"/>
                <a:gd name="T54" fmla="*/ 18 w 44"/>
                <a:gd name="T55" fmla="*/ 0 h 228"/>
                <a:gd name="T56" fmla="*/ 0 w 44"/>
                <a:gd name="T57" fmla="*/ 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228">
                  <a:moveTo>
                    <a:pt x="0" y="5"/>
                  </a:moveTo>
                  <a:lnTo>
                    <a:pt x="13" y="31"/>
                  </a:lnTo>
                  <a:lnTo>
                    <a:pt x="18" y="46"/>
                  </a:lnTo>
                  <a:lnTo>
                    <a:pt x="22" y="60"/>
                  </a:lnTo>
                  <a:lnTo>
                    <a:pt x="24" y="73"/>
                  </a:lnTo>
                  <a:lnTo>
                    <a:pt x="27" y="88"/>
                  </a:lnTo>
                  <a:lnTo>
                    <a:pt x="29" y="112"/>
                  </a:lnTo>
                  <a:lnTo>
                    <a:pt x="27" y="141"/>
                  </a:lnTo>
                  <a:lnTo>
                    <a:pt x="24" y="154"/>
                  </a:lnTo>
                  <a:lnTo>
                    <a:pt x="22" y="167"/>
                  </a:lnTo>
                  <a:lnTo>
                    <a:pt x="18" y="182"/>
                  </a:lnTo>
                  <a:lnTo>
                    <a:pt x="13" y="193"/>
                  </a:lnTo>
                  <a:lnTo>
                    <a:pt x="7" y="206"/>
                  </a:lnTo>
                  <a:lnTo>
                    <a:pt x="0" y="222"/>
                  </a:lnTo>
                  <a:lnTo>
                    <a:pt x="18" y="228"/>
                  </a:lnTo>
                  <a:lnTo>
                    <a:pt x="24" y="215"/>
                  </a:lnTo>
                  <a:lnTo>
                    <a:pt x="29" y="200"/>
                  </a:lnTo>
                  <a:lnTo>
                    <a:pt x="33" y="187"/>
                  </a:lnTo>
                  <a:lnTo>
                    <a:pt x="37" y="171"/>
                  </a:lnTo>
                  <a:lnTo>
                    <a:pt x="40" y="156"/>
                  </a:lnTo>
                  <a:lnTo>
                    <a:pt x="42" y="141"/>
                  </a:lnTo>
                  <a:lnTo>
                    <a:pt x="44" y="112"/>
                  </a:lnTo>
                  <a:lnTo>
                    <a:pt x="42" y="86"/>
                  </a:lnTo>
                  <a:lnTo>
                    <a:pt x="40" y="71"/>
                  </a:lnTo>
                  <a:lnTo>
                    <a:pt x="37" y="55"/>
                  </a:lnTo>
                  <a:lnTo>
                    <a:pt x="33" y="42"/>
                  </a:lnTo>
                  <a:lnTo>
                    <a:pt x="29" y="27"/>
                  </a:lnTo>
                  <a:lnTo>
                    <a:pt x="18"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142">
              <a:extLst>
                <a:ext uri="{FF2B5EF4-FFF2-40B4-BE49-F238E27FC236}">
                  <a16:creationId xmlns:a16="http://schemas.microsoft.com/office/drawing/2014/main" xmlns="" id="{E4FA0CE0-FEBD-425A-B9ED-EEBCBCCD9EC1}"/>
                </a:ext>
              </a:extLst>
            </p:cNvPr>
            <p:cNvSpPr>
              <a:spLocks/>
            </p:cNvSpPr>
            <p:nvPr/>
          </p:nvSpPr>
          <p:spPr bwMode="auto">
            <a:xfrm>
              <a:off x="2283" y="3669"/>
              <a:ext cx="197" cy="127"/>
            </a:xfrm>
            <a:custGeom>
              <a:avLst/>
              <a:gdLst>
                <a:gd name="T0" fmla="*/ 0 w 197"/>
                <a:gd name="T1" fmla="*/ 127 h 127"/>
                <a:gd name="T2" fmla="*/ 11 w 197"/>
                <a:gd name="T3" fmla="*/ 127 h 127"/>
                <a:gd name="T4" fmla="*/ 22 w 197"/>
                <a:gd name="T5" fmla="*/ 127 h 127"/>
                <a:gd name="T6" fmla="*/ 33 w 197"/>
                <a:gd name="T7" fmla="*/ 127 h 127"/>
                <a:gd name="T8" fmla="*/ 44 w 197"/>
                <a:gd name="T9" fmla="*/ 124 h 127"/>
                <a:gd name="T10" fmla="*/ 68 w 197"/>
                <a:gd name="T11" fmla="*/ 116 h 127"/>
                <a:gd name="T12" fmla="*/ 81 w 197"/>
                <a:gd name="T13" fmla="*/ 111 h 127"/>
                <a:gd name="T14" fmla="*/ 92 w 197"/>
                <a:gd name="T15" fmla="*/ 100 h 127"/>
                <a:gd name="T16" fmla="*/ 105 w 197"/>
                <a:gd name="T17" fmla="*/ 96 h 127"/>
                <a:gd name="T18" fmla="*/ 118 w 197"/>
                <a:gd name="T19" fmla="*/ 85 h 127"/>
                <a:gd name="T20" fmla="*/ 144 w 197"/>
                <a:gd name="T21" fmla="*/ 65 h 127"/>
                <a:gd name="T22" fmla="*/ 171 w 197"/>
                <a:gd name="T23" fmla="*/ 41 h 127"/>
                <a:gd name="T24" fmla="*/ 197 w 197"/>
                <a:gd name="T25" fmla="*/ 13 h 127"/>
                <a:gd name="T26" fmla="*/ 184 w 197"/>
                <a:gd name="T27" fmla="*/ 0 h 127"/>
                <a:gd name="T28" fmla="*/ 157 w 197"/>
                <a:gd name="T29" fmla="*/ 30 h 127"/>
                <a:gd name="T30" fmla="*/ 131 w 197"/>
                <a:gd name="T31" fmla="*/ 52 h 127"/>
                <a:gd name="T32" fmla="*/ 107 w 197"/>
                <a:gd name="T33" fmla="*/ 74 h 127"/>
                <a:gd name="T34" fmla="*/ 96 w 197"/>
                <a:gd name="T35" fmla="*/ 83 h 127"/>
                <a:gd name="T36" fmla="*/ 85 w 197"/>
                <a:gd name="T37" fmla="*/ 87 h 127"/>
                <a:gd name="T38" fmla="*/ 72 w 197"/>
                <a:gd name="T39" fmla="*/ 96 h 127"/>
                <a:gd name="T40" fmla="*/ 63 w 197"/>
                <a:gd name="T41" fmla="*/ 98 h 127"/>
                <a:gd name="T42" fmla="*/ 39 w 197"/>
                <a:gd name="T43" fmla="*/ 109 h 127"/>
                <a:gd name="T44" fmla="*/ 31 w 197"/>
                <a:gd name="T45" fmla="*/ 111 h 127"/>
                <a:gd name="T46" fmla="*/ 20 w 197"/>
                <a:gd name="T47" fmla="*/ 111 h 127"/>
                <a:gd name="T48" fmla="*/ 11 w 197"/>
                <a:gd name="T49" fmla="*/ 111 h 127"/>
                <a:gd name="T50" fmla="*/ 0 w 197"/>
                <a:gd name="T51" fmla="*/ 111 h 127"/>
                <a:gd name="T52" fmla="*/ 0 w 197"/>
                <a:gd name="T53"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7" h="127">
                  <a:moveTo>
                    <a:pt x="0" y="127"/>
                  </a:moveTo>
                  <a:lnTo>
                    <a:pt x="11" y="127"/>
                  </a:lnTo>
                  <a:lnTo>
                    <a:pt x="22" y="127"/>
                  </a:lnTo>
                  <a:lnTo>
                    <a:pt x="33" y="127"/>
                  </a:lnTo>
                  <a:lnTo>
                    <a:pt x="44" y="124"/>
                  </a:lnTo>
                  <a:lnTo>
                    <a:pt x="68" y="116"/>
                  </a:lnTo>
                  <a:lnTo>
                    <a:pt x="81" y="111"/>
                  </a:lnTo>
                  <a:lnTo>
                    <a:pt x="92" y="100"/>
                  </a:lnTo>
                  <a:lnTo>
                    <a:pt x="105" y="96"/>
                  </a:lnTo>
                  <a:lnTo>
                    <a:pt x="118" y="85"/>
                  </a:lnTo>
                  <a:lnTo>
                    <a:pt x="144" y="65"/>
                  </a:lnTo>
                  <a:lnTo>
                    <a:pt x="171" y="41"/>
                  </a:lnTo>
                  <a:lnTo>
                    <a:pt x="197" y="13"/>
                  </a:lnTo>
                  <a:lnTo>
                    <a:pt x="184" y="0"/>
                  </a:lnTo>
                  <a:lnTo>
                    <a:pt x="157" y="30"/>
                  </a:lnTo>
                  <a:lnTo>
                    <a:pt x="131" y="52"/>
                  </a:lnTo>
                  <a:lnTo>
                    <a:pt x="107" y="74"/>
                  </a:lnTo>
                  <a:lnTo>
                    <a:pt x="96" y="83"/>
                  </a:lnTo>
                  <a:lnTo>
                    <a:pt x="85" y="87"/>
                  </a:lnTo>
                  <a:lnTo>
                    <a:pt x="72" y="96"/>
                  </a:lnTo>
                  <a:lnTo>
                    <a:pt x="63" y="98"/>
                  </a:lnTo>
                  <a:lnTo>
                    <a:pt x="39" y="109"/>
                  </a:lnTo>
                  <a:lnTo>
                    <a:pt x="31" y="111"/>
                  </a:lnTo>
                  <a:lnTo>
                    <a:pt x="20" y="111"/>
                  </a:lnTo>
                  <a:lnTo>
                    <a:pt x="11" y="111"/>
                  </a:lnTo>
                  <a:lnTo>
                    <a:pt x="0" y="111"/>
                  </a:lnTo>
                  <a:lnTo>
                    <a:pt x="0" y="1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143">
              <a:extLst>
                <a:ext uri="{FF2B5EF4-FFF2-40B4-BE49-F238E27FC236}">
                  <a16:creationId xmlns:a16="http://schemas.microsoft.com/office/drawing/2014/main" xmlns="" id="{09D7D483-4DF1-459C-A2CA-4BDAC4D0721E}"/>
                </a:ext>
              </a:extLst>
            </p:cNvPr>
            <p:cNvSpPr>
              <a:spLocks/>
            </p:cNvSpPr>
            <p:nvPr/>
          </p:nvSpPr>
          <p:spPr bwMode="auto">
            <a:xfrm>
              <a:off x="2270" y="3780"/>
              <a:ext cx="22" cy="16"/>
            </a:xfrm>
            <a:custGeom>
              <a:avLst/>
              <a:gdLst>
                <a:gd name="T0" fmla="*/ 4 w 22"/>
                <a:gd name="T1" fmla="*/ 5 h 16"/>
                <a:gd name="T2" fmla="*/ 22 w 22"/>
                <a:gd name="T3" fmla="*/ 11 h 16"/>
                <a:gd name="T4" fmla="*/ 13 w 22"/>
                <a:gd name="T5" fmla="*/ 0 h 16"/>
                <a:gd name="T6" fmla="*/ 13 w 22"/>
                <a:gd name="T7" fmla="*/ 16 h 16"/>
                <a:gd name="T8" fmla="*/ 0 w 22"/>
                <a:gd name="T9" fmla="*/ 16 h 16"/>
                <a:gd name="T10" fmla="*/ 4 w 22"/>
                <a:gd name="T11" fmla="*/ 5 h 16"/>
              </a:gdLst>
              <a:ahLst/>
              <a:cxnLst>
                <a:cxn ang="0">
                  <a:pos x="T0" y="T1"/>
                </a:cxn>
                <a:cxn ang="0">
                  <a:pos x="T2" y="T3"/>
                </a:cxn>
                <a:cxn ang="0">
                  <a:pos x="T4" y="T5"/>
                </a:cxn>
                <a:cxn ang="0">
                  <a:pos x="T6" y="T7"/>
                </a:cxn>
                <a:cxn ang="0">
                  <a:pos x="T8" y="T9"/>
                </a:cxn>
                <a:cxn ang="0">
                  <a:pos x="T10" y="T11"/>
                </a:cxn>
              </a:cxnLst>
              <a:rect l="0" t="0" r="r" b="b"/>
              <a:pathLst>
                <a:path w="22" h="16">
                  <a:moveTo>
                    <a:pt x="4" y="5"/>
                  </a:moveTo>
                  <a:lnTo>
                    <a:pt x="22" y="11"/>
                  </a:lnTo>
                  <a:lnTo>
                    <a:pt x="13" y="0"/>
                  </a:lnTo>
                  <a:lnTo>
                    <a:pt x="13" y="16"/>
                  </a:lnTo>
                  <a:lnTo>
                    <a:pt x="0" y="16"/>
                  </a:lnTo>
                  <a:lnTo>
                    <a:pt x="4"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144">
              <a:extLst>
                <a:ext uri="{FF2B5EF4-FFF2-40B4-BE49-F238E27FC236}">
                  <a16:creationId xmlns:a16="http://schemas.microsoft.com/office/drawing/2014/main" xmlns="" id="{E80973EC-D592-4A05-9FF1-4B974D41B8EA}"/>
                </a:ext>
              </a:extLst>
            </p:cNvPr>
            <p:cNvSpPr>
              <a:spLocks/>
            </p:cNvSpPr>
            <p:nvPr/>
          </p:nvSpPr>
          <p:spPr bwMode="auto">
            <a:xfrm>
              <a:off x="2283" y="3555"/>
              <a:ext cx="197" cy="127"/>
            </a:xfrm>
            <a:custGeom>
              <a:avLst/>
              <a:gdLst>
                <a:gd name="T0" fmla="*/ 197 w 197"/>
                <a:gd name="T1" fmla="*/ 114 h 127"/>
                <a:gd name="T2" fmla="*/ 166 w 197"/>
                <a:gd name="T3" fmla="*/ 85 h 127"/>
                <a:gd name="T4" fmla="*/ 138 w 197"/>
                <a:gd name="T5" fmla="*/ 63 h 127"/>
                <a:gd name="T6" fmla="*/ 112 w 197"/>
                <a:gd name="T7" fmla="*/ 41 h 127"/>
                <a:gd name="T8" fmla="*/ 88 w 197"/>
                <a:gd name="T9" fmla="*/ 26 h 127"/>
                <a:gd name="T10" fmla="*/ 63 w 197"/>
                <a:gd name="T11" fmla="*/ 13 h 127"/>
                <a:gd name="T12" fmla="*/ 55 w 197"/>
                <a:gd name="T13" fmla="*/ 11 h 127"/>
                <a:gd name="T14" fmla="*/ 39 w 197"/>
                <a:gd name="T15" fmla="*/ 4 h 127"/>
                <a:gd name="T16" fmla="*/ 31 w 197"/>
                <a:gd name="T17" fmla="*/ 2 h 127"/>
                <a:gd name="T18" fmla="*/ 20 w 197"/>
                <a:gd name="T19" fmla="*/ 0 h 127"/>
                <a:gd name="T20" fmla="*/ 9 w 197"/>
                <a:gd name="T21" fmla="*/ 0 h 127"/>
                <a:gd name="T22" fmla="*/ 0 w 197"/>
                <a:gd name="T23" fmla="*/ 0 h 127"/>
                <a:gd name="T24" fmla="*/ 0 w 197"/>
                <a:gd name="T25" fmla="*/ 17 h 127"/>
                <a:gd name="T26" fmla="*/ 11 w 197"/>
                <a:gd name="T27" fmla="*/ 17 h 127"/>
                <a:gd name="T28" fmla="*/ 20 w 197"/>
                <a:gd name="T29" fmla="*/ 17 h 127"/>
                <a:gd name="T30" fmla="*/ 26 w 197"/>
                <a:gd name="T31" fmla="*/ 19 h 127"/>
                <a:gd name="T32" fmla="*/ 37 w 197"/>
                <a:gd name="T33" fmla="*/ 19 h 127"/>
                <a:gd name="T34" fmla="*/ 46 w 197"/>
                <a:gd name="T35" fmla="*/ 24 h 127"/>
                <a:gd name="T36" fmla="*/ 57 w 197"/>
                <a:gd name="T37" fmla="*/ 28 h 127"/>
                <a:gd name="T38" fmla="*/ 79 w 197"/>
                <a:gd name="T39" fmla="*/ 39 h 127"/>
                <a:gd name="T40" fmla="*/ 103 w 197"/>
                <a:gd name="T41" fmla="*/ 57 h 127"/>
                <a:gd name="T42" fmla="*/ 127 w 197"/>
                <a:gd name="T43" fmla="*/ 74 h 127"/>
                <a:gd name="T44" fmla="*/ 155 w 197"/>
                <a:gd name="T45" fmla="*/ 98 h 127"/>
                <a:gd name="T46" fmla="*/ 184 w 197"/>
                <a:gd name="T47" fmla="*/ 127 h 127"/>
                <a:gd name="T48" fmla="*/ 197 w 197"/>
                <a:gd name="T49" fmla="*/ 11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7" h="127">
                  <a:moveTo>
                    <a:pt x="197" y="114"/>
                  </a:moveTo>
                  <a:lnTo>
                    <a:pt x="166" y="85"/>
                  </a:lnTo>
                  <a:lnTo>
                    <a:pt x="138" y="63"/>
                  </a:lnTo>
                  <a:lnTo>
                    <a:pt x="112" y="41"/>
                  </a:lnTo>
                  <a:lnTo>
                    <a:pt x="88" y="26"/>
                  </a:lnTo>
                  <a:lnTo>
                    <a:pt x="63" y="13"/>
                  </a:lnTo>
                  <a:lnTo>
                    <a:pt x="55" y="11"/>
                  </a:lnTo>
                  <a:lnTo>
                    <a:pt x="39" y="4"/>
                  </a:lnTo>
                  <a:lnTo>
                    <a:pt x="31" y="2"/>
                  </a:lnTo>
                  <a:lnTo>
                    <a:pt x="20" y="0"/>
                  </a:lnTo>
                  <a:lnTo>
                    <a:pt x="9" y="0"/>
                  </a:lnTo>
                  <a:lnTo>
                    <a:pt x="0" y="0"/>
                  </a:lnTo>
                  <a:lnTo>
                    <a:pt x="0" y="17"/>
                  </a:lnTo>
                  <a:lnTo>
                    <a:pt x="11" y="17"/>
                  </a:lnTo>
                  <a:lnTo>
                    <a:pt x="20" y="17"/>
                  </a:lnTo>
                  <a:lnTo>
                    <a:pt x="26" y="19"/>
                  </a:lnTo>
                  <a:lnTo>
                    <a:pt x="37" y="19"/>
                  </a:lnTo>
                  <a:lnTo>
                    <a:pt x="46" y="24"/>
                  </a:lnTo>
                  <a:lnTo>
                    <a:pt x="57" y="28"/>
                  </a:lnTo>
                  <a:lnTo>
                    <a:pt x="79" y="39"/>
                  </a:lnTo>
                  <a:lnTo>
                    <a:pt x="103" y="57"/>
                  </a:lnTo>
                  <a:lnTo>
                    <a:pt x="127" y="74"/>
                  </a:lnTo>
                  <a:lnTo>
                    <a:pt x="155" y="98"/>
                  </a:lnTo>
                  <a:lnTo>
                    <a:pt x="184" y="127"/>
                  </a:lnTo>
                  <a:lnTo>
                    <a:pt x="197" y="1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145">
              <a:extLst>
                <a:ext uri="{FF2B5EF4-FFF2-40B4-BE49-F238E27FC236}">
                  <a16:creationId xmlns:a16="http://schemas.microsoft.com/office/drawing/2014/main" xmlns="" id="{26A78358-74A2-47C6-88C3-1D2CEA8A8DE4}"/>
                </a:ext>
              </a:extLst>
            </p:cNvPr>
            <p:cNvSpPr>
              <a:spLocks/>
            </p:cNvSpPr>
            <p:nvPr/>
          </p:nvSpPr>
          <p:spPr bwMode="auto">
            <a:xfrm>
              <a:off x="2467" y="3669"/>
              <a:ext cx="19" cy="13"/>
            </a:xfrm>
            <a:custGeom>
              <a:avLst/>
              <a:gdLst>
                <a:gd name="T0" fmla="*/ 13 w 19"/>
                <a:gd name="T1" fmla="*/ 13 h 13"/>
                <a:gd name="T2" fmla="*/ 0 w 19"/>
                <a:gd name="T3" fmla="*/ 0 h 13"/>
                <a:gd name="T4" fmla="*/ 0 w 19"/>
                <a:gd name="T5" fmla="*/ 13 h 13"/>
                <a:gd name="T6" fmla="*/ 13 w 19"/>
                <a:gd name="T7" fmla="*/ 0 h 13"/>
                <a:gd name="T8" fmla="*/ 19 w 19"/>
                <a:gd name="T9" fmla="*/ 6 h 13"/>
                <a:gd name="T10" fmla="*/ 13 w 19"/>
                <a:gd name="T11" fmla="*/ 13 h 13"/>
              </a:gdLst>
              <a:ahLst/>
              <a:cxnLst>
                <a:cxn ang="0">
                  <a:pos x="T0" y="T1"/>
                </a:cxn>
                <a:cxn ang="0">
                  <a:pos x="T2" y="T3"/>
                </a:cxn>
                <a:cxn ang="0">
                  <a:pos x="T4" y="T5"/>
                </a:cxn>
                <a:cxn ang="0">
                  <a:pos x="T6" y="T7"/>
                </a:cxn>
                <a:cxn ang="0">
                  <a:pos x="T8" y="T9"/>
                </a:cxn>
                <a:cxn ang="0">
                  <a:pos x="T10" y="T11"/>
                </a:cxn>
              </a:cxnLst>
              <a:rect l="0" t="0" r="r" b="b"/>
              <a:pathLst>
                <a:path w="19" h="13">
                  <a:moveTo>
                    <a:pt x="13" y="13"/>
                  </a:moveTo>
                  <a:lnTo>
                    <a:pt x="0" y="0"/>
                  </a:lnTo>
                  <a:lnTo>
                    <a:pt x="0" y="13"/>
                  </a:lnTo>
                  <a:lnTo>
                    <a:pt x="13" y="0"/>
                  </a:lnTo>
                  <a:lnTo>
                    <a:pt x="19" y="6"/>
                  </a:lnTo>
                  <a:lnTo>
                    <a:pt x="13"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146">
              <a:extLst>
                <a:ext uri="{FF2B5EF4-FFF2-40B4-BE49-F238E27FC236}">
                  <a16:creationId xmlns:a16="http://schemas.microsoft.com/office/drawing/2014/main" xmlns="" id="{240E4D66-444B-4259-801E-FB3C3AE4E6B9}"/>
                </a:ext>
              </a:extLst>
            </p:cNvPr>
            <p:cNvSpPr>
              <a:spLocks/>
            </p:cNvSpPr>
            <p:nvPr/>
          </p:nvSpPr>
          <p:spPr bwMode="auto">
            <a:xfrm>
              <a:off x="2270" y="3555"/>
              <a:ext cx="22" cy="17"/>
            </a:xfrm>
            <a:custGeom>
              <a:avLst/>
              <a:gdLst>
                <a:gd name="T0" fmla="*/ 13 w 22"/>
                <a:gd name="T1" fmla="*/ 0 h 17"/>
                <a:gd name="T2" fmla="*/ 13 w 22"/>
                <a:gd name="T3" fmla="*/ 17 h 17"/>
                <a:gd name="T4" fmla="*/ 22 w 22"/>
                <a:gd name="T5" fmla="*/ 8 h 17"/>
                <a:gd name="T6" fmla="*/ 4 w 22"/>
                <a:gd name="T7" fmla="*/ 13 h 17"/>
                <a:gd name="T8" fmla="*/ 0 w 22"/>
                <a:gd name="T9" fmla="*/ 2 h 17"/>
                <a:gd name="T10" fmla="*/ 13 w 22"/>
                <a:gd name="T11" fmla="*/ 0 h 17"/>
              </a:gdLst>
              <a:ahLst/>
              <a:cxnLst>
                <a:cxn ang="0">
                  <a:pos x="T0" y="T1"/>
                </a:cxn>
                <a:cxn ang="0">
                  <a:pos x="T2" y="T3"/>
                </a:cxn>
                <a:cxn ang="0">
                  <a:pos x="T4" y="T5"/>
                </a:cxn>
                <a:cxn ang="0">
                  <a:pos x="T6" y="T7"/>
                </a:cxn>
                <a:cxn ang="0">
                  <a:pos x="T8" y="T9"/>
                </a:cxn>
                <a:cxn ang="0">
                  <a:pos x="T10" y="T11"/>
                </a:cxn>
              </a:cxnLst>
              <a:rect l="0" t="0" r="r" b="b"/>
              <a:pathLst>
                <a:path w="22" h="17">
                  <a:moveTo>
                    <a:pt x="13" y="0"/>
                  </a:moveTo>
                  <a:lnTo>
                    <a:pt x="13" y="17"/>
                  </a:lnTo>
                  <a:lnTo>
                    <a:pt x="22" y="8"/>
                  </a:lnTo>
                  <a:lnTo>
                    <a:pt x="4" y="13"/>
                  </a:lnTo>
                  <a:lnTo>
                    <a:pt x="0" y="2"/>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Oval 147">
              <a:extLst>
                <a:ext uri="{FF2B5EF4-FFF2-40B4-BE49-F238E27FC236}">
                  <a16:creationId xmlns:a16="http://schemas.microsoft.com/office/drawing/2014/main" xmlns="" id="{27B5C96D-B5A2-4DDA-8538-870B091932F8}"/>
                </a:ext>
              </a:extLst>
            </p:cNvPr>
            <p:cNvSpPr>
              <a:spLocks noChangeArrowheads="1"/>
            </p:cNvSpPr>
            <p:nvPr/>
          </p:nvSpPr>
          <p:spPr bwMode="auto">
            <a:xfrm>
              <a:off x="2817" y="2929"/>
              <a:ext cx="72" cy="7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148">
              <a:extLst>
                <a:ext uri="{FF2B5EF4-FFF2-40B4-BE49-F238E27FC236}">
                  <a16:creationId xmlns:a16="http://schemas.microsoft.com/office/drawing/2014/main" xmlns="" id="{2728E0B1-A894-442B-A24B-FDD86368CFB6}"/>
                </a:ext>
              </a:extLst>
            </p:cNvPr>
            <p:cNvSpPr>
              <a:spLocks noChangeArrowheads="1"/>
            </p:cNvSpPr>
            <p:nvPr/>
          </p:nvSpPr>
          <p:spPr bwMode="auto">
            <a:xfrm>
              <a:off x="2731" y="3627"/>
              <a:ext cx="72" cy="7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149">
              <a:extLst>
                <a:ext uri="{FF2B5EF4-FFF2-40B4-BE49-F238E27FC236}">
                  <a16:creationId xmlns:a16="http://schemas.microsoft.com/office/drawing/2014/main" xmlns="" id="{21CBCC1C-CACC-4F73-B566-314E8EF5A90D}"/>
                </a:ext>
              </a:extLst>
            </p:cNvPr>
            <p:cNvSpPr>
              <a:spLocks noChangeArrowheads="1"/>
            </p:cNvSpPr>
            <p:nvPr/>
          </p:nvSpPr>
          <p:spPr bwMode="auto">
            <a:xfrm>
              <a:off x="1140" y="3259"/>
              <a:ext cx="72" cy="7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157" name="Rectangle 3156">
            <a:extLst>
              <a:ext uri="{FF2B5EF4-FFF2-40B4-BE49-F238E27FC236}">
                <a16:creationId xmlns:a16="http://schemas.microsoft.com/office/drawing/2014/main" xmlns="" id="{B5E76321-B271-421B-8FC1-8D8B9840A27D}"/>
              </a:ext>
            </a:extLst>
          </p:cNvPr>
          <p:cNvSpPr/>
          <p:nvPr/>
        </p:nvSpPr>
        <p:spPr>
          <a:xfrm>
            <a:off x="770732" y="3510399"/>
            <a:ext cx="5846762" cy="830997"/>
          </a:xfrm>
          <a:prstGeom prst="rect">
            <a:avLst/>
          </a:prstGeom>
        </p:spPr>
        <p:txBody>
          <a:bodyPr wrap="square">
            <a:spAutoFit/>
          </a:bodyPr>
          <a:lstStyle/>
          <a:p>
            <a:r>
              <a:rPr lang="en-US" sz="2400" b="1" dirty="0"/>
              <a:t>Edge Triggered RS Flipflop</a:t>
            </a:r>
            <a:r>
              <a:rPr lang="en-US" sz="2400" dirty="0"/>
              <a:t/>
            </a:r>
            <a:br>
              <a:rPr lang="en-US" sz="2400" dirty="0"/>
            </a:br>
            <a:endParaRPr lang="en-US" sz="2400" dirty="0"/>
          </a:p>
        </p:txBody>
      </p:sp>
    </p:spTree>
    <p:extLst>
      <p:ext uri="{BB962C8B-B14F-4D97-AF65-F5344CB8AC3E}">
        <p14:creationId xmlns:p14="http://schemas.microsoft.com/office/powerpoint/2010/main" val="2786164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350B01-FEB6-42DB-82F0-FC516A763941}"/>
              </a:ext>
            </a:extLst>
          </p:cNvPr>
          <p:cNvSpPr>
            <a:spLocks noGrp="1"/>
          </p:cNvSpPr>
          <p:nvPr>
            <p:ph type="title"/>
          </p:nvPr>
        </p:nvSpPr>
        <p:spPr>
          <a:xfrm>
            <a:off x="609599" y="381000"/>
            <a:ext cx="6347713" cy="762000"/>
          </a:xfrm>
        </p:spPr>
        <p:txBody>
          <a:bodyPr>
            <a:normAutofit fontScale="90000"/>
          </a:bodyPr>
          <a:lstStyle/>
          <a:p>
            <a:r>
              <a:rPr lang="en-US" b="1" dirty="0"/>
              <a:t>Edge Triggered RS Flipflop</a:t>
            </a:r>
            <a:r>
              <a:rPr lang="en-US" dirty="0"/>
              <a:t/>
            </a:r>
            <a:br>
              <a:rPr lang="en-US" dirty="0"/>
            </a:br>
            <a:endParaRPr lang="en-US" dirty="0"/>
          </a:p>
        </p:txBody>
      </p:sp>
      <p:graphicFrame>
        <p:nvGraphicFramePr>
          <p:cNvPr id="4241" name="Content Placeholder 4240">
            <a:extLst>
              <a:ext uri="{FF2B5EF4-FFF2-40B4-BE49-F238E27FC236}">
                <a16:creationId xmlns:a16="http://schemas.microsoft.com/office/drawing/2014/main" xmlns="" id="{DB558667-645C-4279-95A3-8E1ECCE0BBB2}"/>
              </a:ext>
            </a:extLst>
          </p:cNvPr>
          <p:cNvGraphicFramePr>
            <a:graphicFrameLocks noGrp="1"/>
          </p:cNvGraphicFramePr>
          <p:nvPr>
            <p:ph idx="1"/>
            <p:extLst>
              <p:ext uri="{D42A27DB-BD31-4B8C-83A1-F6EECF244321}">
                <p14:modId xmlns:p14="http://schemas.microsoft.com/office/powerpoint/2010/main" val="3255805305"/>
              </p:ext>
            </p:extLst>
          </p:nvPr>
        </p:nvGraphicFramePr>
        <p:xfrm>
          <a:off x="940592" y="4291012"/>
          <a:ext cx="6016720" cy="1728790"/>
        </p:xfrm>
        <a:graphic>
          <a:graphicData uri="http://schemas.openxmlformats.org/drawingml/2006/table">
            <a:tbl>
              <a:tblPr/>
              <a:tblGrid>
                <a:gridCol w="1203344">
                  <a:extLst>
                    <a:ext uri="{9D8B030D-6E8A-4147-A177-3AD203B41FA5}">
                      <a16:colId xmlns:a16="http://schemas.microsoft.com/office/drawing/2014/main" xmlns="" val="3275878574"/>
                    </a:ext>
                  </a:extLst>
                </a:gridCol>
                <a:gridCol w="1203344">
                  <a:extLst>
                    <a:ext uri="{9D8B030D-6E8A-4147-A177-3AD203B41FA5}">
                      <a16:colId xmlns:a16="http://schemas.microsoft.com/office/drawing/2014/main" xmlns="" val="3536642444"/>
                    </a:ext>
                  </a:extLst>
                </a:gridCol>
                <a:gridCol w="1203344">
                  <a:extLst>
                    <a:ext uri="{9D8B030D-6E8A-4147-A177-3AD203B41FA5}">
                      <a16:colId xmlns:a16="http://schemas.microsoft.com/office/drawing/2014/main" xmlns="" val="498067391"/>
                    </a:ext>
                  </a:extLst>
                </a:gridCol>
                <a:gridCol w="1203344">
                  <a:extLst>
                    <a:ext uri="{9D8B030D-6E8A-4147-A177-3AD203B41FA5}">
                      <a16:colId xmlns:a16="http://schemas.microsoft.com/office/drawing/2014/main" xmlns="" val="2197618384"/>
                    </a:ext>
                  </a:extLst>
                </a:gridCol>
                <a:gridCol w="1203344">
                  <a:extLst>
                    <a:ext uri="{9D8B030D-6E8A-4147-A177-3AD203B41FA5}">
                      <a16:colId xmlns:a16="http://schemas.microsoft.com/office/drawing/2014/main" xmlns="" val="1773878718"/>
                    </a:ext>
                  </a:extLst>
                </a:gridCol>
              </a:tblGrid>
              <a:tr h="345758">
                <a:tc>
                  <a:txBody>
                    <a:bodyPr/>
                    <a:lstStyle/>
                    <a:p>
                      <a:pPr marL="0" marR="0" algn="ctr">
                        <a:lnSpc>
                          <a:spcPct val="110000"/>
                        </a:lnSpc>
                        <a:spcBef>
                          <a:spcPts val="300"/>
                        </a:spcBef>
                        <a:spcAft>
                          <a:spcPts val="30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CP</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lnSpc>
                          <a:spcPct val="110000"/>
                        </a:lnSpc>
                        <a:spcBef>
                          <a:spcPts val="300"/>
                        </a:spcBef>
                        <a:spcAft>
                          <a:spcPts val="30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lnSpc>
                          <a:spcPct val="110000"/>
                        </a:lnSpc>
                        <a:spcBef>
                          <a:spcPts val="300"/>
                        </a:spcBef>
                        <a:spcAft>
                          <a:spcPts val="30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R</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lnSpc>
                          <a:spcPct val="110000"/>
                        </a:lnSpc>
                        <a:spcBef>
                          <a:spcPts val="300"/>
                        </a:spcBef>
                        <a:spcAft>
                          <a:spcPts val="30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Q</a:t>
                      </a:r>
                      <a:r>
                        <a:rPr lang="en-US" sz="1600" b="1" baseline="-25000">
                          <a:effectLst/>
                          <a:latin typeface="Times New Roman" panose="02020603050405020304" pitchFamily="18" charset="0"/>
                          <a:ea typeface="Calibri" panose="020F0502020204030204" pitchFamily="34" charset="0"/>
                          <a:cs typeface="Times New Roman" panose="02020603050405020304" pitchFamily="18" charset="0"/>
                        </a:rPr>
                        <a:t>n+1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just">
                        <a:lnSpc>
                          <a:spcPct val="110000"/>
                        </a:lnSpc>
                        <a:spcBef>
                          <a:spcPts val="300"/>
                        </a:spcBef>
                        <a:spcAft>
                          <a:spcPts val="30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Remarks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extLst>
                  <a:ext uri="{0D108BD9-81ED-4DB2-BD59-A6C34878D82A}">
                    <a16:rowId xmlns:a16="http://schemas.microsoft.com/office/drawing/2014/main" xmlns="" val="9532177"/>
                  </a:ext>
                </a:extLst>
              </a:tr>
              <a:tr h="345758">
                <a:tc>
                  <a:txBody>
                    <a:bodyPr/>
                    <a:lstStyle/>
                    <a:p>
                      <a:pPr marL="0" marR="0" algn="ctr">
                        <a:lnSpc>
                          <a:spcPct val="110000"/>
                        </a:lnSpc>
                        <a:spcBef>
                          <a:spcPts val="300"/>
                        </a:spcBef>
                        <a:spcAft>
                          <a:spcPts val="3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300"/>
                        </a:spcBef>
                        <a:spcAft>
                          <a:spcPts val="3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0</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300"/>
                        </a:spcBef>
                        <a:spcAft>
                          <a:spcPts val="3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0</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300"/>
                        </a:spcBef>
                        <a:spcAft>
                          <a:spcPts val="3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Q</a:t>
                      </a:r>
                      <a:r>
                        <a:rPr lang="en-US" sz="1600" baseline="-25000">
                          <a:effectLst/>
                          <a:latin typeface="Times New Roman" panose="02020603050405020304" pitchFamily="18" charset="0"/>
                          <a:ea typeface="Calibri" panose="020F0502020204030204" pitchFamily="34" charset="0"/>
                          <a:cs typeface="Times New Roman" panose="02020603050405020304" pitchFamily="18" charset="0"/>
                        </a:rPr>
                        <a:t>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300"/>
                        </a:spcBef>
                        <a:spcAft>
                          <a:spcPts val="3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No change</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660290956"/>
                  </a:ext>
                </a:extLst>
              </a:tr>
              <a:tr h="345758">
                <a:tc>
                  <a:txBody>
                    <a:bodyPr/>
                    <a:lstStyle/>
                    <a:p>
                      <a:pPr marL="0" marR="0" algn="ctr">
                        <a:lnSpc>
                          <a:spcPct val="110000"/>
                        </a:lnSpc>
                        <a:spcBef>
                          <a:spcPts val="300"/>
                        </a:spcBef>
                        <a:spcAft>
                          <a:spcPts val="3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300"/>
                        </a:spcBef>
                        <a:spcAft>
                          <a:spcPts val="3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0</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300"/>
                        </a:spcBef>
                        <a:spcAft>
                          <a:spcPts val="3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300"/>
                        </a:spcBef>
                        <a:spcAft>
                          <a:spcPts val="3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0</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300"/>
                        </a:spcBef>
                        <a:spcAft>
                          <a:spcPts val="3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Reset</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640362747"/>
                  </a:ext>
                </a:extLst>
              </a:tr>
              <a:tr h="345758">
                <a:tc>
                  <a:txBody>
                    <a:bodyPr/>
                    <a:lstStyle/>
                    <a:p>
                      <a:pPr marL="0" marR="0" algn="ctr">
                        <a:lnSpc>
                          <a:spcPct val="110000"/>
                        </a:lnSpc>
                        <a:spcBef>
                          <a:spcPts val="300"/>
                        </a:spcBef>
                        <a:spcAft>
                          <a:spcPts val="3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300"/>
                        </a:spcBef>
                        <a:spcAft>
                          <a:spcPts val="3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300"/>
                        </a:spcBef>
                        <a:spcAft>
                          <a:spcPts val="3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0</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300"/>
                        </a:spcBef>
                        <a:spcAft>
                          <a:spcPts val="3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300"/>
                        </a:spcBef>
                        <a:spcAft>
                          <a:spcPts val="3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Set</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808911801"/>
                  </a:ext>
                </a:extLst>
              </a:tr>
              <a:tr h="345758">
                <a:tc>
                  <a:txBody>
                    <a:bodyPr/>
                    <a:lstStyle/>
                    <a:p>
                      <a:pPr marL="0" marR="0" algn="ctr">
                        <a:lnSpc>
                          <a:spcPct val="110000"/>
                        </a:lnSpc>
                        <a:spcBef>
                          <a:spcPts val="300"/>
                        </a:spcBef>
                        <a:spcAft>
                          <a:spcPts val="3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300"/>
                        </a:spcBef>
                        <a:spcAft>
                          <a:spcPts val="3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300"/>
                        </a:spcBef>
                        <a:spcAft>
                          <a:spcPts val="3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300"/>
                        </a:spcBef>
                        <a:spcAft>
                          <a:spcPts val="3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300"/>
                        </a:spcBef>
                        <a:spcAft>
                          <a:spcPts val="3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Invalid</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468381522"/>
                  </a:ext>
                </a:extLst>
              </a:tr>
            </a:tbl>
          </a:graphicData>
        </a:graphic>
      </p:graphicFrame>
      <p:grpSp>
        <p:nvGrpSpPr>
          <p:cNvPr id="4" name="Group 5">
            <a:extLst>
              <a:ext uri="{FF2B5EF4-FFF2-40B4-BE49-F238E27FC236}">
                <a16:creationId xmlns:a16="http://schemas.microsoft.com/office/drawing/2014/main" xmlns="" id="{EA90EA43-7551-4066-93AC-06B80943A3B9}"/>
              </a:ext>
            </a:extLst>
          </p:cNvPr>
          <p:cNvGrpSpPr>
            <a:grpSpLocks noChangeAspect="1"/>
          </p:cNvGrpSpPr>
          <p:nvPr/>
        </p:nvGrpSpPr>
        <p:grpSpPr bwMode="auto">
          <a:xfrm>
            <a:off x="533700" y="1375463"/>
            <a:ext cx="6679434" cy="2303465"/>
            <a:chOff x="963" y="1112"/>
            <a:chExt cx="2481" cy="864"/>
          </a:xfrm>
        </p:grpSpPr>
        <p:sp>
          <p:nvSpPr>
            <p:cNvPr id="5" name="AutoShape 4">
              <a:extLst>
                <a:ext uri="{FF2B5EF4-FFF2-40B4-BE49-F238E27FC236}">
                  <a16:creationId xmlns:a16="http://schemas.microsoft.com/office/drawing/2014/main" xmlns="" id="{4C8C320A-E89B-4357-921E-97B0C872A633}"/>
                </a:ext>
              </a:extLst>
            </p:cNvPr>
            <p:cNvSpPr>
              <a:spLocks noChangeAspect="1" noChangeArrowheads="1" noTextEdit="1"/>
            </p:cNvSpPr>
            <p:nvPr/>
          </p:nvSpPr>
          <p:spPr bwMode="auto">
            <a:xfrm>
              <a:off x="1003" y="1112"/>
              <a:ext cx="2441"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grpSp>
          <p:nvGrpSpPr>
            <p:cNvPr id="6" name="Group 206">
              <a:extLst>
                <a:ext uri="{FF2B5EF4-FFF2-40B4-BE49-F238E27FC236}">
                  <a16:creationId xmlns:a16="http://schemas.microsoft.com/office/drawing/2014/main" xmlns="" id="{612F6AE7-68A1-48B2-A69E-5677A8C148E3}"/>
                </a:ext>
              </a:extLst>
            </p:cNvPr>
            <p:cNvGrpSpPr>
              <a:grpSpLocks/>
            </p:cNvGrpSpPr>
            <p:nvPr/>
          </p:nvGrpSpPr>
          <p:grpSpPr bwMode="auto">
            <a:xfrm>
              <a:off x="963" y="1150"/>
              <a:ext cx="2423" cy="826"/>
              <a:chOff x="963" y="1150"/>
              <a:chExt cx="2423" cy="826"/>
            </a:xfrm>
          </p:grpSpPr>
          <p:sp>
            <p:nvSpPr>
              <p:cNvPr id="7" name="Rectangle 6">
                <a:extLst>
                  <a:ext uri="{FF2B5EF4-FFF2-40B4-BE49-F238E27FC236}">
                    <a16:creationId xmlns:a16="http://schemas.microsoft.com/office/drawing/2014/main" xmlns="" id="{847C9D67-69E5-4626-8E5D-C09A44B616ED}"/>
                  </a:ext>
                </a:extLst>
              </p:cNvPr>
              <p:cNvSpPr>
                <a:spLocks noChangeArrowheads="1"/>
              </p:cNvSpPr>
              <p:nvPr/>
            </p:nvSpPr>
            <p:spPr bwMode="auto">
              <a:xfrm>
                <a:off x="2751" y="1329"/>
                <a:ext cx="294"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8" name="Rectangle 7">
                <a:extLst>
                  <a:ext uri="{FF2B5EF4-FFF2-40B4-BE49-F238E27FC236}">
                    <a16:creationId xmlns:a16="http://schemas.microsoft.com/office/drawing/2014/main" xmlns="" id="{F217F80E-9834-4014-A811-5DDC337152B5}"/>
                  </a:ext>
                </a:extLst>
              </p:cNvPr>
              <p:cNvSpPr>
                <a:spLocks noChangeArrowheads="1"/>
              </p:cNvSpPr>
              <p:nvPr/>
            </p:nvSpPr>
            <p:spPr bwMode="auto">
              <a:xfrm>
                <a:off x="3041" y="1332"/>
                <a:ext cx="9" cy="3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9" name="Freeform 8">
                <a:extLst>
                  <a:ext uri="{FF2B5EF4-FFF2-40B4-BE49-F238E27FC236}">
                    <a16:creationId xmlns:a16="http://schemas.microsoft.com/office/drawing/2014/main" xmlns="" id="{39F65A08-ED9A-4646-9846-DD73375BE87B}"/>
                  </a:ext>
                </a:extLst>
              </p:cNvPr>
              <p:cNvSpPr>
                <a:spLocks/>
              </p:cNvSpPr>
              <p:nvPr/>
            </p:nvSpPr>
            <p:spPr bwMode="auto">
              <a:xfrm>
                <a:off x="3041" y="1329"/>
                <a:ext cx="9" cy="7"/>
              </a:xfrm>
              <a:custGeom>
                <a:avLst/>
                <a:gdLst>
                  <a:gd name="T0" fmla="*/ 4 w 9"/>
                  <a:gd name="T1" fmla="*/ 0 h 7"/>
                  <a:gd name="T2" fmla="*/ 4 w 9"/>
                  <a:gd name="T3" fmla="*/ 7 h 7"/>
                  <a:gd name="T4" fmla="*/ 0 w 9"/>
                  <a:gd name="T5" fmla="*/ 3 h 7"/>
                  <a:gd name="T6" fmla="*/ 9 w 9"/>
                  <a:gd name="T7" fmla="*/ 3 h 7"/>
                  <a:gd name="T8" fmla="*/ 9 w 9"/>
                  <a:gd name="T9" fmla="*/ 0 h 7"/>
                  <a:gd name="T10" fmla="*/ 4 w 9"/>
                  <a:gd name="T11" fmla="*/ 0 h 7"/>
                </a:gdLst>
                <a:ahLst/>
                <a:cxnLst>
                  <a:cxn ang="0">
                    <a:pos x="T0" y="T1"/>
                  </a:cxn>
                  <a:cxn ang="0">
                    <a:pos x="T2" y="T3"/>
                  </a:cxn>
                  <a:cxn ang="0">
                    <a:pos x="T4" y="T5"/>
                  </a:cxn>
                  <a:cxn ang="0">
                    <a:pos x="T6" y="T7"/>
                  </a:cxn>
                  <a:cxn ang="0">
                    <a:pos x="T8" y="T9"/>
                  </a:cxn>
                  <a:cxn ang="0">
                    <a:pos x="T10" y="T11"/>
                  </a:cxn>
                </a:cxnLst>
                <a:rect l="0" t="0" r="r" b="b"/>
                <a:pathLst>
                  <a:path w="9" h="7">
                    <a:moveTo>
                      <a:pt x="4" y="0"/>
                    </a:moveTo>
                    <a:lnTo>
                      <a:pt x="4" y="7"/>
                    </a:lnTo>
                    <a:lnTo>
                      <a:pt x="0" y="3"/>
                    </a:lnTo>
                    <a:lnTo>
                      <a:pt x="9" y="3"/>
                    </a:lnTo>
                    <a:lnTo>
                      <a:pt x="9"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10" name="Rectangle 9">
                <a:extLst>
                  <a:ext uri="{FF2B5EF4-FFF2-40B4-BE49-F238E27FC236}">
                    <a16:creationId xmlns:a16="http://schemas.microsoft.com/office/drawing/2014/main" xmlns="" id="{1D177A0D-BD70-4AD0-A4CE-17DA2EC9F6E6}"/>
                  </a:ext>
                </a:extLst>
              </p:cNvPr>
              <p:cNvSpPr>
                <a:spLocks noChangeArrowheads="1"/>
              </p:cNvSpPr>
              <p:nvPr/>
            </p:nvSpPr>
            <p:spPr bwMode="auto">
              <a:xfrm>
                <a:off x="2751" y="1640"/>
                <a:ext cx="294"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11" name="Freeform 10">
                <a:extLst>
                  <a:ext uri="{FF2B5EF4-FFF2-40B4-BE49-F238E27FC236}">
                    <a16:creationId xmlns:a16="http://schemas.microsoft.com/office/drawing/2014/main" xmlns="" id="{923B762D-5128-4F45-9F63-54C7AF9D4C11}"/>
                  </a:ext>
                </a:extLst>
              </p:cNvPr>
              <p:cNvSpPr>
                <a:spLocks/>
              </p:cNvSpPr>
              <p:nvPr/>
            </p:nvSpPr>
            <p:spPr bwMode="auto">
              <a:xfrm>
                <a:off x="3041" y="1640"/>
                <a:ext cx="9" cy="8"/>
              </a:xfrm>
              <a:custGeom>
                <a:avLst/>
                <a:gdLst>
                  <a:gd name="T0" fmla="*/ 9 w 9"/>
                  <a:gd name="T1" fmla="*/ 4 h 8"/>
                  <a:gd name="T2" fmla="*/ 0 w 9"/>
                  <a:gd name="T3" fmla="*/ 4 h 8"/>
                  <a:gd name="T4" fmla="*/ 4 w 9"/>
                  <a:gd name="T5" fmla="*/ 0 h 8"/>
                  <a:gd name="T6" fmla="*/ 4 w 9"/>
                  <a:gd name="T7" fmla="*/ 8 h 8"/>
                  <a:gd name="T8" fmla="*/ 9 w 9"/>
                  <a:gd name="T9" fmla="*/ 8 h 8"/>
                  <a:gd name="T10" fmla="*/ 9 w 9"/>
                  <a:gd name="T11" fmla="*/ 4 h 8"/>
                </a:gdLst>
                <a:ahLst/>
                <a:cxnLst>
                  <a:cxn ang="0">
                    <a:pos x="T0" y="T1"/>
                  </a:cxn>
                  <a:cxn ang="0">
                    <a:pos x="T2" y="T3"/>
                  </a:cxn>
                  <a:cxn ang="0">
                    <a:pos x="T4" y="T5"/>
                  </a:cxn>
                  <a:cxn ang="0">
                    <a:pos x="T6" y="T7"/>
                  </a:cxn>
                  <a:cxn ang="0">
                    <a:pos x="T8" y="T9"/>
                  </a:cxn>
                  <a:cxn ang="0">
                    <a:pos x="T10" y="T11"/>
                  </a:cxn>
                </a:cxnLst>
                <a:rect l="0" t="0" r="r" b="b"/>
                <a:pathLst>
                  <a:path w="9" h="8">
                    <a:moveTo>
                      <a:pt x="9" y="4"/>
                    </a:moveTo>
                    <a:lnTo>
                      <a:pt x="0" y="4"/>
                    </a:lnTo>
                    <a:lnTo>
                      <a:pt x="4" y="0"/>
                    </a:lnTo>
                    <a:lnTo>
                      <a:pt x="4" y="8"/>
                    </a:lnTo>
                    <a:lnTo>
                      <a:pt x="9" y="8"/>
                    </a:lnTo>
                    <a:lnTo>
                      <a:pt x="9"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12" name="Rectangle 11">
                <a:extLst>
                  <a:ext uri="{FF2B5EF4-FFF2-40B4-BE49-F238E27FC236}">
                    <a16:creationId xmlns:a16="http://schemas.microsoft.com/office/drawing/2014/main" xmlns="" id="{4E7CE70C-6914-46C7-8A63-1C5FE8D90852}"/>
                  </a:ext>
                </a:extLst>
              </p:cNvPr>
              <p:cNvSpPr>
                <a:spLocks noChangeArrowheads="1"/>
              </p:cNvSpPr>
              <p:nvPr/>
            </p:nvSpPr>
            <p:spPr bwMode="auto">
              <a:xfrm>
                <a:off x="2746" y="1332"/>
                <a:ext cx="9" cy="3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13" name="Freeform 12">
                <a:extLst>
                  <a:ext uri="{FF2B5EF4-FFF2-40B4-BE49-F238E27FC236}">
                    <a16:creationId xmlns:a16="http://schemas.microsoft.com/office/drawing/2014/main" xmlns="" id="{3997807B-EBF5-4FEE-A839-9E954826E221}"/>
                  </a:ext>
                </a:extLst>
              </p:cNvPr>
              <p:cNvSpPr>
                <a:spLocks/>
              </p:cNvSpPr>
              <p:nvPr/>
            </p:nvSpPr>
            <p:spPr bwMode="auto">
              <a:xfrm>
                <a:off x="2746" y="1640"/>
                <a:ext cx="9" cy="8"/>
              </a:xfrm>
              <a:custGeom>
                <a:avLst/>
                <a:gdLst>
                  <a:gd name="T0" fmla="*/ 5 w 9"/>
                  <a:gd name="T1" fmla="*/ 8 h 8"/>
                  <a:gd name="T2" fmla="*/ 5 w 9"/>
                  <a:gd name="T3" fmla="*/ 0 h 8"/>
                  <a:gd name="T4" fmla="*/ 9 w 9"/>
                  <a:gd name="T5" fmla="*/ 4 h 8"/>
                  <a:gd name="T6" fmla="*/ 0 w 9"/>
                  <a:gd name="T7" fmla="*/ 4 h 8"/>
                  <a:gd name="T8" fmla="*/ 0 w 9"/>
                  <a:gd name="T9" fmla="*/ 8 h 8"/>
                  <a:gd name="T10" fmla="*/ 5 w 9"/>
                  <a:gd name="T11" fmla="*/ 8 h 8"/>
                </a:gdLst>
                <a:ahLst/>
                <a:cxnLst>
                  <a:cxn ang="0">
                    <a:pos x="T0" y="T1"/>
                  </a:cxn>
                  <a:cxn ang="0">
                    <a:pos x="T2" y="T3"/>
                  </a:cxn>
                  <a:cxn ang="0">
                    <a:pos x="T4" y="T5"/>
                  </a:cxn>
                  <a:cxn ang="0">
                    <a:pos x="T6" y="T7"/>
                  </a:cxn>
                  <a:cxn ang="0">
                    <a:pos x="T8" y="T9"/>
                  </a:cxn>
                  <a:cxn ang="0">
                    <a:pos x="T10" y="T11"/>
                  </a:cxn>
                </a:cxnLst>
                <a:rect l="0" t="0" r="r" b="b"/>
                <a:pathLst>
                  <a:path w="9" h="8">
                    <a:moveTo>
                      <a:pt x="5" y="8"/>
                    </a:moveTo>
                    <a:lnTo>
                      <a:pt x="5" y="0"/>
                    </a:lnTo>
                    <a:lnTo>
                      <a:pt x="9" y="4"/>
                    </a:lnTo>
                    <a:lnTo>
                      <a:pt x="0" y="4"/>
                    </a:lnTo>
                    <a:lnTo>
                      <a:pt x="0" y="8"/>
                    </a:lnTo>
                    <a:lnTo>
                      <a:pt x="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14" name="Freeform 13">
                <a:extLst>
                  <a:ext uri="{FF2B5EF4-FFF2-40B4-BE49-F238E27FC236}">
                    <a16:creationId xmlns:a16="http://schemas.microsoft.com/office/drawing/2014/main" xmlns="" id="{6F0D7255-44CA-466E-BEF3-EF42032BF13B}"/>
                  </a:ext>
                </a:extLst>
              </p:cNvPr>
              <p:cNvSpPr>
                <a:spLocks/>
              </p:cNvSpPr>
              <p:nvPr/>
            </p:nvSpPr>
            <p:spPr bwMode="auto">
              <a:xfrm>
                <a:off x="2746" y="1329"/>
                <a:ext cx="9" cy="7"/>
              </a:xfrm>
              <a:custGeom>
                <a:avLst/>
                <a:gdLst>
                  <a:gd name="T0" fmla="*/ 0 w 9"/>
                  <a:gd name="T1" fmla="*/ 3 h 7"/>
                  <a:gd name="T2" fmla="*/ 9 w 9"/>
                  <a:gd name="T3" fmla="*/ 3 h 7"/>
                  <a:gd name="T4" fmla="*/ 5 w 9"/>
                  <a:gd name="T5" fmla="*/ 7 h 7"/>
                  <a:gd name="T6" fmla="*/ 5 w 9"/>
                  <a:gd name="T7" fmla="*/ 0 h 7"/>
                  <a:gd name="T8" fmla="*/ 0 w 9"/>
                  <a:gd name="T9" fmla="*/ 0 h 7"/>
                  <a:gd name="T10" fmla="*/ 0 w 9"/>
                  <a:gd name="T11" fmla="*/ 3 h 7"/>
                </a:gdLst>
                <a:ahLst/>
                <a:cxnLst>
                  <a:cxn ang="0">
                    <a:pos x="T0" y="T1"/>
                  </a:cxn>
                  <a:cxn ang="0">
                    <a:pos x="T2" y="T3"/>
                  </a:cxn>
                  <a:cxn ang="0">
                    <a:pos x="T4" y="T5"/>
                  </a:cxn>
                  <a:cxn ang="0">
                    <a:pos x="T6" y="T7"/>
                  </a:cxn>
                  <a:cxn ang="0">
                    <a:pos x="T8" y="T9"/>
                  </a:cxn>
                  <a:cxn ang="0">
                    <a:pos x="T10" y="T11"/>
                  </a:cxn>
                </a:cxnLst>
                <a:rect l="0" t="0" r="r" b="b"/>
                <a:pathLst>
                  <a:path w="9" h="7">
                    <a:moveTo>
                      <a:pt x="0" y="3"/>
                    </a:moveTo>
                    <a:lnTo>
                      <a:pt x="9" y="3"/>
                    </a:lnTo>
                    <a:lnTo>
                      <a:pt x="5" y="7"/>
                    </a:lnTo>
                    <a:lnTo>
                      <a:pt x="5" y="0"/>
                    </a:lnTo>
                    <a:lnTo>
                      <a:pt x="0"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15" name="Rectangle 14">
                <a:extLst>
                  <a:ext uri="{FF2B5EF4-FFF2-40B4-BE49-F238E27FC236}">
                    <a16:creationId xmlns:a16="http://schemas.microsoft.com/office/drawing/2014/main" xmlns="" id="{AEAB8C2F-F17F-4AC5-9C16-61570115C5BE}"/>
                  </a:ext>
                </a:extLst>
              </p:cNvPr>
              <p:cNvSpPr>
                <a:spLocks noChangeArrowheads="1"/>
              </p:cNvSpPr>
              <p:nvPr/>
            </p:nvSpPr>
            <p:spPr bwMode="auto">
              <a:xfrm>
                <a:off x="3050" y="1411"/>
                <a:ext cx="174"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16" name="Rectangle 15">
                <a:extLst>
                  <a:ext uri="{FF2B5EF4-FFF2-40B4-BE49-F238E27FC236}">
                    <a16:creationId xmlns:a16="http://schemas.microsoft.com/office/drawing/2014/main" xmlns="" id="{3F9F3556-8698-42A3-BA77-60DE8EBF5F7A}"/>
                  </a:ext>
                </a:extLst>
              </p:cNvPr>
              <p:cNvSpPr>
                <a:spLocks noChangeArrowheads="1"/>
              </p:cNvSpPr>
              <p:nvPr/>
            </p:nvSpPr>
            <p:spPr bwMode="auto">
              <a:xfrm>
                <a:off x="3050" y="1570"/>
                <a:ext cx="1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17" name="Rectangle 16">
                <a:extLst>
                  <a:ext uri="{FF2B5EF4-FFF2-40B4-BE49-F238E27FC236}">
                    <a16:creationId xmlns:a16="http://schemas.microsoft.com/office/drawing/2014/main" xmlns="" id="{8F71EF8E-9EB4-4763-A585-18753F9B3690}"/>
                  </a:ext>
                </a:extLst>
              </p:cNvPr>
              <p:cNvSpPr>
                <a:spLocks noChangeArrowheads="1"/>
              </p:cNvSpPr>
              <p:nvPr/>
            </p:nvSpPr>
            <p:spPr bwMode="auto">
              <a:xfrm>
                <a:off x="2635" y="1375"/>
                <a:ext cx="111"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18" name="Rectangle 17">
                <a:extLst>
                  <a:ext uri="{FF2B5EF4-FFF2-40B4-BE49-F238E27FC236}">
                    <a16:creationId xmlns:a16="http://schemas.microsoft.com/office/drawing/2014/main" xmlns="" id="{D32E840C-5A0C-4537-B00E-9095EB2843A4}"/>
                  </a:ext>
                </a:extLst>
              </p:cNvPr>
              <p:cNvSpPr>
                <a:spLocks noChangeArrowheads="1"/>
              </p:cNvSpPr>
              <p:nvPr/>
            </p:nvSpPr>
            <p:spPr bwMode="auto">
              <a:xfrm>
                <a:off x="2635" y="1585"/>
                <a:ext cx="11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19" name="Rectangle 18">
                <a:extLst>
                  <a:ext uri="{FF2B5EF4-FFF2-40B4-BE49-F238E27FC236}">
                    <a16:creationId xmlns:a16="http://schemas.microsoft.com/office/drawing/2014/main" xmlns="" id="{A7CE4689-9238-4079-8D29-0B8C17E8B1A0}"/>
                  </a:ext>
                </a:extLst>
              </p:cNvPr>
              <p:cNvSpPr>
                <a:spLocks noChangeArrowheads="1"/>
              </p:cNvSpPr>
              <p:nvPr/>
            </p:nvSpPr>
            <p:spPr bwMode="auto">
              <a:xfrm>
                <a:off x="2770" y="1337"/>
                <a:ext cx="37"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S</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20" name="Rectangle 19">
                <a:extLst>
                  <a:ext uri="{FF2B5EF4-FFF2-40B4-BE49-F238E27FC236}">
                    <a16:creationId xmlns:a16="http://schemas.microsoft.com/office/drawing/2014/main" xmlns="" id="{F462EE49-F17C-4F76-9D21-D1F2A9C80100}"/>
                  </a:ext>
                </a:extLst>
              </p:cNvPr>
              <p:cNvSpPr>
                <a:spLocks noChangeArrowheads="1"/>
              </p:cNvSpPr>
              <p:nvPr/>
            </p:nvSpPr>
            <p:spPr bwMode="auto">
              <a:xfrm>
                <a:off x="2803" y="1435"/>
                <a:ext cx="45"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C</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21" name="Rectangle 20">
                <a:extLst>
                  <a:ext uri="{FF2B5EF4-FFF2-40B4-BE49-F238E27FC236}">
                    <a16:creationId xmlns:a16="http://schemas.microsoft.com/office/drawing/2014/main" xmlns="" id="{2DCACB0E-4CF6-4D5F-A497-A206F37FC096}"/>
                  </a:ext>
                </a:extLst>
              </p:cNvPr>
              <p:cNvSpPr>
                <a:spLocks noChangeArrowheads="1"/>
              </p:cNvSpPr>
              <p:nvPr/>
            </p:nvSpPr>
            <p:spPr bwMode="auto">
              <a:xfrm>
                <a:off x="2847" y="1435"/>
                <a:ext cx="37"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P</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22" name="Rectangle 21">
                <a:extLst>
                  <a:ext uri="{FF2B5EF4-FFF2-40B4-BE49-F238E27FC236}">
                    <a16:creationId xmlns:a16="http://schemas.microsoft.com/office/drawing/2014/main" xmlns="" id="{DC88C3F3-A3A4-4506-9A2D-FDFA727C097B}"/>
                  </a:ext>
                </a:extLst>
              </p:cNvPr>
              <p:cNvSpPr>
                <a:spLocks noChangeArrowheads="1"/>
              </p:cNvSpPr>
              <p:nvPr/>
            </p:nvSpPr>
            <p:spPr bwMode="auto">
              <a:xfrm>
                <a:off x="2766" y="1535"/>
                <a:ext cx="45"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R</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23" name="Rectangle 22">
                <a:extLst>
                  <a:ext uri="{FF2B5EF4-FFF2-40B4-BE49-F238E27FC236}">
                    <a16:creationId xmlns:a16="http://schemas.microsoft.com/office/drawing/2014/main" xmlns="" id="{58423CAC-8EE7-4188-976A-D05D9B3A3226}"/>
                  </a:ext>
                </a:extLst>
              </p:cNvPr>
              <p:cNvSpPr>
                <a:spLocks noChangeArrowheads="1"/>
              </p:cNvSpPr>
              <p:nvPr/>
            </p:nvSpPr>
            <p:spPr bwMode="auto">
              <a:xfrm>
                <a:off x="2980" y="1531"/>
                <a:ext cx="48"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Q</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xmlns="" id="{B4F42B48-D4B2-4DBE-8CE7-57040FF82529}"/>
                  </a:ext>
                </a:extLst>
              </p:cNvPr>
              <p:cNvSpPr>
                <a:spLocks noChangeArrowheads="1"/>
              </p:cNvSpPr>
              <p:nvPr/>
            </p:nvSpPr>
            <p:spPr bwMode="auto">
              <a:xfrm>
                <a:off x="2975" y="1531"/>
                <a:ext cx="55"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25" name="Rectangle 24">
                <a:extLst>
                  <a:ext uri="{FF2B5EF4-FFF2-40B4-BE49-F238E27FC236}">
                    <a16:creationId xmlns:a16="http://schemas.microsoft.com/office/drawing/2014/main" xmlns="" id="{E6835A3F-AD9D-4E44-B036-D277DF4369A6}"/>
                  </a:ext>
                </a:extLst>
              </p:cNvPr>
              <p:cNvSpPr>
                <a:spLocks noChangeArrowheads="1"/>
              </p:cNvSpPr>
              <p:nvPr/>
            </p:nvSpPr>
            <p:spPr bwMode="auto">
              <a:xfrm>
                <a:off x="2975" y="1385"/>
                <a:ext cx="48"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Q</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26" name="Rectangle 25">
                <a:extLst>
                  <a:ext uri="{FF2B5EF4-FFF2-40B4-BE49-F238E27FC236}">
                    <a16:creationId xmlns:a16="http://schemas.microsoft.com/office/drawing/2014/main" xmlns="" id="{1F358A18-0E83-464A-8221-FDBECF9D1CA4}"/>
                  </a:ext>
                </a:extLst>
              </p:cNvPr>
              <p:cNvSpPr>
                <a:spLocks noChangeArrowheads="1"/>
              </p:cNvSpPr>
              <p:nvPr/>
            </p:nvSpPr>
            <p:spPr bwMode="auto">
              <a:xfrm>
                <a:off x="1865" y="1329"/>
                <a:ext cx="295"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27" name="Rectangle 26">
                <a:extLst>
                  <a:ext uri="{FF2B5EF4-FFF2-40B4-BE49-F238E27FC236}">
                    <a16:creationId xmlns:a16="http://schemas.microsoft.com/office/drawing/2014/main" xmlns="" id="{FD73FEE1-4E31-4FF6-A3B2-3947E189D0ED}"/>
                  </a:ext>
                </a:extLst>
              </p:cNvPr>
              <p:cNvSpPr>
                <a:spLocks noChangeArrowheads="1"/>
              </p:cNvSpPr>
              <p:nvPr/>
            </p:nvSpPr>
            <p:spPr bwMode="auto">
              <a:xfrm>
                <a:off x="2157" y="1332"/>
                <a:ext cx="7" cy="3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28" name="Freeform 27">
                <a:extLst>
                  <a:ext uri="{FF2B5EF4-FFF2-40B4-BE49-F238E27FC236}">
                    <a16:creationId xmlns:a16="http://schemas.microsoft.com/office/drawing/2014/main" xmlns="" id="{A5EB90E8-637C-47C8-B719-2E83B1B2A046}"/>
                  </a:ext>
                </a:extLst>
              </p:cNvPr>
              <p:cNvSpPr>
                <a:spLocks/>
              </p:cNvSpPr>
              <p:nvPr/>
            </p:nvSpPr>
            <p:spPr bwMode="auto">
              <a:xfrm>
                <a:off x="2157" y="1329"/>
                <a:ext cx="7" cy="7"/>
              </a:xfrm>
              <a:custGeom>
                <a:avLst/>
                <a:gdLst>
                  <a:gd name="T0" fmla="*/ 3 w 7"/>
                  <a:gd name="T1" fmla="*/ 0 h 7"/>
                  <a:gd name="T2" fmla="*/ 3 w 7"/>
                  <a:gd name="T3" fmla="*/ 7 h 7"/>
                  <a:gd name="T4" fmla="*/ 0 w 7"/>
                  <a:gd name="T5" fmla="*/ 3 h 7"/>
                  <a:gd name="T6" fmla="*/ 7 w 7"/>
                  <a:gd name="T7" fmla="*/ 3 h 7"/>
                  <a:gd name="T8" fmla="*/ 7 w 7"/>
                  <a:gd name="T9" fmla="*/ 0 h 7"/>
                  <a:gd name="T10" fmla="*/ 3 w 7"/>
                  <a:gd name="T11" fmla="*/ 0 h 7"/>
                </a:gdLst>
                <a:ahLst/>
                <a:cxnLst>
                  <a:cxn ang="0">
                    <a:pos x="T0" y="T1"/>
                  </a:cxn>
                  <a:cxn ang="0">
                    <a:pos x="T2" y="T3"/>
                  </a:cxn>
                  <a:cxn ang="0">
                    <a:pos x="T4" y="T5"/>
                  </a:cxn>
                  <a:cxn ang="0">
                    <a:pos x="T6" y="T7"/>
                  </a:cxn>
                  <a:cxn ang="0">
                    <a:pos x="T8" y="T9"/>
                  </a:cxn>
                  <a:cxn ang="0">
                    <a:pos x="T10" y="T11"/>
                  </a:cxn>
                </a:cxnLst>
                <a:rect l="0" t="0" r="r" b="b"/>
                <a:pathLst>
                  <a:path w="7" h="7">
                    <a:moveTo>
                      <a:pt x="3" y="0"/>
                    </a:moveTo>
                    <a:lnTo>
                      <a:pt x="3" y="7"/>
                    </a:lnTo>
                    <a:lnTo>
                      <a:pt x="0" y="3"/>
                    </a:lnTo>
                    <a:lnTo>
                      <a:pt x="7" y="3"/>
                    </a:lnTo>
                    <a:lnTo>
                      <a:pt x="7"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29" name="Rectangle 28">
                <a:extLst>
                  <a:ext uri="{FF2B5EF4-FFF2-40B4-BE49-F238E27FC236}">
                    <a16:creationId xmlns:a16="http://schemas.microsoft.com/office/drawing/2014/main" xmlns="" id="{AACAD3A4-7CC2-46A0-9873-828821D7C656}"/>
                  </a:ext>
                </a:extLst>
              </p:cNvPr>
              <p:cNvSpPr>
                <a:spLocks noChangeArrowheads="1"/>
              </p:cNvSpPr>
              <p:nvPr/>
            </p:nvSpPr>
            <p:spPr bwMode="auto">
              <a:xfrm>
                <a:off x="1865" y="1640"/>
                <a:ext cx="295"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30" name="Freeform 29">
                <a:extLst>
                  <a:ext uri="{FF2B5EF4-FFF2-40B4-BE49-F238E27FC236}">
                    <a16:creationId xmlns:a16="http://schemas.microsoft.com/office/drawing/2014/main" xmlns="" id="{7D5CC539-FEDF-412A-B831-169D42C19E93}"/>
                  </a:ext>
                </a:extLst>
              </p:cNvPr>
              <p:cNvSpPr>
                <a:spLocks/>
              </p:cNvSpPr>
              <p:nvPr/>
            </p:nvSpPr>
            <p:spPr bwMode="auto">
              <a:xfrm>
                <a:off x="2157" y="1640"/>
                <a:ext cx="7" cy="8"/>
              </a:xfrm>
              <a:custGeom>
                <a:avLst/>
                <a:gdLst>
                  <a:gd name="T0" fmla="*/ 7 w 7"/>
                  <a:gd name="T1" fmla="*/ 4 h 8"/>
                  <a:gd name="T2" fmla="*/ 0 w 7"/>
                  <a:gd name="T3" fmla="*/ 4 h 8"/>
                  <a:gd name="T4" fmla="*/ 3 w 7"/>
                  <a:gd name="T5" fmla="*/ 0 h 8"/>
                  <a:gd name="T6" fmla="*/ 3 w 7"/>
                  <a:gd name="T7" fmla="*/ 8 h 8"/>
                  <a:gd name="T8" fmla="*/ 7 w 7"/>
                  <a:gd name="T9" fmla="*/ 8 h 8"/>
                  <a:gd name="T10" fmla="*/ 7 w 7"/>
                  <a:gd name="T11" fmla="*/ 4 h 8"/>
                </a:gdLst>
                <a:ahLst/>
                <a:cxnLst>
                  <a:cxn ang="0">
                    <a:pos x="T0" y="T1"/>
                  </a:cxn>
                  <a:cxn ang="0">
                    <a:pos x="T2" y="T3"/>
                  </a:cxn>
                  <a:cxn ang="0">
                    <a:pos x="T4" y="T5"/>
                  </a:cxn>
                  <a:cxn ang="0">
                    <a:pos x="T6" y="T7"/>
                  </a:cxn>
                  <a:cxn ang="0">
                    <a:pos x="T8" y="T9"/>
                  </a:cxn>
                  <a:cxn ang="0">
                    <a:pos x="T10" y="T11"/>
                  </a:cxn>
                </a:cxnLst>
                <a:rect l="0" t="0" r="r" b="b"/>
                <a:pathLst>
                  <a:path w="7" h="8">
                    <a:moveTo>
                      <a:pt x="7" y="4"/>
                    </a:moveTo>
                    <a:lnTo>
                      <a:pt x="0" y="4"/>
                    </a:lnTo>
                    <a:lnTo>
                      <a:pt x="3" y="0"/>
                    </a:lnTo>
                    <a:lnTo>
                      <a:pt x="3" y="8"/>
                    </a:lnTo>
                    <a:lnTo>
                      <a:pt x="7" y="8"/>
                    </a:lnTo>
                    <a:lnTo>
                      <a:pt x="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31" name="Rectangle 30">
                <a:extLst>
                  <a:ext uri="{FF2B5EF4-FFF2-40B4-BE49-F238E27FC236}">
                    <a16:creationId xmlns:a16="http://schemas.microsoft.com/office/drawing/2014/main" xmlns="" id="{3849F9A1-3A25-4A7F-B90F-88A897C876C4}"/>
                  </a:ext>
                </a:extLst>
              </p:cNvPr>
              <p:cNvSpPr>
                <a:spLocks noChangeArrowheads="1"/>
              </p:cNvSpPr>
              <p:nvPr/>
            </p:nvSpPr>
            <p:spPr bwMode="auto">
              <a:xfrm>
                <a:off x="1862" y="1332"/>
                <a:ext cx="7" cy="3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32" name="Freeform 31">
                <a:extLst>
                  <a:ext uri="{FF2B5EF4-FFF2-40B4-BE49-F238E27FC236}">
                    <a16:creationId xmlns:a16="http://schemas.microsoft.com/office/drawing/2014/main" xmlns="" id="{6C40B6CF-32EA-486E-9472-4303566182C3}"/>
                  </a:ext>
                </a:extLst>
              </p:cNvPr>
              <p:cNvSpPr>
                <a:spLocks/>
              </p:cNvSpPr>
              <p:nvPr/>
            </p:nvSpPr>
            <p:spPr bwMode="auto">
              <a:xfrm>
                <a:off x="1862" y="1640"/>
                <a:ext cx="7" cy="8"/>
              </a:xfrm>
              <a:custGeom>
                <a:avLst/>
                <a:gdLst>
                  <a:gd name="T0" fmla="*/ 3 w 7"/>
                  <a:gd name="T1" fmla="*/ 8 h 8"/>
                  <a:gd name="T2" fmla="*/ 3 w 7"/>
                  <a:gd name="T3" fmla="*/ 0 h 8"/>
                  <a:gd name="T4" fmla="*/ 7 w 7"/>
                  <a:gd name="T5" fmla="*/ 4 h 8"/>
                  <a:gd name="T6" fmla="*/ 0 w 7"/>
                  <a:gd name="T7" fmla="*/ 4 h 8"/>
                  <a:gd name="T8" fmla="*/ 0 w 7"/>
                  <a:gd name="T9" fmla="*/ 8 h 8"/>
                  <a:gd name="T10" fmla="*/ 3 w 7"/>
                  <a:gd name="T11" fmla="*/ 8 h 8"/>
                </a:gdLst>
                <a:ahLst/>
                <a:cxnLst>
                  <a:cxn ang="0">
                    <a:pos x="T0" y="T1"/>
                  </a:cxn>
                  <a:cxn ang="0">
                    <a:pos x="T2" y="T3"/>
                  </a:cxn>
                  <a:cxn ang="0">
                    <a:pos x="T4" y="T5"/>
                  </a:cxn>
                  <a:cxn ang="0">
                    <a:pos x="T6" y="T7"/>
                  </a:cxn>
                  <a:cxn ang="0">
                    <a:pos x="T8" y="T9"/>
                  </a:cxn>
                  <a:cxn ang="0">
                    <a:pos x="T10" y="T11"/>
                  </a:cxn>
                </a:cxnLst>
                <a:rect l="0" t="0" r="r" b="b"/>
                <a:pathLst>
                  <a:path w="7" h="8">
                    <a:moveTo>
                      <a:pt x="3" y="8"/>
                    </a:moveTo>
                    <a:lnTo>
                      <a:pt x="3" y="0"/>
                    </a:lnTo>
                    <a:lnTo>
                      <a:pt x="7" y="4"/>
                    </a:lnTo>
                    <a:lnTo>
                      <a:pt x="0" y="4"/>
                    </a:lnTo>
                    <a:lnTo>
                      <a:pt x="0" y="8"/>
                    </a:lnTo>
                    <a:lnTo>
                      <a:pt x="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33" name="Freeform 32">
                <a:extLst>
                  <a:ext uri="{FF2B5EF4-FFF2-40B4-BE49-F238E27FC236}">
                    <a16:creationId xmlns:a16="http://schemas.microsoft.com/office/drawing/2014/main" xmlns="" id="{35B471F8-0D1D-434B-AEFF-9F519A5EB25F}"/>
                  </a:ext>
                </a:extLst>
              </p:cNvPr>
              <p:cNvSpPr>
                <a:spLocks/>
              </p:cNvSpPr>
              <p:nvPr/>
            </p:nvSpPr>
            <p:spPr bwMode="auto">
              <a:xfrm>
                <a:off x="1862" y="1329"/>
                <a:ext cx="7" cy="7"/>
              </a:xfrm>
              <a:custGeom>
                <a:avLst/>
                <a:gdLst>
                  <a:gd name="T0" fmla="*/ 0 w 7"/>
                  <a:gd name="T1" fmla="*/ 3 h 7"/>
                  <a:gd name="T2" fmla="*/ 7 w 7"/>
                  <a:gd name="T3" fmla="*/ 3 h 7"/>
                  <a:gd name="T4" fmla="*/ 3 w 7"/>
                  <a:gd name="T5" fmla="*/ 7 h 7"/>
                  <a:gd name="T6" fmla="*/ 3 w 7"/>
                  <a:gd name="T7" fmla="*/ 0 h 7"/>
                  <a:gd name="T8" fmla="*/ 0 w 7"/>
                  <a:gd name="T9" fmla="*/ 0 h 7"/>
                  <a:gd name="T10" fmla="*/ 0 w 7"/>
                  <a:gd name="T11" fmla="*/ 3 h 7"/>
                </a:gdLst>
                <a:ahLst/>
                <a:cxnLst>
                  <a:cxn ang="0">
                    <a:pos x="T0" y="T1"/>
                  </a:cxn>
                  <a:cxn ang="0">
                    <a:pos x="T2" y="T3"/>
                  </a:cxn>
                  <a:cxn ang="0">
                    <a:pos x="T4" y="T5"/>
                  </a:cxn>
                  <a:cxn ang="0">
                    <a:pos x="T6" y="T7"/>
                  </a:cxn>
                  <a:cxn ang="0">
                    <a:pos x="T8" y="T9"/>
                  </a:cxn>
                  <a:cxn ang="0">
                    <a:pos x="T10" y="T11"/>
                  </a:cxn>
                </a:cxnLst>
                <a:rect l="0" t="0" r="r" b="b"/>
                <a:pathLst>
                  <a:path w="7" h="7">
                    <a:moveTo>
                      <a:pt x="0" y="3"/>
                    </a:moveTo>
                    <a:lnTo>
                      <a:pt x="7" y="3"/>
                    </a:lnTo>
                    <a:lnTo>
                      <a:pt x="3" y="7"/>
                    </a:lnTo>
                    <a:lnTo>
                      <a:pt x="3" y="0"/>
                    </a:lnTo>
                    <a:lnTo>
                      <a:pt x="0"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34" name="Rectangle 33">
                <a:extLst>
                  <a:ext uri="{FF2B5EF4-FFF2-40B4-BE49-F238E27FC236}">
                    <a16:creationId xmlns:a16="http://schemas.microsoft.com/office/drawing/2014/main" xmlns="" id="{75A02688-72CE-4EF3-8635-FDE9DC3BF4F7}"/>
                  </a:ext>
                </a:extLst>
              </p:cNvPr>
              <p:cNvSpPr>
                <a:spLocks noChangeArrowheads="1"/>
              </p:cNvSpPr>
              <p:nvPr/>
            </p:nvSpPr>
            <p:spPr bwMode="auto">
              <a:xfrm>
                <a:off x="2164" y="1411"/>
                <a:ext cx="17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35" name="Rectangle 34">
                <a:extLst>
                  <a:ext uri="{FF2B5EF4-FFF2-40B4-BE49-F238E27FC236}">
                    <a16:creationId xmlns:a16="http://schemas.microsoft.com/office/drawing/2014/main" xmlns="" id="{56BB28C7-34A9-43CB-A38A-E6DA096C5548}"/>
                  </a:ext>
                </a:extLst>
              </p:cNvPr>
              <p:cNvSpPr>
                <a:spLocks noChangeArrowheads="1"/>
              </p:cNvSpPr>
              <p:nvPr/>
            </p:nvSpPr>
            <p:spPr bwMode="auto">
              <a:xfrm>
                <a:off x="2164" y="1570"/>
                <a:ext cx="18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36" name="Rectangle 35">
                <a:extLst>
                  <a:ext uri="{FF2B5EF4-FFF2-40B4-BE49-F238E27FC236}">
                    <a16:creationId xmlns:a16="http://schemas.microsoft.com/office/drawing/2014/main" xmlns="" id="{601514B9-5D02-49E6-A305-4AF120DEFF0A}"/>
                  </a:ext>
                </a:extLst>
              </p:cNvPr>
              <p:cNvSpPr>
                <a:spLocks noChangeArrowheads="1"/>
              </p:cNvSpPr>
              <p:nvPr/>
            </p:nvSpPr>
            <p:spPr bwMode="auto">
              <a:xfrm>
                <a:off x="1672" y="1375"/>
                <a:ext cx="19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37" name="Rectangle 36">
                <a:extLst>
                  <a:ext uri="{FF2B5EF4-FFF2-40B4-BE49-F238E27FC236}">
                    <a16:creationId xmlns:a16="http://schemas.microsoft.com/office/drawing/2014/main" xmlns="" id="{F09A72D6-340A-4385-9141-9FFB2E3A1254}"/>
                  </a:ext>
                </a:extLst>
              </p:cNvPr>
              <p:cNvSpPr>
                <a:spLocks noChangeArrowheads="1"/>
              </p:cNvSpPr>
              <p:nvPr/>
            </p:nvSpPr>
            <p:spPr bwMode="auto">
              <a:xfrm>
                <a:off x="1672" y="1585"/>
                <a:ext cx="19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38" name="Rectangle 37">
                <a:extLst>
                  <a:ext uri="{FF2B5EF4-FFF2-40B4-BE49-F238E27FC236}">
                    <a16:creationId xmlns:a16="http://schemas.microsoft.com/office/drawing/2014/main" xmlns="" id="{89003C27-C9F6-422B-972C-77641B401E41}"/>
                  </a:ext>
                </a:extLst>
              </p:cNvPr>
              <p:cNvSpPr>
                <a:spLocks noChangeArrowheads="1"/>
              </p:cNvSpPr>
              <p:nvPr/>
            </p:nvSpPr>
            <p:spPr bwMode="auto">
              <a:xfrm>
                <a:off x="1885" y="1337"/>
                <a:ext cx="37"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S</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39" name="Rectangle 38">
                <a:extLst>
                  <a:ext uri="{FF2B5EF4-FFF2-40B4-BE49-F238E27FC236}">
                    <a16:creationId xmlns:a16="http://schemas.microsoft.com/office/drawing/2014/main" xmlns="" id="{B160317C-8803-4082-83A5-D696B8AAD799}"/>
                  </a:ext>
                </a:extLst>
              </p:cNvPr>
              <p:cNvSpPr>
                <a:spLocks noChangeArrowheads="1"/>
              </p:cNvSpPr>
              <p:nvPr/>
            </p:nvSpPr>
            <p:spPr bwMode="auto">
              <a:xfrm>
                <a:off x="1881" y="1535"/>
                <a:ext cx="45"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R</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0" name="Rectangle 39">
                <a:extLst>
                  <a:ext uri="{FF2B5EF4-FFF2-40B4-BE49-F238E27FC236}">
                    <a16:creationId xmlns:a16="http://schemas.microsoft.com/office/drawing/2014/main" xmlns="" id="{65B34813-A679-4345-971D-7FB127FA3347}"/>
                  </a:ext>
                </a:extLst>
              </p:cNvPr>
              <p:cNvSpPr>
                <a:spLocks noChangeArrowheads="1"/>
              </p:cNvSpPr>
              <p:nvPr/>
            </p:nvSpPr>
            <p:spPr bwMode="auto">
              <a:xfrm>
                <a:off x="2094" y="1531"/>
                <a:ext cx="48"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Q</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 name="Rectangle 40">
                <a:extLst>
                  <a:ext uri="{FF2B5EF4-FFF2-40B4-BE49-F238E27FC236}">
                    <a16:creationId xmlns:a16="http://schemas.microsoft.com/office/drawing/2014/main" xmlns="" id="{1D0FE1A2-D8DF-4BCD-90B6-A0163EE6E03D}"/>
                  </a:ext>
                </a:extLst>
              </p:cNvPr>
              <p:cNvSpPr>
                <a:spLocks noChangeArrowheads="1"/>
              </p:cNvSpPr>
              <p:nvPr/>
            </p:nvSpPr>
            <p:spPr bwMode="auto">
              <a:xfrm>
                <a:off x="2091" y="1531"/>
                <a:ext cx="53"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42" name="Rectangle 41">
                <a:extLst>
                  <a:ext uri="{FF2B5EF4-FFF2-40B4-BE49-F238E27FC236}">
                    <a16:creationId xmlns:a16="http://schemas.microsoft.com/office/drawing/2014/main" xmlns="" id="{159130A6-79E5-4A31-831A-CA05E5C9D4A3}"/>
                  </a:ext>
                </a:extLst>
              </p:cNvPr>
              <p:cNvSpPr>
                <a:spLocks noChangeArrowheads="1"/>
              </p:cNvSpPr>
              <p:nvPr/>
            </p:nvSpPr>
            <p:spPr bwMode="auto">
              <a:xfrm>
                <a:off x="2091" y="1364"/>
                <a:ext cx="48"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Q</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3" name="Freeform 42">
                <a:extLst>
                  <a:ext uri="{FF2B5EF4-FFF2-40B4-BE49-F238E27FC236}">
                    <a16:creationId xmlns:a16="http://schemas.microsoft.com/office/drawing/2014/main" xmlns="" id="{87B1A839-1911-420A-AA60-6BF64BD7645C}"/>
                  </a:ext>
                </a:extLst>
              </p:cNvPr>
              <p:cNvSpPr>
                <a:spLocks/>
              </p:cNvSpPr>
              <p:nvPr/>
            </p:nvSpPr>
            <p:spPr bwMode="auto">
              <a:xfrm>
                <a:off x="1594" y="1325"/>
                <a:ext cx="19" cy="11"/>
              </a:xfrm>
              <a:custGeom>
                <a:avLst/>
                <a:gdLst>
                  <a:gd name="T0" fmla="*/ 3 w 19"/>
                  <a:gd name="T1" fmla="*/ 11 h 11"/>
                  <a:gd name="T2" fmla="*/ 11 w 19"/>
                  <a:gd name="T3" fmla="*/ 8 h 11"/>
                  <a:gd name="T4" fmla="*/ 15 w 19"/>
                  <a:gd name="T5" fmla="*/ 8 h 11"/>
                  <a:gd name="T6" fmla="*/ 19 w 19"/>
                  <a:gd name="T7" fmla="*/ 7 h 11"/>
                  <a:gd name="T8" fmla="*/ 19 w 19"/>
                  <a:gd name="T9" fmla="*/ 0 h 11"/>
                  <a:gd name="T10" fmla="*/ 15 w 19"/>
                  <a:gd name="T11" fmla="*/ 1 h 11"/>
                  <a:gd name="T12" fmla="*/ 9 w 19"/>
                  <a:gd name="T13" fmla="*/ 1 h 11"/>
                  <a:gd name="T14" fmla="*/ 0 w 19"/>
                  <a:gd name="T15" fmla="*/ 4 h 11"/>
                  <a:gd name="T16" fmla="*/ 3 w 19"/>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3" y="11"/>
                    </a:moveTo>
                    <a:lnTo>
                      <a:pt x="11" y="8"/>
                    </a:lnTo>
                    <a:lnTo>
                      <a:pt x="15" y="8"/>
                    </a:lnTo>
                    <a:lnTo>
                      <a:pt x="19" y="7"/>
                    </a:lnTo>
                    <a:lnTo>
                      <a:pt x="19" y="0"/>
                    </a:lnTo>
                    <a:lnTo>
                      <a:pt x="15" y="1"/>
                    </a:lnTo>
                    <a:lnTo>
                      <a:pt x="9" y="1"/>
                    </a:lnTo>
                    <a:lnTo>
                      <a:pt x="0" y="4"/>
                    </a:lnTo>
                    <a:lnTo>
                      <a:pt x="3"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44" name="Freeform 43">
                <a:extLst>
                  <a:ext uri="{FF2B5EF4-FFF2-40B4-BE49-F238E27FC236}">
                    <a16:creationId xmlns:a16="http://schemas.microsoft.com/office/drawing/2014/main" xmlns="" id="{79B6153F-91A1-40EB-8BBB-386CDB69E86B}"/>
                  </a:ext>
                </a:extLst>
              </p:cNvPr>
              <p:cNvSpPr>
                <a:spLocks/>
              </p:cNvSpPr>
              <p:nvPr/>
            </p:nvSpPr>
            <p:spPr bwMode="auto">
              <a:xfrm>
                <a:off x="1612" y="1325"/>
                <a:ext cx="64" cy="63"/>
              </a:xfrm>
              <a:custGeom>
                <a:avLst/>
                <a:gdLst>
                  <a:gd name="T0" fmla="*/ 0 w 64"/>
                  <a:gd name="T1" fmla="*/ 7 h 63"/>
                  <a:gd name="T2" fmla="*/ 6 w 64"/>
                  <a:gd name="T3" fmla="*/ 8 h 63"/>
                  <a:gd name="T4" fmla="*/ 12 w 64"/>
                  <a:gd name="T5" fmla="*/ 9 h 63"/>
                  <a:gd name="T6" fmla="*/ 18 w 64"/>
                  <a:gd name="T7" fmla="*/ 10 h 63"/>
                  <a:gd name="T8" fmla="*/ 22 w 64"/>
                  <a:gd name="T9" fmla="*/ 12 h 63"/>
                  <a:gd name="T10" fmla="*/ 26 w 64"/>
                  <a:gd name="T11" fmla="*/ 15 h 63"/>
                  <a:gd name="T12" fmla="*/ 32 w 64"/>
                  <a:gd name="T13" fmla="*/ 18 h 63"/>
                  <a:gd name="T14" fmla="*/ 36 w 64"/>
                  <a:gd name="T15" fmla="*/ 20 h 63"/>
                  <a:gd name="T16" fmla="*/ 39 w 64"/>
                  <a:gd name="T17" fmla="*/ 24 h 63"/>
                  <a:gd name="T18" fmla="*/ 43 w 64"/>
                  <a:gd name="T19" fmla="*/ 28 h 63"/>
                  <a:gd name="T20" fmla="*/ 46 w 64"/>
                  <a:gd name="T21" fmla="*/ 32 h 63"/>
                  <a:gd name="T22" fmla="*/ 49 w 64"/>
                  <a:gd name="T23" fmla="*/ 37 h 63"/>
                  <a:gd name="T24" fmla="*/ 51 w 64"/>
                  <a:gd name="T25" fmla="*/ 42 h 63"/>
                  <a:gd name="T26" fmla="*/ 53 w 64"/>
                  <a:gd name="T27" fmla="*/ 46 h 63"/>
                  <a:gd name="T28" fmla="*/ 55 w 64"/>
                  <a:gd name="T29" fmla="*/ 51 h 63"/>
                  <a:gd name="T30" fmla="*/ 55 w 64"/>
                  <a:gd name="T31" fmla="*/ 58 h 63"/>
                  <a:gd name="T32" fmla="*/ 56 w 64"/>
                  <a:gd name="T33" fmla="*/ 63 h 63"/>
                  <a:gd name="T34" fmla="*/ 64 w 64"/>
                  <a:gd name="T35" fmla="*/ 62 h 63"/>
                  <a:gd name="T36" fmla="*/ 63 w 64"/>
                  <a:gd name="T37" fmla="*/ 56 h 63"/>
                  <a:gd name="T38" fmla="*/ 62 w 64"/>
                  <a:gd name="T39" fmla="*/ 49 h 63"/>
                  <a:gd name="T40" fmla="*/ 61 w 64"/>
                  <a:gd name="T41" fmla="*/ 44 h 63"/>
                  <a:gd name="T42" fmla="*/ 59 w 64"/>
                  <a:gd name="T43" fmla="*/ 38 h 63"/>
                  <a:gd name="T44" fmla="*/ 56 w 64"/>
                  <a:gd name="T45" fmla="*/ 33 h 63"/>
                  <a:gd name="T46" fmla="*/ 53 w 64"/>
                  <a:gd name="T47" fmla="*/ 28 h 63"/>
                  <a:gd name="T48" fmla="*/ 49 w 64"/>
                  <a:gd name="T49" fmla="*/ 23 h 63"/>
                  <a:gd name="T50" fmla="*/ 45 w 64"/>
                  <a:gd name="T51" fmla="*/ 19 h 63"/>
                  <a:gd name="T52" fmla="*/ 40 w 64"/>
                  <a:gd name="T53" fmla="*/ 15 h 63"/>
                  <a:gd name="T54" fmla="*/ 36 w 64"/>
                  <a:gd name="T55" fmla="*/ 10 h 63"/>
                  <a:gd name="T56" fmla="*/ 31 w 64"/>
                  <a:gd name="T57" fmla="*/ 7 h 63"/>
                  <a:gd name="T58" fmla="*/ 25 w 64"/>
                  <a:gd name="T59" fmla="*/ 6 h 63"/>
                  <a:gd name="T60" fmla="*/ 20 w 64"/>
                  <a:gd name="T61" fmla="*/ 3 h 63"/>
                  <a:gd name="T62" fmla="*/ 14 w 64"/>
                  <a:gd name="T63" fmla="*/ 2 h 63"/>
                  <a:gd name="T64" fmla="*/ 8 w 64"/>
                  <a:gd name="T65" fmla="*/ 1 h 63"/>
                  <a:gd name="T66" fmla="*/ 1 w 64"/>
                  <a:gd name="T67" fmla="*/ 0 h 63"/>
                  <a:gd name="T68" fmla="*/ 0 w 64"/>
                  <a:gd name="T69" fmla="*/ 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63">
                    <a:moveTo>
                      <a:pt x="0" y="7"/>
                    </a:moveTo>
                    <a:lnTo>
                      <a:pt x="6" y="8"/>
                    </a:lnTo>
                    <a:lnTo>
                      <a:pt x="12" y="9"/>
                    </a:lnTo>
                    <a:lnTo>
                      <a:pt x="18" y="10"/>
                    </a:lnTo>
                    <a:lnTo>
                      <a:pt x="22" y="12"/>
                    </a:lnTo>
                    <a:lnTo>
                      <a:pt x="26" y="15"/>
                    </a:lnTo>
                    <a:lnTo>
                      <a:pt x="32" y="18"/>
                    </a:lnTo>
                    <a:lnTo>
                      <a:pt x="36" y="20"/>
                    </a:lnTo>
                    <a:lnTo>
                      <a:pt x="39" y="24"/>
                    </a:lnTo>
                    <a:lnTo>
                      <a:pt x="43" y="28"/>
                    </a:lnTo>
                    <a:lnTo>
                      <a:pt x="46" y="32"/>
                    </a:lnTo>
                    <a:lnTo>
                      <a:pt x="49" y="37"/>
                    </a:lnTo>
                    <a:lnTo>
                      <a:pt x="51" y="42"/>
                    </a:lnTo>
                    <a:lnTo>
                      <a:pt x="53" y="46"/>
                    </a:lnTo>
                    <a:lnTo>
                      <a:pt x="55" y="51"/>
                    </a:lnTo>
                    <a:lnTo>
                      <a:pt x="55" y="58"/>
                    </a:lnTo>
                    <a:lnTo>
                      <a:pt x="56" y="63"/>
                    </a:lnTo>
                    <a:lnTo>
                      <a:pt x="64" y="62"/>
                    </a:lnTo>
                    <a:lnTo>
                      <a:pt x="63" y="56"/>
                    </a:lnTo>
                    <a:lnTo>
                      <a:pt x="62" y="49"/>
                    </a:lnTo>
                    <a:lnTo>
                      <a:pt x="61" y="44"/>
                    </a:lnTo>
                    <a:lnTo>
                      <a:pt x="59" y="38"/>
                    </a:lnTo>
                    <a:lnTo>
                      <a:pt x="56" y="33"/>
                    </a:lnTo>
                    <a:lnTo>
                      <a:pt x="53" y="28"/>
                    </a:lnTo>
                    <a:lnTo>
                      <a:pt x="49" y="23"/>
                    </a:lnTo>
                    <a:lnTo>
                      <a:pt x="45" y="19"/>
                    </a:lnTo>
                    <a:lnTo>
                      <a:pt x="40" y="15"/>
                    </a:lnTo>
                    <a:lnTo>
                      <a:pt x="36" y="10"/>
                    </a:lnTo>
                    <a:lnTo>
                      <a:pt x="31" y="7"/>
                    </a:lnTo>
                    <a:lnTo>
                      <a:pt x="25" y="6"/>
                    </a:lnTo>
                    <a:lnTo>
                      <a:pt x="20" y="3"/>
                    </a:lnTo>
                    <a:lnTo>
                      <a:pt x="14" y="2"/>
                    </a:lnTo>
                    <a:lnTo>
                      <a:pt x="8" y="1"/>
                    </a:lnTo>
                    <a:lnTo>
                      <a:pt x="1"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45" name="Freeform 44">
                <a:extLst>
                  <a:ext uri="{FF2B5EF4-FFF2-40B4-BE49-F238E27FC236}">
                    <a16:creationId xmlns:a16="http://schemas.microsoft.com/office/drawing/2014/main" xmlns="" id="{A947EF44-8B56-4C3A-84C1-08CF42817BB8}"/>
                  </a:ext>
                </a:extLst>
              </p:cNvPr>
              <p:cNvSpPr>
                <a:spLocks/>
              </p:cNvSpPr>
              <p:nvPr/>
            </p:nvSpPr>
            <p:spPr bwMode="auto">
              <a:xfrm>
                <a:off x="1612" y="1325"/>
                <a:ext cx="1" cy="7"/>
              </a:xfrm>
              <a:custGeom>
                <a:avLst/>
                <a:gdLst>
                  <a:gd name="T0" fmla="*/ 1 w 1"/>
                  <a:gd name="T1" fmla="*/ 0 h 7"/>
                  <a:gd name="T2" fmla="*/ 1 w 1"/>
                  <a:gd name="T3" fmla="*/ 7 h 7"/>
                  <a:gd name="T4" fmla="*/ 0 w 1"/>
                  <a:gd name="T5" fmla="*/ 7 h 7"/>
                  <a:gd name="T6" fmla="*/ 1 w 1"/>
                  <a:gd name="T7" fmla="*/ 0 h 7"/>
                </a:gdLst>
                <a:ahLst/>
                <a:cxnLst>
                  <a:cxn ang="0">
                    <a:pos x="T0" y="T1"/>
                  </a:cxn>
                  <a:cxn ang="0">
                    <a:pos x="T2" y="T3"/>
                  </a:cxn>
                  <a:cxn ang="0">
                    <a:pos x="T4" y="T5"/>
                  </a:cxn>
                  <a:cxn ang="0">
                    <a:pos x="T6" y="T7"/>
                  </a:cxn>
                </a:cxnLst>
                <a:rect l="0" t="0" r="r" b="b"/>
                <a:pathLst>
                  <a:path w="1" h="7">
                    <a:moveTo>
                      <a:pt x="1" y="0"/>
                    </a:moveTo>
                    <a:lnTo>
                      <a:pt x="1" y="7"/>
                    </a:lnTo>
                    <a:lnTo>
                      <a:pt x="0" y="7"/>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46" name="Freeform 45">
                <a:extLst>
                  <a:ext uri="{FF2B5EF4-FFF2-40B4-BE49-F238E27FC236}">
                    <a16:creationId xmlns:a16="http://schemas.microsoft.com/office/drawing/2014/main" xmlns="" id="{8C3C1F57-93A4-4F0E-AE31-8D34D01255B1}"/>
                  </a:ext>
                </a:extLst>
              </p:cNvPr>
              <p:cNvSpPr>
                <a:spLocks/>
              </p:cNvSpPr>
              <p:nvPr/>
            </p:nvSpPr>
            <p:spPr bwMode="auto">
              <a:xfrm>
                <a:off x="1612" y="1387"/>
                <a:ext cx="64" cy="63"/>
              </a:xfrm>
              <a:custGeom>
                <a:avLst/>
                <a:gdLst>
                  <a:gd name="T0" fmla="*/ 56 w 64"/>
                  <a:gd name="T1" fmla="*/ 0 h 63"/>
                  <a:gd name="T2" fmla="*/ 55 w 64"/>
                  <a:gd name="T3" fmla="*/ 6 h 63"/>
                  <a:gd name="T4" fmla="*/ 55 w 64"/>
                  <a:gd name="T5" fmla="*/ 11 h 63"/>
                  <a:gd name="T6" fmla="*/ 53 w 64"/>
                  <a:gd name="T7" fmla="*/ 17 h 63"/>
                  <a:gd name="T8" fmla="*/ 51 w 64"/>
                  <a:gd name="T9" fmla="*/ 22 h 63"/>
                  <a:gd name="T10" fmla="*/ 49 w 64"/>
                  <a:gd name="T11" fmla="*/ 26 h 63"/>
                  <a:gd name="T12" fmla="*/ 46 w 64"/>
                  <a:gd name="T13" fmla="*/ 31 h 63"/>
                  <a:gd name="T14" fmla="*/ 43 w 64"/>
                  <a:gd name="T15" fmla="*/ 35 h 63"/>
                  <a:gd name="T16" fmla="*/ 39 w 64"/>
                  <a:gd name="T17" fmla="*/ 39 h 63"/>
                  <a:gd name="T18" fmla="*/ 36 w 64"/>
                  <a:gd name="T19" fmla="*/ 43 h 63"/>
                  <a:gd name="T20" fmla="*/ 32 w 64"/>
                  <a:gd name="T21" fmla="*/ 46 h 63"/>
                  <a:gd name="T22" fmla="*/ 26 w 64"/>
                  <a:gd name="T23" fmla="*/ 49 h 63"/>
                  <a:gd name="T24" fmla="*/ 22 w 64"/>
                  <a:gd name="T25" fmla="*/ 51 h 63"/>
                  <a:gd name="T26" fmla="*/ 17 w 64"/>
                  <a:gd name="T27" fmla="*/ 52 h 63"/>
                  <a:gd name="T28" fmla="*/ 12 w 64"/>
                  <a:gd name="T29" fmla="*/ 53 h 63"/>
                  <a:gd name="T30" fmla="*/ 6 w 64"/>
                  <a:gd name="T31" fmla="*/ 54 h 63"/>
                  <a:gd name="T32" fmla="*/ 0 w 64"/>
                  <a:gd name="T33" fmla="*/ 55 h 63"/>
                  <a:gd name="T34" fmla="*/ 1 w 64"/>
                  <a:gd name="T35" fmla="*/ 63 h 63"/>
                  <a:gd name="T36" fmla="*/ 8 w 64"/>
                  <a:gd name="T37" fmla="*/ 63 h 63"/>
                  <a:gd name="T38" fmla="*/ 14 w 64"/>
                  <a:gd name="T39" fmla="*/ 62 h 63"/>
                  <a:gd name="T40" fmla="*/ 20 w 64"/>
                  <a:gd name="T41" fmla="*/ 60 h 63"/>
                  <a:gd name="T42" fmla="*/ 25 w 64"/>
                  <a:gd name="T43" fmla="*/ 57 h 63"/>
                  <a:gd name="T44" fmla="*/ 31 w 64"/>
                  <a:gd name="T45" fmla="*/ 55 h 63"/>
                  <a:gd name="T46" fmla="*/ 37 w 64"/>
                  <a:gd name="T47" fmla="*/ 51 h 63"/>
                  <a:gd name="T48" fmla="*/ 40 w 64"/>
                  <a:gd name="T49" fmla="*/ 49 h 63"/>
                  <a:gd name="T50" fmla="*/ 45 w 64"/>
                  <a:gd name="T51" fmla="*/ 45 h 63"/>
                  <a:gd name="T52" fmla="*/ 49 w 64"/>
                  <a:gd name="T53" fmla="*/ 40 h 63"/>
                  <a:gd name="T54" fmla="*/ 53 w 64"/>
                  <a:gd name="T55" fmla="*/ 35 h 63"/>
                  <a:gd name="T56" fmla="*/ 56 w 64"/>
                  <a:gd name="T57" fmla="*/ 30 h 63"/>
                  <a:gd name="T58" fmla="*/ 59 w 64"/>
                  <a:gd name="T59" fmla="*/ 24 h 63"/>
                  <a:gd name="T60" fmla="*/ 61 w 64"/>
                  <a:gd name="T61" fmla="*/ 19 h 63"/>
                  <a:gd name="T62" fmla="*/ 62 w 64"/>
                  <a:gd name="T63" fmla="*/ 12 h 63"/>
                  <a:gd name="T64" fmla="*/ 63 w 64"/>
                  <a:gd name="T65" fmla="*/ 7 h 63"/>
                  <a:gd name="T66" fmla="*/ 64 w 64"/>
                  <a:gd name="T67" fmla="*/ 0 h 63"/>
                  <a:gd name="T68" fmla="*/ 56 w 64"/>
                  <a:gd name="T6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63">
                    <a:moveTo>
                      <a:pt x="56" y="0"/>
                    </a:moveTo>
                    <a:lnTo>
                      <a:pt x="55" y="6"/>
                    </a:lnTo>
                    <a:lnTo>
                      <a:pt x="55" y="11"/>
                    </a:lnTo>
                    <a:lnTo>
                      <a:pt x="53" y="17"/>
                    </a:lnTo>
                    <a:lnTo>
                      <a:pt x="51" y="22"/>
                    </a:lnTo>
                    <a:lnTo>
                      <a:pt x="49" y="26"/>
                    </a:lnTo>
                    <a:lnTo>
                      <a:pt x="46" y="31"/>
                    </a:lnTo>
                    <a:lnTo>
                      <a:pt x="43" y="35"/>
                    </a:lnTo>
                    <a:lnTo>
                      <a:pt x="39" y="39"/>
                    </a:lnTo>
                    <a:lnTo>
                      <a:pt x="36" y="43"/>
                    </a:lnTo>
                    <a:lnTo>
                      <a:pt x="32" y="46"/>
                    </a:lnTo>
                    <a:lnTo>
                      <a:pt x="26" y="49"/>
                    </a:lnTo>
                    <a:lnTo>
                      <a:pt x="22" y="51"/>
                    </a:lnTo>
                    <a:lnTo>
                      <a:pt x="17" y="52"/>
                    </a:lnTo>
                    <a:lnTo>
                      <a:pt x="12" y="53"/>
                    </a:lnTo>
                    <a:lnTo>
                      <a:pt x="6" y="54"/>
                    </a:lnTo>
                    <a:lnTo>
                      <a:pt x="0" y="55"/>
                    </a:lnTo>
                    <a:lnTo>
                      <a:pt x="1" y="63"/>
                    </a:lnTo>
                    <a:lnTo>
                      <a:pt x="8" y="63"/>
                    </a:lnTo>
                    <a:lnTo>
                      <a:pt x="14" y="62"/>
                    </a:lnTo>
                    <a:lnTo>
                      <a:pt x="20" y="60"/>
                    </a:lnTo>
                    <a:lnTo>
                      <a:pt x="25" y="57"/>
                    </a:lnTo>
                    <a:lnTo>
                      <a:pt x="31" y="55"/>
                    </a:lnTo>
                    <a:lnTo>
                      <a:pt x="37" y="51"/>
                    </a:lnTo>
                    <a:lnTo>
                      <a:pt x="40" y="49"/>
                    </a:lnTo>
                    <a:lnTo>
                      <a:pt x="45" y="45"/>
                    </a:lnTo>
                    <a:lnTo>
                      <a:pt x="49" y="40"/>
                    </a:lnTo>
                    <a:lnTo>
                      <a:pt x="53" y="35"/>
                    </a:lnTo>
                    <a:lnTo>
                      <a:pt x="56" y="30"/>
                    </a:lnTo>
                    <a:lnTo>
                      <a:pt x="59" y="24"/>
                    </a:lnTo>
                    <a:lnTo>
                      <a:pt x="61" y="19"/>
                    </a:lnTo>
                    <a:lnTo>
                      <a:pt x="62" y="12"/>
                    </a:lnTo>
                    <a:lnTo>
                      <a:pt x="63" y="7"/>
                    </a:lnTo>
                    <a:lnTo>
                      <a:pt x="64" y="0"/>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47" name="Freeform 46">
                <a:extLst>
                  <a:ext uri="{FF2B5EF4-FFF2-40B4-BE49-F238E27FC236}">
                    <a16:creationId xmlns:a16="http://schemas.microsoft.com/office/drawing/2014/main" xmlns="" id="{87857EB5-6646-4401-AECF-AAE81E15AB7D}"/>
                  </a:ext>
                </a:extLst>
              </p:cNvPr>
              <p:cNvSpPr>
                <a:spLocks/>
              </p:cNvSpPr>
              <p:nvPr/>
            </p:nvSpPr>
            <p:spPr bwMode="auto">
              <a:xfrm>
                <a:off x="1668" y="1387"/>
                <a:ext cx="8" cy="1"/>
              </a:xfrm>
              <a:custGeom>
                <a:avLst/>
                <a:gdLst>
                  <a:gd name="T0" fmla="*/ 8 w 8"/>
                  <a:gd name="T1" fmla="*/ 0 h 1"/>
                  <a:gd name="T2" fmla="*/ 0 w 8"/>
                  <a:gd name="T3" fmla="*/ 1 h 1"/>
                  <a:gd name="T4" fmla="*/ 0 w 8"/>
                  <a:gd name="T5" fmla="*/ 0 h 1"/>
                  <a:gd name="T6" fmla="*/ 8 w 8"/>
                  <a:gd name="T7" fmla="*/ 0 h 1"/>
                </a:gdLst>
                <a:ahLst/>
                <a:cxnLst>
                  <a:cxn ang="0">
                    <a:pos x="T0" y="T1"/>
                  </a:cxn>
                  <a:cxn ang="0">
                    <a:pos x="T2" y="T3"/>
                  </a:cxn>
                  <a:cxn ang="0">
                    <a:pos x="T4" y="T5"/>
                  </a:cxn>
                  <a:cxn ang="0">
                    <a:pos x="T6" y="T7"/>
                  </a:cxn>
                </a:cxnLst>
                <a:rect l="0" t="0" r="r" b="b"/>
                <a:pathLst>
                  <a:path w="8" h="1">
                    <a:moveTo>
                      <a:pt x="8" y="0"/>
                    </a:moveTo>
                    <a:lnTo>
                      <a:pt x="0" y="1"/>
                    </a:lnTo>
                    <a:lnTo>
                      <a:pt x="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48" name="Freeform 47">
                <a:extLst>
                  <a:ext uri="{FF2B5EF4-FFF2-40B4-BE49-F238E27FC236}">
                    <a16:creationId xmlns:a16="http://schemas.microsoft.com/office/drawing/2014/main" xmlns="" id="{BDC5C9EC-5AC7-4051-A1B6-15E57BF4578C}"/>
                  </a:ext>
                </a:extLst>
              </p:cNvPr>
              <p:cNvSpPr>
                <a:spLocks/>
              </p:cNvSpPr>
              <p:nvPr/>
            </p:nvSpPr>
            <p:spPr bwMode="auto">
              <a:xfrm>
                <a:off x="1593" y="1438"/>
                <a:ext cx="20" cy="12"/>
              </a:xfrm>
              <a:custGeom>
                <a:avLst/>
                <a:gdLst>
                  <a:gd name="T0" fmla="*/ 20 w 20"/>
                  <a:gd name="T1" fmla="*/ 4 h 12"/>
                  <a:gd name="T2" fmla="*/ 11 w 20"/>
                  <a:gd name="T3" fmla="*/ 3 h 12"/>
                  <a:gd name="T4" fmla="*/ 7 w 20"/>
                  <a:gd name="T5" fmla="*/ 2 h 12"/>
                  <a:gd name="T6" fmla="*/ 2 w 20"/>
                  <a:gd name="T7" fmla="*/ 0 h 12"/>
                  <a:gd name="T8" fmla="*/ 0 w 20"/>
                  <a:gd name="T9" fmla="*/ 9 h 12"/>
                  <a:gd name="T10" fmla="*/ 5 w 20"/>
                  <a:gd name="T11" fmla="*/ 10 h 12"/>
                  <a:gd name="T12" fmla="*/ 10 w 20"/>
                  <a:gd name="T13" fmla="*/ 11 h 12"/>
                  <a:gd name="T14" fmla="*/ 19 w 20"/>
                  <a:gd name="T15" fmla="*/ 12 h 12"/>
                  <a:gd name="T16" fmla="*/ 20 w 20"/>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20" y="4"/>
                    </a:moveTo>
                    <a:lnTo>
                      <a:pt x="11" y="3"/>
                    </a:lnTo>
                    <a:lnTo>
                      <a:pt x="7" y="2"/>
                    </a:lnTo>
                    <a:lnTo>
                      <a:pt x="2" y="0"/>
                    </a:lnTo>
                    <a:lnTo>
                      <a:pt x="0" y="9"/>
                    </a:lnTo>
                    <a:lnTo>
                      <a:pt x="5" y="10"/>
                    </a:lnTo>
                    <a:lnTo>
                      <a:pt x="10" y="11"/>
                    </a:lnTo>
                    <a:lnTo>
                      <a:pt x="19" y="12"/>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49" name="Freeform 48">
                <a:extLst>
                  <a:ext uri="{FF2B5EF4-FFF2-40B4-BE49-F238E27FC236}">
                    <a16:creationId xmlns:a16="http://schemas.microsoft.com/office/drawing/2014/main" xmlns="" id="{AF2E1982-ED77-4B4E-A10A-B8E51B1A6CD8}"/>
                  </a:ext>
                </a:extLst>
              </p:cNvPr>
              <p:cNvSpPr>
                <a:spLocks/>
              </p:cNvSpPr>
              <p:nvPr/>
            </p:nvSpPr>
            <p:spPr bwMode="auto">
              <a:xfrm>
                <a:off x="1612" y="1442"/>
                <a:ext cx="1" cy="8"/>
              </a:xfrm>
              <a:custGeom>
                <a:avLst/>
                <a:gdLst>
                  <a:gd name="T0" fmla="*/ 1 w 1"/>
                  <a:gd name="T1" fmla="*/ 8 h 8"/>
                  <a:gd name="T2" fmla="*/ 0 w 1"/>
                  <a:gd name="T3" fmla="*/ 0 h 8"/>
                  <a:gd name="T4" fmla="*/ 1 w 1"/>
                  <a:gd name="T5" fmla="*/ 0 h 8"/>
                  <a:gd name="T6" fmla="*/ 0 w 1"/>
                  <a:gd name="T7" fmla="*/ 8 h 8"/>
                  <a:gd name="T8" fmla="*/ 1 w 1"/>
                  <a:gd name="T9" fmla="*/ 8 h 8"/>
                </a:gdLst>
                <a:ahLst/>
                <a:cxnLst>
                  <a:cxn ang="0">
                    <a:pos x="T0" y="T1"/>
                  </a:cxn>
                  <a:cxn ang="0">
                    <a:pos x="T2" y="T3"/>
                  </a:cxn>
                  <a:cxn ang="0">
                    <a:pos x="T4" y="T5"/>
                  </a:cxn>
                  <a:cxn ang="0">
                    <a:pos x="T6" y="T7"/>
                  </a:cxn>
                  <a:cxn ang="0">
                    <a:pos x="T8" y="T9"/>
                  </a:cxn>
                </a:cxnLst>
                <a:rect l="0" t="0" r="r" b="b"/>
                <a:pathLst>
                  <a:path w="1" h="8">
                    <a:moveTo>
                      <a:pt x="1" y="8"/>
                    </a:moveTo>
                    <a:lnTo>
                      <a:pt x="0" y="0"/>
                    </a:lnTo>
                    <a:lnTo>
                      <a:pt x="1" y="0"/>
                    </a:lnTo>
                    <a:lnTo>
                      <a:pt x="0" y="8"/>
                    </a:lnTo>
                    <a:lnTo>
                      <a:pt x="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50" name="Freeform 49">
                <a:extLst>
                  <a:ext uri="{FF2B5EF4-FFF2-40B4-BE49-F238E27FC236}">
                    <a16:creationId xmlns:a16="http://schemas.microsoft.com/office/drawing/2014/main" xmlns="" id="{77FB706F-84B5-4AD5-AE76-7F024D482884}"/>
                  </a:ext>
                </a:extLst>
              </p:cNvPr>
              <p:cNvSpPr>
                <a:spLocks/>
              </p:cNvSpPr>
              <p:nvPr/>
            </p:nvSpPr>
            <p:spPr bwMode="auto">
              <a:xfrm>
                <a:off x="1594" y="1523"/>
                <a:ext cx="19" cy="12"/>
              </a:xfrm>
              <a:custGeom>
                <a:avLst/>
                <a:gdLst>
                  <a:gd name="T0" fmla="*/ 3 w 19"/>
                  <a:gd name="T1" fmla="*/ 12 h 12"/>
                  <a:gd name="T2" fmla="*/ 11 w 19"/>
                  <a:gd name="T3" fmla="*/ 9 h 12"/>
                  <a:gd name="T4" fmla="*/ 15 w 19"/>
                  <a:gd name="T5" fmla="*/ 9 h 12"/>
                  <a:gd name="T6" fmla="*/ 19 w 19"/>
                  <a:gd name="T7" fmla="*/ 8 h 12"/>
                  <a:gd name="T8" fmla="*/ 19 w 19"/>
                  <a:gd name="T9" fmla="*/ 0 h 12"/>
                  <a:gd name="T10" fmla="*/ 15 w 19"/>
                  <a:gd name="T11" fmla="*/ 1 h 12"/>
                  <a:gd name="T12" fmla="*/ 9 w 19"/>
                  <a:gd name="T13" fmla="*/ 1 h 12"/>
                  <a:gd name="T14" fmla="*/ 0 w 19"/>
                  <a:gd name="T15" fmla="*/ 4 h 12"/>
                  <a:gd name="T16" fmla="*/ 3 w 19"/>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2">
                    <a:moveTo>
                      <a:pt x="3" y="12"/>
                    </a:moveTo>
                    <a:lnTo>
                      <a:pt x="11" y="9"/>
                    </a:lnTo>
                    <a:lnTo>
                      <a:pt x="15" y="9"/>
                    </a:lnTo>
                    <a:lnTo>
                      <a:pt x="19" y="8"/>
                    </a:lnTo>
                    <a:lnTo>
                      <a:pt x="19" y="0"/>
                    </a:lnTo>
                    <a:lnTo>
                      <a:pt x="15" y="1"/>
                    </a:lnTo>
                    <a:lnTo>
                      <a:pt x="9" y="1"/>
                    </a:lnTo>
                    <a:lnTo>
                      <a:pt x="0" y="4"/>
                    </a:lnTo>
                    <a:lnTo>
                      <a:pt x="3"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51" name="Freeform 50">
                <a:extLst>
                  <a:ext uri="{FF2B5EF4-FFF2-40B4-BE49-F238E27FC236}">
                    <a16:creationId xmlns:a16="http://schemas.microsoft.com/office/drawing/2014/main" xmlns="" id="{6AD9795E-D652-4672-AE97-0FC9DE24DB74}"/>
                  </a:ext>
                </a:extLst>
              </p:cNvPr>
              <p:cNvSpPr>
                <a:spLocks/>
              </p:cNvSpPr>
              <p:nvPr/>
            </p:nvSpPr>
            <p:spPr bwMode="auto">
              <a:xfrm>
                <a:off x="1612" y="1523"/>
                <a:ext cx="64" cy="63"/>
              </a:xfrm>
              <a:custGeom>
                <a:avLst/>
                <a:gdLst>
                  <a:gd name="T0" fmla="*/ 0 w 64"/>
                  <a:gd name="T1" fmla="*/ 8 h 63"/>
                  <a:gd name="T2" fmla="*/ 6 w 64"/>
                  <a:gd name="T3" fmla="*/ 9 h 63"/>
                  <a:gd name="T4" fmla="*/ 12 w 64"/>
                  <a:gd name="T5" fmla="*/ 10 h 63"/>
                  <a:gd name="T6" fmla="*/ 18 w 64"/>
                  <a:gd name="T7" fmla="*/ 11 h 63"/>
                  <a:gd name="T8" fmla="*/ 22 w 64"/>
                  <a:gd name="T9" fmla="*/ 13 h 63"/>
                  <a:gd name="T10" fmla="*/ 26 w 64"/>
                  <a:gd name="T11" fmla="*/ 15 h 63"/>
                  <a:gd name="T12" fmla="*/ 32 w 64"/>
                  <a:gd name="T13" fmla="*/ 18 h 63"/>
                  <a:gd name="T14" fmla="*/ 36 w 64"/>
                  <a:gd name="T15" fmla="*/ 21 h 63"/>
                  <a:gd name="T16" fmla="*/ 39 w 64"/>
                  <a:gd name="T17" fmla="*/ 24 h 63"/>
                  <a:gd name="T18" fmla="*/ 43 w 64"/>
                  <a:gd name="T19" fmla="*/ 28 h 63"/>
                  <a:gd name="T20" fmla="*/ 46 w 64"/>
                  <a:gd name="T21" fmla="*/ 33 h 63"/>
                  <a:gd name="T22" fmla="*/ 49 w 64"/>
                  <a:gd name="T23" fmla="*/ 37 h 63"/>
                  <a:gd name="T24" fmla="*/ 51 w 64"/>
                  <a:gd name="T25" fmla="*/ 42 h 63"/>
                  <a:gd name="T26" fmla="*/ 53 w 64"/>
                  <a:gd name="T27" fmla="*/ 46 h 63"/>
                  <a:gd name="T28" fmla="*/ 55 w 64"/>
                  <a:gd name="T29" fmla="*/ 52 h 63"/>
                  <a:gd name="T30" fmla="*/ 55 w 64"/>
                  <a:gd name="T31" fmla="*/ 58 h 63"/>
                  <a:gd name="T32" fmla="*/ 56 w 64"/>
                  <a:gd name="T33" fmla="*/ 63 h 63"/>
                  <a:gd name="T34" fmla="*/ 64 w 64"/>
                  <a:gd name="T35" fmla="*/ 62 h 63"/>
                  <a:gd name="T36" fmla="*/ 63 w 64"/>
                  <a:gd name="T37" fmla="*/ 57 h 63"/>
                  <a:gd name="T38" fmla="*/ 62 w 64"/>
                  <a:gd name="T39" fmla="*/ 49 h 63"/>
                  <a:gd name="T40" fmla="*/ 61 w 64"/>
                  <a:gd name="T41" fmla="*/ 44 h 63"/>
                  <a:gd name="T42" fmla="*/ 59 w 64"/>
                  <a:gd name="T43" fmla="*/ 38 h 63"/>
                  <a:gd name="T44" fmla="*/ 56 w 64"/>
                  <a:gd name="T45" fmla="*/ 34 h 63"/>
                  <a:gd name="T46" fmla="*/ 53 w 64"/>
                  <a:gd name="T47" fmla="*/ 28 h 63"/>
                  <a:gd name="T48" fmla="*/ 49 w 64"/>
                  <a:gd name="T49" fmla="*/ 23 h 63"/>
                  <a:gd name="T50" fmla="*/ 45 w 64"/>
                  <a:gd name="T51" fmla="*/ 19 h 63"/>
                  <a:gd name="T52" fmla="*/ 40 w 64"/>
                  <a:gd name="T53" fmla="*/ 15 h 63"/>
                  <a:gd name="T54" fmla="*/ 36 w 64"/>
                  <a:gd name="T55" fmla="*/ 11 h 63"/>
                  <a:gd name="T56" fmla="*/ 31 w 64"/>
                  <a:gd name="T57" fmla="*/ 8 h 63"/>
                  <a:gd name="T58" fmla="*/ 25 w 64"/>
                  <a:gd name="T59" fmla="*/ 6 h 63"/>
                  <a:gd name="T60" fmla="*/ 20 w 64"/>
                  <a:gd name="T61" fmla="*/ 3 h 63"/>
                  <a:gd name="T62" fmla="*/ 14 w 64"/>
                  <a:gd name="T63" fmla="*/ 2 h 63"/>
                  <a:gd name="T64" fmla="*/ 8 w 64"/>
                  <a:gd name="T65" fmla="*/ 1 h 63"/>
                  <a:gd name="T66" fmla="*/ 1 w 64"/>
                  <a:gd name="T67" fmla="*/ 0 h 63"/>
                  <a:gd name="T68" fmla="*/ 0 w 64"/>
                  <a:gd name="T69" fmla="*/ 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63">
                    <a:moveTo>
                      <a:pt x="0" y="8"/>
                    </a:moveTo>
                    <a:lnTo>
                      <a:pt x="6" y="9"/>
                    </a:lnTo>
                    <a:lnTo>
                      <a:pt x="12" y="10"/>
                    </a:lnTo>
                    <a:lnTo>
                      <a:pt x="18" y="11"/>
                    </a:lnTo>
                    <a:lnTo>
                      <a:pt x="22" y="13"/>
                    </a:lnTo>
                    <a:lnTo>
                      <a:pt x="26" y="15"/>
                    </a:lnTo>
                    <a:lnTo>
                      <a:pt x="32" y="18"/>
                    </a:lnTo>
                    <a:lnTo>
                      <a:pt x="36" y="21"/>
                    </a:lnTo>
                    <a:lnTo>
                      <a:pt x="39" y="24"/>
                    </a:lnTo>
                    <a:lnTo>
                      <a:pt x="43" y="28"/>
                    </a:lnTo>
                    <a:lnTo>
                      <a:pt x="46" y="33"/>
                    </a:lnTo>
                    <a:lnTo>
                      <a:pt x="49" y="37"/>
                    </a:lnTo>
                    <a:lnTo>
                      <a:pt x="51" y="42"/>
                    </a:lnTo>
                    <a:lnTo>
                      <a:pt x="53" y="46"/>
                    </a:lnTo>
                    <a:lnTo>
                      <a:pt x="55" y="52"/>
                    </a:lnTo>
                    <a:lnTo>
                      <a:pt x="55" y="58"/>
                    </a:lnTo>
                    <a:lnTo>
                      <a:pt x="56" y="63"/>
                    </a:lnTo>
                    <a:lnTo>
                      <a:pt x="64" y="62"/>
                    </a:lnTo>
                    <a:lnTo>
                      <a:pt x="63" y="57"/>
                    </a:lnTo>
                    <a:lnTo>
                      <a:pt x="62" y="49"/>
                    </a:lnTo>
                    <a:lnTo>
                      <a:pt x="61" y="44"/>
                    </a:lnTo>
                    <a:lnTo>
                      <a:pt x="59" y="38"/>
                    </a:lnTo>
                    <a:lnTo>
                      <a:pt x="56" y="34"/>
                    </a:lnTo>
                    <a:lnTo>
                      <a:pt x="53" y="28"/>
                    </a:lnTo>
                    <a:lnTo>
                      <a:pt x="49" y="23"/>
                    </a:lnTo>
                    <a:lnTo>
                      <a:pt x="45" y="19"/>
                    </a:lnTo>
                    <a:lnTo>
                      <a:pt x="40" y="15"/>
                    </a:lnTo>
                    <a:lnTo>
                      <a:pt x="36" y="11"/>
                    </a:lnTo>
                    <a:lnTo>
                      <a:pt x="31" y="8"/>
                    </a:lnTo>
                    <a:lnTo>
                      <a:pt x="25" y="6"/>
                    </a:lnTo>
                    <a:lnTo>
                      <a:pt x="20" y="3"/>
                    </a:lnTo>
                    <a:lnTo>
                      <a:pt x="14" y="2"/>
                    </a:lnTo>
                    <a:lnTo>
                      <a:pt x="8" y="1"/>
                    </a:lnTo>
                    <a:lnTo>
                      <a:pt x="1" y="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52" name="Freeform 51">
                <a:extLst>
                  <a:ext uri="{FF2B5EF4-FFF2-40B4-BE49-F238E27FC236}">
                    <a16:creationId xmlns:a16="http://schemas.microsoft.com/office/drawing/2014/main" xmlns="" id="{72C4749F-4DDB-4FD9-83BE-CE691F215947}"/>
                  </a:ext>
                </a:extLst>
              </p:cNvPr>
              <p:cNvSpPr>
                <a:spLocks/>
              </p:cNvSpPr>
              <p:nvPr/>
            </p:nvSpPr>
            <p:spPr bwMode="auto">
              <a:xfrm>
                <a:off x="1612" y="1523"/>
                <a:ext cx="1" cy="8"/>
              </a:xfrm>
              <a:custGeom>
                <a:avLst/>
                <a:gdLst>
                  <a:gd name="T0" fmla="*/ 1 w 1"/>
                  <a:gd name="T1" fmla="*/ 0 h 8"/>
                  <a:gd name="T2" fmla="*/ 1 w 1"/>
                  <a:gd name="T3" fmla="*/ 8 h 8"/>
                  <a:gd name="T4" fmla="*/ 0 w 1"/>
                  <a:gd name="T5" fmla="*/ 8 h 8"/>
                  <a:gd name="T6" fmla="*/ 1 w 1"/>
                  <a:gd name="T7" fmla="*/ 0 h 8"/>
                </a:gdLst>
                <a:ahLst/>
                <a:cxnLst>
                  <a:cxn ang="0">
                    <a:pos x="T0" y="T1"/>
                  </a:cxn>
                  <a:cxn ang="0">
                    <a:pos x="T2" y="T3"/>
                  </a:cxn>
                  <a:cxn ang="0">
                    <a:pos x="T4" y="T5"/>
                  </a:cxn>
                  <a:cxn ang="0">
                    <a:pos x="T6" y="T7"/>
                  </a:cxn>
                </a:cxnLst>
                <a:rect l="0" t="0" r="r" b="b"/>
                <a:pathLst>
                  <a:path w="1" h="8">
                    <a:moveTo>
                      <a:pt x="1" y="0"/>
                    </a:moveTo>
                    <a:lnTo>
                      <a:pt x="1" y="8"/>
                    </a:lnTo>
                    <a:lnTo>
                      <a:pt x="0" y="8"/>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53" name="Freeform 52">
                <a:extLst>
                  <a:ext uri="{FF2B5EF4-FFF2-40B4-BE49-F238E27FC236}">
                    <a16:creationId xmlns:a16="http://schemas.microsoft.com/office/drawing/2014/main" xmlns="" id="{8A58834E-113F-4A46-9E38-6F6149B8E7EF}"/>
                  </a:ext>
                </a:extLst>
              </p:cNvPr>
              <p:cNvSpPr>
                <a:spLocks/>
              </p:cNvSpPr>
              <p:nvPr/>
            </p:nvSpPr>
            <p:spPr bwMode="auto">
              <a:xfrm>
                <a:off x="1612" y="1585"/>
                <a:ext cx="64" cy="63"/>
              </a:xfrm>
              <a:custGeom>
                <a:avLst/>
                <a:gdLst>
                  <a:gd name="T0" fmla="*/ 56 w 64"/>
                  <a:gd name="T1" fmla="*/ 0 h 63"/>
                  <a:gd name="T2" fmla="*/ 55 w 64"/>
                  <a:gd name="T3" fmla="*/ 6 h 63"/>
                  <a:gd name="T4" fmla="*/ 55 w 64"/>
                  <a:gd name="T5" fmla="*/ 12 h 63"/>
                  <a:gd name="T6" fmla="*/ 53 w 64"/>
                  <a:gd name="T7" fmla="*/ 17 h 63"/>
                  <a:gd name="T8" fmla="*/ 51 w 64"/>
                  <a:gd name="T9" fmla="*/ 22 h 63"/>
                  <a:gd name="T10" fmla="*/ 49 w 64"/>
                  <a:gd name="T11" fmla="*/ 26 h 63"/>
                  <a:gd name="T12" fmla="*/ 46 w 64"/>
                  <a:gd name="T13" fmla="*/ 32 h 63"/>
                  <a:gd name="T14" fmla="*/ 43 w 64"/>
                  <a:gd name="T15" fmla="*/ 36 h 63"/>
                  <a:gd name="T16" fmla="*/ 39 w 64"/>
                  <a:gd name="T17" fmla="*/ 39 h 63"/>
                  <a:gd name="T18" fmla="*/ 36 w 64"/>
                  <a:gd name="T19" fmla="*/ 43 h 63"/>
                  <a:gd name="T20" fmla="*/ 32 w 64"/>
                  <a:gd name="T21" fmla="*/ 46 h 63"/>
                  <a:gd name="T22" fmla="*/ 26 w 64"/>
                  <a:gd name="T23" fmla="*/ 49 h 63"/>
                  <a:gd name="T24" fmla="*/ 22 w 64"/>
                  <a:gd name="T25" fmla="*/ 51 h 63"/>
                  <a:gd name="T26" fmla="*/ 17 w 64"/>
                  <a:gd name="T27" fmla="*/ 53 h 63"/>
                  <a:gd name="T28" fmla="*/ 12 w 64"/>
                  <a:gd name="T29" fmla="*/ 54 h 63"/>
                  <a:gd name="T30" fmla="*/ 6 w 64"/>
                  <a:gd name="T31" fmla="*/ 55 h 63"/>
                  <a:gd name="T32" fmla="*/ 0 w 64"/>
                  <a:gd name="T33" fmla="*/ 56 h 63"/>
                  <a:gd name="T34" fmla="*/ 1 w 64"/>
                  <a:gd name="T35" fmla="*/ 63 h 63"/>
                  <a:gd name="T36" fmla="*/ 8 w 64"/>
                  <a:gd name="T37" fmla="*/ 63 h 63"/>
                  <a:gd name="T38" fmla="*/ 14 w 64"/>
                  <a:gd name="T39" fmla="*/ 62 h 63"/>
                  <a:gd name="T40" fmla="*/ 20 w 64"/>
                  <a:gd name="T41" fmla="*/ 60 h 63"/>
                  <a:gd name="T42" fmla="*/ 25 w 64"/>
                  <a:gd name="T43" fmla="*/ 58 h 63"/>
                  <a:gd name="T44" fmla="*/ 31 w 64"/>
                  <a:gd name="T45" fmla="*/ 56 h 63"/>
                  <a:gd name="T46" fmla="*/ 37 w 64"/>
                  <a:gd name="T47" fmla="*/ 52 h 63"/>
                  <a:gd name="T48" fmla="*/ 40 w 64"/>
                  <a:gd name="T49" fmla="*/ 49 h 63"/>
                  <a:gd name="T50" fmla="*/ 45 w 64"/>
                  <a:gd name="T51" fmla="*/ 45 h 63"/>
                  <a:gd name="T52" fmla="*/ 49 w 64"/>
                  <a:gd name="T53" fmla="*/ 40 h 63"/>
                  <a:gd name="T54" fmla="*/ 53 w 64"/>
                  <a:gd name="T55" fmla="*/ 36 h 63"/>
                  <a:gd name="T56" fmla="*/ 56 w 64"/>
                  <a:gd name="T57" fmla="*/ 30 h 63"/>
                  <a:gd name="T58" fmla="*/ 59 w 64"/>
                  <a:gd name="T59" fmla="*/ 25 h 63"/>
                  <a:gd name="T60" fmla="*/ 61 w 64"/>
                  <a:gd name="T61" fmla="*/ 19 h 63"/>
                  <a:gd name="T62" fmla="*/ 62 w 64"/>
                  <a:gd name="T63" fmla="*/ 13 h 63"/>
                  <a:gd name="T64" fmla="*/ 63 w 64"/>
                  <a:gd name="T65" fmla="*/ 7 h 63"/>
                  <a:gd name="T66" fmla="*/ 64 w 64"/>
                  <a:gd name="T67" fmla="*/ 0 h 63"/>
                  <a:gd name="T68" fmla="*/ 56 w 64"/>
                  <a:gd name="T6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63">
                    <a:moveTo>
                      <a:pt x="56" y="0"/>
                    </a:moveTo>
                    <a:lnTo>
                      <a:pt x="55" y="6"/>
                    </a:lnTo>
                    <a:lnTo>
                      <a:pt x="55" y="12"/>
                    </a:lnTo>
                    <a:lnTo>
                      <a:pt x="53" y="17"/>
                    </a:lnTo>
                    <a:lnTo>
                      <a:pt x="51" y="22"/>
                    </a:lnTo>
                    <a:lnTo>
                      <a:pt x="49" y="26"/>
                    </a:lnTo>
                    <a:lnTo>
                      <a:pt x="46" y="32"/>
                    </a:lnTo>
                    <a:lnTo>
                      <a:pt x="43" y="36"/>
                    </a:lnTo>
                    <a:lnTo>
                      <a:pt x="39" y="39"/>
                    </a:lnTo>
                    <a:lnTo>
                      <a:pt x="36" y="43"/>
                    </a:lnTo>
                    <a:lnTo>
                      <a:pt x="32" y="46"/>
                    </a:lnTo>
                    <a:lnTo>
                      <a:pt x="26" y="49"/>
                    </a:lnTo>
                    <a:lnTo>
                      <a:pt x="22" y="51"/>
                    </a:lnTo>
                    <a:lnTo>
                      <a:pt x="17" y="53"/>
                    </a:lnTo>
                    <a:lnTo>
                      <a:pt x="12" y="54"/>
                    </a:lnTo>
                    <a:lnTo>
                      <a:pt x="6" y="55"/>
                    </a:lnTo>
                    <a:lnTo>
                      <a:pt x="0" y="56"/>
                    </a:lnTo>
                    <a:lnTo>
                      <a:pt x="1" y="63"/>
                    </a:lnTo>
                    <a:lnTo>
                      <a:pt x="8" y="63"/>
                    </a:lnTo>
                    <a:lnTo>
                      <a:pt x="14" y="62"/>
                    </a:lnTo>
                    <a:lnTo>
                      <a:pt x="20" y="60"/>
                    </a:lnTo>
                    <a:lnTo>
                      <a:pt x="25" y="58"/>
                    </a:lnTo>
                    <a:lnTo>
                      <a:pt x="31" y="56"/>
                    </a:lnTo>
                    <a:lnTo>
                      <a:pt x="37" y="52"/>
                    </a:lnTo>
                    <a:lnTo>
                      <a:pt x="40" y="49"/>
                    </a:lnTo>
                    <a:lnTo>
                      <a:pt x="45" y="45"/>
                    </a:lnTo>
                    <a:lnTo>
                      <a:pt x="49" y="40"/>
                    </a:lnTo>
                    <a:lnTo>
                      <a:pt x="53" y="36"/>
                    </a:lnTo>
                    <a:lnTo>
                      <a:pt x="56" y="30"/>
                    </a:lnTo>
                    <a:lnTo>
                      <a:pt x="59" y="25"/>
                    </a:lnTo>
                    <a:lnTo>
                      <a:pt x="61" y="19"/>
                    </a:lnTo>
                    <a:lnTo>
                      <a:pt x="62" y="13"/>
                    </a:lnTo>
                    <a:lnTo>
                      <a:pt x="63" y="7"/>
                    </a:lnTo>
                    <a:lnTo>
                      <a:pt x="64" y="0"/>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54" name="Freeform 53">
                <a:extLst>
                  <a:ext uri="{FF2B5EF4-FFF2-40B4-BE49-F238E27FC236}">
                    <a16:creationId xmlns:a16="http://schemas.microsoft.com/office/drawing/2014/main" xmlns="" id="{821C1DF4-028C-4693-8D5D-CC6476526774}"/>
                  </a:ext>
                </a:extLst>
              </p:cNvPr>
              <p:cNvSpPr>
                <a:spLocks/>
              </p:cNvSpPr>
              <p:nvPr/>
            </p:nvSpPr>
            <p:spPr bwMode="auto">
              <a:xfrm>
                <a:off x="1668" y="1585"/>
                <a:ext cx="8" cy="1"/>
              </a:xfrm>
              <a:custGeom>
                <a:avLst/>
                <a:gdLst>
                  <a:gd name="T0" fmla="*/ 8 w 8"/>
                  <a:gd name="T1" fmla="*/ 0 h 1"/>
                  <a:gd name="T2" fmla="*/ 0 w 8"/>
                  <a:gd name="T3" fmla="*/ 1 h 1"/>
                  <a:gd name="T4" fmla="*/ 0 w 8"/>
                  <a:gd name="T5" fmla="*/ 0 h 1"/>
                  <a:gd name="T6" fmla="*/ 8 w 8"/>
                  <a:gd name="T7" fmla="*/ 0 h 1"/>
                </a:gdLst>
                <a:ahLst/>
                <a:cxnLst>
                  <a:cxn ang="0">
                    <a:pos x="T0" y="T1"/>
                  </a:cxn>
                  <a:cxn ang="0">
                    <a:pos x="T2" y="T3"/>
                  </a:cxn>
                  <a:cxn ang="0">
                    <a:pos x="T4" y="T5"/>
                  </a:cxn>
                  <a:cxn ang="0">
                    <a:pos x="T6" y="T7"/>
                  </a:cxn>
                </a:cxnLst>
                <a:rect l="0" t="0" r="r" b="b"/>
                <a:pathLst>
                  <a:path w="8" h="1">
                    <a:moveTo>
                      <a:pt x="8" y="0"/>
                    </a:moveTo>
                    <a:lnTo>
                      <a:pt x="0" y="1"/>
                    </a:lnTo>
                    <a:lnTo>
                      <a:pt x="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55" name="Freeform 54">
                <a:extLst>
                  <a:ext uri="{FF2B5EF4-FFF2-40B4-BE49-F238E27FC236}">
                    <a16:creationId xmlns:a16="http://schemas.microsoft.com/office/drawing/2014/main" xmlns="" id="{3BB28CFB-F6B8-4B33-A3D6-0A03E7A27695}"/>
                  </a:ext>
                </a:extLst>
              </p:cNvPr>
              <p:cNvSpPr>
                <a:spLocks/>
              </p:cNvSpPr>
              <p:nvPr/>
            </p:nvSpPr>
            <p:spPr bwMode="auto">
              <a:xfrm>
                <a:off x="1593" y="1637"/>
                <a:ext cx="20" cy="11"/>
              </a:xfrm>
              <a:custGeom>
                <a:avLst/>
                <a:gdLst>
                  <a:gd name="T0" fmla="*/ 20 w 20"/>
                  <a:gd name="T1" fmla="*/ 4 h 11"/>
                  <a:gd name="T2" fmla="*/ 11 w 20"/>
                  <a:gd name="T3" fmla="*/ 3 h 11"/>
                  <a:gd name="T4" fmla="*/ 7 w 20"/>
                  <a:gd name="T5" fmla="*/ 2 h 11"/>
                  <a:gd name="T6" fmla="*/ 2 w 20"/>
                  <a:gd name="T7" fmla="*/ 0 h 11"/>
                  <a:gd name="T8" fmla="*/ 0 w 20"/>
                  <a:gd name="T9" fmla="*/ 8 h 11"/>
                  <a:gd name="T10" fmla="*/ 5 w 20"/>
                  <a:gd name="T11" fmla="*/ 9 h 11"/>
                  <a:gd name="T12" fmla="*/ 10 w 20"/>
                  <a:gd name="T13" fmla="*/ 10 h 11"/>
                  <a:gd name="T14" fmla="*/ 19 w 20"/>
                  <a:gd name="T15" fmla="*/ 11 h 11"/>
                  <a:gd name="T16" fmla="*/ 20 w 20"/>
                  <a:gd name="T17"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
                    <a:moveTo>
                      <a:pt x="20" y="4"/>
                    </a:moveTo>
                    <a:lnTo>
                      <a:pt x="11" y="3"/>
                    </a:lnTo>
                    <a:lnTo>
                      <a:pt x="7" y="2"/>
                    </a:lnTo>
                    <a:lnTo>
                      <a:pt x="2" y="0"/>
                    </a:lnTo>
                    <a:lnTo>
                      <a:pt x="0" y="8"/>
                    </a:lnTo>
                    <a:lnTo>
                      <a:pt x="5" y="9"/>
                    </a:lnTo>
                    <a:lnTo>
                      <a:pt x="10" y="10"/>
                    </a:lnTo>
                    <a:lnTo>
                      <a:pt x="19" y="11"/>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56" name="Freeform 55">
                <a:extLst>
                  <a:ext uri="{FF2B5EF4-FFF2-40B4-BE49-F238E27FC236}">
                    <a16:creationId xmlns:a16="http://schemas.microsoft.com/office/drawing/2014/main" xmlns="" id="{7FB23FE5-4B64-494D-9E18-F3B53B66A971}"/>
                  </a:ext>
                </a:extLst>
              </p:cNvPr>
              <p:cNvSpPr>
                <a:spLocks/>
              </p:cNvSpPr>
              <p:nvPr/>
            </p:nvSpPr>
            <p:spPr bwMode="auto">
              <a:xfrm>
                <a:off x="1612" y="1641"/>
                <a:ext cx="1" cy="7"/>
              </a:xfrm>
              <a:custGeom>
                <a:avLst/>
                <a:gdLst>
                  <a:gd name="T0" fmla="*/ 1 w 1"/>
                  <a:gd name="T1" fmla="*/ 7 h 7"/>
                  <a:gd name="T2" fmla="*/ 0 w 1"/>
                  <a:gd name="T3" fmla="*/ 0 h 7"/>
                  <a:gd name="T4" fmla="*/ 1 w 1"/>
                  <a:gd name="T5" fmla="*/ 0 h 7"/>
                  <a:gd name="T6" fmla="*/ 0 w 1"/>
                  <a:gd name="T7" fmla="*/ 7 h 7"/>
                  <a:gd name="T8" fmla="*/ 1 w 1"/>
                  <a:gd name="T9" fmla="*/ 7 h 7"/>
                </a:gdLst>
                <a:ahLst/>
                <a:cxnLst>
                  <a:cxn ang="0">
                    <a:pos x="T0" y="T1"/>
                  </a:cxn>
                  <a:cxn ang="0">
                    <a:pos x="T2" y="T3"/>
                  </a:cxn>
                  <a:cxn ang="0">
                    <a:pos x="T4" y="T5"/>
                  </a:cxn>
                  <a:cxn ang="0">
                    <a:pos x="T6" y="T7"/>
                  </a:cxn>
                  <a:cxn ang="0">
                    <a:pos x="T8" y="T9"/>
                  </a:cxn>
                </a:cxnLst>
                <a:rect l="0" t="0" r="r" b="b"/>
                <a:pathLst>
                  <a:path w="1" h="7">
                    <a:moveTo>
                      <a:pt x="1" y="7"/>
                    </a:moveTo>
                    <a:lnTo>
                      <a:pt x="0" y="0"/>
                    </a:lnTo>
                    <a:lnTo>
                      <a:pt x="1" y="0"/>
                    </a:lnTo>
                    <a:lnTo>
                      <a:pt x="0" y="7"/>
                    </a:lnTo>
                    <a:lnTo>
                      <a:pt x="1"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57" name="Rectangle 56">
                <a:extLst>
                  <a:ext uri="{FF2B5EF4-FFF2-40B4-BE49-F238E27FC236}">
                    <a16:creationId xmlns:a16="http://schemas.microsoft.com/office/drawing/2014/main" xmlns="" id="{4BFB2A61-9F16-49FE-8611-ED3BD5EC298B}"/>
                  </a:ext>
                </a:extLst>
              </p:cNvPr>
              <p:cNvSpPr>
                <a:spLocks noChangeArrowheads="1"/>
              </p:cNvSpPr>
              <p:nvPr/>
            </p:nvSpPr>
            <p:spPr bwMode="auto">
              <a:xfrm>
                <a:off x="1594" y="1332"/>
                <a:ext cx="8" cy="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58" name="Rectangle 57">
                <a:extLst>
                  <a:ext uri="{FF2B5EF4-FFF2-40B4-BE49-F238E27FC236}">
                    <a16:creationId xmlns:a16="http://schemas.microsoft.com/office/drawing/2014/main" xmlns="" id="{3246BCE9-2E4E-4ACC-9710-561BE96602A3}"/>
                  </a:ext>
                </a:extLst>
              </p:cNvPr>
              <p:cNvSpPr>
                <a:spLocks noChangeArrowheads="1"/>
              </p:cNvSpPr>
              <p:nvPr/>
            </p:nvSpPr>
            <p:spPr bwMode="auto">
              <a:xfrm>
                <a:off x="1594" y="1531"/>
                <a:ext cx="8" cy="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59" name="Rectangle 58">
                <a:extLst>
                  <a:ext uri="{FF2B5EF4-FFF2-40B4-BE49-F238E27FC236}">
                    <a16:creationId xmlns:a16="http://schemas.microsoft.com/office/drawing/2014/main" xmlns="" id="{D1A76DA3-44FD-4162-BC78-FD7CCC73727E}"/>
                  </a:ext>
                </a:extLst>
              </p:cNvPr>
              <p:cNvSpPr>
                <a:spLocks noChangeArrowheads="1"/>
              </p:cNvSpPr>
              <p:nvPr/>
            </p:nvSpPr>
            <p:spPr bwMode="auto">
              <a:xfrm>
                <a:off x="1501" y="1398"/>
                <a:ext cx="93"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60" name="Rectangle 59">
                <a:extLst>
                  <a:ext uri="{FF2B5EF4-FFF2-40B4-BE49-F238E27FC236}">
                    <a16:creationId xmlns:a16="http://schemas.microsoft.com/office/drawing/2014/main" xmlns="" id="{C752CED0-FB95-4669-A87A-1E1EC7688AA2}"/>
                  </a:ext>
                </a:extLst>
              </p:cNvPr>
              <p:cNvSpPr>
                <a:spLocks noChangeArrowheads="1"/>
              </p:cNvSpPr>
              <p:nvPr/>
            </p:nvSpPr>
            <p:spPr bwMode="auto">
              <a:xfrm>
                <a:off x="1501" y="1402"/>
                <a:ext cx="8"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61" name="Rectangle 60">
                <a:extLst>
                  <a:ext uri="{FF2B5EF4-FFF2-40B4-BE49-F238E27FC236}">
                    <a16:creationId xmlns:a16="http://schemas.microsoft.com/office/drawing/2014/main" xmlns="" id="{1904F846-79C1-467D-BB79-A59C65CA2894}"/>
                  </a:ext>
                </a:extLst>
              </p:cNvPr>
              <p:cNvSpPr>
                <a:spLocks noChangeArrowheads="1"/>
              </p:cNvSpPr>
              <p:nvPr/>
            </p:nvSpPr>
            <p:spPr bwMode="auto">
              <a:xfrm>
                <a:off x="1509" y="1570"/>
                <a:ext cx="8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62" name="Rectangle 61">
                <a:extLst>
                  <a:ext uri="{FF2B5EF4-FFF2-40B4-BE49-F238E27FC236}">
                    <a16:creationId xmlns:a16="http://schemas.microsoft.com/office/drawing/2014/main" xmlns="" id="{1DA2847E-3691-4EBE-B46E-653CB0CB68AA}"/>
                  </a:ext>
                </a:extLst>
              </p:cNvPr>
              <p:cNvSpPr>
                <a:spLocks noChangeArrowheads="1"/>
              </p:cNvSpPr>
              <p:nvPr/>
            </p:nvSpPr>
            <p:spPr bwMode="auto">
              <a:xfrm>
                <a:off x="1334" y="1341"/>
                <a:ext cx="260"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63" name="Rectangle 62">
                <a:extLst>
                  <a:ext uri="{FF2B5EF4-FFF2-40B4-BE49-F238E27FC236}">
                    <a16:creationId xmlns:a16="http://schemas.microsoft.com/office/drawing/2014/main" xmlns="" id="{1C19AD15-6E28-440E-87C5-0B4E2FB6E546}"/>
                  </a:ext>
                </a:extLst>
              </p:cNvPr>
              <p:cNvSpPr>
                <a:spLocks noChangeArrowheads="1"/>
              </p:cNvSpPr>
              <p:nvPr/>
            </p:nvSpPr>
            <p:spPr bwMode="auto">
              <a:xfrm>
                <a:off x="963" y="1458"/>
                <a:ext cx="5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C</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096" name="Rectangle 63">
                <a:extLst>
                  <a:ext uri="{FF2B5EF4-FFF2-40B4-BE49-F238E27FC236}">
                    <a16:creationId xmlns:a16="http://schemas.microsoft.com/office/drawing/2014/main" xmlns="" id="{86075AB9-83B3-45CC-A4D0-7A5297414F90}"/>
                  </a:ext>
                </a:extLst>
              </p:cNvPr>
              <p:cNvSpPr>
                <a:spLocks noChangeArrowheads="1"/>
              </p:cNvSpPr>
              <p:nvPr/>
            </p:nvSpPr>
            <p:spPr bwMode="auto">
              <a:xfrm>
                <a:off x="1012" y="1458"/>
                <a:ext cx="4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P</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097" name="Rectangle 64">
                <a:extLst>
                  <a:ext uri="{FF2B5EF4-FFF2-40B4-BE49-F238E27FC236}">
                    <a16:creationId xmlns:a16="http://schemas.microsoft.com/office/drawing/2014/main" xmlns="" id="{95126C83-E191-4860-9B0F-C98A06358874}"/>
                  </a:ext>
                </a:extLst>
              </p:cNvPr>
              <p:cNvSpPr>
                <a:spLocks noChangeArrowheads="1"/>
              </p:cNvSpPr>
              <p:nvPr/>
            </p:nvSpPr>
            <p:spPr bwMode="auto">
              <a:xfrm>
                <a:off x="1280" y="1292"/>
                <a:ext cx="4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S</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099" name="Rectangle 65">
                <a:extLst>
                  <a:ext uri="{FF2B5EF4-FFF2-40B4-BE49-F238E27FC236}">
                    <a16:creationId xmlns:a16="http://schemas.microsoft.com/office/drawing/2014/main" xmlns="" id="{2792213D-688B-45AF-B2ED-A79ACFBCA446}"/>
                  </a:ext>
                </a:extLst>
              </p:cNvPr>
              <p:cNvSpPr>
                <a:spLocks noChangeArrowheads="1"/>
              </p:cNvSpPr>
              <p:nvPr/>
            </p:nvSpPr>
            <p:spPr bwMode="auto">
              <a:xfrm>
                <a:off x="1334" y="1624"/>
                <a:ext cx="26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4100" name="Rectangle 66">
                <a:extLst>
                  <a:ext uri="{FF2B5EF4-FFF2-40B4-BE49-F238E27FC236}">
                    <a16:creationId xmlns:a16="http://schemas.microsoft.com/office/drawing/2014/main" xmlns="" id="{E2C94CAF-BD3F-47C6-AD36-D8A1406D1EA5}"/>
                  </a:ext>
                </a:extLst>
              </p:cNvPr>
              <p:cNvSpPr>
                <a:spLocks noChangeArrowheads="1"/>
              </p:cNvSpPr>
              <p:nvPr/>
            </p:nvSpPr>
            <p:spPr bwMode="auto">
              <a:xfrm>
                <a:off x="1290" y="1585"/>
                <a:ext cx="5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R</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01" name="Oval 67">
                <a:extLst>
                  <a:ext uri="{FF2B5EF4-FFF2-40B4-BE49-F238E27FC236}">
                    <a16:creationId xmlns:a16="http://schemas.microsoft.com/office/drawing/2014/main" xmlns="" id="{58AB8C2B-D75A-421E-8F23-2BA2382CD8A2}"/>
                  </a:ext>
                </a:extLst>
              </p:cNvPr>
              <p:cNvSpPr>
                <a:spLocks noChangeArrowheads="1"/>
              </p:cNvSpPr>
              <p:nvPr/>
            </p:nvSpPr>
            <p:spPr bwMode="auto">
              <a:xfrm>
                <a:off x="2887" y="1298"/>
                <a:ext cx="30" cy="3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4102" name="Oval 68">
                <a:extLst>
                  <a:ext uri="{FF2B5EF4-FFF2-40B4-BE49-F238E27FC236}">
                    <a16:creationId xmlns:a16="http://schemas.microsoft.com/office/drawing/2014/main" xmlns="" id="{923276C9-977B-4E57-9E7D-56BAF4CBC8DF}"/>
                  </a:ext>
                </a:extLst>
              </p:cNvPr>
              <p:cNvSpPr>
                <a:spLocks noChangeArrowheads="1"/>
              </p:cNvSpPr>
              <p:nvPr/>
            </p:nvSpPr>
            <p:spPr bwMode="auto">
              <a:xfrm>
                <a:off x="2882" y="1293"/>
                <a:ext cx="38" cy="38"/>
              </a:xfrm>
              <a:prstGeom prst="ellipse">
                <a:avLst/>
              </a:pr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4000"/>
              </a:p>
            </p:txBody>
          </p:sp>
          <p:sp>
            <p:nvSpPr>
              <p:cNvPr id="4103" name="Rectangle 69">
                <a:extLst>
                  <a:ext uri="{FF2B5EF4-FFF2-40B4-BE49-F238E27FC236}">
                    <a16:creationId xmlns:a16="http://schemas.microsoft.com/office/drawing/2014/main" xmlns="" id="{CAFF2354-8BD8-46A6-BF17-2043A90E4F9A}"/>
                  </a:ext>
                </a:extLst>
              </p:cNvPr>
              <p:cNvSpPr>
                <a:spLocks noChangeArrowheads="1"/>
              </p:cNvSpPr>
              <p:nvPr/>
            </p:nvSpPr>
            <p:spPr bwMode="auto">
              <a:xfrm>
                <a:off x="2896" y="1241"/>
                <a:ext cx="8" cy="5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4104" name="Rectangle 70">
                <a:extLst>
                  <a:ext uri="{FF2B5EF4-FFF2-40B4-BE49-F238E27FC236}">
                    <a16:creationId xmlns:a16="http://schemas.microsoft.com/office/drawing/2014/main" xmlns="" id="{DA9C03B0-C1FF-42EC-9ED2-132AED12C10C}"/>
                  </a:ext>
                </a:extLst>
              </p:cNvPr>
              <p:cNvSpPr>
                <a:spLocks noChangeArrowheads="1"/>
              </p:cNvSpPr>
              <p:nvPr/>
            </p:nvSpPr>
            <p:spPr bwMode="auto">
              <a:xfrm>
                <a:off x="2844" y="1157"/>
                <a:ext cx="37"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P</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05" name="Rectangle 71">
                <a:extLst>
                  <a:ext uri="{FF2B5EF4-FFF2-40B4-BE49-F238E27FC236}">
                    <a16:creationId xmlns:a16="http://schemas.microsoft.com/office/drawing/2014/main" xmlns="" id="{AA3F602F-3BB5-476E-93B2-9D7EDF48F0F4}"/>
                  </a:ext>
                </a:extLst>
              </p:cNvPr>
              <p:cNvSpPr>
                <a:spLocks noChangeArrowheads="1"/>
              </p:cNvSpPr>
              <p:nvPr/>
            </p:nvSpPr>
            <p:spPr bwMode="auto">
              <a:xfrm>
                <a:off x="2880" y="1157"/>
                <a:ext cx="45"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R</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06" name="Rectangle 72">
                <a:extLst>
                  <a:ext uri="{FF2B5EF4-FFF2-40B4-BE49-F238E27FC236}">
                    <a16:creationId xmlns:a16="http://schemas.microsoft.com/office/drawing/2014/main" xmlns="" id="{72223574-9239-47F9-BB4F-B70F85C22F15}"/>
                  </a:ext>
                </a:extLst>
              </p:cNvPr>
              <p:cNvSpPr>
                <a:spLocks noChangeArrowheads="1"/>
              </p:cNvSpPr>
              <p:nvPr/>
            </p:nvSpPr>
            <p:spPr bwMode="auto">
              <a:xfrm>
                <a:off x="2924" y="1157"/>
                <a:ext cx="4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E</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07" name="Rectangle 73">
                <a:extLst>
                  <a:ext uri="{FF2B5EF4-FFF2-40B4-BE49-F238E27FC236}">
                    <a16:creationId xmlns:a16="http://schemas.microsoft.com/office/drawing/2014/main" xmlns="" id="{49372E4D-E974-460A-B317-6D44C2579782}"/>
                  </a:ext>
                </a:extLst>
              </p:cNvPr>
              <p:cNvSpPr>
                <a:spLocks noChangeArrowheads="1"/>
              </p:cNvSpPr>
              <p:nvPr/>
            </p:nvSpPr>
            <p:spPr bwMode="auto">
              <a:xfrm>
                <a:off x="2832" y="1150"/>
                <a:ext cx="14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4108" name="Oval 74">
                <a:extLst>
                  <a:ext uri="{FF2B5EF4-FFF2-40B4-BE49-F238E27FC236}">
                    <a16:creationId xmlns:a16="http://schemas.microsoft.com/office/drawing/2014/main" xmlns="" id="{160FFAD3-61FD-43D4-AE19-322A20BDFD19}"/>
                  </a:ext>
                </a:extLst>
              </p:cNvPr>
              <p:cNvSpPr>
                <a:spLocks noChangeArrowheads="1"/>
              </p:cNvSpPr>
              <p:nvPr/>
            </p:nvSpPr>
            <p:spPr bwMode="auto">
              <a:xfrm>
                <a:off x="2887" y="1650"/>
                <a:ext cx="30"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4109" name="Oval 75">
                <a:extLst>
                  <a:ext uri="{FF2B5EF4-FFF2-40B4-BE49-F238E27FC236}">
                    <a16:creationId xmlns:a16="http://schemas.microsoft.com/office/drawing/2014/main" xmlns="" id="{44DA11D8-4B4B-439E-B792-327834EB3D2E}"/>
                  </a:ext>
                </a:extLst>
              </p:cNvPr>
              <p:cNvSpPr>
                <a:spLocks noChangeArrowheads="1"/>
              </p:cNvSpPr>
              <p:nvPr/>
            </p:nvSpPr>
            <p:spPr bwMode="auto">
              <a:xfrm>
                <a:off x="2882" y="1646"/>
                <a:ext cx="38" cy="38"/>
              </a:xfrm>
              <a:prstGeom prst="ellipse">
                <a:avLst/>
              </a:pr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4000"/>
              </a:p>
            </p:txBody>
          </p:sp>
          <p:sp>
            <p:nvSpPr>
              <p:cNvPr id="4110" name="Rectangle 76">
                <a:extLst>
                  <a:ext uri="{FF2B5EF4-FFF2-40B4-BE49-F238E27FC236}">
                    <a16:creationId xmlns:a16="http://schemas.microsoft.com/office/drawing/2014/main" xmlns="" id="{5CC73D9E-36E5-4F8F-956E-5B244FBFB543}"/>
                  </a:ext>
                </a:extLst>
              </p:cNvPr>
              <p:cNvSpPr>
                <a:spLocks noChangeArrowheads="1"/>
              </p:cNvSpPr>
              <p:nvPr/>
            </p:nvSpPr>
            <p:spPr bwMode="auto">
              <a:xfrm>
                <a:off x="2896" y="1678"/>
                <a:ext cx="8" cy="5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4111" name="Rectangle 77">
                <a:extLst>
                  <a:ext uri="{FF2B5EF4-FFF2-40B4-BE49-F238E27FC236}">
                    <a16:creationId xmlns:a16="http://schemas.microsoft.com/office/drawing/2014/main" xmlns="" id="{6406A306-AECB-4003-9869-681570CD0FDD}"/>
                  </a:ext>
                </a:extLst>
              </p:cNvPr>
              <p:cNvSpPr>
                <a:spLocks noChangeArrowheads="1"/>
              </p:cNvSpPr>
              <p:nvPr/>
            </p:nvSpPr>
            <p:spPr bwMode="auto">
              <a:xfrm>
                <a:off x="2844" y="1743"/>
                <a:ext cx="45"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C</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12" name="Rectangle 78">
                <a:extLst>
                  <a:ext uri="{FF2B5EF4-FFF2-40B4-BE49-F238E27FC236}">
                    <a16:creationId xmlns:a16="http://schemas.microsoft.com/office/drawing/2014/main" xmlns="" id="{AFACDFB5-E750-44BA-8C12-6D3FEE688061}"/>
                  </a:ext>
                </a:extLst>
              </p:cNvPr>
              <p:cNvSpPr>
                <a:spLocks noChangeArrowheads="1"/>
              </p:cNvSpPr>
              <p:nvPr/>
            </p:nvSpPr>
            <p:spPr bwMode="auto">
              <a:xfrm>
                <a:off x="2888" y="1743"/>
                <a:ext cx="4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L</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13" name="Rectangle 79">
                <a:extLst>
                  <a:ext uri="{FF2B5EF4-FFF2-40B4-BE49-F238E27FC236}">
                    <a16:creationId xmlns:a16="http://schemas.microsoft.com/office/drawing/2014/main" xmlns="" id="{935EDA80-80CD-4A50-B4D4-DFBD94A0D887}"/>
                  </a:ext>
                </a:extLst>
              </p:cNvPr>
              <p:cNvSpPr>
                <a:spLocks noChangeArrowheads="1"/>
              </p:cNvSpPr>
              <p:nvPr/>
            </p:nvSpPr>
            <p:spPr bwMode="auto">
              <a:xfrm>
                <a:off x="2927" y="1743"/>
                <a:ext cx="45"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R</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14" name="Rectangle 80">
                <a:extLst>
                  <a:ext uri="{FF2B5EF4-FFF2-40B4-BE49-F238E27FC236}">
                    <a16:creationId xmlns:a16="http://schemas.microsoft.com/office/drawing/2014/main" xmlns="" id="{B0E5A41B-B63C-41FA-9B7F-B0F01326FA76}"/>
                  </a:ext>
                </a:extLst>
              </p:cNvPr>
              <p:cNvSpPr>
                <a:spLocks noChangeArrowheads="1"/>
              </p:cNvSpPr>
              <p:nvPr/>
            </p:nvSpPr>
            <p:spPr bwMode="auto">
              <a:xfrm>
                <a:off x="2832" y="1735"/>
                <a:ext cx="14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4115" name="Rectangle 81">
                <a:extLst>
                  <a:ext uri="{FF2B5EF4-FFF2-40B4-BE49-F238E27FC236}">
                    <a16:creationId xmlns:a16="http://schemas.microsoft.com/office/drawing/2014/main" xmlns="" id="{8CEFB022-3D23-49FD-900E-CF6074CC7CE5}"/>
                  </a:ext>
                </a:extLst>
              </p:cNvPr>
              <p:cNvSpPr>
                <a:spLocks noChangeArrowheads="1"/>
              </p:cNvSpPr>
              <p:nvPr/>
            </p:nvSpPr>
            <p:spPr bwMode="auto">
              <a:xfrm>
                <a:off x="2635" y="1474"/>
                <a:ext cx="111"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4116" name="Rectangle 82">
                <a:extLst>
                  <a:ext uri="{FF2B5EF4-FFF2-40B4-BE49-F238E27FC236}">
                    <a16:creationId xmlns:a16="http://schemas.microsoft.com/office/drawing/2014/main" xmlns="" id="{77DAF5CD-4A70-4B6C-9920-E6EDC594C5CD}"/>
                  </a:ext>
                </a:extLst>
              </p:cNvPr>
              <p:cNvSpPr>
                <a:spLocks noChangeArrowheads="1"/>
              </p:cNvSpPr>
              <p:nvPr/>
            </p:nvSpPr>
            <p:spPr bwMode="auto">
              <a:xfrm>
                <a:off x="2752" y="1477"/>
                <a:ext cx="7"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4117" name="Rectangle 83">
                <a:extLst>
                  <a:ext uri="{FF2B5EF4-FFF2-40B4-BE49-F238E27FC236}">
                    <a16:creationId xmlns:a16="http://schemas.microsoft.com/office/drawing/2014/main" xmlns="" id="{1711AF80-5067-4C01-BBEA-194C571F63AC}"/>
                  </a:ext>
                </a:extLst>
              </p:cNvPr>
              <p:cNvSpPr>
                <a:spLocks noChangeArrowheads="1"/>
              </p:cNvSpPr>
              <p:nvPr/>
            </p:nvSpPr>
            <p:spPr bwMode="auto">
              <a:xfrm>
                <a:off x="2752" y="1458"/>
                <a:ext cx="7"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4118" name="Freeform 84">
                <a:extLst>
                  <a:ext uri="{FF2B5EF4-FFF2-40B4-BE49-F238E27FC236}">
                    <a16:creationId xmlns:a16="http://schemas.microsoft.com/office/drawing/2014/main" xmlns="" id="{F2A1EFC1-CDE4-490C-A90B-D58780CC3D7B}"/>
                  </a:ext>
                </a:extLst>
              </p:cNvPr>
              <p:cNvSpPr>
                <a:spLocks/>
              </p:cNvSpPr>
              <p:nvPr/>
            </p:nvSpPr>
            <p:spPr bwMode="auto">
              <a:xfrm>
                <a:off x="2752" y="1477"/>
                <a:ext cx="7" cy="0"/>
              </a:xfrm>
              <a:custGeom>
                <a:avLst/>
                <a:gdLst>
                  <a:gd name="T0" fmla="*/ 0 w 7"/>
                  <a:gd name="T1" fmla="*/ 7 w 7"/>
                  <a:gd name="T2" fmla="*/ 0 w 7"/>
                </a:gdLst>
                <a:ahLst/>
                <a:cxnLst>
                  <a:cxn ang="0">
                    <a:pos x="T0" y="0"/>
                  </a:cxn>
                  <a:cxn ang="0">
                    <a:pos x="T1" y="0"/>
                  </a:cxn>
                  <a:cxn ang="0">
                    <a:pos x="T2" y="0"/>
                  </a:cxn>
                </a:cxnLst>
                <a:rect l="0" t="0" r="r" b="b"/>
                <a:pathLst>
                  <a:path w="7">
                    <a:moveTo>
                      <a:pt x="0" y="0"/>
                    </a:moveTo>
                    <a:lnTo>
                      <a:pt x="7"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4119" name="Freeform 85">
                <a:extLst>
                  <a:ext uri="{FF2B5EF4-FFF2-40B4-BE49-F238E27FC236}">
                    <a16:creationId xmlns:a16="http://schemas.microsoft.com/office/drawing/2014/main" xmlns="" id="{671AE82B-314D-4ED3-8968-A5F8A9C316EE}"/>
                  </a:ext>
                </a:extLst>
              </p:cNvPr>
              <p:cNvSpPr>
                <a:spLocks/>
              </p:cNvSpPr>
              <p:nvPr/>
            </p:nvSpPr>
            <p:spPr bwMode="auto">
              <a:xfrm>
                <a:off x="2754" y="1455"/>
                <a:ext cx="19" cy="16"/>
              </a:xfrm>
              <a:custGeom>
                <a:avLst/>
                <a:gdLst>
                  <a:gd name="T0" fmla="*/ 4 w 19"/>
                  <a:gd name="T1" fmla="*/ 0 h 16"/>
                  <a:gd name="T2" fmla="*/ 19 w 19"/>
                  <a:gd name="T3" fmla="*/ 9 h 16"/>
                  <a:gd name="T4" fmla="*/ 15 w 19"/>
                  <a:gd name="T5" fmla="*/ 16 h 16"/>
                  <a:gd name="T6" fmla="*/ 0 w 19"/>
                  <a:gd name="T7" fmla="*/ 7 h 16"/>
                  <a:gd name="T8" fmla="*/ 4 w 19"/>
                  <a:gd name="T9" fmla="*/ 0 h 16"/>
                </a:gdLst>
                <a:ahLst/>
                <a:cxnLst>
                  <a:cxn ang="0">
                    <a:pos x="T0" y="T1"/>
                  </a:cxn>
                  <a:cxn ang="0">
                    <a:pos x="T2" y="T3"/>
                  </a:cxn>
                  <a:cxn ang="0">
                    <a:pos x="T4" y="T5"/>
                  </a:cxn>
                  <a:cxn ang="0">
                    <a:pos x="T6" y="T7"/>
                  </a:cxn>
                  <a:cxn ang="0">
                    <a:pos x="T8" y="T9"/>
                  </a:cxn>
                </a:cxnLst>
                <a:rect l="0" t="0" r="r" b="b"/>
                <a:pathLst>
                  <a:path w="19" h="16">
                    <a:moveTo>
                      <a:pt x="4" y="0"/>
                    </a:moveTo>
                    <a:lnTo>
                      <a:pt x="19" y="9"/>
                    </a:lnTo>
                    <a:lnTo>
                      <a:pt x="15" y="16"/>
                    </a:lnTo>
                    <a:lnTo>
                      <a:pt x="0" y="7"/>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4120" name="Freeform 86">
                <a:extLst>
                  <a:ext uri="{FF2B5EF4-FFF2-40B4-BE49-F238E27FC236}">
                    <a16:creationId xmlns:a16="http://schemas.microsoft.com/office/drawing/2014/main" xmlns="" id="{92079B10-9569-4303-8AE4-82362C9BB3D7}"/>
                  </a:ext>
                </a:extLst>
              </p:cNvPr>
              <p:cNvSpPr>
                <a:spLocks/>
              </p:cNvSpPr>
              <p:nvPr/>
            </p:nvSpPr>
            <p:spPr bwMode="auto">
              <a:xfrm>
                <a:off x="2752" y="1452"/>
                <a:ext cx="7" cy="10"/>
              </a:xfrm>
              <a:custGeom>
                <a:avLst/>
                <a:gdLst>
                  <a:gd name="T0" fmla="*/ 0 w 7"/>
                  <a:gd name="T1" fmla="*/ 6 h 10"/>
                  <a:gd name="T2" fmla="*/ 7 w 7"/>
                  <a:gd name="T3" fmla="*/ 6 h 10"/>
                  <a:gd name="T4" fmla="*/ 2 w 7"/>
                  <a:gd name="T5" fmla="*/ 10 h 10"/>
                  <a:gd name="T6" fmla="*/ 6 w 7"/>
                  <a:gd name="T7" fmla="*/ 3 h 10"/>
                  <a:gd name="T8" fmla="*/ 0 w 7"/>
                  <a:gd name="T9" fmla="*/ 0 h 10"/>
                  <a:gd name="T10" fmla="*/ 0 w 7"/>
                  <a:gd name="T11" fmla="*/ 6 h 10"/>
                </a:gdLst>
                <a:ahLst/>
                <a:cxnLst>
                  <a:cxn ang="0">
                    <a:pos x="T0" y="T1"/>
                  </a:cxn>
                  <a:cxn ang="0">
                    <a:pos x="T2" y="T3"/>
                  </a:cxn>
                  <a:cxn ang="0">
                    <a:pos x="T4" y="T5"/>
                  </a:cxn>
                  <a:cxn ang="0">
                    <a:pos x="T6" y="T7"/>
                  </a:cxn>
                  <a:cxn ang="0">
                    <a:pos x="T8" y="T9"/>
                  </a:cxn>
                  <a:cxn ang="0">
                    <a:pos x="T10" y="T11"/>
                  </a:cxn>
                </a:cxnLst>
                <a:rect l="0" t="0" r="r" b="b"/>
                <a:pathLst>
                  <a:path w="7" h="10">
                    <a:moveTo>
                      <a:pt x="0" y="6"/>
                    </a:moveTo>
                    <a:lnTo>
                      <a:pt x="7" y="6"/>
                    </a:lnTo>
                    <a:lnTo>
                      <a:pt x="2" y="10"/>
                    </a:lnTo>
                    <a:lnTo>
                      <a:pt x="6" y="3"/>
                    </a:lnTo>
                    <a:lnTo>
                      <a:pt x="0"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4121" name="Freeform 87">
                <a:extLst>
                  <a:ext uri="{FF2B5EF4-FFF2-40B4-BE49-F238E27FC236}">
                    <a16:creationId xmlns:a16="http://schemas.microsoft.com/office/drawing/2014/main" xmlns="" id="{1801E937-BFE0-401C-8755-32415F31E740}"/>
                  </a:ext>
                </a:extLst>
              </p:cNvPr>
              <p:cNvSpPr>
                <a:spLocks/>
              </p:cNvSpPr>
              <p:nvPr/>
            </p:nvSpPr>
            <p:spPr bwMode="auto">
              <a:xfrm>
                <a:off x="2769" y="1464"/>
                <a:ext cx="19" cy="16"/>
              </a:xfrm>
              <a:custGeom>
                <a:avLst/>
                <a:gdLst>
                  <a:gd name="T0" fmla="*/ 4 w 19"/>
                  <a:gd name="T1" fmla="*/ 0 h 16"/>
                  <a:gd name="T2" fmla="*/ 19 w 19"/>
                  <a:gd name="T3" fmla="*/ 10 h 16"/>
                  <a:gd name="T4" fmla="*/ 16 w 19"/>
                  <a:gd name="T5" fmla="*/ 16 h 16"/>
                  <a:gd name="T6" fmla="*/ 0 w 19"/>
                  <a:gd name="T7" fmla="*/ 7 h 16"/>
                  <a:gd name="T8" fmla="*/ 4 w 19"/>
                  <a:gd name="T9" fmla="*/ 0 h 16"/>
                </a:gdLst>
                <a:ahLst/>
                <a:cxnLst>
                  <a:cxn ang="0">
                    <a:pos x="T0" y="T1"/>
                  </a:cxn>
                  <a:cxn ang="0">
                    <a:pos x="T2" y="T3"/>
                  </a:cxn>
                  <a:cxn ang="0">
                    <a:pos x="T4" y="T5"/>
                  </a:cxn>
                  <a:cxn ang="0">
                    <a:pos x="T6" y="T7"/>
                  </a:cxn>
                  <a:cxn ang="0">
                    <a:pos x="T8" y="T9"/>
                  </a:cxn>
                </a:cxnLst>
                <a:rect l="0" t="0" r="r" b="b"/>
                <a:pathLst>
                  <a:path w="19" h="16">
                    <a:moveTo>
                      <a:pt x="4" y="0"/>
                    </a:moveTo>
                    <a:lnTo>
                      <a:pt x="19" y="10"/>
                    </a:lnTo>
                    <a:lnTo>
                      <a:pt x="16" y="16"/>
                    </a:lnTo>
                    <a:lnTo>
                      <a:pt x="0" y="7"/>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4122" name="Freeform 88">
                <a:extLst>
                  <a:ext uri="{FF2B5EF4-FFF2-40B4-BE49-F238E27FC236}">
                    <a16:creationId xmlns:a16="http://schemas.microsoft.com/office/drawing/2014/main" xmlns="" id="{4C502784-1F92-470B-9463-D2A35771FEB6}"/>
                  </a:ext>
                </a:extLst>
              </p:cNvPr>
              <p:cNvSpPr>
                <a:spLocks/>
              </p:cNvSpPr>
              <p:nvPr/>
            </p:nvSpPr>
            <p:spPr bwMode="auto">
              <a:xfrm>
                <a:off x="2769" y="1464"/>
                <a:ext cx="4" cy="7"/>
              </a:xfrm>
              <a:custGeom>
                <a:avLst/>
                <a:gdLst>
                  <a:gd name="T0" fmla="*/ 4 w 4"/>
                  <a:gd name="T1" fmla="*/ 0 h 7"/>
                  <a:gd name="T2" fmla="*/ 0 w 4"/>
                  <a:gd name="T3" fmla="*/ 7 h 7"/>
                  <a:gd name="T4" fmla="*/ 4 w 4"/>
                  <a:gd name="T5" fmla="*/ 0 h 7"/>
                </a:gdLst>
                <a:ahLst/>
                <a:cxnLst>
                  <a:cxn ang="0">
                    <a:pos x="T0" y="T1"/>
                  </a:cxn>
                  <a:cxn ang="0">
                    <a:pos x="T2" y="T3"/>
                  </a:cxn>
                  <a:cxn ang="0">
                    <a:pos x="T4" y="T5"/>
                  </a:cxn>
                </a:cxnLst>
                <a:rect l="0" t="0" r="r" b="b"/>
                <a:pathLst>
                  <a:path w="4" h="7">
                    <a:moveTo>
                      <a:pt x="4" y="0"/>
                    </a:moveTo>
                    <a:lnTo>
                      <a:pt x="0" y="7"/>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4123" name="Freeform 89">
                <a:extLst>
                  <a:ext uri="{FF2B5EF4-FFF2-40B4-BE49-F238E27FC236}">
                    <a16:creationId xmlns:a16="http://schemas.microsoft.com/office/drawing/2014/main" xmlns="" id="{5EB25754-C86F-4001-9C47-7B160781FC4B}"/>
                  </a:ext>
                </a:extLst>
              </p:cNvPr>
              <p:cNvSpPr>
                <a:spLocks/>
              </p:cNvSpPr>
              <p:nvPr/>
            </p:nvSpPr>
            <p:spPr bwMode="auto">
              <a:xfrm>
                <a:off x="2768" y="1474"/>
                <a:ext cx="20" cy="14"/>
              </a:xfrm>
              <a:custGeom>
                <a:avLst/>
                <a:gdLst>
                  <a:gd name="T0" fmla="*/ 20 w 20"/>
                  <a:gd name="T1" fmla="*/ 5 h 14"/>
                  <a:gd name="T2" fmla="*/ 5 w 20"/>
                  <a:gd name="T3" fmla="*/ 14 h 14"/>
                  <a:gd name="T4" fmla="*/ 0 w 20"/>
                  <a:gd name="T5" fmla="*/ 8 h 14"/>
                  <a:gd name="T6" fmla="*/ 16 w 20"/>
                  <a:gd name="T7" fmla="*/ 0 h 14"/>
                  <a:gd name="T8" fmla="*/ 20 w 20"/>
                  <a:gd name="T9" fmla="*/ 5 h 14"/>
                </a:gdLst>
                <a:ahLst/>
                <a:cxnLst>
                  <a:cxn ang="0">
                    <a:pos x="T0" y="T1"/>
                  </a:cxn>
                  <a:cxn ang="0">
                    <a:pos x="T2" y="T3"/>
                  </a:cxn>
                  <a:cxn ang="0">
                    <a:pos x="T4" y="T5"/>
                  </a:cxn>
                  <a:cxn ang="0">
                    <a:pos x="T6" y="T7"/>
                  </a:cxn>
                  <a:cxn ang="0">
                    <a:pos x="T8" y="T9"/>
                  </a:cxn>
                </a:cxnLst>
                <a:rect l="0" t="0" r="r" b="b"/>
                <a:pathLst>
                  <a:path w="20" h="14">
                    <a:moveTo>
                      <a:pt x="20" y="5"/>
                    </a:moveTo>
                    <a:lnTo>
                      <a:pt x="5" y="14"/>
                    </a:lnTo>
                    <a:lnTo>
                      <a:pt x="0" y="8"/>
                    </a:lnTo>
                    <a:lnTo>
                      <a:pt x="16" y="0"/>
                    </a:lnTo>
                    <a:lnTo>
                      <a:pt x="2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4124" name="Freeform 90">
                <a:extLst>
                  <a:ext uri="{FF2B5EF4-FFF2-40B4-BE49-F238E27FC236}">
                    <a16:creationId xmlns:a16="http://schemas.microsoft.com/office/drawing/2014/main" xmlns="" id="{FBF399F7-7AA7-4C75-87AB-CB07FA1E0788}"/>
                  </a:ext>
                </a:extLst>
              </p:cNvPr>
              <p:cNvSpPr>
                <a:spLocks/>
              </p:cNvSpPr>
              <p:nvPr/>
            </p:nvSpPr>
            <p:spPr bwMode="auto">
              <a:xfrm>
                <a:off x="2784" y="1474"/>
                <a:ext cx="9" cy="6"/>
              </a:xfrm>
              <a:custGeom>
                <a:avLst/>
                <a:gdLst>
                  <a:gd name="T0" fmla="*/ 4 w 9"/>
                  <a:gd name="T1" fmla="*/ 0 h 6"/>
                  <a:gd name="T2" fmla="*/ 1 w 9"/>
                  <a:gd name="T3" fmla="*/ 6 h 6"/>
                  <a:gd name="T4" fmla="*/ 0 w 9"/>
                  <a:gd name="T5" fmla="*/ 0 h 6"/>
                  <a:gd name="T6" fmla="*/ 4 w 9"/>
                  <a:gd name="T7" fmla="*/ 5 h 6"/>
                  <a:gd name="T8" fmla="*/ 9 w 9"/>
                  <a:gd name="T9" fmla="*/ 3 h 6"/>
                  <a:gd name="T10" fmla="*/ 4 w 9"/>
                  <a:gd name="T11" fmla="*/ 0 h 6"/>
                </a:gdLst>
                <a:ahLst/>
                <a:cxnLst>
                  <a:cxn ang="0">
                    <a:pos x="T0" y="T1"/>
                  </a:cxn>
                  <a:cxn ang="0">
                    <a:pos x="T2" y="T3"/>
                  </a:cxn>
                  <a:cxn ang="0">
                    <a:pos x="T4" y="T5"/>
                  </a:cxn>
                  <a:cxn ang="0">
                    <a:pos x="T6" y="T7"/>
                  </a:cxn>
                  <a:cxn ang="0">
                    <a:pos x="T8" y="T9"/>
                  </a:cxn>
                  <a:cxn ang="0">
                    <a:pos x="T10" y="T11"/>
                  </a:cxn>
                </a:cxnLst>
                <a:rect l="0" t="0" r="r" b="b"/>
                <a:pathLst>
                  <a:path w="9" h="6">
                    <a:moveTo>
                      <a:pt x="4" y="0"/>
                    </a:moveTo>
                    <a:lnTo>
                      <a:pt x="1" y="6"/>
                    </a:lnTo>
                    <a:lnTo>
                      <a:pt x="0" y="0"/>
                    </a:lnTo>
                    <a:lnTo>
                      <a:pt x="4" y="5"/>
                    </a:lnTo>
                    <a:lnTo>
                      <a:pt x="9" y="3"/>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4125" name="Freeform 91">
                <a:extLst>
                  <a:ext uri="{FF2B5EF4-FFF2-40B4-BE49-F238E27FC236}">
                    <a16:creationId xmlns:a16="http://schemas.microsoft.com/office/drawing/2014/main" xmlns="" id="{E610D877-FDB7-4833-AC89-21953016D14D}"/>
                  </a:ext>
                </a:extLst>
              </p:cNvPr>
              <p:cNvSpPr>
                <a:spLocks/>
              </p:cNvSpPr>
              <p:nvPr/>
            </p:nvSpPr>
            <p:spPr bwMode="auto">
              <a:xfrm>
                <a:off x="2753" y="1482"/>
                <a:ext cx="20" cy="15"/>
              </a:xfrm>
              <a:custGeom>
                <a:avLst/>
                <a:gdLst>
                  <a:gd name="T0" fmla="*/ 20 w 20"/>
                  <a:gd name="T1" fmla="*/ 6 h 15"/>
                  <a:gd name="T2" fmla="*/ 5 w 20"/>
                  <a:gd name="T3" fmla="*/ 15 h 15"/>
                  <a:gd name="T4" fmla="*/ 0 w 20"/>
                  <a:gd name="T5" fmla="*/ 9 h 15"/>
                  <a:gd name="T6" fmla="*/ 15 w 20"/>
                  <a:gd name="T7" fmla="*/ 0 h 15"/>
                  <a:gd name="T8" fmla="*/ 20 w 20"/>
                  <a:gd name="T9" fmla="*/ 6 h 15"/>
                </a:gdLst>
                <a:ahLst/>
                <a:cxnLst>
                  <a:cxn ang="0">
                    <a:pos x="T0" y="T1"/>
                  </a:cxn>
                  <a:cxn ang="0">
                    <a:pos x="T2" y="T3"/>
                  </a:cxn>
                  <a:cxn ang="0">
                    <a:pos x="T4" y="T5"/>
                  </a:cxn>
                  <a:cxn ang="0">
                    <a:pos x="T6" y="T7"/>
                  </a:cxn>
                  <a:cxn ang="0">
                    <a:pos x="T8" y="T9"/>
                  </a:cxn>
                </a:cxnLst>
                <a:rect l="0" t="0" r="r" b="b"/>
                <a:pathLst>
                  <a:path w="20" h="15">
                    <a:moveTo>
                      <a:pt x="20" y="6"/>
                    </a:moveTo>
                    <a:lnTo>
                      <a:pt x="5" y="15"/>
                    </a:lnTo>
                    <a:lnTo>
                      <a:pt x="0" y="9"/>
                    </a:lnTo>
                    <a:lnTo>
                      <a:pt x="15" y="0"/>
                    </a:lnTo>
                    <a:lnTo>
                      <a:pt x="2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4126" name="Freeform 92">
                <a:extLst>
                  <a:ext uri="{FF2B5EF4-FFF2-40B4-BE49-F238E27FC236}">
                    <a16:creationId xmlns:a16="http://schemas.microsoft.com/office/drawing/2014/main" xmlns="" id="{2FE602D2-F1A8-4B48-8824-6A70F44A73D2}"/>
                  </a:ext>
                </a:extLst>
              </p:cNvPr>
              <p:cNvSpPr>
                <a:spLocks/>
              </p:cNvSpPr>
              <p:nvPr/>
            </p:nvSpPr>
            <p:spPr bwMode="auto">
              <a:xfrm>
                <a:off x="2768" y="1482"/>
                <a:ext cx="5" cy="6"/>
              </a:xfrm>
              <a:custGeom>
                <a:avLst/>
                <a:gdLst>
                  <a:gd name="T0" fmla="*/ 5 w 5"/>
                  <a:gd name="T1" fmla="*/ 6 h 6"/>
                  <a:gd name="T2" fmla="*/ 0 w 5"/>
                  <a:gd name="T3" fmla="*/ 0 h 6"/>
                  <a:gd name="T4" fmla="*/ 5 w 5"/>
                  <a:gd name="T5" fmla="*/ 6 h 6"/>
                </a:gdLst>
                <a:ahLst/>
                <a:cxnLst>
                  <a:cxn ang="0">
                    <a:pos x="T0" y="T1"/>
                  </a:cxn>
                  <a:cxn ang="0">
                    <a:pos x="T2" y="T3"/>
                  </a:cxn>
                  <a:cxn ang="0">
                    <a:pos x="T4" y="T5"/>
                  </a:cxn>
                </a:cxnLst>
                <a:rect l="0" t="0" r="r" b="b"/>
                <a:pathLst>
                  <a:path w="5" h="6">
                    <a:moveTo>
                      <a:pt x="5" y="6"/>
                    </a:moveTo>
                    <a:lnTo>
                      <a:pt x="0" y="0"/>
                    </a:lnTo>
                    <a:lnTo>
                      <a:pt x="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4127" name="Freeform 93">
                <a:extLst>
                  <a:ext uri="{FF2B5EF4-FFF2-40B4-BE49-F238E27FC236}">
                    <a16:creationId xmlns:a16="http://schemas.microsoft.com/office/drawing/2014/main" xmlns="" id="{3027D46F-89A3-420F-8539-BD61858EC5DE}"/>
                  </a:ext>
                </a:extLst>
              </p:cNvPr>
              <p:cNvSpPr>
                <a:spLocks/>
              </p:cNvSpPr>
              <p:nvPr/>
            </p:nvSpPr>
            <p:spPr bwMode="auto">
              <a:xfrm>
                <a:off x="2752" y="1491"/>
                <a:ext cx="7" cy="9"/>
              </a:xfrm>
              <a:custGeom>
                <a:avLst/>
                <a:gdLst>
                  <a:gd name="T0" fmla="*/ 6 w 7"/>
                  <a:gd name="T1" fmla="*/ 6 h 9"/>
                  <a:gd name="T2" fmla="*/ 1 w 7"/>
                  <a:gd name="T3" fmla="*/ 0 h 9"/>
                  <a:gd name="T4" fmla="*/ 7 w 7"/>
                  <a:gd name="T5" fmla="*/ 3 h 9"/>
                  <a:gd name="T6" fmla="*/ 0 w 7"/>
                  <a:gd name="T7" fmla="*/ 3 h 9"/>
                  <a:gd name="T8" fmla="*/ 0 w 7"/>
                  <a:gd name="T9" fmla="*/ 9 h 9"/>
                  <a:gd name="T10" fmla="*/ 6 w 7"/>
                  <a:gd name="T11" fmla="*/ 6 h 9"/>
                </a:gdLst>
                <a:ahLst/>
                <a:cxnLst>
                  <a:cxn ang="0">
                    <a:pos x="T0" y="T1"/>
                  </a:cxn>
                  <a:cxn ang="0">
                    <a:pos x="T2" y="T3"/>
                  </a:cxn>
                  <a:cxn ang="0">
                    <a:pos x="T4" y="T5"/>
                  </a:cxn>
                  <a:cxn ang="0">
                    <a:pos x="T6" y="T7"/>
                  </a:cxn>
                  <a:cxn ang="0">
                    <a:pos x="T8" y="T9"/>
                  </a:cxn>
                  <a:cxn ang="0">
                    <a:pos x="T10" y="T11"/>
                  </a:cxn>
                </a:cxnLst>
                <a:rect l="0" t="0" r="r" b="b"/>
                <a:pathLst>
                  <a:path w="7" h="9">
                    <a:moveTo>
                      <a:pt x="6" y="6"/>
                    </a:moveTo>
                    <a:lnTo>
                      <a:pt x="1" y="0"/>
                    </a:lnTo>
                    <a:lnTo>
                      <a:pt x="7" y="3"/>
                    </a:lnTo>
                    <a:lnTo>
                      <a:pt x="0" y="3"/>
                    </a:lnTo>
                    <a:lnTo>
                      <a:pt x="0" y="9"/>
                    </a:lnTo>
                    <a:lnTo>
                      <a:pt x="6"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4128" name="Oval 94">
                <a:extLst>
                  <a:ext uri="{FF2B5EF4-FFF2-40B4-BE49-F238E27FC236}">
                    <a16:creationId xmlns:a16="http://schemas.microsoft.com/office/drawing/2014/main" xmlns="" id="{6500C585-C0F8-449D-94A9-95CF38A21489}"/>
                  </a:ext>
                </a:extLst>
              </p:cNvPr>
              <p:cNvSpPr>
                <a:spLocks noChangeArrowheads="1"/>
              </p:cNvSpPr>
              <p:nvPr/>
            </p:nvSpPr>
            <p:spPr bwMode="auto">
              <a:xfrm>
                <a:off x="1488" y="1480"/>
                <a:ext cx="28" cy="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4129" name="Rectangle 95">
                <a:extLst>
                  <a:ext uri="{FF2B5EF4-FFF2-40B4-BE49-F238E27FC236}">
                    <a16:creationId xmlns:a16="http://schemas.microsoft.com/office/drawing/2014/main" xmlns="" id="{5DF48A39-1566-4C90-A2B4-39408A2E20C8}"/>
                  </a:ext>
                </a:extLst>
              </p:cNvPr>
              <p:cNvSpPr>
                <a:spLocks noChangeArrowheads="1"/>
              </p:cNvSpPr>
              <p:nvPr/>
            </p:nvSpPr>
            <p:spPr bwMode="auto">
              <a:xfrm>
                <a:off x="2546" y="1810"/>
                <a:ext cx="5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F</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30" name="Rectangle 96">
                <a:extLst>
                  <a:ext uri="{FF2B5EF4-FFF2-40B4-BE49-F238E27FC236}">
                    <a16:creationId xmlns:a16="http://schemas.microsoft.com/office/drawing/2014/main" xmlns="" id="{CCE3E4A6-CC57-4336-8E44-E0B3EBB199E6}"/>
                  </a:ext>
                </a:extLst>
              </p:cNvPr>
              <p:cNvSpPr>
                <a:spLocks noChangeArrowheads="1"/>
              </p:cNvSpPr>
              <p:nvPr/>
            </p:nvSpPr>
            <p:spPr bwMode="auto">
              <a:xfrm>
                <a:off x="2595" y="1810"/>
                <a:ext cx="2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i</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31" name="Rectangle 97">
                <a:extLst>
                  <a:ext uri="{FF2B5EF4-FFF2-40B4-BE49-F238E27FC236}">
                    <a16:creationId xmlns:a16="http://schemas.microsoft.com/office/drawing/2014/main" xmlns="" id="{EB9CA104-530D-43BD-8F3A-980913B932B8}"/>
                  </a:ext>
                </a:extLst>
              </p:cNvPr>
              <p:cNvSpPr>
                <a:spLocks noChangeArrowheads="1"/>
              </p:cNvSpPr>
              <p:nvPr/>
            </p:nvSpPr>
            <p:spPr bwMode="auto">
              <a:xfrm>
                <a:off x="2615" y="1810"/>
                <a:ext cx="3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g</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32" name="Rectangle 98">
                <a:extLst>
                  <a:ext uri="{FF2B5EF4-FFF2-40B4-BE49-F238E27FC236}">
                    <a16:creationId xmlns:a16="http://schemas.microsoft.com/office/drawing/2014/main" xmlns="" id="{ADD11108-669D-4D93-AB2F-C3A8156FF399}"/>
                  </a:ext>
                </a:extLst>
              </p:cNvPr>
              <p:cNvSpPr>
                <a:spLocks noChangeArrowheads="1"/>
              </p:cNvSpPr>
              <p:nvPr/>
            </p:nvSpPr>
            <p:spPr bwMode="auto">
              <a:xfrm>
                <a:off x="2652" y="1810"/>
                <a:ext cx="1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33" name="Rectangle 99">
                <a:extLst>
                  <a:ext uri="{FF2B5EF4-FFF2-40B4-BE49-F238E27FC236}">
                    <a16:creationId xmlns:a16="http://schemas.microsoft.com/office/drawing/2014/main" xmlns="" id="{C23178C1-CA7D-4AE2-B9D6-C335BB82F181}"/>
                  </a:ext>
                </a:extLst>
              </p:cNvPr>
              <p:cNvSpPr>
                <a:spLocks noChangeArrowheads="1"/>
              </p:cNvSpPr>
              <p:nvPr/>
            </p:nvSpPr>
            <p:spPr bwMode="auto">
              <a:xfrm>
                <a:off x="2670" y="1810"/>
                <a:ext cx="26"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34" name="Rectangle 100">
                <a:extLst>
                  <a:ext uri="{FF2B5EF4-FFF2-40B4-BE49-F238E27FC236}">
                    <a16:creationId xmlns:a16="http://schemas.microsoft.com/office/drawing/2014/main" xmlns="" id="{98D4F61A-415C-4FDC-A1D7-2B223D496620}"/>
                  </a:ext>
                </a:extLst>
              </p:cNvPr>
              <p:cNvSpPr>
                <a:spLocks noChangeArrowheads="1"/>
              </p:cNvSpPr>
              <p:nvPr/>
            </p:nvSpPr>
            <p:spPr bwMode="auto">
              <a:xfrm>
                <a:off x="2713" y="1810"/>
                <a:ext cx="46"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L</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35" name="Rectangle 101">
                <a:extLst>
                  <a:ext uri="{FF2B5EF4-FFF2-40B4-BE49-F238E27FC236}">
                    <a16:creationId xmlns:a16="http://schemas.microsoft.com/office/drawing/2014/main" xmlns="" id="{102BED02-DC2F-483A-B457-852169FDBFDB}"/>
                  </a:ext>
                </a:extLst>
              </p:cNvPr>
              <p:cNvSpPr>
                <a:spLocks noChangeArrowheads="1"/>
              </p:cNvSpPr>
              <p:nvPr/>
            </p:nvSpPr>
            <p:spPr bwMode="auto">
              <a:xfrm>
                <a:off x="2759" y="1810"/>
                <a:ext cx="3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o</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36" name="Rectangle 102">
                <a:extLst>
                  <a:ext uri="{FF2B5EF4-FFF2-40B4-BE49-F238E27FC236}">
                    <a16:creationId xmlns:a16="http://schemas.microsoft.com/office/drawing/2014/main" xmlns="" id="{76C33D12-5767-4A2F-859E-521D13EE220F}"/>
                  </a:ext>
                </a:extLst>
              </p:cNvPr>
              <p:cNvSpPr>
                <a:spLocks noChangeArrowheads="1"/>
              </p:cNvSpPr>
              <p:nvPr/>
            </p:nvSpPr>
            <p:spPr bwMode="auto">
              <a:xfrm>
                <a:off x="2796" y="1810"/>
                <a:ext cx="3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g</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37" name="Rectangle 103">
                <a:extLst>
                  <a:ext uri="{FF2B5EF4-FFF2-40B4-BE49-F238E27FC236}">
                    <a16:creationId xmlns:a16="http://schemas.microsoft.com/office/drawing/2014/main" xmlns="" id="{5ACF69A3-9264-46F2-B8C9-73EC1341D9C4}"/>
                  </a:ext>
                </a:extLst>
              </p:cNvPr>
              <p:cNvSpPr>
                <a:spLocks noChangeArrowheads="1"/>
              </p:cNvSpPr>
              <p:nvPr/>
            </p:nvSpPr>
            <p:spPr bwMode="auto">
              <a:xfrm>
                <a:off x="2832" y="1810"/>
                <a:ext cx="2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i</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38" name="Rectangle 104">
                <a:extLst>
                  <a:ext uri="{FF2B5EF4-FFF2-40B4-BE49-F238E27FC236}">
                    <a16:creationId xmlns:a16="http://schemas.microsoft.com/office/drawing/2014/main" xmlns="" id="{66047034-9B6D-40A5-815E-09B8CC55F028}"/>
                  </a:ext>
                </a:extLst>
              </p:cNvPr>
              <p:cNvSpPr>
                <a:spLocks noChangeArrowheads="1"/>
              </p:cNvSpPr>
              <p:nvPr/>
            </p:nvSpPr>
            <p:spPr bwMode="auto">
              <a:xfrm>
                <a:off x="2853" y="1810"/>
                <a:ext cx="34"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c</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39" name="Rectangle 105">
                <a:extLst>
                  <a:ext uri="{FF2B5EF4-FFF2-40B4-BE49-F238E27FC236}">
                    <a16:creationId xmlns:a16="http://schemas.microsoft.com/office/drawing/2014/main" xmlns="" id="{D0D45EE3-A1BF-4ECB-A8DF-7F3D487A80CF}"/>
                  </a:ext>
                </a:extLst>
              </p:cNvPr>
              <p:cNvSpPr>
                <a:spLocks noChangeArrowheads="1"/>
              </p:cNvSpPr>
              <p:nvPr/>
            </p:nvSpPr>
            <p:spPr bwMode="auto">
              <a:xfrm>
                <a:off x="2904" y="1810"/>
                <a:ext cx="30"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s</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40" name="Rectangle 106">
                <a:extLst>
                  <a:ext uri="{FF2B5EF4-FFF2-40B4-BE49-F238E27FC236}">
                    <a16:creationId xmlns:a16="http://schemas.microsoft.com/office/drawing/2014/main" xmlns="" id="{C3164EA5-118C-4067-823E-698212C60956}"/>
                  </a:ext>
                </a:extLst>
              </p:cNvPr>
              <p:cNvSpPr>
                <a:spLocks noChangeArrowheads="1"/>
              </p:cNvSpPr>
              <p:nvPr/>
            </p:nvSpPr>
            <p:spPr bwMode="auto">
              <a:xfrm>
                <a:off x="2932" y="1810"/>
                <a:ext cx="34"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y</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41" name="Rectangle 107">
                <a:extLst>
                  <a:ext uri="{FF2B5EF4-FFF2-40B4-BE49-F238E27FC236}">
                    <a16:creationId xmlns:a16="http://schemas.microsoft.com/office/drawing/2014/main" xmlns="" id="{A8CF1BAE-D0C5-461B-A947-541E0F3EE2A0}"/>
                  </a:ext>
                </a:extLst>
              </p:cNvPr>
              <p:cNvSpPr>
                <a:spLocks noChangeArrowheads="1"/>
              </p:cNvSpPr>
              <p:nvPr/>
            </p:nvSpPr>
            <p:spPr bwMode="auto">
              <a:xfrm>
                <a:off x="2965" y="1810"/>
                <a:ext cx="60"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m</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42" name="Rectangle 108">
                <a:extLst>
                  <a:ext uri="{FF2B5EF4-FFF2-40B4-BE49-F238E27FC236}">
                    <a16:creationId xmlns:a16="http://schemas.microsoft.com/office/drawing/2014/main" xmlns="" id="{E9F0D7B5-5531-41E1-9783-D03B957A6885}"/>
                  </a:ext>
                </a:extLst>
              </p:cNvPr>
              <p:cNvSpPr>
                <a:spLocks noChangeArrowheads="1"/>
              </p:cNvSpPr>
              <p:nvPr/>
            </p:nvSpPr>
            <p:spPr bwMode="auto">
              <a:xfrm>
                <a:off x="3022" y="1810"/>
                <a:ext cx="3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b</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43" name="Rectangle 109">
                <a:extLst>
                  <a:ext uri="{FF2B5EF4-FFF2-40B4-BE49-F238E27FC236}">
                    <a16:creationId xmlns:a16="http://schemas.microsoft.com/office/drawing/2014/main" xmlns="" id="{3B4898EC-A428-4915-9431-BA5E0B84031D}"/>
                  </a:ext>
                </a:extLst>
              </p:cNvPr>
              <p:cNvSpPr>
                <a:spLocks noChangeArrowheads="1"/>
              </p:cNvSpPr>
              <p:nvPr/>
            </p:nvSpPr>
            <p:spPr bwMode="auto">
              <a:xfrm>
                <a:off x="3059" y="1810"/>
                <a:ext cx="3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o</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44" name="Rectangle 110">
                <a:extLst>
                  <a:ext uri="{FF2B5EF4-FFF2-40B4-BE49-F238E27FC236}">
                    <a16:creationId xmlns:a16="http://schemas.microsoft.com/office/drawing/2014/main" xmlns="" id="{BF891C7D-CEF2-4CDA-893E-259DB94CFA2B}"/>
                  </a:ext>
                </a:extLst>
              </p:cNvPr>
              <p:cNvSpPr>
                <a:spLocks noChangeArrowheads="1"/>
              </p:cNvSpPr>
              <p:nvPr/>
            </p:nvSpPr>
            <p:spPr bwMode="auto">
              <a:xfrm>
                <a:off x="3096" y="1810"/>
                <a:ext cx="2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l</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45" name="Rectangle 111">
                <a:extLst>
                  <a:ext uri="{FF2B5EF4-FFF2-40B4-BE49-F238E27FC236}">
                    <a16:creationId xmlns:a16="http://schemas.microsoft.com/office/drawing/2014/main" xmlns="" id="{0EE754F7-5826-404A-AF37-372E490D7F39}"/>
                  </a:ext>
                </a:extLst>
              </p:cNvPr>
              <p:cNvSpPr>
                <a:spLocks noChangeArrowheads="1"/>
              </p:cNvSpPr>
              <p:nvPr/>
            </p:nvSpPr>
            <p:spPr bwMode="auto">
              <a:xfrm>
                <a:off x="3134" y="1810"/>
                <a:ext cx="3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o</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46" name="Rectangle 112">
                <a:extLst>
                  <a:ext uri="{FF2B5EF4-FFF2-40B4-BE49-F238E27FC236}">
                    <a16:creationId xmlns:a16="http://schemas.microsoft.com/office/drawing/2014/main" xmlns="" id="{5FBB9B0E-D59E-46DC-9BB3-CF7DFF2442AA}"/>
                  </a:ext>
                </a:extLst>
              </p:cNvPr>
              <p:cNvSpPr>
                <a:spLocks noChangeArrowheads="1"/>
              </p:cNvSpPr>
              <p:nvPr/>
            </p:nvSpPr>
            <p:spPr bwMode="auto">
              <a:xfrm>
                <a:off x="3172" y="1810"/>
                <a:ext cx="26"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f</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47" name="Rectangle 113">
                <a:extLst>
                  <a:ext uri="{FF2B5EF4-FFF2-40B4-BE49-F238E27FC236}">
                    <a16:creationId xmlns:a16="http://schemas.microsoft.com/office/drawing/2014/main" xmlns="" id="{D149636D-F2F8-4B40-B059-7660998DFAE4}"/>
                  </a:ext>
                </a:extLst>
              </p:cNvPr>
              <p:cNvSpPr>
                <a:spLocks noChangeArrowheads="1"/>
              </p:cNvSpPr>
              <p:nvPr/>
            </p:nvSpPr>
            <p:spPr bwMode="auto">
              <a:xfrm>
                <a:off x="2358" y="1884"/>
                <a:ext cx="3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p</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48" name="Rectangle 114">
                <a:extLst>
                  <a:ext uri="{FF2B5EF4-FFF2-40B4-BE49-F238E27FC236}">
                    <a16:creationId xmlns:a16="http://schemas.microsoft.com/office/drawing/2014/main" xmlns="" id="{AAEAA1C1-42A0-475C-A285-CB8BE7A86CE3}"/>
                  </a:ext>
                </a:extLst>
              </p:cNvPr>
              <p:cNvSpPr>
                <a:spLocks noChangeArrowheads="1"/>
              </p:cNvSpPr>
              <p:nvPr/>
            </p:nvSpPr>
            <p:spPr bwMode="auto">
              <a:xfrm>
                <a:off x="2394" y="1884"/>
                <a:ext cx="3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o</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49" name="Rectangle 115">
                <a:extLst>
                  <a:ext uri="{FF2B5EF4-FFF2-40B4-BE49-F238E27FC236}">
                    <a16:creationId xmlns:a16="http://schemas.microsoft.com/office/drawing/2014/main" xmlns="" id="{03C1A3A4-8707-483E-8DD0-C96EC5A56CA7}"/>
                  </a:ext>
                </a:extLst>
              </p:cNvPr>
              <p:cNvSpPr>
                <a:spLocks noChangeArrowheads="1"/>
              </p:cNvSpPr>
              <p:nvPr/>
            </p:nvSpPr>
            <p:spPr bwMode="auto">
              <a:xfrm>
                <a:off x="2431" y="1884"/>
                <a:ext cx="30"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s</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50" name="Rectangle 116">
                <a:extLst>
                  <a:ext uri="{FF2B5EF4-FFF2-40B4-BE49-F238E27FC236}">
                    <a16:creationId xmlns:a16="http://schemas.microsoft.com/office/drawing/2014/main" xmlns="" id="{95DC083E-9DB7-4316-ACA7-D3AD526015B9}"/>
                  </a:ext>
                </a:extLst>
              </p:cNvPr>
              <p:cNvSpPr>
                <a:spLocks noChangeArrowheads="1"/>
              </p:cNvSpPr>
              <p:nvPr/>
            </p:nvSpPr>
            <p:spPr bwMode="auto">
              <a:xfrm>
                <a:off x="2460" y="1884"/>
                <a:ext cx="2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i</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51" name="Rectangle 117">
                <a:extLst>
                  <a:ext uri="{FF2B5EF4-FFF2-40B4-BE49-F238E27FC236}">
                    <a16:creationId xmlns:a16="http://schemas.microsoft.com/office/drawing/2014/main" xmlns="" id="{4852BEEC-161D-41AF-B87A-E6F365E00FE3}"/>
                  </a:ext>
                </a:extLst>
              </p:cNvPr>
              <p:cNvSpPr>
                <a:spLocks noChangeArrowheads="1"/>
              </p:cNvSpPr>
              <p:nvPr/>
            </p:nvSpPr>
            <p:spPr bwMode="auto">
              <a:xfrm>
                <a:off x="2480" y="1884"/>
                <a:ext cx="2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t</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52" name="Rectangle 118">
                <a:extLst>
                  <a:ext uri="{FF2B5EF4-FFF2-40B4-BE49-F238E27FC236}">
                    <a16:creationId xmlns:a16="http://schemas.microsoft.com/office/drawing/2014/main" xmlns="" id="{5178D632-3293-4E94-AAD5-16EFBF520540}"/>
                  </a:ext>
                </a:extLst>
              </p:cNvPr>
              <p:cNvSpPr>
                <a:spLocks noChangeArrowheads="1"/>
              </p:cNvSpPr>
              <p:nvPr/>
            </p:nvSpPr>
            <p:spPr bwMode="auto">
              <a:xfrm>
                <a:off x="2501" y="1884"/>
                <a:ext cx="2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i</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53" name="Rectangle 119">
                <a:extLst>
                  <a:ext uri="{FF2B5EF4-FFF2-40B4-BE49-F238E27FC236}">
                    <a16:creationId xmlns:a16="http://schemas.microsoft.com/office/drawing/2014/main" xmlns="" id="{713509F8-18DD-4106-88C7-3C61DDBD3E6D}"/>
                  </a:ext>
                </a:extLst>
              </p:cNvPr>
              <p:cNvSpPr>
                <a:spLocks noChangeArrowheads="1"/>
              </p:cNvSpPr>
              <p:nvPr/>
            </p:nvSpPr>
            <p:spPr bwMode="auto">
              <a:xfrm>
                <a:off x="2521" y="1884"/>
                <a:ext cx="34"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v</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54" name="Rectangle 120">
                <a:extLst>
                  <a:ext uri="{FF2B5EF4-FFF2-40B4-BE49-F238E27FC236}">
                    <a16:creationId xmlns:a16="http://schemas.microsoft.com/office/drawing/2014/main" xmlns="" id="{A0DEFC67-A069-437E-8BAB-27EE7D66B501}"/>
                  </a:ext>
                </a:extLst>
              </p:cNvPr>
              <p:cNvSpPr>
                <a:spLocks noChangeArrowheads="1"/>
              </p:cNvSpPr>
              <p:nvPr/>
            </p:nvSpPr>
            <p:spPr bwMode="auto">
              <a:xfrm>
                <a:off x="2553" y="1884"/>
                <a:ext cx="34"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e</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55" name="Rectangle 121">
                <a:extLst>
                  <a:ext uri="{FF2B5EF4-FFF2-40B4-BE49-F238E27FC236}">
                    <a16:creationId xmlns:a16="http://schemas.microsoft.com/office/drawing/2014/main" xmlns="" id="{38F5FB54-8D4F-440C-81A3-7B89C59E4393}"/>
                  </a:ext>
                </a:extLst>
              </p:cNvPr>
              <p:cNvSpPr>
                <a:spLocks noChangeArrowheads="1"/>
              </p:cNvSpPr>
              <p:nvPr/>
            </p:nvSpPr>
            <p:spPr bwMode="auto">
              <a:xfrm>
                <a:off x="2604" y="1884"/>
                <a:ext cx="34"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e</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56" name="Rectangle 122">
                <a:extLst>
                  <a:ext uri="{FF2B5EF4-FFF2-40B4-BE49-F238E27FC236}">
                    <a16:creationId xmlns:a16="http://schemas.microsoft.com/office/drawing/2014/main" xmlns="" id="{F9303FD0-0BFA-4C46-A8F4-65DC6CB5F98B}"/>
                  </a:ext>
                </a:extLst>
              </p:cNvPr>
              <p:cNvSpPr>
                <a:spLocks noChangeArrowheads="1"/>
              </p:cNvSpPr>
              <p:nvPr/>
            </p:nvSpPr>
            <p:spPr bwMode="auto">
              <a:xfrm>
                <a:off x="2638" y="1884"/>
                <a:ext cx="3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d</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57" name="Rectangle 123">
                <a:extLst>
                  <a:ext uri="{FF2B5EF4-FFF2-40B4-BE49-F238E27FC236}">
                    <a16:creationId xmlns:a16="http://schemas.microsoft.com/office/drawing/2014/main" xmlns="" id="{88E03CC4-8A9F-43E1-9BF1-539C8D272364}"/>
                  </a:ext>
                </a:extLst>
              </p:cNvPr>
              <p:cNvSpPr>
                <a:spLocks noChangeArrowheads="1"/>
              </p:cNvSpPr>
              <p:nvPr/>
            </p:nvSpPr>
            <p:spPr bwMode="auto">
              <a:xfrm>
                <a:off x="2674" y="1884"/>
                <a:ext cx="3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g</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58" name="Rectangle 124">
                <a:extLst>
                  <a:ext uri="{FF2B5EF4-FFF2-40B4-BE49-F238E27FC236}">
                    <a16:creationId xmlns:a16="http://schemas.microsoft.com/office/drawing/2014/main" xmlns="" id="{370E4B5D-86A8-4426-AC65-6FF66D9A4C49}"/>
                  </a:ext>
                </a:extLst>
              </p:cNvPr>
              <p:cNvSpPr>
                <a:spLocks noChangeArrowheads="1"/>
              </p:cNvSpPr>
              <p:nvPr/>
            </p:nvSpPr>
            <p:spPr bwMode="auto">
              <a:xfrm>
                <a:off x="2711" y="1884"/>
                <a:ext cx="34"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e</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59" name="Rectangle 125">
                <a:extLst>
                  <a:ext uri="{FF2B5EF4-FFF2-40B4-BE49-F238E27FC236}">
                    <a16:creationId xmlns:a16="http://schemas.microsoft.com/office/drawing/2014/main" xmlns="" id="{6BDE299D-FBDC-40B0-BD11-C6AF69D364E0}"/>
                  </a:ext>
                </a:extLst>
              </p:cNvPr>
              <p:cNvSpPr>
                <a:spLocks noChangeArrowheads="1"/>
              </p:cNvSpPr>
              <p:nvPr/>
            </p:nvSpPr>
            <p:spPr bwMode="auto">
              <a:xfrm>
                <a:off x="2762" y="1884"/>
                <a:ext cx="2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t</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60" name="Rectangle 126">
                <a:extLst>
                  <a:ext uri="{FF2B5EF4-FFF2-40B4-BE49-F238E27FC236}">
                    <a16:creationId xmlns:a16="http://schemas.microsoft.com/office/drawing/2014/main" xmlns="" id="{F5D7B901-BB64-4D50-BC34-B4A5B5C6C3FF}"/>
                  </a:ext>
                </a:extLst>
              </p:cNvPr>
              <p:cNvSpPr>
                <a:spLocks noChangeArrowheads="1"/>
              </p:cNvSpPr>
              <p:nvPr/>
            </p:nvSpPr>
            <p:spPr bwMode="auto">
              <a:xfrm>
                <a:off x="2783" y="1884"/>
                <a:ext cx="30"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r</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61" name="Rectangle 127">
                <a:extLst>
                  <a:ext uri="{FF2B5EF4-FFF2-40B4-BE49-F238E27FC236}">
                    <a16:creationId xmlns:a16="http://schemas.microsoft.com/office/drawing/2014/main" xmlns="" id="{8CA7270E-ABAD-4676-AAEC-7E759F1F4DDF}"/>
                  </a:ext>
                </a:extLst>
              </p:cNvPr>
              <p:cNvSpPr>
                <a:spLocks noChangeArrowheads="1"/>
              </p:cNvSpPr>
              <p:nvPr/>
            </p:nvSpPr>
            <p:spPr bwMode="auto">
              <a:xfrm>
                <a:off x="2811" y="1884"/>
                <a:ext cx="2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i</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62" name="Rectangle 128">
                <a:extLst>
                  <a:ext uri="{FF2B5EF4-FFF2-40B4-BE49-F238E27FC236}">
                    <a16:creationId xmlns:a16="http://schemas.microsoft.com/office/drawing/2014/main" xmlns="" id="{42C7D890-6869-4F42-A2E8-E63E386FAD51}"/>
                  </a:ext>
                </a:extLst>
              </p:cNvPr>
              <p:cNvSpPr>
                <a:spLocks noChangeArrowheads="1"/>
              </p:cNvSpPr>
              <p:nvPr/>
            </p:nvSpPr>
            <p:spPr bwMode="auto">
              <a:xfrm>
                <a:off x="2832" y="1884"/>
                <a:ext cx="3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g</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63" name="Rectangle 129">
                <a:extLst>
                  <a:ext uri="{FF2B5EF4-FFF2-40B4-BE49-F238E27FC236}">
                    <a16:creationId xmlns:a16="http://schemas.microsoft.com/office/drawing/2014/main" xmlns="" id="{3FABFA15-7341-4463-8F98-2EF6D0D7AB7A}"/>
                  </a:ext>
                </a:extLst>
              </p:cNvPr>
              <p:cNvSpPr>
                <a:spLocks noChangeArrowheads="1"/>
              </p:cNvSpPr>
              <p:nvPr/>
            </p:nvSpPr>
            <p:spPr bwMode="auto">
              <a:xfrm>
                <a:off x="2869" y="1884"/>
                <a:ext cx="3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g</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64" name="Rectangle 130">
                <a:extLst>
                  <a:ext uri="{FF2B5EF4-FFF2-40B4-BE49-F238E27FC236}">
                    <a16:creationId xmlns:a16="http://schemas.microsoft.com/office/drawing/2014/main" xmlns="" id="{87273484-0CF4-4FBF-B8C6-5B0510D4B555}"/>
                  </a:ext>
                </a:extLst>
              </p:cNvPr>
              <p:cNvSpPr>
                <a:spLocks noChangeArrowheads="1"/>
              </p:cNvSpPr>
              <p:nvPr/>
            </p:nvSpPr>
            <p:spPr bwMode="auto">
              <a:xfrm>
                <a:off x="2906" y="1884"/>
                <a:ext cx="34"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e</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65" name="Rectangle 131">
                <a:extLst>
                  <a:ext uri="{FF2B5EF4-FFF2-40B4-BE49-F238E27FC236}">
                    <a16:creationId xmlns:a16="http://schemas.microsoft.com/office/drawing/2014/main" xmlns="" id="{595AB71B-297E-4199-98E3-7A78A0BBAE14}"/>
                  </a:ext>
                </a:extLst>
              </p:cNvPr>
              <p:cNvSpPr>
                <a:spLocks noChangeArrowheads="1"/>
              </p:cNvSpPr>
              <p:nvPr/>
            </p:nvSpPr>
            <p:spPr bwMode="auto">
              <a:xfrm>
                <a:off x="2938" y="1884"/>
                <a:ext cx="30"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r</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66" name="Rectangle 132">
                <a:extLst>
                  <a:ext uri="{FF2B5EF4-FFF2-40B4-BE49-F238E27FC236}">
                    <a16:creationId xmlns:a16="http://schemas.microsoft.com/office/drawing/2014/main" xmlns="" id="{5E2ABFAF-DF91-4925-AF80-18EFB4FC0BC8}"/>
                  </a:ext>
                </a:extLst>
              </p:cNvPr>
              <p:cNvSpPr>
                <a:spLocks noChangeArrowheads="1"/>
              </p:cNvSpPr>
              <p:nvPr/>
            </p:nvSpPr>
            <p:spPr bwMode="auto">
              <a:xfrm>
                <a:off x="2967" y="1884"/>
                <a:ext cx="34"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e</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67" name="Rectangle 133">
                <a:extLst>
                  <a:ext uri="{FF2B5EF4-FFF2-40B4-BE49-F238E27FC236}">
                    <a16:creationId xmlns:a16="http://schemas.microsoft.com/office/drawing/2014/main" xmlns="" id="{B7DE7DE2-17CF-413C-BC8B-2A7AFC0E2459}"/>
                  </a:ext>
                </a:extLst>
              </p:cNvPr>
              <p:cNvSpPr>
                <a:spLocks noChangeArrowheads="1"/>
              </p:cNvSpPr>
              <p:nvPr/>
            </p:nvSpPr>
            <p:spPr bwMode="auto">
              <a:xfrm>
                <a:off x="3000" y="1884"/>
                <a:ext cx="3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d</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68" name="Rectangle 134">
                <a:extLst>
                  <a:ext uri="{FF2B5EF4-FFF2-40B4-BE49-F238E27FC236}">
                    <a16:creationId xmlns:a16="http://schemas.microsoft.com/office/drawing/2014/main" xmlns="" id="{70B72038-CFE0-44B7-8959-0D33843E461E}"/>
                  </a:ext>
                </a:extLst>
              </p:cNvPr>
              <p:cNvSpPr>
                <a:spLocks noChangeArrowheads="1"/>
              </p:cNvSpPr>
              <p:nvPr/>
            </p:nvSpPr>
            <p:spPr bwMode="auto">
              <a:xfrm>
                <a:off x="3055" y="1884"/>
                <a:ext cx="5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R</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69" name="Rectangle 135">
                <a:extLst>
                  <a:ext uri="{FF2B5EF4-FFF2-40B4-BE49-F238E27FC236}">
                    <a16:creationId xmlns:a16="http://schemas.microsoft.com/office/drawing/2014/main" xmlns="" id="{321DB39C-3688-4B11-B042-4DDD420C0872}"/>
                  </a:ext>
                </a:extLst>
              </p:cNvPr>
              <p:cNvSpPr>
                <a:spLocks noChangeArrowheads="1"/>
              </p:cNvSpPr>
              <p:nvPr/>
            </p:nvSpPr>
            <p:spPr bwMode="auto">
              <a:xfrm>
                <a:off x="3104" y="1884"/>
                <a:ext cx="4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S</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70" name="Rectangle 136">
                <a:extLst>
                  <a:ext uri="{FF2B5EF4-FFF2-40B4-BE49-F238E27FC236}">
                    <a16:creationId xmlns:a16="http://schemas.microsoft.com/office/drawing/2014/main" xmlns="" id="{BC9257EA-44A0-4858-A45F-123220C5546C}"/>
                  </a:ext>
                </a:extLst>
              </p:cNvPr>
              <p:cNvSpPr>
                <a:spLocks noChangeArrowheads="1"/>
              </p:cNvSpPr>
              <p:nvPr/>
            </p:nvSpPr>
            <p:spPr bwMode="auto">
              <a:xfrm>
                <a:off x="3164" y="1884"/>
                <a:ext cx="26"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f</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71" name="Rectangle 137">
                <a:extLst>
                  <a:ext uri="{FF2B5EF4-FFF2-40B4-BE49-F238E27FC236}">
                    <a16:creationId xmlns:a16="http://schemas.microsoft.com/office/drawing/2014/main" xmlns="" id="{776BA0D3-6DA5-4D23-A928-794FA2C81BED}"/>
                  </a:ext>
                </a:extLst>
              </p:cNvPr>
              <p:cNvSpPr>
                <a:spLocks noChangeArrowheads="1"/>
              </p:cNvSpPr>
              <p:nvPr/>
            </p:nvSpPr>
            <p:spPr bwMode="auto">
              <a:xfrm>
                <a:off x="3188" y="1884"/>
                <a:ext cx="2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l</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72" name="Rectangle 138">
                <a:extLst>
                  <a:ext uri="{FF2B5EF4-FFF2-40B4-BE49-F238E27FC236}">
                    <a16:creationId xmlns:a16="http://schemas.microsoft.com/office/drawing/2014/main" xmlns="" id="{28318D08-2BAA-4DAA-B770-DBEC10988A87}"/>
                  </a:ext>
                </a:extLst>
              </p:cNvPr>
              <p:cNvSpPr>
                <a:spLocks noChangeArrowheads="1"/>
              </p:cNvSpPr>
              <p:nvPr/>
            </p:nvSpPr>
            <p:spPr bwMode="auto">
              <a:xfrm>
                <a:off x="3208" y="1884"/>
                <a:ext cx="2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i</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73" name="Rectangle 139">
                <a:extLst>
                  <a:ext uri="{FF2B5EF4-FFF2-40B4-BE49-F238E27FC236}">
                    <a16:creationId xmlns:a16="http://schemas.microsoft.com/office/drawing/2014/main" xmlns="" id="{98565BC6-1C8A-4DEC-B3D5-5C2F37062315}"/>
                  </a:ext>
                </a:extLst>
              </p:cNvPr>
              <p:cNvSpPr>
                <a:spLocks noChangeArrowheads="1"/>
              </p:cNvSpPr>
              <p:nvPr/>
            </p:nvSpPr>
            <p:spPr bwMode="auto">
              <a:xfrm>
                <a:off x="3228" y="1884"/>
                <a:ext cx="3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p</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74" name="Rectangle 140">
                <a:extLst>
                  <a:ext uri="{FF2B5EF4-FFF2-40B4-BE49-F238E27FC236}">
                    <a16:creationId xmlns:a16="http://schemas.microsoft.com/office/drawing/2014/main" xmlns="" id="{F4382456-3512-4FA4-B365-B774781C0269}"/>
                  </a:ext>
                </a:extLst>
              </p:cNvPr>
              <p:cNvSpPr>
                <a:spLocks noChangeArrowheads="1"/>
              </p:cNvSpPr>
              <p:nvPr/>
            </p:nvSpPr>
            <p:spPr bwMode="auto">
              <a:xfrm>
                <a:off x="3266" y="1884"/>
                <a:ext cx="26"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f</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75" name="Rectangle 141">
                <a:extLst>
                  <a:ext uri="{FF2B5EF4-FFF2-40B4-BE49-F238E27FC236}">
                    <a16:creationId xmlns:a16="http://schemas.microsoft.com/office/drawing/2014/main" xmlns="" id="{2B27469F-A0AD-4627-9AB1-00C4FA23A448}"/>
                  </a:ext>
                </a:extLst>
              </p:cNvPr>
              <p:cNvSpPr>
                <a:spLocks noChangeArrowheads="1"/>
              </p:cNvSpPr>
              <p:nvPr/>
            </p:nvSpPr>
            <p:spPr bwMode="auto">
              <a:xfrm>
                <a:off x="3290" y="1884"/>
                <a:ext cx="2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l</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76" name="Rectangle 142">
                <a:extLst>
                  <a:ext uri="{FF2B5EF4-FFF2-40B4-BE49-F238E27FC236}">
                    <a16:creationId xmlns:a16="http://schemas.microsoft.com/office/drawing/2014/main" xmlns="" id="{D9834007-170E-48C7-BD16-29ED62E94123}"/>
                  </a:ext>
                </a:extLst>
              </p:cNvPr>
              <p:cNvSpPr>
                <a:spLocks noChangeArrowheads="1"/>
              </p:cNvSpPr>
              <p:nvPr/>
            </p:nvSpPr>
            <p:spPr bwMode="auto">
              <a:xfrm>
                <a:off x="3311" y="1884"/>
                <a:ext cx="3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o</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77" name="Rectangle 143">
                <a:extLst>
                  <a:ext uri="{FF2B5EF4-FFF2-40B4-BE49-F238E27FC236}">
                    <a16:creationId xmlns:a16="http://schemas.microsoft.com/office/drawing/2014/main" xmlns="" id="{D9ECC2F8-2B35-4F60-B3D9-49E8D59C124A}"/>
                  </a:ext>
                </a:extLst>
              </p:cNvPr>
              <p:cNvSpPr>
                <a:spLocks noChangeArrowheads="1"/>
              </p:cNvSpPr>
              <p:nvPr/>
            </p:nvSpPr>
            <p:spPr bwMode="auto">
              <a:xfrm>
                <a:off x="3348" y="1884"/>
                <a:ext cx="3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p</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78" name="Rectangle 144">
                <a:extLst>
                  <a:ext uri="{FF2B5EF4-FFF2-40B4-BE49-F238E27FC236}">
                    <a16:creationId xmlns:a16="http://schemas.microsoft.com/office/drawing/2014/main" xmlns="" id="{8104203A-6118-4B55-A851-53CA49C0271D}"/>
                  </a:ext>
                </a:extLst>
              </p:cNvPr>
              <p:cNvSpPr>
                <a:spLocks noChangeArrowheads="1"/>
              </p:cNvSpPr>
              <p:nvPr/>
            </p:nvSpPr>
            <p:spPr bwMode="auto">
              <a:xfrm>
                <a:off x="1243" y="1787"/>
                <a:ext cx="5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F</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79" name="Rectangle 145">
                <a:extLst>
                  <a:ext uri="{FF2B5EF4-FFF2-40B4-BE49-F238E27FC236}">
                    <a16:creationId xmlns:a16="http://schemas.microsoft.com/office/drawing/2014/main" xmlns="" id="{D6B69C51-F1E5-4B83-956B-A7B94553B2BB}"/>
                  </a:ext>
                </a:extLst>
              </p:cNvPr>
              <p:cNvSpPr>
                <a:spLocks noChangeArrowheads="1"/>
              </p:cNvSpPr>
              <p:nvPr/>
            </p:nvSpPr>
            <p:spPr bwMode="auto">
              <a:xfrm>
                <a:off x="1292" y="1787"/>
                <a:ext cx="2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i</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80" name="Rectangle 146">
                <a:extLst>
                  <a:ext uri="{FF2B5EF4-FFF2-40B4-BE49-F238E27FC236}">
                    <a16:creationId xmlns:a16="http://schemas.microsoft.com/office/drawing/2014/main" xmlns="" id="{3FC4DA13-0D18-445E-AD33-12B6848E63AC}"/>
                  </a:ext>
                </a:extLst>
              </p:cNvPr>
              <p:cNvSpPr>
                <a:spLocks noChangeArrowheads="1"/>
              </p:cNvSpPr>
              <p:nvPr/>
            </p:nvSpPr>
            <p:spPr bwMode="auto">
              <a:xfrm>
                <a:off x="1313" y="1787"/>
                <a:ext cx="3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g</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81" name="Rectangle 147">
                <a:extLst>
                  <a:ext uri="{FF2B5EF4-FFF2-40B4-BE49-F238E27FC236}">
                    <a16:creationId xmlns:a16="http://schemas.microsoft.com/office/drawing/2014/main" xmlns="" id="{24184BCE-6084-472C-9D29-9956BBC091CC}"/>
                  </a:ext>
                </a:extLst>
              </p:cNvPr>
              <p:cNvSpPr>
                <a:spLocks noChangeArrowheads="1"/>
              </p:cNvSpPr>
              <p:nvPr/>
            </p:nvSpPr>
            <p:spPr bwMode="auto">
              <a:xfrm>
                <a:off x="1350" y="1787"/>
                <a:ext cx="1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82" name="Rectangle 148">
                <a:extLst>
                  <a:ext uri="{FF2B5EF4-FFF2-40B4-BE49-F238E27FC236}">
                    <a16:creationId xmlns:a16="http://schemas.microsoft.com/office/drawing/2014/main" xmlns="" id="{5274BC96-4CAF-43AB-9A44-E04EC6DDFDEC}"/>
                  </a:ext>
                </a:extLst>
              </p:cNvPr>
              <p:cNvSpPr>
                <a:spLocks noChangeArrowheads="1"/>
              </p:cNvSpPr>
              <p:nvPr/>
            </p:nvSpPr>
            <p:spPr bwMode="auto">
              <a:xfrm>
                <a:off x="1369" y="1787"/>
                <a:ext cx="26"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83" name="Rectangle 149">
                <a:extLst>
                  <a:ext uri="{FF2B5EF4-FFF2-40B4-BE49-F238E27FC236}">
                    <a16:creationId xmlns:a16="http://schemas.microsoft.com/office/drawing/2014/main" xmlns="" id="{C1A8CB5C-A76F-4A1D-9F85-7D0A19BA87F8}"/>
                  </a:ext>
                </a:extLst>
              </p:cNvPr>
              <p:cNvSpPr>
                <a:spLocks noChangeArrowheads="1"/>
              </p:cNvSpPr>
              <p:nvPr/>
            </p:nvSpPr>
            <p:spPr bwMode="auto">
              <a:xfrm>
                <a:off x="1410" y="1787"/>
                <a:ext cx="46"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L</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84" name="Rectangle 150">
                <a:extLst>
                  <a:ext uri="{FF2B5EF4-FFF2-40B4-BE49-F238E27FC236}">
                    <a16:creationId xmlns:a16="http://schemas.microsoft.com/office/drawing/2014/main" xmlns="" id="{877D02C3-A3EC-47D9-A90D-DF6B2DF1BC20}"/>
                  </a:ext>
                </a:extLst>
              </p:cNvPr>
              <p:cNvSpPr>
                <a:spLocks noChangeArrowheads="1"/>
              </p:cNvSpPr>
              <p:nvPr/>
            </p:nvSpPr>
            <p:spPr bwMode="auto">
              <a:xfrm>
                <a:off x="1456" y="1787"/>
                <a:ext cx="3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o</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85" name="Rectangle 151">
                <a:extLst>
                  <a:ext uri="{FF2B5EF4-FFF2-40B4-BE49-F238E27FC236}">
                    <a16:creationId xmlns:a16="http://schemas.microsoft.com/office/drawing/2014/main" xmlns="" id="{E387E20A-F766-42DE-845A-8A47BBB5DDF8}"/>
                  </a:ext>
                </a:extLst>
              </p:cNvPr>
              <p:cNvSpPr>
                <a:spLocks noChangeArrowheads="1"/>
              </p:cNvSpPr>
              <p:nvPr/>
            </p:nvSpPr>
            <p:spPr bwMode="auto">
              <a:xfrm>
                <a:off x="1493" y="1787"/>
                <a:ext cx="3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g</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86" name="Rectangle 152">
                <a:extLst>
                  <a:ext uri="{FF2B5EF4-FFF2-40B4-BE49-F238E27FC236}">
                    <a16:creationId xmlns:a16="http://schemas.microsoft.com/office/drawing/2014/main" xmlns="" id="{40A03007-2EE9-41F4-8643-CBE868A37B94}"/>
                  </a:ext>
                </a:extLst>
              </p:cNvPr>
              <p:cNvSpPr>
                <a:spLocks noChangeArrowheads="1"/>
              </p:cNvSpPr>
              <p:nvPr/>
            </p:nvSpPr>
            <p:spPr bwMode="auto">
              <a:xfrm>
                <a:off x="1531" y="1787"/>
                <a:ext cx="2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i</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87" name="Rectangle 153">
                <a:extLst>
                  <a:ext uri="{FF2B5EF4-FFF2-40B4-BE49-F238E27FC236}">
                    <a16:creationId xmlns:a16="http://schemas.microsoft.com/office/drawing/2014/main" xmlns="" id="{BA99A901-A43C-4E4E-AB0F-77DB70ABF26D}"/>
                  </a:ext>
                </a:extLst>
              </p:cNvPr>
              <p:cNvSpPr>
                <a:spLocks noChangeArrowheads="1"/>
              </p:cNvSpPr>
              <p:nvPr/>
            </p:nvSpPr>
            <p:spPr bwMode="auto">
              <a:xfrm>
                <a:off x="1551" y="1787"/>
                <a:ext cx="34"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c</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88" name="Rectangle 154">
                <a:extLst>
                  <a:ext uri="{FF2B5EF4-FFF2-40B4-BE49-F238E27FC236}">
                    <a16:creationId xmlns:a16="http://schemas.microsoft.com/office/drawing/2014/main" xmlns="" id="{9EAE71D0-FE4F-4E3A-BBB9-47442316AA59}"/>
                  </a:ext>
                </a:extLst>
              </p:cNvPr>
              <p:cNvSpPr>
                <a:spLocks noChangeArrowheads="1"/>
              </p:cNvSpPr>
              <p:nvPr/>
            </p:nvSpPr>
            <p:spPr bwMode="auto">
              <a:xfrm>
                <a:off x="1602" y="1787"/>
                <a:ext cx="3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d</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89" name="Rectangle 155">
                <a:extLst>
                  <a:ext uri="{FF2B5EF4-FFF2-40B4-BE49-F238E27FC236}">
                    <a16:creationId xmlns:a16="http://schemas.microsoft.com/office/drawing/2014/main" xmlns="" id="{D7904603-3FF1-4DDC-89EF-931A0B16A559}"/>
                  </a:ext>
                </a:extLst>
              </p:cNvPr>
              <p:cNvSpPr>
                <a:spLocks noChangeArrowheads="1"/>
              </p:cNvSpPr>
              <p:nvPr/>
            </p:nvSpPr>
            <p:spPr bwMode="auto">
              <a:xfrm>
                <a:off x="1638" y="1787"/>
                <a:ext cx="2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i</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90" name="Rectangle 156">
                <a:extLst>
                  <a:ext uri="{FF2B5EF4-FFF2-40B4-BE49-F238E27FC236}">
                    <a16:creationId xmlns:a16="http://schemas.microsoft.com/office/drawing/2014/main" xmlns="" id="{5B3BEB0F-7447-41D6-8D26-645730DA2DFE}"/>
                  </a:ext>
                </a:extLst>
              </p:cNvPr>
              <p:cNvSpPr>
                <a:spLocks noChangeArrowheads="1"/>
              </p:cNvSpPr>
              <p:nvPr/>
            </p:nvSpPr>
            <p:spPr bwMode="auto">
              <a:xfrm>
                <a:off x="1659" y="1787"/>
                <a:ext cx="3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a</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91" name="Rectangle 157">
                <a:extLst>
                  <a:ext uri="{FF2B5EF4-FFF2-40B4-BE49-F238E27FC236}">
                    <a16:creationId xmlns:a16="http://schemas.microsoft.com/office/drawing/2014/main" xmlns="" id="{E570433C-A52C-4C46-81C8-11812944D8CD}"/>
                  </a:ext>
                </a:extLst>
              </p:cNvPr>
              <p:cNvSpPr>
                <a:spLocks noChangeArrowheads="1"/>
              </p:cNvSpPr>
              <p:nvPr/>
            </p:nvSpPr>
            <p:spPr bwMode="auto">
              <a:xfrm>
                <a:off x="1696" y="1787"/>
                <a:ext cx="3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g</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92" name="Rectangle 158">
                <a:extLst>
                  <a:ext uri="{FF2B5EF4-FFF2-40B4-BE49-F238E27FC236}">
                    <a16:creationId xmlns:a16="http://schemas.microsoft.com/office/drawing/2014/main" xmlns="" id="{79235D38-2A08-485C-AB4A-ACF05F926E6A}"/>
                  </a:ext>
                </a:extLst>
              </p:cNvPr>
              <p:cNvSpPr>
                <a:spLocks noChangeArrowheads="1"/>
              </p:cNvSpPr>
              <p:nvPr/>
            </p:nvSpPr>
            <p:spPr bwMode="auto">
              <a:xfrm>
                <a:off x="1732" y="1787"/>
                <a:ext cx="30"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r</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93" name="Rectangle 159">
                <a:extLst>
                  <a:ext uri="{FF2B5EF4-FFF2-40B4-BE49-F238E27FC236}">
                    <a16:creationId xmlns:a16="http://schemas.microsoft.com/office/drawing/2014/main" xmlns="" id="{9FA578BF-4168-4A4D-91CF-89C7C87F2993}"/>
                  </a:ext>
                </a:extLst>
              </p:cNvPr>
              <p:cNvSpPr>
                <a:spLocks noChangeArrowheads="1"/>
              </p:cNvSpPr>
              <p:nvPr/>
            </p:nvSpPr>
            <p:spPr bwMode="auto">
              <a:xfrm>
                <a:off x="1761" y="1787"/>
                <a:ext cx="3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a</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94" name="Rectangle 160">
                <a:extLst>
                  <a:ext uri="{FF2B5EF4-FFF2-40B4-BE49-F238E27FC236}">
                    <a16:creationId xmlns:a16="http://schemas.microsoft.com/office/drawing/2014/main" xmlns="" id="{EF6C0491-4391-4E05-B057-0CAB4A9F2CCF}"/>
                  </a:ext>
                </a:extLst>
              </p:cNvPr>
              <p:cNvSpPr>
                <a:spLocks noChangeArrowheads="1"/>
              </p:cNvSpPr>
              <p:nvPr/>
            </p:nvSpPr>
            <p:spPr bwMode="auto">
              <a:xfrm>
                <a:off x="1797" y="1787"/>
                <a:ext cx="60"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m</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95" name="Rectangle 161">
                <a:extLst>
                  <a:ext uri="{FF2B5EF4-FFF2-40B4-BE49-F238E27FC236}">
                    <a16:creationId xmlns:a16="http://schemas.microsoft.com/office/drawing/2014/main" xmlns="" id="{7D26416A-50B7-483B-850A-E098A0D2095F}"/>
                  </a:ext>
                </a:extLst>
              </p:cNvPr>
              <p:cNvSpPr>
                <a:spLocks noChangeArrowheads="1"/>
              </p:cNvSpPr>
              <p:nvPr/>
            </p:nvSpPr>
            <p:spPr bwMode="auto">
              <a:xfrm>
                <a:off x="1874" y="1787"/>
                <a:ext cx="3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o</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96" name="Rectangle 162">
                <a:extLst>
                  <a:ext uri="{FF2B5EF4-FFF2-40B4-BE49-F238E27FC236}">
                    <a16:creationId xmlns:a16="http://schemas.microsoft.com/office/drawing/2014/main" xmlns="" id="{09BBD374-7F8B-4702-B91A-D45D1B63C775}"/>
                  </a:ext>
                </a:extLst>
              </p:cNvPr>
              <p:cNvSpPr>
                <a:spLocks noChangeArrowheads="1"/>
              </p:cNvSpPr>
              <p:nvPr/>
            </p:nvSpPr>
            <p:spPr bwMode="auto">
              <a:xfrm>
                <a:off x="1910" y="1787"/>
                <a:ext cx="26"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f</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97" name="Rectangle 163">
                <a:extLst>
                  <a:ext uri="{FF2B5EF4-FFF2-40B4-BE49-F238E27FC236}">
                    <a16:creationId xmlns:a16="http://schemas.microsoft.com/office/drawing/2014/main" xmlns="" id="{14EC8E20-1368-4DB5-B3F9-F117E778F360}"/>
                  </a:ext>
                </a:extLst>
              </p:cNvPr>
              <p:cNvSpPr>
                <a:spLocks noChangeArrowheads="1"/>
              </p:cNvSpPr>
              <p:nvPr/>
            </p:nvSpPr>
            <p:spPr bwMode="auto">
              <a:xfrm>
                <a:off x="1954" y="1787"/>
                <a:ext cx="5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R</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98" name="Rectangle 164">
                <a:extLst>
                  <a:ext uri="{FF2B5EF4-FFF2-40B4-BE49-F238E27FC236}">
                    <a16:creationId xmlns:a16="http://schemas.microsoft.com/office/drawing/2014/main" xmlns="" id="{D29BAB59-A472-4A27-8CE7-2429FF3704C2}"/>
                  </a:ext>
                </a:extLst>
              </p:cNvPr>
              <p:cNvSpPr>
                <a:spLocks noChangeArrowheads="1"/>
              </p:cNvSpPr>
              <p:nvPr/>
            </p:nvSpPr>
            <p:spPr bwMode="auto">
              <a:xfrm>
                <a:off x="2003" y="1787"/>
                <a:ext cx="4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S</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199" name="Rectangle 165">
                <a:extLst>
                  <a:ext uri="{FF2B5EF4-FFF2-40B4-BE49-F238E27FC236}">
                    <a16:creationId xmlns:a16="http://schemas.microsoft.com/office/drawing/2014/main" xmlns="" id="{502B7C58-5706-4CE5-ADBD-E21B3463D4DD}"/>
                  </a:ext>
                </a:extLst>
              </p:cNvPr>
              <p:cNvSpPr>
                <a:spLocks noChangeArrowheads="1"/>
              </p:cNvSpPr>
              <p:nvPr/>
            </p:nvSpPr>
            <p:spPr bwMode="auto">
              <a:xfrm>
                <a:off x="2063" y="1787"/>
                <a:ext cx="26"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f</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200" name="Rectangle 166">
                <a:extLst>
                  <a:ext uri="{FF2B5EF4-FFF2-40B4-BE49-F238E27FC236}">
                    <a16:creationId xmlns:a16="http://schemas.microsoft.com/office/drawing/2014/main" xmlns="" id="{389588A3-7FDF-4A7F-90EA-2CEC39955089}"/>
                  </a:ext>
                </a:extLst>
              </p:cNvPr>
              <p:cNvSpPr>
                <a:spLocks noChangeArrowheads="1"/>
              </p:cNvSpPr>
              <p:nvPr/>
            </p:nvSpPr>
            <p:spPr bwMode="auto">
              <a:xfrm>
                <a:off x="2087" y="1787"/>
                <a:ext cx="2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l</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201" name="Rectangle 167">
                <a:extLst>
                  <a:ext uri="{FF2B5EF4-FFF2-40B4-BE49-F238E27FC236}">
                    <a16:creationId xmlns:a16="http://schemas.microsoft.com/office/drawing/2014/main" xmlns="" id="{EC2F3ED3-B966-4079-9DF7-026B931F2544}"/>
                  </a:ext>
                </a:extLst>
              </p:cNvPr>
              <p:cNvSpPr>
                <a:spLocks noChangeArrowheads="1"/>
              </p:cNvSpPr>
              <p:nvPr/>
            </p:nvSpPr>
            <p:spPr bwMode="auto">
              <a:xfrm>
                <a:off x="2107" y="1787"/>
                <a:ext cx="2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i</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202" name="Rectangle 168">
                <a:extLst>
                  <a:ext uri="{FF2B5EF4-FFF2-40B4-BE49-F238E27FC236}">
                    <a16:creationId xmlns:a16="http://schemas.microsoft.com/office/drawing/2014/main" xmlns="" id="{F73DC8C2-958A-4400-9299-8352D7486FDC}"/>
                  </a:ext>
                </a:extLst>
              </p:cNvPr>
              <p:cNvSpPr>
                <a:spLocks noChangeArrowheads="1"/>
              </p:cNvSpPr>
              <p:nvPr/>
            </p:nvSpPr>
            <p:spPr bwMode="auto">
              <a:xfrm>
                <a:off x="2128" y="1787"/>
                <a:ext cx="3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p</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203" name="Rectangle 169">
                <a:extLst>
                  <a:ext uri="{FF2B5EF4-FFF2-40B4-BE49-F238E27FC236}">
                    <a16:creationId xmlns:a16="http://schemas.microsoft.com/office/drawing/2014/main" xmlns="" id="{A6A03EDA-EC9C-4136-BBCE-61C52D060E6F}"/>
                  </a:ext>
                </a:extLst>
              </p:cNvPr>
              <p:cNvSpPr>
                <a:spLocks noChangeArrowheads="1"/>
              </p:cNvSpPr>
              <p:nvPr/>
            </p:nvSpPr>
            <p:spPr bwMode="auto">
              <a:xfrm>
                <a:off x="2164" y="1787"/>
                <a:ext cx="26"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f</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204" name="Rectangle 170">
                <a:extLst>
                  <a:ext uri="{FF2B5EF4-FFF2-40B4-BE49-F238E27FC236}">
                    <a16:creationId xmlns:a16="http://schemas.microsoft.com/office/drawing/2014/main" xmlns="" id="{10BA50B4-BFC8-4517-B93C-A416BBB395B6}"/>
                  </a:ext>
                </a:extLst>
              </p:cNvPr>
              <p:cNvSpPr>
                <a:spLocks noChangeArrowheads="1"/>
              </p:cNvSpPr>
              <p:nvPr/>
            </p:nvSpPr>
            <p:spPr bwMode="auto">
              <a:xfrm>
                <a:off x="2190" y="1787"/>
                <a:ext cx="2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l</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205" name="Rectangle 171">
                <a:extLst>
                  <a:ext uri="{FF2B5EF4-FFF2-40B4-BE49-F238E27FC236}">
                    <a16:creationId xmlns:a16="http://schemas.microsoft.com/office/drawing/2014/main" xmlns="" id="{426A3B99-6422-4ED8-90A3-5485300D1554}"/>
                  </a:ext>
                </a:extLst>
              </p:cNvPr>
              <p:cNvSpPr>
                <a:spLocks noChangeArrowheads="1"/>
              </p:cNvSpPr>
              <p:nvPr/>
            </p:nvSpPr>
            <p:spPr bwMode="auto">
              <a:xfrm>
                <a:off x="2211" y="1787"/>
                <a:ext cx="3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o</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206" name="Rectangle 172">
                <a:extLst>
                  <a:ext uri="{FF2B5EF4-FFF2-40B4-BE49-F238E27FC236}">
                    <a16:creationId xmlns:a16="http://schemas.microsoft.com/office/drawing/2014/main" xmlns="" id="{AB6F3C48-C625-4AF4-B8FB-2C0E4070372E}"/>
                  </a:ext>
                </a:extLst>
              </p:cNvPr>
              <p:cNvSpPr>
                <a:spLocks noChangeArrowheads="1"/>
              </p:cNvSpPr>
              <p:nvPr/>
            </p:nvSpPr>
            <p:spPr bwMode="auto">
              <a:xfrm>
                <a:off x="2248" y="1787"/>
                <a:ext cx="3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p</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207" name="Rectangle 173">
                <a:extLst>
                  <a:ext uri="{FF2B5EF4-FFF2-40B4-BE49-F238E27FC236}">
                    <a16:creationId xmlns:a16="http://schemas.microsoft.com/office/drawing/2014/main" xmlns="" id="{76BB0DAC-A8E2-4C7C-A652-A91B4657DB38}"/>
                  </a:ext>
                </a:extLst>
              </p:cNvPr>
              <p:cNvSpPr>
                <a:spLocks noChangeArrowheads="1"/>
              </p:cNvSpPr>
              <p:nvPr/>
            </p:nvSpPr>
            <p:spPr bwMode="auto">
              <a:xfrm>
                <a:off x="1173" y="1412"/>
                <a:ext cx="27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4208" name="Rectangle 174">
                <a:extLst>
                  <a:ext uri="{FF2B5EF4-FFF2-40B4-BE49-F238E27FC236}">
                    <a16:creationId xmlns:a16="http://schemas.microsoft.com/office/drawing/2014/main" xmlns="" id="{0AC144CD-D4F2-442D-91F6-DF94F6EB208A}"/>
                  </a:ext>
                </a:extLst>
              </p:cNvPr>
              <p:cNvSpPr>
                <a:spLocks noChangeArrowheads="1"/>
              </p:cNvSpPr>
              <p:nvPr/>
            </p:nvSpPr>
            <p:spPr bwMode="auto">
              <a:xfrm>
                <a:off x="1441" y="1416"/>
                <a:ext cx="8" cy="14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4209" name="Freeform 175">
                <a:extLst>
                  <a:ext uri="{FF2B5EF4-FFF2-40B4-BE49-F238E27FC236}">
                    <a16:creationId xmlns:a16="http://schemas.microsoft.com/office/drawing/2014/main" xmlns="" id="{ACF6AC9D-A3F6-45BD-A962-811B88B8D08C}"/>
                  </a:ext>
                </a:extLst>
              </p:cNvPr>
              <p:cNvSpPr>
                <a:spLocks/>
              </p:cNvSpPr>
              <p:nvPr/>
            </p:nvSpPr>
            <p:spPr bwMode="auto">
              <a:xfrm>
                <a:off x="1441" y="1412"/>
                <a:ext cx="8" cy="8"/>
              </a:xfrm>
              <a:custGeom>
                <a:avLst/>
                <a:gdLst>
                  <a:gd name="T0" fmla="*/ 4 w 8"/>
                  <a:gd name="T1" fmla="*/ 0 h 8"/>
                  <a:gd name="T2" fmla="*/ 8 w 8"/>
                  <a:gd name="T3" fmla="*/ 0 h 8"/>
                  <a:gd name="T4" fmla="*/ 8 w 8"/>
                  <a:gd name="T5" fmla="*/ 4 h 8"/>
                  <a:gd name="T6" fmla="*/ 0 w 8"/>
                  <a:gd name="T7" fmla="*/ 4 h 8"/>
                  <a:gd name="T8" fmla="*/ 4 w 8"/>
                  <a:gd name="T9" fmla="*/ 8 h 8"/>
                  <a:gd name="T10" fmla="*/ 4 w 8"/>
                  <a:gd name="T11" fmla="*/ 0 h 8"/>
                </a:gdLst>
                <a:ahLst/>
                <a:cxnLst>
                  <a:cxn ang="0">
                    <a:pos x="T0" y="T1"/>
                  </a:cxn>
                  <a:cxn ang="0">
                    <a:pos x="T2" y="T3"/>
                  </a:cxn>
                  <a:cxn ang="0">
                    <a:pos x="T4" y="T5"/>
                  </a:cxn>
                  <a:cxn ang="0">
                    <a:pos x="T6" y="T7"/>
                  </a:cxn>
                  <a:cxn ang="0">
                    <a:pos x="T8" y="T9"/>
                  </a:cxn>
                  <a:cxn ang="0">
                    <a:pos x="T10" y="T11"/>
                  </a:cxn>
                </a:cxnLst>
                <a:rect l="0" t="0" r="r" b="b"/>
                <a:pathLst>
                  <a:path w="8" h="8">
                    <a:moveTo>
                      <a:pt x="4" y="0"/>
                    </a:moveTo>
                    <a:lnTo>
                      <a:pt x="8" y="0"/>
                    </a:lnTo>
                    <a:lnTo>
                      <a:pt x="8" y="4"/>
                    </a:lnTo>
                    <a:lnTo>
                      <a:pt x="0" y="4"/>
                    </a:lnTo>
                    <a:lnTo>
                      <a:pt x="4" y="8"/>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4210" name="Rectangle 176">
                <a:extLst>
                  <a:ext uri="{FF2B5EF4-FFF2-40B4-BE49-F238E27FC236}">
                    <a16:creationId xmlns:a16="http://schemas.microsoft.com/office/drawing/2014/main" xmlns="" id="{337303BC-B407-4F05-B92A-DBDC33F2691A}"/>
                  </a:ext>
                </a:extLst>
              </p:cNvPr>
              <p:cNvSpPr>
                <a:spLocks noChangeArrowheads="1"/>
              </p:cNvSpPr>
              <p:nvPr/>
            </p:nvSpPr>
            <p:spPr bwMode="auto">
              <a:xfrm>
                <a:off x="1173" y="1554"/>
                <a:ext cx="27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4211" name="Freeform 177">
                <a:extLst>
                  <a:ext uri="{FF2B5EF4-FFF2-40B4-BE49-F238E27FC236}">
                    <a16:creationId xmlns:a16="http://schemas.microsoft.com/office/drawing/2014/main" xmlns="" id="{B367F242-AB2E-471B-8AFB-6031B3DD4536}"/>
                  </a:ext>
                </a:extLst>
              </p:cNvPr>
              <p:cNvSpPr>
                <a:spLocks/>
              </p:cNvSpPr>
              <p:nvPr/>
            </p:nvSpPr>
            <p:spPr bwMode="auto">
              <a:xfrm>
                <a:off x="1441" y="1554"/>
                <a:ext cx="8" cy="8"/>
              </a:xfrm>
              <a:custGeom>
                <a:avLst/>
                <a:gdLst>
                  <a:gd name="T0" fmla="*/ 8 w 8"/>
                  <a:gd name="T1" fmla="*/ 4 h 8"/>
                  <a:gd name="T2" fmla="*/ 8 w 8"/>
                  <a:gd name="T3" fmla="*/ 8 h 8"/>
                  <a:gd name="T4" fmla="*/ 4 w 8"/>
                  <a:gd name="T5" fmla="*/ 8 h 8"/>
                  <a:gd name="T6" fmla="*/ 4 w 8"/>
                  <a:gd name="T7" fmla="*/ 0 h 8"/>
                  <a:gd name="T8" fmla="*/ 0 w 8"/>
                  <a:gd name="T9" fmla="*/ 4 h 8"/>
                  <a:gd name="T10" fmla="*/ 8 w 8"/>
                  <a:gd name="T11" fmla="*/ 4 h 8"/>
                </a:gdLst>
                <a:ahLst/>
                <a:cxnLst>
                  <a:cxn ang="0">
                    <a:pos x="T0" y="T1"/>
                  </a:cxn>
                  <a:cxn ang="0">
                    <a:pos x="T2" y="T3"/>
                  </a:cxn>
                  <a:cxn ang="0">
                    <a:pos x="T4" y="T5"/>
                  </a:cxn>
                  <a:cxn ang="0">
                    <a:pos x="T6" y="T7"/>
                  </a:cxn>
                  <a:cxn ang="0">
                    <a:pos x="T8" y="T9"/>
                  </a:cxn>
                  <a:cxn ang="0">
                    <a:pos x="T10" y="T11"/>
                  </a:cxn>
                </a:cxnLst>
                <a:rect l="0" t="0" r="r" b="b"/>
                <a:pathLst>
                  <a:path w="8" h="8">
                    <a:moveTo>
                      <a:pt x="8" y="4"/>
                    </a:moveTo>
                    <a:lnTo>
                      <a:pt x="8" y="8"/>
                    </a:lnTo>
                    <a:lnTo>
                      <a:pt x="4" y="8"/>
                    </a:lnTo>
                    <a:lnTo>
                      <a:pt x="4" y="0"/>
                    </a:lnTo>
                    <a:lnTo>
                      <a:pt x="0" y="4"/>
                    </a:lnTo>
                    <a:lnTo>
                      <a:pt x="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4212" name="Rectangle 178">
                <a:extLst>
                  <a:ext uri="{FF2B5EF4-FFF2-40B4-BE49-F238E27FC236}">
                    <a16:creationId xmlns:a16="http://schemas.microsoft.com/office/drawing/2014/main" xmlns="" id="{EF9BFECD-AA59-43D9-A5B7-A3D60B677C5D}"/>
                  </a:ext>
                </a:extLst>
              </p:cNvPr>
              <p:cNvSpPr>
                <a:spLocks noChangeArrowheads="1"/>
              </p:cNvSpPr>
              <p:nvPr/>
            </p:nvSpPr>
            <p:spPr bwMode="auto">
              <a:xfrm>
                <a:off x="1169" y="1416"/>
                <a:ext cx="8" cy="14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4213" name="Freeform 179">
                <a:extLst>
                  <a:ext uri="{FF2B5EF4-FFF2-40B4-BE49-F238E27FC236}">
                    <a16:creationId xmlns:a16="http://schemas.microsoft.com/office/drawing/2014/main" xmlns="" id="{556ED4FE-06FE-46C3-A715-F8661340A9A5}"/>
                  </a:ext>
                </a:extLst>
              </p:cNvPr>
              <p:cNvSpPr>
                <a:spLocks/>
              </p:cNvSpPr>
              <p:nvPr/>
            </p:nvSpPr>
            <p:spPr bwMode="auto">
              <a:xfrm>
                <a:off x="1169" y="1554"/>
                <a:ext cx="8" cy="8"/>
              </a:xfrm>
              <a:custGeom>
                <a:avLst/>
                <a:gdLst>
                  <a:gd name="T0" fmla="*/ 4 w 8"/>
                  <a:gd name="T1" fmla="*/ 8 h 8"/>
                  <a:gd name="T2" fmla="*/ 0 w 8"/>
                  <a:gd name="T3" fmla="*/ 8 h 8"/>
                  <a:gd name="T4" fmla="*/ 0 w 8"/>
                  <a:gd name="T5" fmla="*/ 4 h 8"/>
                  <a:gd name="T6" fmla="*/ 8 w 8"/>
                  <a:gd name="T7" fmla="*/ 4 h 8"/>
                  <a:gd name="T8" fmla="*/ 4 w 8"/>
                  <a:gd name="T9" fmla="*/ 0 h 8"/>
                  <a:gd name="T10" fmla="*/ 4 w 8"/>
                  <a:gd name="T11" fmla="*/ 8 h 8"/>
                </a:gdLst>
                <a:ahLst/>
                <a:cxnLst>
                  <a:cxn ang="0">
                    <a:pos x="T0" y="T1"/>
                  </a:cxn>
                  <a:cxn ang="0">
                    <a:pos x="T2" y="T3"/>
                  </a:cxn>
                  <a:cxn ang="0">
                    <a:pos x="T4" y="T5"/>
                  </a:cxn>
                  <a:cxn ang="0">
                    <a:pos x="T6" y="T7"/>
                  </a:cxn>
                  <a:cxn ang="0">
                    <a:pos x="T8" y="T9"/>
                  </a:cxn>
                  <a:cxn ang="0">
                    <a:pos x="T10" y="T11"/>
                  </a:cxn>
                </a:cxnLst>
                <a:rect l="0" t="0" r="r" b="b"/>
                <a:pathLst>
                  <a:path w="8" h="8">
                    <a:moveTo>
                      <a:pt x="4" y="8"/>
                    </a:moveTo>
                    <a:lnTo>
                      <a:pt x="0" y="8"/>
                    </a:lnTo>
                    <a:lnTo>
                      <a:pt x="0" y="4"/>
                    </a:lnTo>
                    <a:lnTo>
                      <a:pt x="8" y="4"/>
                    </a:lnTo>
                    <a:lnTo>
                      <a:pt x="4" y="0"/>
                    </a:lnTo>
                    <a:lnTo>
                      <a:pt x="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4214" name="Freeform 180">
                <a:extLst>
                  <a:ext uri="{FF2B5EF4-FFF2-40B4-BE49-F238E27FC236}">
                    <a16:creationId xmlns:a16="http://schemas.microsoft.com/office/drawing/2014/main" xmlns="" id="{9C3ACE24-6F46-4169-94D9-8EC7CF48FFB8}"/>
                  </a:ext>
                </a:extLst>
              </p:cNvPr>
              <p:cNvSpPr>
                <a:spLocks/>
              </p:cNvSpPr>
              <p:nvPr/>
            </p:nvSpPr>
            <p:spPr bwMode="auto">
              <a:xfrm>
                <a:off x="1169" y="1412"/>
                <a:ext cx="8" cy="8"/>
              </a:xfrm>
              <a:custGeom>
                <a:avLst/>
                <a:gdLst>
                  <a:gd name="T0" fmla="*/ 0 w 8"/>
                  <a:gd name="T1" fmla="*/ 4 h 8"/>
                  <a:gd name="T2" fmla="*/ 0 w 8"/>
                  <a:gd name="T3" fmla="*/ 0 h 8"/>
                  <a:gd name="T4" fmla="*/ 4 w 8"/>
                  <a:gd name="T5" fmla="*/ 0 h 8"/>
                  <a:gd name="T6" fmla="*/ 4 w 8"/>
                  <a:gd name="T7" fmla="*/ 8 h 8"/>
                  <a:gd name="T8" fmla="*/ 8 w 8"/>
                  <a:gd name="T9" fmla="*/ 4 h 8"/>
                  <a:gd name="T10" fmla="*/ 0 w 8"/>
                  <a:gd name="T11" fmla="*/ 4 h 8"/>
                </a:gdLst>
                <a:ahLst/>
                <a:cxnLst>
                  <a:cxn ang="0">
                    <a:pos x="T0" y="T1"/>
                  </a:cxn>
                  <a:cxn ang="0">
                    <a:pos x="T2" y="T3"/>
                  </a:cxn>
                  <a:cxn ang="0">
                    <a:pos x="T4" y="T5"/>
                  </a:cxn>
                  <a:cxn ang="0">
                    <a:pos x="T6" y="T7"/>
                  </a:cxn>
                  <a:cxn ang="0">
                    <a:pos x="T8" y="T9"/>
                  </a:cxn>
                  <a:cxn ang="0">
                    <a:pos x="T10" y="T11"/>
                  </a:cxn>
                </a:cxnLst>
                <a:rect l="0" t="0" r="r" b="b"/>
                <a:pathLst>
                  <a:path w="8" h="8">
                    <a:moveTo>
                      <a:pt x="0" y="4"/>
                    </a:moveTo>
                    <a:lnTo>
                      <a:pt x="0" y="0"/>
                    </a:lnTo>
                    <a:lnTo>
                      <a:pt x="4" y="0"/>
                    </a:lnTo>
                    <a:lnTo>
                      <a:pt x="4" y="8"/>
                    </a:lnTo>
                    <a:lnTo>
                      <a:pt x="8"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4215" name="Rectangle 181">
                <a:extLst>
                  <a:ext uri="{FF2B5EF4-FFF2-40B4-BE49-F238E27FC236}">
                    <a16:creationId xmlns:a16="http://schemas.microsoft.com/office/drawing/2014/main" xmlns="" id="{2BF0C2D5-A71F-433E-9D4D-5D5C0EC329CD}"/>
                  </a:ext>
                </a:extLst>
              </p:cNvPr>
              <p:cNvSpPr>
                <a:spLocks noChangeArrowheads="1"/>
              </p:cNvSpPr>
              <p:nvPr/>
            </p:nvSpPr>
            <p:spPr bwMode="auto">
              <a:xfrm>
                <a:off x="1441" y="1490"/>
                <a:ext cx="54"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4216" name="Rectangle 182">
                <a:extLst>
                  <a:ext uri="{FF2B5EF4-FFF2-40B4-BE49-F238E27FC236}">
                    <a16:creationId xmlns:a16="http://schemas.microsoft.com/office/drawing/2014/main" xmlns="" id="{10B15BE0-7F90-451A-8EB1-F38F1CCFE19D}"/>
                  </a:ext>
                </a:extLst>
              </p:cNvPr>
              <p:cNvSpPr>
                <a:spLocks noChangeArrowheads="1"/>
              </p:cNvSpPr>
              <p:nvPr/>
            </p:nvSpPr>
            <p:spPr bwMode="auto">
              <a:xfrm>
                <a:off x="1060" y="1494"/>
                <a:ext cx="11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p>
            </p:txBody>
          </p:sp>
          <p:sp>
            <p:nvSpPr>
              <p:cNvPr id="4217" name="Rectangle 183">
                <a:extLst>
                  <a:ext uri="{FF2B5EF4-FFF2-40B4-BE49-F238E27FC236}">
                    <a16:creationId xmlns:a16="http://schemas.microsoft.com/office/drawing/2014/main" xmlns="" id="{27D0445F-6E28-4774-A746-0316FE85674D}"/>
                  </a:ext>
                </a:extLst>
              </p:cNvPr>
              <p:cNvSpPr>
                <a:spLocks noChangeArrowheads="1"/>
              </p:cNvSpPr>
              <p:nvPr/>
            </p:nvSpPr>
            <p:spPr bwMode="auto">
              <a:xfrm>
                <a:off x="1272" y="1424"/>
                <a:ext cx="29"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000000"/>
                    </a:solidFill>
                    <a:effectLst/>
                    <a:latin typeface="Times New Roman" panose="02020603050405020304" pitchFamily="18" charset="0"/>
                  </a:rPr>
                  <a:t>P</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218" name="Rectangle 184">
                <a:extLst>
                  <a:ext uri="{FF2B5EF4-FFF2-40B4-BE49-F238E27FC236}">
                    <a16:creationId xmlns:a16="http://schemas.microsoft.com/office/drawing/2014/main" xmlns="" id="{CD5F3C0F-1FDC-4A38-A8B0-2524931CC689}"/>
                  </a:ext>
                </a:extLst>
              </p:cNvPr>
              <p:cNvSpPr>
                <a:spLocks noChangeArrowheads="1"/>
              </p:cNvSpPr>
              <p:nvPr/>
            </p:nvSpPr>
            <p:spPr bwMode="auto">
              <a:xfrm>
                <a:off x="1295" y="1424"/>
                <a:ext cx="26"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000000"/>
                    </a:solidFill>
                    <a:effectLst/>
                    <a:latin typeface="Times New Roman" panose="02020603050405020304" pitchFamily="18" charset="0"/>
                  </a:rPr>
                  <a:t>u</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219" name="Rectangle 185">
                <a:extLst>
                  <a:ext uri="{FF2B5EF4-FFF2-40B4-BE49-F238E27FC236}">
                    <a16:creationId xmlns:a16="http://schemas.microsoft.com/office/drawing/2014/main" xmlns="" id="{9CD94B7F-73CC-4683-9C02-84AFF2DE8C78}"/>
                  </a:ext>
                </a:extLst>
              </p:cNvPr>
              <p:cNvSpPr>
                <a:spLocks noChangeArrowheads="1"/>
              </p:cNvSpPr>
              <p:nvPr/>
            </p:nvSpPr>
            <p:spPr bwMode="auto">
              <a:xfrm>
                <a:off x="1316" y="1424"/>
                <a:ext cx="14"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000000"/>
                    </a:solidFill>
                    <a:effectLst/>
                    <a:latin typeface="Times New Roman" panose="02020603050405020304" pitchFamily="18" charset="0"/>
                  </a:rPr>
                  <a:t>l</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220" name="Rectangle 186">
                <a:extLst>
                  <a:ext uri="{FF2B5EF4-FFF2-40B4-BE49-F238E27FC236}">
                    <a16:creationId xmlns:a16="http://schemas.microsoft.com/office/drawing/2014/main" xmlns="" id="{C7593498-62DB-4924-9991-CC7EBB51A93D}"/>
                  </a:ext>
                </a:extLst>
              </p:cNvPr>
              <p:cNvSpPr>
                <a:spLocks noChangeArrowheads="1"/>
              </p:cNvSpPr>
              <p:nvPr/>
            </p:nvSpPr>
            <p:spPr bwMode="auto">
              <a:xfrm>
                <a:off x="1327" y="1424"/>
                <a:ext cx="2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000000"/>
                    </a:solidFill>
                    <a:effectLst/>
                    <a:latin typeface="Times New Roman" panose="02020603050405020304" pitchFamily="18" charset="0"/>
                  </a:rPr>
                  <a:t>s</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221" name="Rectangle 187">
                <a:extLst>
                  <a:ext uri="{FF2B5EF4-FFF2-40B4-BE49-F238E27FC236}">
                    <a16:creationId xmlns:a16="http://schemas.microsoft.com/office/drawing/2014/main" xmlns="" id="{8D593537-463A-4EB2-ABCB-5BB19A283E7C}"/>
                  </a:ext>
                </a:extLst>
              </p:cNvPr>
              <p:cNvSpPr>
                <a:spLocks noChangeArrowheads="1"/>
              </p:cNvSpPr>
              <p:nvPr/>
            </p:nvSpPr>
            <p:spPr bwMode="auto">
              <a:xfrm>
                <a:off x="1343" y="1424"/>
                <a:ext cx="22"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000000"/>
                    </a:solidFill>
                    <a:effectLst/>
                    <a:latin typeface="Times New Roman" panose="02020603050405020304" pitchFamily="18" charset="0"/>
                  </a:rPr>
                  <a:t>e</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222" name="Rectangle 188">
                <a:extLst>
                  <a:ext uri="{FF2B5EF4-FFF2-40B4-BE49-F238E27FC236}">
                    <a16:creationId xmlns:a16="http://schemas.microsoft.com/office/drawing/2014/main" xmlns="" id="{89F8231B-5E3A-4327-9E55-35000E546766}"/>
                  </a:ext>
                </a:extLst>
              </p:cNvPr>
              <p:cNvSpPr>
                <a:spLocks noChangeArrowheads="1"/>
              </p:cNvSpPr>
              <p:nvPr/>
            </p:nvSpPr>
            <p:spPr bwMode="auto">
              <a:xfrm>
                <a:off x="1239" y="1466"/>
                <a:ext cx="14"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000000"/>
                    </a:solidFill>
                    <a:effectLst/>
                    <a:latin typeface="Times New Roman" panose="02020603050405020304" pitchFamily="18" charset="0"/>
                  </a:rPr>
                  <a:t>t</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223" name="Rectangle 189">
                <a:extLst>
                  <a:ext uri="{FF2B5EF4-FFF2-40B4-BE49-F238E27FC236}">
                    <a16:creationId xmlns:a16="http://schemas.microsoft.com/office/drawing/2014/main" xmlns="" id="{0D34A046-C289-47FE-8C45-D81CABAED0B9}"/>
                  </a:ext>
                </a:extLst>
              </p:cNvPr>
              <p:cNvSpPr>
                <a:spLocks noChangeArrowheads="1"/>
              </p:cNvSpPr>
              <p:nvPr/>
            </p:nvSpPr>
            <p:spPr bwMode="auto">
              <a:xfrm>
                <a:off x="1250" y="1466"/>
                <a:ext cx="17"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000000"/>
                    </a:solidFill>
                    <a:effectLst/>
                    <a:latin typeface="Times New Roman" panose="02020603050405020304" pitchFamily="18" charset="0"/>
                  </a:rPr>
                  <a:t>r</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224" name="Rectangle 190">
                <a:extLst>
                  <a:ext uri="{FF2B5EF4-FFF2-40B4-BE49-F238E27FC236}">
                    <a16:creationId xmlns:a16="http://schemas.microsoft.com/office/drawing/2014/main" xmlns="" id="{36C40A81-92B3-40FB-9597-2B4CBEDEFD93}"/>
                  </a:ext>
                </a:extLst>
              </p:cNvPr>
              <p:cNvSpPr>
                <a:spLocks noChangeArrowheads="1"/>
              </p:cNvSpPr>
              <p:nvPr/>
            </p:nvSpPr>
            <p:spPr bwMode="auto">
              <a:xfrm>
                <a:off x="1264" y="1466"/>
                <a:ext cx="22"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000000"/>
                    </a:solidFill>
                    <a:effectLst/>
                    <a:latin typeface="Times New Roman" panose="02020603050405020304" pitchFamily="18" charset="0"/>
                  </a:rPr>
                  <a:t>a</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225" name="Rectangle 191">
                <a:extLst>
                  <a:ext uri="{FF2B5EF4-FFF2-40B4-BE49-F238E27FC236}">
                    <a16:creationId xmlns:a16="http://schemas.microsoft.com/office/drawing/2014/main" xmlns="" id="{D42C81BC-0EA2-4E8E-84C5-97209B6ADFB1}"/>
                  </a:ext>
                </a:extLst>
              </p:cNvPr>
              <p:cNvSpPr>
                <a:spLocks noChangeArrowheads="1"/>
              </p:cNvSpPr>
              <p:nvPr/>
            </p:nvSpPr>
            <p:spPr bwMode="auto">
              <a:xfrm>
                <a:off x="1282" y="1466"/>
                <a:ext cx="26"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000000"/>
                    </a:solidFill>
                    <a:effectLst/>
                    <a:latin typeface="Times New Roman" panose="02020603050405020304" pitchFamily="18" charset="0"/>
                  </a:rPr>
                  <a:t>n</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226" name="Rectangle 192">
                <a:extLst>
                  <a:ext uri="{FF2B5EF4-FFF2-40B4-BE49-F238E27FC236}">
                    <a16:creationId xmlns:a16="http://schemas.microsoft.com/office/drawing/2014/main" xmlns="" id="{B6B6D91F-149F-4086-9CB7-359D68012DCB}"/>
                  </a:ext>
                </a:extLst>
              </p:cNvPr>
              <p:cNvSpPr>
                <a:spLocks noChangeArrowheads="1"/>
              </p:cNvSpPr>
              <p:nvPr/>
            </p:nvSpPr>
            <p:spPr bwMode="auto">
              <a:xfrm>
                <a:off x="1303" y="1466"/>
                <a:ext cx="2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000000"/>
                    </a:solidFill>
                    <a:effectLst/>
                    <a:latin typeface="Times New Roman" panose="02020603050405020304" pitchFamily="18" charset="0"/>
                  </a:rPr>
                  <a:t>s</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227" name="Rectangle 193">
                <a:extLst>
                  <a:ext uri="{FF2B5EF4-FFF2-40B4-BE49-F238E27FC236}">
                    <a16:creationId xmlns:a16="http://schemas.microsoft.com/office/drawing/2014/main" xmlns="" id="{DFD072D3-E05A-4358-BD90-A90ECDFA6FE9}"/>
                  </a:ext>
                </a:extLst>
              </p:cNvPr>
              <p:cNvSpPr>
                <a:spLocks noChangeArrowheads="1"/>
              </p:cNvSpPr>
              <p:nvPr/>
            </p:nvSpPr>
            <p:spPr bwMode="auto">
              <a:xfrm>
                <a:off x="1319" y="1466"/>
                <a:ext cx="14"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000000"/>
                    </a:solidFill>
                    <a:effectLst/>
                    <a:latin typeface="Times New Roman" panose="02020603050405020304" pitchFamily="18" charset="0"/>
                  </a:rPr>
                  <a:t>i</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228" name="Rectangle 194">
                <a:extLst>
                  <a:ext uri="{FF2B5EF4-FFF2-40B4-BE49-F238E27FC236}">
                    <a16:creationId xmlns:a16="http://schemas.microsoft.com/office/drawing/2014/main" xmlns="" id="{E322207C-5382-4631-B7FD-B02B2643BC1E}"/>
                  </a:ext>
                </a:extLst>
              </p:cNvPr>
              <p:cNvSpPr>
                <a:spLocks noChangeArrowheads="1"/>
              </p:cNvSpPr>
              <p:nvPr/>
            </p:nvSpPr>
            <p:spPr bwMode="auto">
              <a:xfrm>
                <a:off x="1331" y="1466"/>
                <a:ext cx="14"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000000"/>
                    </a:solidFill>
                    <a:effectLst/>
                    <a:latin typeface="Times New Roman" panose="02020603050405020304" pitchFamily="18" charset="0"/>
                  </a:rPr>
                  <a:t>t</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229" name="Rectangle 195">
                <a:extLst>
                  <a:ext uri="{FF2B5EF4-FFF2-40B4-BE49-F238E27FC236}">
                    <a16:creationId xmlns:a16="http://schemas.microsoft.com/office/drawing/2014/main" xmlns="" id="{4083FF3F-5432-4E55-A370-FB2CD2BFD7C1}"/>
                  </a:ext>
                </a:extLst>
              </p:cNvPr>
              <p:cNvSpPr>
                <a:spLocks noChangeArrowheads="1"/>
              </p:cNvSpPr>
              <p:nvPr/>
            </p:nvSpPr>
            <p:spPr bwMode="auto">
              <a:xfrm>
                <a:off x="1342" y="1466"/>
                <a:ext cx="14"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err="1">
                    <a:ln>
                      <a:noFill/>
                    </a:ln>
                    <a:solidFill>
                      <a:srgbClr val="000000"/>
                    </a:solidFill>
                    <a:effectLst/>
                    <a:latin typeface="Times New Roman" panose="02020603050405020304" pitchFamily="18" charset="0"/>
                  </a:rPr>
                  <a:t>i</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4230" name="Rectangle 196">
                <a:extLst>
                  <a:ext uri="{FF2B5EF4-FFF2-40B4-BE49-F238E27FC236}">
                    <a16:creationId xmlns:a16="http://schemas.microsoft.com/office/drawing/2014/main" xmlns="" id="{16F8C903-E994-43F1-8779-A54E75BC0569}"/>
                  </a:ext>
                </a:extLst>
              </p:cNvPr>
              <p:cNvSpPr>
                <a:spLocks noChangeArrowheads="1"/>
              </p:cNvSpPr>
              <p:nvPr/>
            </p:nvSpPr>
            <p:spPr bwMode="auto">
              <a:xfrm>
                <a:off x="1354" y="1466"/>
                <a:ext cx="26"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000000"/>
                    </a:solidFill>
                    <a:effectLst/>
                    <a:latin typeface="Times New Roman" panose="02020603050405020304" pitchFamily="18" charset="0"/>
                  </a:rPr>
                  <a:t>o</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231" name="Rectangle 197">
                <a:extLst>
                  <a:ext uri="{FF2B5EF4-FFF2-40B4-BE49-F238E27FC236}">
                    <a16:creationId xmlns:a16="http://schemas.microsoft.com/office/drawing/2014/main" xmlns="" id="{5AF6AA44-6835-483E-9695-48F0F99159AC}"/>
                  </a:ext>
                </a:extLst>
              </p:cNvPr>
              <p:cNvSpPr>
                <a:spLocks noChangeArrowheads="1"/>
              </p:cNvSpPr>
              <p:nvPr/>
            </p:nvSpPr>
            <p:spPr bwMode="auto">
              <a:xfrm>
                <a:off x="1374" y="1466"/>
                <a:ext cx="26"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000000"/>
                    </a:solidFill>
                    <a:effectLst/>
                    <a:latin typeface="Times New Roman" panose="02020603050405020304" pitchFamily="18" charset="0"/>
                  </a:rPr>
                  <a:t>n</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232" name="Rectangle 198">
                <a:extLst>
                  <a:ext uri="{FF2B5EF4-FFF2-40B4-BE49-F238E27FC236}">
                    <a16:creationId xmlns:a16="http://schemas.microsoft.com/office/drawing/2014/main" xmlns="" id="{09C84DEA-DB4A-4ABF-80FB-3BFC05DC408F}"/>
                  </a:ext>
                </a:extLst>
              </p:cNvPr>
              <p:cNvSpPr>
                <a:spLocks noChangeArrowheads="1"/>
              </p:cNvSpPr>
              <p:nvPr/>
            </p:nvSpPr>
            <p:spPr bwMode="auto">
              <a:xfrm>
                <a:off x="1250" y="1507"/>
                <a:ext cx="26"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000000"/>
                    </a:solidFill>
                    <a:effectLst/>
                    <a:latin typeface="Times New Roman" panose="02020603050405020304" pitchFamily="18" charset="0"/>
                  </a:rPr>
                  <a:t>d</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233" name="Rectangle 199">
                <a:extLst>
                  <a:ext uri="{FF2B5EF4-FFF2-40B4-BE49-F238E27FC236}">
                    <a16:creationId xmlns:a16="http://schemas.microsoft.com/office/drawing/2014/main" xmlns="" id="{AACF649C-DB76-47C0-A159-7F8F0F4FFE4B}"/>
                  </a:ext>
                </a:extLst>
              </p:cNvPr>
              <p:cNvSpPr>
                <a:spLocks noChangeArrowheads="1"/>
              </p:cNvSpPr>
              <p:nvPr/>
            </p:nvSpPr>
            <p:spPr bwMode="auto">
              <a:xfrm>
                <a:off x="1271" y="1507"/>
                <a:ext cx="22"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000000"/>
                    </a:solidFill>
                    <a:effectLst/>
                    <a:latin typeface="Times New Roman" panose="02020603050405020304" pitchFamily="18" charset="0"/>
                  </a:rPr>
                  <a:t>e</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234" name="Rectangle 200">
                <a:extLst>
                  <a:ext uri="{FF2B5EF4-FFF2-40B4-BE49-F238E27FC236}">
                    <a16:creationId xmlns:a16="http://schemas.microsoft.com/office/drawing/2014/main" xmlns="" id="{BA7ECC42-1E5B-45B1-828A-46143D4BF2F2}"/>
                  </a:ext>
                </a:extLst>
              </p:cNvPr>
              <p:cNvSpPr>
                <a:spLocks noChangeArrowheads="1"/>
              </p:cNvSpPr>
              <p:nvPr/>
            </p:nvSpPr>
            <p:spPr bwMode="auto">
              <a:xfrm>
                <a:off x="1289" y="1507"/>
                <a:ext cx="14"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000000"/>
                    </a:solidFill>
                    <a:effectLst/>
                    <a:latin typeface="Times New Roman" panose="02020603050405020304" pitchFamily="18" charset="0"/>
                  </a:rPr>
                  <a:t>t</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235" name="Rectangle 201">
                <a:extLst>
                  <a:ext uri="{FF2B5EF4-FFF2-40B4-BE49-F238E27FC236}">
                    <a16:creationId xmlns:a16="http://schemas.microsoft.com/office/drawing/2014/main" xmlns="" id="{5A028828-1149-41F2-8BBA-96824A5B4F4E}"/>
                  </a:ext>
                </a:extLst>
              </p:cNvPr>
              <p:cNvSpPr>
                <a:spLocks noChangeArrowheads="1"/>
              </p:cNvSpPr>
              <p:nvPr/>
            </p:nvSpPr>
            <p:spPr bwMode="auto">
              <a:xfrm>
                <a:off x="1301" y="1507"/>
                <a:ext cx="22"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000000"/>
                    </a:solidFill>
                    <a:effectLst/>
                    <a:latin typeface="Times New Roman" panose="02020603050405020304" pitchFamily="18" charset="0"/>
                  </a:rPr>
                  <a:t>e</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236" name="Rectangle 202">
                <a:extLst>
                  <a:ext uri="{FF2B5EF4-FFF2-40B4-BE49-F238E27FC236}">
                    <a16:creationId xmlns:a16="http://schemas.microsoft.com/office/drawing/2014/main" xmlns="" id="{C636F65D-EB48-4AC0-8199-20C7846D72E2}"/>
                  </a:ext>
                </a:extLst>
              </p:cNvPr>
              <p:cNvSpPr>
                <a:spLocks noChangeArrowheads="1"/>
              </p:cNvSpPr>
              <p:nvPr/>
            </p:nvSpPr>
            <p:spPr bwMode="auto">
              <a:xfrm>
                <a:off x="1319" y="1507"/>
                <a:ext cx="22"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000000"/>
                    </a:solidFill>
                    <a:effectLst/>
                    <a:latin typeface="Times New Roman" panose="02020603050405020304" pitchFamily="18" charset="0"/>
                  </a:rPr>
                  <a:t>c</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237" name="Rectangle 203">
                <a:extLst>
                  <a:ext uri="{FF2B5EF4-FFF2-40B4-BE49-F238E27FC236}">
                    <a16:creationId xmlns:a16="http://schemas.microsoft.com/office/drawing/2014/main" xmlns="" id="{40837862-B99B-43D4-BD67-7D22072CD03B}"/>
                  </a:ext>
                </a:extLst>
              </p:cNvPr>
              <p:cNvSpPr>
                <a:spLocks noChangeArrowheads="1"/>
              </p:cNvSpPr>
              <p:nvPr/>
            </p:nvSpPr>
            <p:spPr bwMode="auto">
              <a:xfrm>
                <a:off x="1338" y="1507"/>
                <a:ext cx="14"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000000"/>
                    </a:solidFill>
                    <a:effectLst/>
                    <a:latin typeface="Times New Roman" panose="02020603050405020304" pitchFamily="18" charset="0"/>
                  </a:rPr>
                  <a:t>t</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238" name="Rectangle 204">
                <a:extLst>
                  <a:ext uri="{FF2B5EF4-FFF2-40B4-BE49-F238E27FC236}">
                    <a16:creationId xmlns:a16="http://schemas.microsoft.com/office/drawing/2014/main" xmlns="" id="{7592219A-208E-4CF9-BBC1-A896512E5252}"/>
                  </a:ext>
                </a:extLst>
              </p:cNvPr>
              <p:cNvSpPr>
                <a:spLocks noChangeArrowheads="1"/>
              </p:cNvSpPr>
              <p:nvPr/>
            </p:nvSpPr>
            <p:spPr bwMode="auto">
              <a:xfrm>
                <a:off x="1349" y="1507"/>
                <a:ext cx="26"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000000"/>
                    </a:solidFill>
                    <a:effectLst/>
                    <a:latin typeface="Times New Roman" panose="02020603050405020304" pitchFamily="18" charset="0"/>
                  </a:rPr>
                  <a:t>o</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4239" name="Rectangle 205">
                <a:extLst>
                  <a:ext uri="{FF2B5EF4-FFF2-40B4-BE49-F238E27FC236}">
                    <a16:creationId xmlns:a16="http://schemas.microsoft.com/office/drawing/2014/main" xmlns="" id="{ECF5894F-1085-4D47-95FB-FB3D639EB8D8}"/>
                  </a:ext>
                </a:extLst>
              </p:cNvPr>
              <p:cNvSpPr>
                <a:spLocks noChangeArrowheads="1"/>
              </p:cNvSpPr>
              <p:nvPr/>
            </p:nvSpPr>
            <p:spPr bwMode="auto">
              <a:xfrm>
                <a:off x="1370" y="1507"/>
                <a:ext cx="17"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000000"/>
                    </a:solidFill>
                    <a:effectLst/>
                    <a:latin typeface="Times New Roman" panose="02020603050405020304" pitchFamily="18" charset="0"/>
                  </a:rPr>
                  <a:t>r</a:t>
                </a:r>
                <a:endParaRPr kumimoji="0" lang="en-US" altLang="en-US" sz="4000" b="0" i="0" u="none" strike="noStrike" cap="none" normalizeH="0" baseline="0">
                  <a:ln>
                    <a:noFill/>
                  </a:ln>
                  <a:solidFill>
                    <a:schemeClr val="tx1"/>
                  </a:solidFill>
                  <a:effectLst/>
                  <a:latin typeface="Arial" panose="020B0604020202020204" pitchFamily="34" charset="0"/>
                </a:endParaRPr>
              </a:p>
            </p:txBody>
          </p:sp>
        </p:grpSp>
      </p:grpSp>
      <p:sp>
        <p:nvSpPr>
          <p:cNvPr id="4242" name="Rectangle 4241">
            <a:extLst>
              <a:ext uri="{FF2B5EF4-FFF2-40B4-BE49-F238E27FC236}">
                <a16:creationId xmlns:a16="http://schemas.microsoft.com/office/drawing/2014/main" xmlns="" id="{FC0A8519-FFFC-465C-92E8-67D92CBC1B40}"/>
              </a:ext>
            </a:extLst>
          </p:cNvPr>
          <p:cNvSpPr/>
          <p:nvPr/>
        </p:nvSpPr>
        <p:spPr>
          <a:xfrm>
            <a:off x="2779050" y="6153834"/>
            <a:ext cx="4572000" cy="646331"/>
          </a:xfrm>
          <a:prstGeom prst="rect">
            <a:avLst/>
          </a:prstGeom>
        </p:spPr>
        <p:txBody>
          <a:bodyPr>
            <a:spAutoFit/>
          </a:bodyPr>
          <a:lstStyle/>
          <a:p>
            <a:r>
              <a:rPr lang="en-US" b="1" dirty="0"/>
              <a:t>Fig: Truth Table</a:t>
            </a:r>
            <a:r>
              <a:rPr lang="en-US" dirty="0"/>
              <a:t/>
            </a:r>
            <a:br>
              <a:rPr lang="en-US" dirty="0"/>
            </a:br>
            <a:endParaRPr lang="en-US" dirty="0"/>
          </a:p>
        </p:txBody>
      </p:sp>
    </p:spTree>
    <p:extLst>
      <p:ext uri="{BB962C8B-B14F-4D97-AF65-F5344CB8AC3E}">
        <p14:creationId xmlns:p14="http://schemas.microsoft.com/office/powerpoint/2010/main" val="3420361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F192A1-8EBB-42DC-869A-0E514C76740C}"/>
              </a:ext>
            </a:extLst>
          </p:cNvPr>
          <p:cNvSpPr>
            <a:spLocks noGrp="1"/>
          </p:cNvSpPr>
          <p:nvPr>
            <p:ph type="title"/>
          </p:nvPr>
        </p:nvSpPr>
        <p:spPr>
          <a:xfrm>
            <a:off x="609599" y="152400"/>
            <a:ext cx="7772401" cy="990600"/>
          </a:xfrm>
        </p:spPr>
        <p:txBody>
          <a:bodyPr>
            <a:normAutofit/>
          </a:bodyPr>
          <a:lstStyle/>
          <a:p>
            <a:r>
              <a:rPr lang="en-US" sz="2800" dirty="0"/>
              <a:t>Characteristics Table and Characteristic Equation</a:t>
            </a:r>
          </a:p>
        </p:txBody>
      </p:sp>
      <p:graphicFrame>
        <p:nvGraphicFramePr>
          <p:cNvPr id="4" name="Content Placeholder 3">
            <a:extLst>
              <a:ext uri="{FF2B5EF4-FFF2-40B4-BE49-F238E27FC236}">
                <a16:creationId xmlns:a16="http://schemas.microsoft.com/office/drawing/2014/main" xmlns="" id="{0F18869C-410F-4080-BD85-838F6D81019A}"/>
              </a:ext>
            </a:extLst>
          </p:cNvPr>
          <p:cNvGraphicFramePr>
            <a:graphicFrameLocks noGrp="1"/>
          </p:cNvGraphicFramePr>
          <p:nvPr>
            <p:ph idx="1"/>
            <p:extLst>
              <p:ext uri="{D42A27DB-BD31-4B8C-83A1-F6EECF244321}">
                <p14:modId xmlns:p14="http://schemas.microsoft.com/office/powerpoint/2010/main" val="835445282"/>
              </p:ext>
            </p:extLst>
          </p:nvPr>
        </p:nvGraphicFramePr>
        <p:xfrm>
          <a:off x="838200" y="1409700"/>
          <a:ext cx="4648201" cy="4038599"/>
        </p:xfrm>
        <a:graphic>
          <a:graphicData uri="http://schemas.openxmlformats.org/drawingml/2006/table">
            <a:tbl>
              <a:tblPr/>
              <a:tblGrid>
                <a:gridCol w="652379">
                  <a:extLst>
                    <a:ext uri="{9D8B030D-6E8A-4147-A177-3AD203B41FA5}">
                      <a16:colId xmlns:a16="http://schemas.microsoft.com/office/drawing/2014/main" xmlns="" val="2728573539"/>
                    </a:ext>
                  </a:extLst>
                </a:gridCol>
                <a:gridCol w="652379">
                  <a:extLst>
                    <a:ext uri="{9D8B030D-6E8A-4147-A177-3AD203B41FA5}">
                      <a16:colId xmlns:a16="http://schemas.microsoft.com/office/drawing/2014/main" xmlns="" val="1010341581"/>
                    </a:ext>
                  </a:extLst>
                </a:gridCol>
                <a:gridCol w="652379">
                  <a:extLst>
                    <a:ext uri="{9D8B030D-6E8A-4147-A177-3AD203B41FA5}">
                      <a16:colId xmlns:a16="http://schemas.microsoft.com/office/drawing/2014/main" xmlns="" val="797135554"/>
                    </a:ext>
                  </a:extLst>
                </a:gridCol>
                <a:gridCol w="652379">
                  <a:extLst>
                    <a:ext uri="{9D8B030D-6E8A-4147-A177-3AD203B41FA5}">
                      <a16:colId xmlns:a16="http://schemas.microsoft.com/office/drawing/2014/main" xmlns="" val="2644193521"/>
                    </a:ext>
                  </a:extLst>
                </a:gridCol>
                <a:gridCol w="2038685">
                  <a:extLst>
                    <a:ext uri="{9D8B030D-6E8A-4147-A177-3AD203B41FA5}">
                      <a16:colId xmlns:a16="http://schemas.microsoft.com/office/drawing/2014/main" xmlns="" val="1363709668"/>
                    </a:ext>
                  </a:extLst>
                </a:gridCol>
              </a:tblGrid>
              <a:tr h="805811">
                <a:tc>
                  <a:txBody>
                    <a:bodyPr/>
                    <a:lstStyle/>
                    <a:p>
                      <a:pPr marL="0" marR="0" algn="ctr">
                        <a:lnSpc>
                          <a:spcPct val="110000"/>
                        </a:lnSpc>
                        <a:spcBef>
                          <a:spcPts val="200"/>
                        </a:spcBef>
                        <a:spcAft>
                          <a:spcPts val="2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lnSpc>
                          <a:spcPct val="110000"/>
                        </a:lnSpc>
                        <a:spcBef>
                          <a:spcPts val="200"/>
                        </a:spcBef>
                        <a:spcAft>
                          <a:spcPts val="2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lnSpc>
                          <a:spcPct val="110000"/>
                        </a:lnSpc>
                        <a:spcBef>
                          <a:spcPts val="200"/>
                        </a:spcBef>
                        <a:spcAft>
                          <a:spcPts val="200"/>
                        </a:spcAft>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Q</a:t>
                      </a:r>
                      <a:r>
                        <a:rPr lang="en-US" sz="1800" b="1" baseline="-25000" dirty="0" err="1">
                          <a:effectLst/>
                          <a:latin typeface="Times New Roman" panose="02020603050405020304" pitchFamily="18" charset="0"/>
                          <a:ea typeface="Calibri" panose="020F0502020204030204" pitchFamily="34" charset="0"/>
                          <a:cs typeface="Times New Roman" panose="02020603050405020304" pitchFamily="18" charset="0"/>
                        </a:rPr>
                        <a:t>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lnSpc>
                          <a:spcPct val="110000"/>
                        </a:lnSpc>
                        <a:spcBef>
                          <a:spcPts val="200"/>
                        </a:spcBef>
                        <a:spcAft>
                          <a:spcPts val="2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1800" b="1" baseline="-25000" dirty="0">
                          <a:effectLst/>
                          <a:latin typeface="Times New Roman" panose="02020603050405020304" pitchFamily="18" charset="0"/>
                          <a:ea typeface="Calibri" panose="020F0502020204030204" pitchFamily="34" charset="0"/>
                          <a:cs typeface="Times New Roman" panose="02020603050405020304" pitchFamily="18" charset="0"/>
                        </a:rPr>
                        <a:t>n+1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just">
                        <a:lnSpc>
                          <a:spcPct val="110000"/>
                        </a:lnSpc>
                        <a:spcBef>
                          <a:spcPts val="200"/>
                        </a:spcBef>
                        <a:spcAft>
                          <a:spcPts val="20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Remarks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extLst>
                  <a:ext uri="{0D108BD9-81ED-4DB2-BD59-A6C34878D82A}">
                    <a16:rowId xmlns:a16="http://schemas.microsoft.com/office/drawing/2014/main" xmlns="" val="1644637555"/>
                  </a:ext>
                </a:extLst>
              </a:tr>
              <a:tr h="510427">
                <a:tc>
                  <a:txBody>
                    <a:bodyPr/>
                    <a:lstStyle/>
                    <a:p>
                      <a:pPr marL="0" marR="0" algn="ctr">
                        <a:lnSpc>
                          <a:spcPct val="110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No change </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154850654"/>
                  </a:ext>
                </a:extLst>
              </a:tr>
              <a:tr h="387784">
                <a:tc>
                  <a:txBody>
                    <a:bodyPr/>
                    <a:lstStyle/>
                    <a:p>
                      <a:pPr marL="0" marR="0" algn="ctr">
                        <a:lnSpc>
                          <a:spcPct val="110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1</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200"/>
                        </a:spcBef>
                        <a:spcAft>
                          <a:spcPts val="2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200"/>
                        </a:spcBef>
                        <a:spcAft>
                          <a:spcPts val="2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 change</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067856690"/>
                  </a:ext>
                </a:extLst>
              </a:tr>
              <a:tr h="387784">
                <a:tc>
                  <a:txBody>
                    <a:bodyPr/>
                    <a:lstStyle/>
                    <a:p>
                      <a:pPr marL="0" marR="0" algn="ctr">
                        <a:lnSpc>
                          <a:spcPct val="110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1</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200"/>
                        </a:spcBef>
                        <a:spcAft>
                          <a:spcPts val="2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200"/>
                        </a:spcBef>
                        <a:spcAft>
                          <a:spcPts val="2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Reset</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48984399"/>
                  </a:ext>
                </a:extLst>
              </a:tr>
              <a:tr h="395067">
                <a:tc>
                  <a:txBody>
                    <a:bodyPr/>
                    <a:lstStyle/>
                    <a:p>
                      <a:pPr marL="0" marR="0" algn="ctr">
                        <a:lnSpc>
                          <a:spcPct val="110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1</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1</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200"/>
                        </a:spcBef>
                        <a:spcAft>
                          <a:spcPts val="2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200"/>
                        </a:spcBef>
                        <a:spcAft>
                          <a:spcPts val="2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Reset</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848973928"/>
                  </a:ext>
                </a:extLst>
              </a:tr>
              <a:tr h="381091">
                <a:tc>
                  <a:txBody>
                    <a:bodyPr/>
                    <a:lstStyle/>
                    <a:p>
                      <a:pPr marL="0" marR="0" algn="ctr">
                        <a:lnSpc>
                          <a:spcPct val="110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1</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1</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200"/>
                        </a:spcBef>
                        <a:spcAft>
                          <a:spcPts val="2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Set</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38292985"/>
                  </a:ext>
                </a:extLst>
              </a:tr>
              <a:tr h="387784">
                <a:tc>
                  <a:txBody>
                    <a:bodyPr/>
                    <a:lstStyle/>
                    <a:p>
                      <a:pPr marL="0" marR="0" algn="ctr">
                        <a:lnSpc>
                          <a:spcPct val="110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1</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1</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200"/>
                        </a:spcBef>
                        <a:spcAft>
                          <a:spcPts val="2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200"/>
                        </a:spcBef>
                        <a:spcAft>
                          <a:spcPts val="2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Set</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080005964"/>
                  </a:ext>
                </a:extLst>
              </a:tr>
              <a:tr h="387784">
                <a:tc>
                  <a:txBody>
                    <a:bodyPr/>
                    <a:lstStyle/>
                    <a:p>
                      <a:pPr marL="0" marR="0" algn="ctr">
                        <a:lnSpc>
                          <a:spcPct val="110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1</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1</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200"/>
                        </a:spcBef>
                        <a:spcAft>
                          <a:spcPts val="2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X</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200"/>
                        </a:spcBef>
                        <a:spcAft>
                          <a:spcPts val="2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Invalid</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435933539"/>
                  </a:ext>
                </a:extLst>
              </a:tr>
              <a:tr h="395067">
                <a:tc>
                  <a:txBody>
                    <a:bodyPr/>
                    <a:lstStyle/>
                    <a:p>
                      <a:pPr marL="0" marR="0" algn="ctr">
                        <a:lnSpc>
                          <a:spcPct val="110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1</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1</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1</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200"/>
                        </a:spcBef>
                        <a:spcAft>
                          <a:spcPts val="2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X</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200"/>
                        </a:spcBef>
                        <a:spcAft>
                          <a:spcPts val="2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Invalid</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80404068"/>
                  </a:ext>
                </a:extLst>
              </a:tr>
            </a:tbl>
          </a:graphicData>
        </a:graphic>
      </p:graphicFrame>
      <p:grpSp>
        <p:nvGrpSpPr>
          <p:cNvPr id="6" name="Group 3">
            <a:extLst>
              <a:ext uri="{FF2B5EF4-FFF2-40B4-BE49-F238E27FC236}">
                <a16:creationId xmlns:a16="http://schemas.microsoft.com/office/drawing/2014/main" xmlns="" id="{1FE83AB1-9CFB-4A6A-ADBB-9059930E3D83}"/>
              </a:ext>
            </a:extLst>
          </p:cNvPr>
          <p:cNvGrpSpPr>
            <a:grpSpLocks noChangeAspect="1"/>
          </p:cNvGrpSpPr>
          <p:nvPr/>
        </p:nvGrpSpPr>
        <p:grpSpPr bwMode="auto">
          <a:xfrm>
            <a:off x="1071563" y="5715003"/>
            <a:ext cx="7000875" cy="892176"/>
            <a:chOff x="675" y="3600"/>
            <a:chExt cx="4410" cy="562"/>
          </a:xfrm>
        </p:grpSpPr>
        <p:sp>
          <p:nvSpPr>
            <p:cNvPr id="7" name="AutoShape 2">
              <a:extLst>
                <a:ext uri="{FF2B5EF4-FFF2-40B4-BE49-F238E27FC236}">
                  <a16:creationId xmlns:a16="http://schemas.microsoft.com/office/drawing/2014/main" xmlns="" id="{842A6204-2DB3-48A9-ADC1-D5C5666FA38D}"/>
                </a:ext>
              </a:extLst>
            </p:cNvPr>
            <p:cNvSpPr>
              <a:spLocks noChangeAspect="1" noChangeArrowheads="1" noTextEdit="1"/>
            </p:cNvSpPr>
            <p:nvPr/>
          </p:nvSpPr>
          <p:spPr bwMode="auto">
            <a:xfrm>
              <a:off x="675" y="3600"/>
              <a:ext cx="4410"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4">
              <a:extLst>
                <a:ext uri="{FF2B5EF4-FFF2-40B4-BE49-F238E27FC236}">
                  <a16:creationId xmlns:a16="http://schemas.microsoft.com/office/drawing/2014/main" xmlns="" id="{603605CB-609A-45DD-A165-E93CC30BFA31}"/>
                </a:ext>
              </a:extLst>
            </p:cNvPr>
            <p:cNvSpPr>
              <a:spLocks noChangeArrowheads="1"/>
            </p:cNvSpPr>
            <p:nvPr/>
          </p:nvSpPr>
          <p:spPr bwMode="auto">
            <a:xfrm>
              <a:off x="675" y="3730"/>
              <a:ext cx="16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rPr>
                <a:t>Q</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xmlns="" id="{11EE4814-A983-472C-B8D8-A3F2930634F8}"/>
                </a:ext>
              </a:extLst>
            </p:cNvPr>
            <p:cNvSpPr>
              <a:spLocks noChangeArrowheads="1"/>
            </p:cNvSpPr>
            <p:nvPr/>
          </p:nvSpPr>
          <p:spPr bwMode="auto">
            <a:xfrm>
              <a:off x="777" y="3787"/>
              <a:ext cx="85"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xmlns="" id="{4C8D707A-1EB1-49DA-AA11-F8D3C2CD23F0}"/>
                </a:ext>
              </a:extLst>
            </p:cNvPr>
            <p:cNvSpPr>
              <a:spLocks noChangeArrowheads="1"/>
            </p:cNvSpPr>
            <p:nvPr/>
          </p:nvSpPr>
          <p:spPr bwMode="auto">
            <a:xfrm>
              <a:off x="823" y="3730"/>
              <a:ext cx="58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00"/>
                  </a:solidFill>
                  <a:effectLst/>
                  <a:latin typeface="Times New Roman" panose="02020603050405020304" pitchFamily="18" charset="0"/>
                </a:rPr>
                <a:t>+1 </a:t>
              </a:r>
              <a:r>
                <a:rPr kumimoji="0" lang="en-US" altLang="en-US" sz="1800" b="0" i="0" u="none" strike="noStrike" cap="none" normalizeH="0" baseline="0" dirty="0">
                  <a:ln>
                    <a:noFill/>
                  </a:ln>
                  <a:solidFill>
                    <a:srgbClr val="000000"/>
                  </a:solidFill>
                  <a:effectLst/>
                  <a:latin typeface="Times New Roman" panose="02020603050405020304" pitchFamily="18" charset="0"/>
                </a:rPr>
                <a:t>= S + Q</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xmlns="" id="{143A81B8-8648-441D-BE3B-0E50854BB9B1}"/>
                </a:ext>
              </a:extLst>
            </p:cNvPr>
            <p:cNvSpPr>
              <a:spLocks noChangeArrowheads="1"/>
            </p:cNvSpPr>
            <p:nvPr/>
          </p:nvSpPr>
          <p:spPr bwMode="auto">
            <a:xfrm>
              <a:off x="1457" y="3787"/>
              <a:ext cx="109"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n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8">
              <a:extLst>
                <a:ext uri="{FF2B5EF4-FFF2-40B4-BE49-F238E27FC236}">
                  <a16:creationId xmlns:a16="http://schemas.microsoft.com/office/drawing/2014/main" xmlns="" id="{029DEA65-613F-4E8C-B179-89ED5EE67EA7}"/>
                </a:ext>
              </a:extLst>
            </p:cNvPr>
            <p:cNvSpPr>
              <a:spLocks noChangeArrowheads="1"/>
            </p:cNvSpPr>
            <p:nvPr/>
          </p:nvSpPr>
          <p:spPr bwMode="auto">
            <a:xfrm>
              <a:off x="1525" y="3730"/>
              <a:ext cx="153"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9">
              <a:extLst>
                <a:ext uri="{FF2B5EF4-FFF2-40B4-BE49-F238E27FC236}">
                  <a16:creationId xmlns:a16="http://schemas.microsoft.com/office/drawing/2014/main" xmlns="" id="{D4E6DC05-1D4E-41A5-9A72-327D35989D37}"/>
                </a:ext>
              </a:extLst>
            </p:cNvPr>
            <p:cNvSpPr>
              <a:spLocks noChangeArrowheads="1"/>
            </p:cNvSpPr>
            <p:nvPr/>
          </p:nvSpPr>
          <p:spPr bwMode="auto">
            <a:xfrm>
              <a:off x="1544" y="3655"/>
              <a:ext cx="10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0">
              <a:extLst>
                <a:ext uri="{FF2B5EF4-FFF2-40B4-BE49-F238E27FC236}">
                  <a16:creationId xmlns:a16="http://schemas.microsoft.com/office/drawing/2014/main" xmlns="" id="{7C429C3B-7BBF-489D-AA6C-739F819EA2F2}"/>
                </a:ext>
              </a:extLst>
            </p:cNvPr>
            <p:cNvSpPr>
              <a:spLocks noChangeArrowheads="1"/>
            </p:cNvSpPr>
            <p:nvPr/>
          </p:nvSpPr>
          <p:spPr bwMode="auto">
            <a:xfrm>
              <a:off x="1619" y="3754"/>
              <a:ext cx="7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1">
              <a:extLst>
                <a:ext uri="{FF2B5EF4-FFF2-40B4-BE49-F238E27FC236}">
                  <a16:creationId xmlns:a16="http://schemas.microsoft.com/office/drawing/2014/main" xmlns="" id="{03145FB2-BBF9-4608-AFAE-67C3D97D9966}"/>
                </a:ext>
              </a:extLst>
            </p:cNvPr>
            <p:cNvSpPr>
              <a:spLocks noChangeArrowheads="1"/>
            </p:cNvSpPr>
            <p:nvPr/>
          </p:nvSpPr>
          <p:spPr bwMode="auto">
            <a:xfrm>
              <a:off x="1648" y="3730"/>
              <a:ext cx="9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2">
              <a:extLst>
                <a:ext uri="{FF2B5EF4-FFF2-40B4-BE49-F238E27FC236}">
                  <a16:creationId xmlns:a16="http://schemas.microsoft.com/office/drawing/2014/main" xmlns="" id="{9C2CFC5E-4350-4335-9685-EFCB9B722AD7}"/>
                </a:ext>
              </a:extLst>
            </p:cNvPr>
            <p:cNvSpPr>
              <a:spLocks noChangeArrowheads="1"/>
            </p:cNvSpPr>
            <p:nvPr/>
          </p:nvSpPr>
          <p:spPr bwMode="auto">
            <a:xfrm>
              <a:off x="675" y="3962"/>
              <a:ext cx="9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13">
              <a:extLst>
                <a:ext uri="{FF2B5EF4-FFF2-40B4-BE49-F238E27FC236}">
                  <a16:creationId xmlns:a16="http://schemas.microsoft.com/office/drawing/2014/main" xmlns="" id="{649540D0-48C3-4777-88C1-C43DAAE77249}"/>
                </a:ext>
              </a:extLst>
            </p:cNvPr>
            <p:cNvSpPr>
              <a:spLocks noChangeArrowheads="1"/>
            </p:cNvSpPr>
            <p:nvPr/>
          </p:nvSpPr>
          <p:spPr bwMode="auto">
            <a:xfrm>
              <a:off x="1185" y="3962"/>
              <a:ext cx="1983"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rPr>
                <a:t>This is the characteristic equation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14">
              <a:extLst>
                <a:ext uri="{FF2B5EF4-FFF2-40B4-BE49-F238E27FC236}">
                  <a16:creationId xmlns:a16="http://schemas.microsoft.com/office/drawing/2014/main" xmlns="" id="{E0D177FB-8B24-4312-9FC4-80ADD4AABD39}"/>
                </a:ext>
              </a:extLst>
            </p:cNvPr>
            <p:cNvSpPr>
              <a:spLocks noChangeArrowheads="1"/>
            </p:cNvSpPr>
            <p:nvPr/>
          </p:nvSpPr>
          <p:spPr bwMode="auto">
            <a:xfrm>
              <a:off x="3090" y="3962"/>
              <a:ext cx="91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rPr>
                <a:t>  of SR Flipflop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1512575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4C1F1B-34D8-4444-93A3-18F05B46FA2E}"/>
              </a:ext>
            </a:extLst>
          </p:cNvPr>
          <p:cNvSpPr>
            <a:spLocks noGrp="1"/>
          </p:cNvSpPr>
          <p:nvPr>
            <p:ph type="title"/>
          </p:nvPr>
        </p:nvSpPr>
        <p:spPr>
          <a:xfrm>
            <a:off x="609599" y="228600"/>
            <a:ext cx="6347713" cy="588037"/>
          </a:xfrm>
        </p:spPr>
        <p:txBody>
          <a:bodyPr>
            <a:normAutofit fontScale="90000"/>
          </a:bodyPr>
          <a:lstStyle/>
          <a:p>
            <a:r>
              <a:rPr lang="en-US" sz="2800" b="1" dirty="0"/>
              <a:t>Edge Triggered D Flipflop</a:t>
            </a:r>
            <a:r>
              <a:rPr lang="en-US" sz="2800" dirty="0"/>
              <a:t/>
            </a:r>
            <a:br>
              <a:rPr lang="en-US" sz="2800" dirty="0"/>
            </a:br>
            <a:endParaRPr lang="en-US" sz="2800" dirty="0"/>
          </a:p>
        </p:txBody>
      </p:sp>
      <p:sp>
        <p:nvSpPr>
          <p:cNvPr id="3" name="Content Placeholder 2">
            <a:extLst>
              <a:ext uri="{FF2B5EF4-FFF2-40B4-BE49-F238E27FC236}">
                <a16:creationId xmlns:a16="http://schemas.microsoft.com/office/drawing/2014/main" xmlns="" id="{09EB2421-B4BE-492B-A9A5-03E5BC09C748}"/>
              </a:ext>
            </a:extLst>
          </p:cNvPr>
          <p:cNvSpPr>
            <a:spLocks noGrp="1"/>
          </p:cNvSpPr>
          <p:nvPr>
            <p:ph idx="1"/>
          </p:nvPr>
        </p:nvSpPr>
        <p:spPr>
          <a:xfrm>
            <a:off x="609598" y="914400"/>
            <a:ext cx="8382001" cy="5126963"/>
          </a:xfrm>
        </p:spPr>
        <p:txBody>
          <a:bodyPr/>
          <a:lstStyle/>
          <a:p>
            <a:r>
              <a:rPr lang="en-US" dirty="0"/>
              <a:t>Improved version of SR flip flop</a:t>
            </a:r>
          </a:p>
          <a:p>
            <a:r>
              <a:rPr lang="en-US" dirty="0"/>
              <a:t>Avoids Invalid condition of SR flip flop</a:t>
            </a:r>
          </a:p>
        </p:txBody>
      </p:sp>
      <p:graphicFrame>
        <p:nvGraphicFramePr>
          <p:cNvPr id="207" name="Table 206">
            <a:extLst>
              <a:ext uri="{FF2B5EF4-FFF2-40B4-BE49-F238E27FC236}">
                <a16:creationId xmlns:a16="http://schemas.microsoft.com/office/drawing/2014/main" xmlns="" id="{20943BF2-46F3-4686-8BB5-F0FC3EA274B0}"/>
              </a:ext>
            </a:extLst>
          </p:cNvPr>
          <p:cNvGraphicFramePr>
            <a:graphicFrameLocks noGrp="1"/>
          </p:cNvGraphicFramePr>
          <p:nvPr>
            <p:extLst>
              <p:ext uri="{D42A27DB-BD31-4B8C-83A1-F6EECF244321}">
                <p14:modId xmlns:p14="http://schemas.microsoft.com/office/powerpoint/2010/main" val="1108821080"/>
              </p:ext>
            </p:extLst>
          </p:nvPr>
        </p:nvGraphicFramePr>
        <p:xfrm>
          <a:off x="5120933" y="4076949"/>
          <a:ext cx="3075436" cy="1725758"/>
        </p:xfrm>
        <a:graphic>
          <a:graphicData uri="http://schemas.openxmlformats.org/drawingml/2006/table">
            <a:tbl>
              <a:tblPr/>
              <a:tblGrid>
                <a:gridCol w="491917">
                  <a:extLst>
                    <a:ext uri="{9D8B030D-6E8A-4147-A177-3AD203B41FA5}">
                      <a16:colId xmlns:a16="http://schemas.microsoft.com/office/drawing/2014/main" xmlns="" val="2572681146"/>
                    </a:ext>
                  </a:extLst>
                </a:gridCol>
                <a:gridCol w="609600">
                  <a:extLst>
                    <a:ext uri="{9D8B030D-6E8A-4147-A177-3AD203B41FA5}">
                      <a16:colId xmlns:a16="http://schemas.microsoft.com/office/drawing/2014/main" xmlns="" val="3627014134"/>
                    </a:ext>
                  </a:extLst>
                </a:gridCol>
                <a:gridCol w="665070">
                  <a:extLst>
                    <a:ext uri="{9D8B030D-6E8A-4147-A177-3AD203B41FA5}">
                      <a16:colId xmlns:a16="http://schemas.microsoft.com/office/drawing/2014/main" xmlns="" val="1985501513"/>
                    </a:ext>
                  </a:extLst>
                </a:gridCol>
                <a:gridCol w="1308849">
                  <a:extLst>
                    <a:ext uri="{9D8B030D-6E8A-4147-A177-3AD203B41FA5}">
                      <a16:colId xmlns:a16="http://schemas.microsoft.com/office/drawing/2014/main" xmlns="" val="96136186"/>
                    </a:ext>
                  </a:extLst>
                </a:gridCol>
              </a:tblGrid>
              <a:tr h="405494">
                <a:tc>
                  <a:txBody>
                    <a:bodyPr/>
                    <a:lstStyle/>
                    <a:p>
                      <a:pPr marL="0" marR="0" algn="ctr">
                        <a:lnSpc>
                          <a:spcPct val="112000"/>
                        </a:lnSpc>
                        <a:spcBef>
                          <a:spcPts val="35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CP</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lnSpc>
                          <a:spcPct val="112000"/>
                        </a:lnSpc>
                        <a:spcBef>
                          <a:spcPts val="350"/>
                        </a:spcBef>
                        <a:spcAft>
                          <a:spcPts val="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lnSpc>
                          <a:spcPct val="112000"/>
                        </a:lnSpc>
                        <a:spcBef>
                          <a:spcPts val="350"/>
                        </a:spcBef>
                        <a:spcAft>
                          <a:spcPts val="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1400" b="1" baseline="-25000" dirty="0">
                          <a:effectLst/>
                          <a:latin typeface="Times New Roman" panose="02020603050405020304" pitchFamily="18" charset="0"/>
                          <a:ea typeface="Calibri" panose="020F0502020204030204" pitchFamily="34" charset="0"/>
                          <a:cs typeface="Times New Roman" panose="02020603050405020304" pitchFamily="18" charset="0"/>
                        </a:rPr>
                        <a:t>n+1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lnSpc>
                          <a:spcPct val="112000"/>
                        </a:lnSpc>
                        <a:spcBef>
                          <a:spcPts val="35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Remarks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extLst>
                  <a:ext uri="{0D108BD9-81ED-4DB2-BD59-A6C34878D82A}">
                    <a16:rowId xmlns:a16="http://schemas.microsoft.com/office/drawing/2014/main" xmlns="" val="2451206426"/>
                  </a:ext>
                </a:extLst>
              </a:tr>
              <a:tr h="445544">
                <a:tc>
                  <a:txBody>
                    <a:bodyPr/>
                    <a:lstStyle/>
                    <a:p>
                      <a:pPr marL="0" marR="0" algn="ctr">
                        <a:lnSpc>
                          <a:spcPct val="112000"/>
                        </a:lnSpc>
                        <a:spcBef>
                          <a:spcPts val="35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35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35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Q</a:t>
                      </a:r>
                      <a:r>
                        <a:rPr lang="en-US" sz="1400" baseline="-25000">
                          <a:effectLst/>
                          <a:latin typeface="Times New Roman" panose="02020603050405020304" pitchFamily="18" charset="0"/>
                          <a:ea typeface="Calibri" panose="020F0502020204030204" pitchFamily="34" charset="0"/>
                          <a:cs typeface="Times New Roman" panose="02020603050405020304" pitchFamily="18" charset="0"/>
                        </a:rPr>
                        <a:t>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35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 change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202453272"/>
                  </a:ext>
                </a:extLst>
              </a:tr>
              <a:tr h="437360">
                <a:tc>
                  <a:txBody>
                    <a:bodyPr/>
                    <a:lstStyle/>
                    <a:p>
                      <a:pPr marL="0" marR="0" algn="ctr">
                        <a:lnSpc>
                          <a:spcPct val="112000"/>
                        </a:lnSpc>
                        <a:spcBef>
                          <a:spcPts val="35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35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35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35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Same as 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025051924"/>
                  </a:ext>
                </a:extLst>
              </a:tr>
              <a:tr h="437360">
                <a:tc>
                  <a:txBody>
                    <a:bodyPr/>
                    <a:lstStyle/>
                    <a:p>
                      <a:pPr marL="0" marR="0" algn="ctr">
                        <a:lnSpc>
                          <a:spcPct val="112000"/>
                        </a:lnSpc>
                        <a:spcBef>
                          <a:spcPts val="35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35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35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35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Same as 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863060104"/>
                  </a:ext>
                </a:extLst>
              </a:tr>
            </a:tbl>
          </a:graphicData>
        </a:graphic>
      </p:graphicFrame>
      <p:grpSp>
        <p:nvGrpSpPr>
          <p:cNvPr id="208" name="Group 5">
            <a:extLst>
              <a:ext uri="{FF2B5EF4-FFF2-40B4-BE49-F238E27FC236}">
                <a16:creationId xmlns:a16="http://schemas.microsoft.com/office/drawing/2014/main" xmlns="" id="{22EBCF91-80FF-48D2-8947-88E2E76157C4}"/>
              </a:ext>
            </a:extLst>
          </p:cNvPr>
          <p:cNvGrpSpPr>
            <a:grpSpLocks noChangeAspect="1"/>
          </p:cNvGrpSpPr>
          <p:nvPr/>
        </p:nvGrpSpPr>
        <p:grpSpPr bwMode="auto">
          <a:xfrm>
            <a:off x="822038" y="1580292"/>
            <a:ext cx="7079317" cy="1839913"/>
            <a:chOff x="624" y="1200"/>
            <a:chExt cx="3888" cy="1159"/>
          </a:xfrm>
        </p:grpSpPr>
        <p:sp>
          <p:nvSpPr>
            <p:cNvPr id="209" name="AutoShape 4">
              <a:extLst>
                <a:ext uri="{FF2B5EF4-FFF2-40B4-BE49-F238E27FC236}">
                  <a16:creationId xmlns:a16="http://schemas.microsoft.com/office/drawing/2014/main" xmlns="" id="{DD3436B0-8963-4117-ABFA-BB4CC2D11EDE}"/>
                </a:ext>
              </a:extLst>
            </p:cNvPr>
            <p:cNvSpPr>
              <a:spLocks noChangeAspect="1" noChangeArrowheads="1" noTextEdit="1"/>
            </p:cNvSpPr>
            <p:nvPr/>
          </p:nvSpPr>
          <p:spPr bwMode="auto">
            <a:xfrm>
              <a:off x="624" y="1200"/>
              <a:ext cx="3888"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10" name="Group 206">
              <a:extLst>
                <a:ext uri="{FF2B5EF4-FFF2-40B4-BE49-F238E27FC236}">
                  <a16:creationId xmlns:a16="http://schemas.microsoft.com/office/drawing/2014/main" xmlns="" id="{B4319347-D3EA-44C5-9D38-539491E76F22}"/>
                </a:ext>
              </a:extLst>
            </p:cNvPr>
            <p:cNvGrpSpPr>
              <a:grpSpLocks/>
            </p:cNvGrpSpPr>
            <p:nvPr/>
          </p:nvGrpSpPr>
          <p:grpSpPr bwMode="auto">
            <a:xfrm>
              <a:off x="634" y="1244"/>
              <a:ext cx="3848" cy="1115"/>
              <a:chOff x="634" y="1244"/>
              <a:chExt cx="3848" cy="1115"/>
            </a:xfrm>
          </p:grpSpPr>
          <p:sp>
            <p:nvSpPr>
              <p:cNvPr id="226" name="Rectangle 6">
                <a:extLst>
                  <a:ext uri="{FF2B5EF4-FFF2-40B4-BE49-F238E27FC236}">
                    <a16:creationId xmlns:a16="http://schemas.microsoft.com/office/drawing/2014/main" xmlns="" id="{2DCA61CA-D04C-4472-AB4C-1D190C3C06ED}"/>
                  </a:ext>
                </a:extLst>
              </p:cNvPr>
              <p:cNvSpPr>
                <a:spLocks noChangeArrowheads="1"/>
              </p:cNvSpPr>
              <p:nvPr/>
            </p:nvSpPr>
            <p:spPr bwMode="auto">
              <a:xfrm>
                <a:off x="2280" y="1529"/>
                <a:ext cx="421"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Rectangle 7">
                <a:extLst>
                  <a:ext uri="{FF2B5EF4-FFF2-40B4-BE49-F238E27FC236}">
                    <a16:creationId xmlns:a16="http://schemas.microsoft.com/office/drawing/2014/main" xmlns="" id="{1A5D6952-4E19-42C9-8D0C-927DFA4D66D1}"/>
                  </a:ext>
                </a:extLst>
              </p:cNvPr>
              <p:cNvSpPr>
                <a:spLocks noChangeArrowheads="1"/>
              </p:cNvSpPr>
              <p:nvPr/>
            </p:nvSpPr>
            <p:spPr bwMode="auto">
              <a:xfrm>
                <a:off x="2696" y="1534"/>
                <a:ext cx="11" cy="36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8">
                <a:extLst>
                  <a:ext uri="{FF2B5EF4-FFF2-40B4-BE49-F238E27FC236}">
                    <a16:creationId xmlns:a16="http://schemas.microsoft.com/office/drawing/2014/main" xmlns="" id="{8D7960F3-14A3-4D7D-B721-01862B039F03}"/>
                  </a:ext>
                </a:extLst>
              </p:cNvPr>
              <p:cNvSpPr>
                <a:spLocks/>
              </p:cNvSpPr>
              <p:nvPr/>
            </p:nvSpPr>
            <p:spPr bwMode="auto">
              <a:xfrm>
                <a:off x="2696" y="1529"/>
                <a:ext cx="11" cy="9"/>
              </a:xfrm>
              <a:custGeom>
                <a:avLst/>
                <a:gdLst>
                  <a:gd name="T0" fmla="*/ 5 w 11"/>
                  <a:gd name="T1" fmla="*/ 0 h 18"/>
                  <a:gd name="T2" fmla="*/ 5 w 11"/>
                  <a:gd name="T3" fmla="*/ 18 h 18"/>
                  <a:gd name="T4" fmla="*/ 0 w 11"/>
                  <a:gd name="T5" fmla="*/ 10 h 18"/>
                  <a:gd name="T6" fmla="*/ 11 w 11"/>
                  <a:gd name="T7" fmla="*/ 10 h 18"/>
                  <a:gd name="T8" fmla="*/ 11 w 11"/>
                  <a:gd name="T9" fmla="*/ 0 h 18"/>
                  <a:gd name="T10" fmla="*/ 5 w 11"/>
                  <a:gd name="T11" fmla="*/ 0 h 18"/>
                </a:gdLst>
                <a:ahLst/>
                <a:cxnLst>
                  <a:cxn ang="0">
                    <a:pos x="T0" y="T1"/>
                  </a:cxn>
                  <a:cxn ang="0">
                    <a:pos x="T2" y="T3"/>
                  </a:cxn>
                  <a:cxn ang="0">
                    <a:pos x="T4" y="T5"/>
                  </a:cxn>
                  <a:cxn ang="0">
                    <a:pos x="T6" y="T7"/>
                  </a:cxn>
                  <a:cxn ang="0">
                    <a:pos x="T8" y="T9"/>
                  </a:cxn>
                  <a:cxn ang="0">
                    <a:pos x="T10" y="T11"/>
                  </a:cxn>
                </a:cxnLst>
                <a:rect l="0" t="0" r="r" b="b"/>
                <a:pathLst>
                  <a:path w="11" h="18">
                    <a:moveTo>
                      <a:pt x="5" y="0"/>
                    </a:moveTo>
                    <a:lnTo>
                      <a:pt x="5" y="18"/>
                    </a:lnTo>
                    <a:lnTo>
                      <a:pt x="0" y="10"/>
                    </a:lnTo>
                    <a:lnTo>
                      <a:pt x="11" y="10"/>
                    </a:lnTo>
                    <a:lnTo>
                      <a:pt x="11"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Rectangle 9">
                <a:extLst>
                  <a:ext uri="{FF2B5EF4-FFF2-40B4-BE49-F238E27FC236}">
                    <a16:creationId xmlns:a16="http://schemas.microsoft.com/office/drawing/2014/main" xmlns="" id="{22A724D4-62D0-45C9-8F88-76C39BCF38CB}"/>
                  </a:ext>
                </a:extLst>
              </p:cNvPr>
              <p:cNvSpPr>
                <a:spLocks noChangeArrowheads="1"/>
              </p:cNvSpPr>
              <p:nvPr/>
            </p:nvSpPr>
            <p:spPr bwMode="auto">
              <a:xfrm>
                <a:off x="2280" y="1897"/>
                <a:ext cx="421"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10">
                <a:extLst>
                  <a:ext uri="{FF2B5EF4-FFF2-40B4-BE49-F238E27FC236}">
                    <a16:creationId xmlns:a16="http://schemas.microsoft.com/office/drawing/2014/main" xmlns="" id="{8E392C15-0A37-46C5-8500-9D6878EE7FEE}"/>
                  </a:ext>
                </a:extLst>
              </p:cNvPr>
              <p:cNvSpPr>
                <a:spLocks/>
              </p:cNvSpPr>
              <p:nvPr/>
            </p:nvSpPr>
            <p:spPr bwMode="auto">
              <a:xfrm>
                <a:off x="2696" y="1897"/>
                <a:ext cx="11" cy="10"/>
              </a:xfrm>
              <a:custGeom>
                <a:avLst/>
                <a:gdLst>
                  <a:gd name="T0" fmla="*/ 11 w 11"/>
                  <a:gd name="T1" fmla="*/ 12 h 20"/>
                  <a:gd name="T2" fmla="*/ 0 w 11"/>
                  <a:gd name="T3" fmla="*/ 12 h 20"/>
                  <a:gd name="T4" fmla="*/ 5 w 11"/>
                  <a:gd name="T5" fmla="*/ 0 h 20"/>
                  <a:gd name="T6" fmla="*/ 5 w 11"/>
                  <a:gd name="T7" fmla="*/ 20 h 20"/>
                  <a:gd name="T8" fmla="*/ 11 w 11"/>
                  <a:gd name="T9" fmla="*/ 20 h 20"/>
                  <a:gd name="T10" fmla="*/ 11 w 11"/>
                  <a:gd name="T11" fmla="*/ 12 h 20"/>
                </a:gdLst>
                <a:ahLst/>
                <a:cxnLst>
                  <a:cxn ang="0">
                    <a:pos x="T0" y="T1"/>
                  </a:cxn>
                  <a:cxn ang="0">
                    <a:pos x="T2" y="T3"/>
                  </a:cxn>
                  <a:cxn ang="0">
                    <a:pos x="T4" y="T5"/>
                  </a:cxn>
                  <a:cxn ang="0">
                    <a:pos x="T6" y="T7"/>
                  </a:cxn>
                  <a:cxn ang="0">
                    <a:pos x="T8" y="T9"/>
                  </a:cxn>
                  <a:cxn ang="0">
                    <a:pos x="T10" y="T11"/>
                  </a:cxn>
                </a:cxnLst>
                <a:rect l="0" t="0" r="r" b="b"/>
                <a:pathLst>
                  <a:path w="11" h="20">
                    <a:moveTo>
                      <a:pt x="11" y="12"/>
                    </a:moveTo>
                    <a:lnTo>
                      <a:pt x="0" y="12"/>
                    </a:lnTo>
                    <a:lnTo>
                      <a:pt x="5" y="0"/>
                    </a:lnTo>
                    <a:lnTo>
                      <a:pt x="5" y="20"/>
                    </a:lnTo>
                    <a:lnTo>
                      <a:pt x="11" y="20"/>
                    </a:lnTo>
                    <a:lnTo>
                      <a:pt x="11"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Rectangle 11">
                <a:extLst>
                  <a:ext uri="{FF2B5EF4-FFF2-40B4-BE49-F238E27FC236}">
                    <a16:creationId xmlns:a16="http://schemas.microsoft.com/office/drawing/2014/main" xmlns="" id="{98335A31-5C0D-4A4E-BF02-837DA6C4DF76}"/>
                  </a:ext>
                </a:extLst>
              </p:cNvPr>
              <p:cNvSpPr>
                <a:spLocks noChangeArrowheads="1"/>
              </p:cNvSpPr>
              <p:nvPr/>
            </p:nvSpPr>
            <p:spPr bwMode="auto">
              <a:xfrm>
                <a:off x="2275" y="1534"/>
                <a:ext cx="10" cy="36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12">
                <a:extLst>
                  <a:ext uri="{FF2B5EF4-FFF2-40B4-BE49-F238E27FC236}">
                    <a16:creationId xmlns:a16="http://schemas.microsoft.com/office/drawing/2014/main" xmlns="" id="{024ECC31-7AA0-4049-958A-41EC96F62275}"/>
                  </a:ext>
                </a:extLst>
              </p:cNvPr>
              <p:cNvSpPr>
                <a:spLocks/>
              </p:cNvSpPr>
              <p:nvPr/>
            </p:nvSpPr>
            <p:spPr bwMode="auto">
              <a:xfrm>
                <a:off x="2275" y="1897"/>
                <a:ext cx="10" cy="10"/>
              </a:xfrm>
              <a:custGeom>
                <a:avLst/>
                <a:gdLst>
                  <a:gd name="T0" fmla="*/ 5 w 10"/>
                  <a:gd name="T1" fmla="*/ 20 h 20"/>
                  <a:gd name="T2" fmla="*/ 5 w 10"/>
                  <a:gd name="T3" fmla="*/ 0 h 20"/>
                  <a:gd name="T4" fmla="*/ 10 w 10"/>
                  <a:gd name="T5" fmla="*/ 12 h 20"/>
                  <a:gd name="T6" fmla="*/ 0 w 10"/>
                  <a:gd name="T7" fmla="*/ 12 h 20"/>
                  <a:gd name="T8" fmla="*/ 0 w 10"/>
                  <a:gd name="T9" fmla="*/ 20 h 20"/>
                  <a:gd name="T10" fmla="*/ 5 w 10"/>
                  <a:gd name="T11" fmla="*/ 20 h 20"/>
                </a:gdLst>
                <a:ahLst/>
                <a:cxnLst>
                  <a:cxn ang="0">
                    <a:pos x="T0" y="T1"/>
                  </a:cxn>
                  <a:cxn ang="0">
                    <a:pos x="T2" y="T3"/>
                  </a:cxn>
                  <a:cxn ang="0">
                    <a:pos x="T4" y="T5"/>
                  </a:cxn>
                  <a:cxn ang="0">
                    <a:pos x="T6" y="T7"/>
                  </a:cxn>
                  <a:cxn ang="0">
                    <a:pos x="T8" y="T9"/>
                  </a:cxn>
                  <a:cxn ang="0">
                    <a:pos x="T10" y="T11"/>
                  </a:cxn>
                </a:cxnLst>
                <a:rect l="0" t="0" r="r" b="b"/>
                <a:pathLst>
                  <a:path w="10" h="20">
                    <a:moveTo>
                      <a:pt x="5" y="20"/>
                    </a:moveTo>
                    <a:lnTo>
                      <a:pt x="5" y="0"/>
                    </a:lnTo>
                    <a:lnTo>
                      <a:pt x="10" y="12"/>
                    </a:lnTo>
                    <a:lnTo>
                      <a:pt x="0" y="12"/>
                    </a:lnTo>
                    <a:lnTo>
                      <a:pt x="0" y="20"/>
                    </a:lnTo>
                    <a:lnTo>
                      <a:pt x="5"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3">
                <a:extLst>
                  <a:ext uri="{FF2B5EF4-FFF2-40B4-BE49-F238E27FC236}">
                    <a16:creationId xmlns:a16="http://schemas.microsoft.com/office/drawing/2014/main" xmlns="" id="{2E49A3EB-BB31-43A0-9845-6444385584C0}"/>
                  </a:ext>
                </a:extLst>
              </p:cNvPr>
              <p:cNvSpPr>
                <a:spLocks/>
              </p:cNvSpPr>
              <p:nvPr/>
            </p:nvSpPr>
            <p:spPr bwMode="auto">
              <a:xfrm>
                <a:off x="2275" y="1529"/>
                <a:ext cx="10" cy="9"/>
              </a:xfrm>
              <a:custGeom>
                <a:avLst/>
                <a:gdLst>
                  <a:gd name="T0" fmla="*/ 0 w 10"/>
                  <a:gd name="T1" fmla="*/ 10 h 18"/>
                  <a:gd name="T2" fmla="*/ 10 w 10"/>
                  <a:gd name="T3" fmla="*/ 10 h 18"/>
                  <a:gd name="T4" fmla="*/ 5 w 10"/>
                  <a:gd name="T5" fmla="*/ 18 h 18"/>
                  <a:gd name="T6" fmla="*/ 5 w 10"/>
                  <a:gd name="T7" fmla="*/ 0 h 18"/>
                  <a:gd name="T8" fmla="*/ 0 w 10"/>
                  <a:gd name="T9" fmla="*/ 0 h 18"/>
                  <a:gd name="T10" fmla="*/ 0 w 10"/>
                  <a:gd name="T11" fmla="*/ 10 h 18"/>
                </a:gdLst>
                <a:ahLst/>
                <a:cxnLst>
                  <a:cxn ang="0">
                    <a:pos x="T0" y="T1"/>
                  </a:cxn>
                  <a:cxn ang="0">
                    <a:pos x="T2" y="T3"/>
                  </a:cxn>
                  <a:cxn ang="0">
                    <a:pos x="T4" y="T5"/>
                  </a:cxn>
                  <a:cxn ang="0">
                    <a:pos x="T6" y="T7"/>
                  </a:cxn>
                  <a:cxn ang="0">
                    <a:pos x="T8" y="T9"/>
                  </a:cxn>
                  <a:cxn ang="0">
                    <a:pos x="T10" y="T11"/>
                  </a:cxn>
                </a:cxnLst>
                <a:rect l="0" t="0" r="r" b="b"/>
                <a:pathLst>
                  <a:path w="10" h="18">
                    <a:moveTo>
                      <a:pt x="0" y="10"/>
                    </a:moveTo>
                    <a:lnTo>
                      <a:pt x="10" y="10"/>
                    </a:lnTo>
                    <a:lnTo>
                      <a:pt x="5" y="18"/>
                    </a:lnTo>
                    <a:lnTo>
                      <a:pt x="5" y="0"/>
                    </a:lnTo>
                    <a:lnTo>
                      <a:pt x="0"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Rectangle 14">
                <a:extLst>
                  <a:ext uri="{FF2B5EF4-FFF2-40B4-BE49-F238E27FC236}">
                    <a16:creationId xmlns:a16="http://schemas.microsoft.com/office/drawing/2014/main" xmlns="" id="{8CEBCC05-E1F9-4AB8-B9E3-0BB7E559C2A4}"/>
                  </a:ext>
                </a:extLst>
              </p:cNvPr>
              <p:cNvSpPr>
                <a:spLocks noChangeArrowheads="1"/>
              </p:cNvSpPr>
              <p:nvPr/>
            </p:nvSpPr>
            <p:spPr bwMode="auto">
              <a:xfrm>
                <a:off x="2707" y="1625"/>
                <a:ext cx="248"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Rectangle 15">
                <a:extLst>
                  <a:ext uri="{FF2B5EF4-FFF2-40B4-BE49-F238E27FC236}">
                    <a16:creationId xmlns:a16="http://schemas.microsoft.com/office/drawing/2014/main" xmlns="" id="{81129BC4-8588-4C74-9327-BDE06259F761}"/>
                  </a:ext>
                </a:extLst>
              </p:cNvPr>
              <p:cNvSpPr>
                <a:spLocks noChangeArrowheads="1"/>
              </p:cNvSpPr>
              <p:nvPr/>
            </p:nvSpPr>
            <p:spPr bwMode="auto">
              <a:xfrm>
                <a:off x="2707" y="1815"/>
                <a:ext cx="255"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Rectangle 16">
                <a:extLst>
                  <a:ext uri="{FF2B5EF4-FFF2-40B4-BE49-F238E27FC236}">
                    <a16:creationId xmlns:a16="http://schemas.microsoft.com/office/drawing/2014/main" xmlns="" id="{A867DE21-4813-495C-BF11-E5F1087AA348}"/>
                  </a:ext>
                </a:extLst>
              </p:cNvPr>
              <p:cNvSpPr>
                <a:spLocks noChangeArrowheads="1"/>
              </p:cNvSpPr>
              <p:nvPr/>
            </p:nvSpPr>
            <p:spPr bwMode="auto">
              <a:xfrm>
                <a:off x="2002" y="1584"/>
                <a:ext cx="273"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Rectangle 17">
                <a:extLst>
                  <a:ext uri="{FF2B5EF4-FFF2-40B4-BE49-F238E27FC236}">
                    <a16:creationId xmlns:a16="http://schemas.microsoft.com/office/drawing/2014/main" xmlns="" id="{7CCAA7EF-D6DA-4A75-92AB-B482220A5B65}"/>
                  </a:ext>
                </a:extLst>
              </p:cNvPr>
              <p:cNvSpPr>
                <a:spLocks noChangeArrowheads="1"/>
              </p:cNvSpPr>
              <p:nvPr/>
            </p:nvSpPr>
            <p:spPr bwMode="auto">
              <a:xfrm>
                <a:off x="2002" y="1833"/>
                <a:ext cx="273"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Rectangle 18">
                <a:extLst>
                  <a:ext uri="{FF2B5EF4-FFF2-40B4-BE49-F238E27FC236}">
                    <a16:creationId xmlns:a16="http://schemas.microsoft.com/office/drawing/2014/main" xmlns="" id="{5F40913C-C17F-473A-A3A5-2F0719ED54F5}"/>
                  </a:ext>
                </a:extLst>
              </p:cNvPr>
              <p:cNvSpPr>
                <a:spLocks noChangeArrowheads="1"/>
              </p:cNvSpPr>
              <p:nvPr/>
            </p:nvSpPr>
            <p:spPr bwMode="auto">
              <a:xfrm>
                <a:off x="2313" y="1776"/>
                <a:ext cx="3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S</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239" name="Rectangle 19">
                <a:extLst>
                  <a:ext uri="{FF2B5EF4-FFF2-40B4-BE49-F238E27FC236}">
                    <a16:creationId xmlns:a16="http://schemas.microsoft.com/office/drawing/2014/main" xmlns="" id="{915BBBBB-BD01-4F37-BBBC-100437ACEE31}"/>
                  </a:ext>
                </a:extLst>
              </p:cNvPr>
              <p:cNvSpPr>
                <a:spLocks noChangeArrowheads="1"/>
              </p:cNvSpPr>
              <p:nvPr/>
            </p:nvSpPr>
            <p:spPr bwMode="auto">
              <a:xfrm>
                <a:off x="2302" y="1541"/>
                <a:ext cx="4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R</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240" name="Rectangle 20">
                <a:extLst>
                  <a:ext uri="{FF2B5EF4-FFF2-40B4-BE49-F238E27FC236}">
                    <a16:creationId xmlns:a16="http://schemas.microsoft.com/office/drawing/2014/main" xmlns="" id="{76D3A755-5DC0-4656-806D-A505AA3B1876}"/>
                  </a:ext>
                </a:extLst>
              </p:cNvPr>
              <p:cNvSpPr>
                <a:spLocks noChangeArrowheads="1"/>
              </p:cNvSpPr>
              <p:nvPr/>
            </p:nvSpPr>
            <p:spPr bwMode="auto">
              <a:xfrm>
                <a:off x="2607" y="1769"/>
                <a:ext cx="5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Q</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241" name="Rectangle 21">
                <a:extLst>
                  <a:ext uri="{FF2B5EF4-FFF2-40B4-BE49-F238E27FC236}">
                    <a16:creationId xmlns:a16="http://schemas.microsoft.com/office/drawing/2014/main" xmlns="" id="{394F40A3-D49B-44F5-857C-DBF9A6B7C848}"/>
                  </a:ext>
                </a:extLst>
              </p:cNvPr>
              <p:cNvSpPr>
                <a:spLocks noChangeArrowheads="1"/>
              </p:cNvSpPr>
              <p:nvPr/>
            </p:nvSpPr>
            <p:spPr bwMode="auto">
              <a:xfrm>
                <a:off x="2601" y="1769"/>
                <a:ext cx="7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Rectangle 22">
                <a:extLst>
                  <a:ext uri="{FF2B5EF4-FFF2-40B4-BE49-F238E27FC236}">
                    <a16:creationId xmlns:a16="http://schemas.microsoft.com/office/drawing/2014/main" xmlns="" id="{C3AE93A5-3EEA-4D3F-8A76-A30701CE41EB}"/>
                  </a:ext>
                </a:extLst>
              </p:cNvPr>
              <p:cNvSpPr>
                <a:spLocks noChangeArrowheads="1"/>
              </p:cNvSpPr>
              <p:nvPr/>
            </p:nvSpPr>
            <p:spPr bwMode="auto">
              <a:xfrm>
                <a:off x="2601" y="1597"/>
                <a:ext cx="5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Q</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243" name="Freeform 23">
                <a:extLst>
                  <a:ext uri="{FF2B5EF4-FFF2-40B4-BE49-F238E27FC236}">
                    <a16:creationId xmlns:a16="http://schemas.microsoft.com/office/drawing/2014/main" xmlns="" id="{E995C7B4-881F-410B-A74D-B123E202EF86}"/>
                  </a:ext>
                </a:extLst>
              </p:cNvPr>
              <p:cNvSpPr>
                <a:spLocks/>
              </p:cNvSpPr>
              <p:nvPr/>
            </p:nvSpPr>
            <p:spPr bwMode="auto">
              <a:xfrm>
                <a:off x="1890" y="1525"/>
                <a:ext cx="29" cy="13"/>
              </a:xfrm>
              <a:custGeom>
                <a:avLst/>
                <a:gdLst>
                  <a:gd name="T0" fmla="*/ 3 w 29"/>
                  <a:gd name="T1" fmla="*/ 26 h 26"/>
                  <a:gd name="T2" fmla="*/ 17 w 29"/>
                  <a:gd name="T3" fmla="*/ 20 h 26"/>
                  <a:gd name="T4" fmla="*/ 22 w 29"/>
                  <a:gd name="T5" fmla="*/ 20 h 26"/>
                  <a:gd name="T6" fmla="*/ 29 w 29"/>
                  <a:gd name="T7" fmla="*/ 18 h 26"/>
                  <a:gd name="T8" fmla="*/ 29 w 29"/>
                  <a:gd name="T9" fmla="*/ 0 h 26"/>
                  <a:gd name="T10" fmla="*/ 22 w 29"/>
                  <a:gd name="T11" fmla="*/ 1 h 26"/>
                  <a:gd name="T12" fmla="*/ 15 w 29"/>
                  <a:gd name="T13" fmla="*/ 1 h 26"/>
                  <a:gd name="T14" fmla="*/ 0 w 29"/>
                  <a:gd name="T15" fmla="*/ 8 h 26"/>
                  <a:gd name="T16" fmla="*/ 3 w 29"/>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6">
                    <a:moveTo>
                      <a:pt x="3" y="26"/>
                    </a:moveTo>
                    <a:lnTo>
                      <a:pt x="17" y="20"/>
                    </a:lnTo>
                    <a:lnTo>
                      <a:pt x="22" y="20"/>
                    </a:lnTo>
                    <a:lnTo>
                      <a:pt x="29" y="18"/>
                    </a:lnTo>
                    <a:lnTo>
                      <a:pt x="29" y="0"/>
                    </a:lnTo>
                    <a:lnTo>
                      <a:pt x="22" y="1"/>
                    </a:lnTo>
                    <a:lnTo>
                      <a:pt x="15" y="1"/>
                    </a:lnTo>
                    <a:lnTo>
                      <a:pt x="0" y="8"/>
                    </a:lnTo>
                    <a:lnTo>
                      <a:pt x="3"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24">
                <a:extLst>
                  <a:ext uri="{FF2B5EF4-FFF2-40B4-BE49-F238E27FC236}">
                    <a16:creationId xmlns:a16="http://schemas.microsoft.com/office/drawing/2014/main" xmlns="" id="{632379F7-8E7E-44AE-8062-792D04DE7EEB}"/>
                  </a:ext>
                </a:extLst>
              </p:cNvPr>
              <p:cNvSpPr>
                <a:spLocks/>
              </p:cNvSpPr>
              <p:nvPr/>
            </p:nvSpPr>
            <p:spPr bwMode="auto">
              <a:xfrm>
                <a:off x="1918" y="1525"/>
                <a:ext cx="90" cy="74"/>
              </a:xfrm>
              <a:custGeom>
                <a:avLst/>
                <a:gdLst>
                  <a:gd name="T0" fmla="*/ 0 w 90"/>
                  <a:gd name="T1" fmla="*/ 18 h 149"/>
                  <a:gd name="T2" fmla="*/ 8 w 90"/>
                  <a:gd name="T3" fmla="*/ 20 h 149"/>
                  <a:gd name="T4" fmla="*/ 16 w 90"/>
                  <a:gd name="T5" fmla="*/ 21 h 149"/>
                  <a:gd name="T6" fmla="*/ 25 w 90"/>
                  <a:gd name="T7" fmla="*/ 25 h 149"/>
                  <a:gd name="T8" fmla="*/ 30 w 90"/>
                  <a:gd name="T9" fmla="*/ 28 h 149"/>
                  <a:gd name="T10" fmla="*/ 37 w 90"/>
                  <a:gd name="T11" fmla="*/ 33 h 149"/>
                  <a:gd name="T12" fmla="*/ 43 w 90"/>
                  <a:gd name="T13" fmla="*/ 40 h 149"/>
                  <a:gd name="T14" fmla="*/ 49 w 90"/>
                  <a:gd name="T15" fmla="*/ 48 h 149"/>
                  <a:gd name="T16" fmla="*/ 55 w 90"/>
                  <a:gd name="T17" fmla="*/ 57 h 149"/>
                  <a:gd name="T18" fmla="*/ 60 w 90"/>
                  <a:gd name="T19" fmla="*/ 67 h 149"/>
                  <a:gd name="T20" fmla="*/ 64 w 90"/>
                  <a:gd name="T21" fmla="*/ 75 h 149"/>
                  <a:gd name="T22" fmla="*/ 68 w 90"/>
                  <a:gd name="T23" fmla="*/ 87 h 149"/>
                  <a:gd name="T24" fmla="*/ 71 w 90"/>
                  <a:gd name="T25" fmla="*/ 97 h 149"/>
                  <a:gd name="T26" fmla="*/ 74 w 90"/>
                  <a:gd name="T27" fmla="*/ 109 h 149"/>
                  <a:gd name="T28" fmla="*/ 76 w 90"/>
                  <a:gd name="T29" fmla="*/ 122 h 149"/>
                  <a:gd name="T30" fmla="*/ 76 w 90"/>
                  <a:gd name="T31" fmla="*/ 135 h 149"/>
                  <a:gd name="T32" fmla="*/ 78 w 90"/>
                  <a:gd name="T33" fmla="*/ 149 h 149"/>
                  <a:gd name="T34" fmla="*/ 90 w 90"/>
                  <a:gd name="T35" fmla="*/ 145 h 149"/>
                  <a:gd name="T36" fmla="*/ 88 w 90"/>
                  <a:gd name="T37" fmla="*/ 132 h 149"/>
                  <a:gd name="T38" fmla="*/ 87 w 90"/>
                  <a:gd name="T39" fmla="*/ 117 h 149"/>
                  <a:gd name="T40" fmla="*/ 86 w 90"/>
                  <a:gd name="T41" fmla="*/ 103 h 149"/>
                  <a:gd name="T42" fmla="*/ 82 w 90"/>
                  <a:gd name="T43" fmla="*/ 88 h 149"/>
                  <a:gd name="T44" fmla="*/ 78 w 90"/>
                  <a:gd name="T45" fmla="*/ 77 h 149"/>
                  <a:gd name="T46" fmla="*/ 74 w 90"/>
                  <a:gd name="T47" fmla="*/ 67 h 149"/>
                  <a:gd name="T48" fmla="*/ 68 w 90"/>
                  <a:gd name="T49" fmla="*/ 55 h 149"/>
                  <a:gd name="T50" fmla="*/ 63 w 90"/>
                  <a:gd name="T51" fmla="*/ 42 h 149"/>
                  <a:gd name="T52" fmla="*/ 57 w 90"/>
                  <a:gd name="T53" fmla="*/ 33 h 149"/>
                  <a:gd name="T54" fmla="*/ 49 w 90"/>
                  <a:gd name="T55" fmla="*/ 25 h 149"/>
                  <a:gd name="T56" fmla="*/ 42 w 90"/>
                  <a:gd name="T57" fmla="*/ 18 h 149"/>
                  <a:gd name="T58" fmla="*/ 35 w 90"/>
                  <a:gd name="T59" fmla="*/ 13 h 149"/>
                  <a:gd name="T60" fmla="*/ 27 w 90"/>
                  <a:gd name="T61" fmla="*/ 6 h 149"/>
                  <a:gd name="T62" fmla="*/ 20 w 90"/>
                  <a:gd name="T63" fmla="*/ 5 h 149"/>
                  <a:gd name="T64" fmla="*/ 9 w 90"/>
                  <a:gd name="T65" fmla="*/ 1 h 149"/>
                  <a:gd name="T66" fmla="*/ 1 w 90"/>
                  <a:gd name="T67" fmla="*/ 0 h 149"/>
                  <a:gd name="T68" fmla="*/ 0 w 90"/>
                  <a:gd name="T69" fmla="*/ 1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0" h="149">
                    <a:moveTo>
                      <a:pt x="0" y="18"/>
                    </a:moveTo>
                    <a:lnTo>
                      <a:pt x="8" y="20"/>
                    </a:lnTo>
                    <a:lnTo>
                      <a:pt x="16" y="21"/>
                    </a:lnTo>
                    <a:lnTo>
                      <a:pt x="25" y="25"/>
                    </a:lnTo>
                    <a:lnTo>
                      <a:pt x="30" y="28"/>
                    </a:lnTo>
                    <a:lnTo>
                      <a:pt x="37" y="33"/>
                    </a:lnTo>
                    <a:lnTo>
                      <a:pt x="43" y="40"/>
                    </a:lnTo>
                    <a:lnTo>
                      <a:pt x="49" y="48"/>
                    </a:lnTo>
                    <a:lnTo>
                      <a:pt x="55" y="57"/>
                    </a:lnTo>
                    <a:lnTo>
                      <a:pt x="60" y="67"/>
                    </a:lnTo>
                    <a:lnTo>
                      <a:pt x="64" y="75"/>
                    </a:lnTo>
                    <a:lnTo>
                      <a:pt x="68" y="87"/>
                    </a:lnTo>
                    <a:lnTo>
                      <a:pt x="71" y="97"/>
                    </a:lnTo>
                    <a:lnTo>
                      <a:pt x="74" y="109"/>
                    </a:lnTo>
                    <a:lnTo>
                      <a:pt x="76" y="122"/>
                    </a:lnTo>
                    <a:lnTo>
                      <a:pt x="76" y="135"/>
                    </a:lnTo>
                    <a:lnTo>
                      <a:pt x="78" y="149"/>
                    </a:lnTo>
                    <a:lnTo>
                      <a:pt x="90" y="145"/>
                    </a:lnTo>
                    <a:lnTo>
                      <a:pt x="88" y="132"/>
                    </a:lnTo>
                    <a:lnTo>
                      <a:pt x="87" y="117"/>
                    </a:lnTo>
                    <a:lnTo>
                      <a:pt x="86" y="103"/>
                    </a:lnTo>
                    <a:lnTo>
                      <a:pt x="82" y="88"/>
                    </a:lnTo>
                    <a:lnTo>
                      <a:pt x="78" y="77"/>
                    </a:lnTo>
                    <a:lnTo>
                      <a:pt x="74" y="67"/>
                    </a:lnTo>
                    <a:lnTo>
                      <a:pt x="68" y="55"/>
                    </a:lnTo>
                    <a:lnTo>
                      <a:pt x="63" y="42"/>
                    </a:lnTo>
                    <a:lnTo>
                      <a:pt x="57" y="33"/>
                    </a:lnTo>
                    <a:lnTo>
                      <a:pt x="49" y="25"/>
                    </a:lnTo>
                    <a:lnTo>
                      <a:pt x="42" y="18"/>
                    </a:lnTo>
                    <a:lnTo>
                      <a:pt x="35" y="13"/>
                    </a:lnTo>
                    <a:lnTo>
                      <a:pt x="27" y="6"/>
                    </a:lnTo>
                    <a:lnTo>
                      <a:pt x="20" y="5"/>
                    </a:lnTo>
                    <a:lnTo>
                      <a:pt x="9" y="1"/>
                    </a:lnTo>
                    <a:lnTo>
                      <a:pt x="1" y="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25">
                <a:extLst>
                  <a:ext uri="{FF2B5EF4-FFF2-40B4-BE49-F238E27FC236}">
                    <a16:creationId xmlns:a16="http://schemas.microsoft.com/office/drawing/2014/main" xmlns="" id="{B745786D-41D0-41E2-B097-43F4FD164F83}"/>
                  </a:ext>
                </a:extLst>
              </p:cNvPr>
              <p:cNvSpPr>
                <a:spLocks/>
              </p:cNvSpPr>
              <p:nvPr/>
            </p:nvSpPr>
            <p:spPr bwMode="auto">
              <a:xfrm>
                <a:off x="1918" y="1525"/>
                <a:ext cx="1" cy="9"/>
              </a:xfrm>
              <a:custGeom>
                <a:avLst/>
                <a:gdLst>
                  <a:gd name="T0" fmla="*/ 1 w 1"/>
                  <a:gd name="T1" fmla="*/ 0 h 18"/>
                  <a:gd name="T2" fmla="*/ 1 w 1"/>
                  <a:gd name="T3" fmla="*/ 18 h 18"/>
                  <a:gd name="T4" fmla="*/ 0 w 1"/>
                  <a:gd name="T5" fmla="*/ 18 h 18"/>
                  <a:gd name="T6" fmla="*/ 1 w 1"/>
                  <a:gd name="T7" fmla="*/ 0 h 18"/>
                </a:gdLst>
                <a:ahLst/>
                <a:cxnLst>
                  <a:cxn ang="0">
                    <a:pos x="T0" y="T1"/>
                  </a:cxn>
                  <a:cxn ang="0">
                    <a:pos x="T2" y="T3"/>
                  </a:cxn>
                  <a:cxn ang="0">
                    <a:pos x="T4" y="T5"/>
                  </a:cxn>
                  <a:cxn ang="0">
                    <a:pos x="T6" y="T7"/>
                  </a:cxn>
                </a:cxnLst>
                <a:rect l="0" t="0" r="r" b="b"/>
                <a:pathLst>
                  <a:path w="1" h="18">
                    <a:moveTo>
                      <a:pt x="1" y="0"/>
                    </a:moveTo>
                    <a:lnTo>
                      <a:pt x="1" y="18"/>
                    </a:lnTo>
                    <a:lnTo>
                      <a:pt x="0" y="18"/>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26">
                <a:extLst>
                  <a:ext uri="{FF2B5EF4-FFF2-40B4-BE49-F238E27FC236}">
                    <a16:creationId xmlns:a16="http://schemas.microsoft.com/office/drawing/2014/main" xmlns="" id="{F4D7FBD9-3CD9-4AC4-A198-1C2C468D249A}"/>
                  </a:ext>
                </a:extLst>
              </p:cNvPr>
              <p:cNvSpPr>
                <a:spLocks/>
              </p:cNvSpPr>
              <p:nvPr/>
            </p:nvSpPr>
            <p:spPr bwMode="auto">
              <a:xfrm>
                <a:off x="1918" y="1598"/>
                <a:ext cx="90" cy="74"/>
              </a:xfrm>
              <a:custGeom>
                <a:avLst/>
                <a:gdLst>
                  <a:gd name="T0" fmla="*/ 78 w 90"/>
                  <a:gd name="T1" fmla="*/ 0 h 149"/>
                  <a:gd name="T2" fmla="*/ 76 w 90"/>
                  <a:gd name="T3" fmla="*/ 17 h 149"/>
                  <a:gd name="T4" fmla="*/ 76 w 90"/>
                  <a:gd name="T5" fmla="*/ 29 h 149"/>
                  <a:gd name="T6" fmla="*/ 74 w 90"/>
                  <a:gd name="T7" fmla="*/ 41 h 149"/>
                  <a:gd name="T8" fmla="*/ 71 w 90"/>
                  <a:gd name="T9" fmla="*/ 52 h 149"/>
                  <a:gd name="T10" fmla="*/ 68 w 90"/>
                  <a:gd name="T11" fmla="*/ 62 h 149"/>
                  <a:gd name="T12" fmla="*/ 64 w 90"/>
                  <a:gd name="T13" fmla="*/ 76 h 149"/>
                  <a:gd name="T14" fmla="*/ 60 w 90"/>
                  <a:gd name="T15" fmla="*/ 84 h 149"/>
                  <a:gd name="T16" fmla="*/ 55 w 90"/>
                  <a:gd name="T17" fmla="*/ 94 h 149"/>
                  <a:gd name="T18" fmla="*/ 49 w 90"/>
                  <a:gd name="T19" fmla="*/ 102 h 149"/>
                  <a:gd name="T20" fmla="*/ 43 w 90"/>
                  <a:gd name="T21" fmla="*/ 109 h 149"/>
                  <a:gd name="T22" fmla="*/ 37 w 90"/>
                  <a:gd name="T23" fmla="*/ 116 h 149"/>
                  <a:gd name="T24" fmla="*/ 30 w 90"/>
                  <a:gd name="T25" fmla="*/ 123 h 149"/>
                  <a:gd name="T26" fmla="*/ 24 w 90"/>
                  <a:gd name="T27" fmla="*/ 128 h 149"/>
                  <a:gd name="T28" fmla="*/ 16 w 90"/>
                  <a:gd name="T29" fmla="*/ 129 h 149"/>
                  <a:gd name="T30" fmla="*/ 8 w 90"/>
                  <a:gd name="T31" fmla="*/ 131 h 149"/>
                  <a:gd name="T32" fmla="*/ 0 w 90"/>
                  <a:gd name="T33" fmla="*/ 133 h 149"/>
                  <a:gd name="T34" fmla="*/ 1 w 90"/>
                  <a:gd name="T35" fmla="*/ 149 h 149"/>
                  <a:gd name="T36" fmla="*/ 9 w 90"/>
                  <a:gd name="T37" fmla="*/ 149 h 149"/>
                  <a:gd name="T38" fmla="*/ 20 w 90"/>
                  <a:gd name="T39" fmla="*/ 146 h 149"/>
                  <a:gd name="T40" fmla="*/ 27 w 90"/>
                  <a:gd name="T41" fmla="*/ 143 h 149"/>
                  <a:gd name="T42" fmla="*/ 35 w 90"/>
                  <a:gd name="T43" fmla="*/ 138 h 149"/>
                  <a:gd name="T44" fmla="*/ 42 w 90"/>
                  <a:gd name="T45" fmla="*/ 133 h 149"/>
                  <a:gd name="T46" fmla="*/ 51 w 90"/>
                  <a:gd name="T47" fmla="*/ 124 h 149"/>
                  <a:gd name="T48" fmla="*/ 57 w 90"/>
                  <a:gd name="T49" fmla="*/ 116 h 149"/>
                  <a:gd name="T50" fmla="*/ 63 w 90"/>
                  <a:gd name="T51" fmla="*/ 108 h 149"/>
                  <a:gd name="T52" fmla="*/ 68 w 90"/>
                  <a:gd name="T53" fmla="*/ 96 h 149"/>
                  <a:gd name="T54" fmla="*/ 74 w 90"/>
                  <a:gd name="T55" fmla="*/ 84 h 149"/>
                  <a:gd name="T56" fmla="*/ 78 w 90"/>
                  <a:gd name="T57" fmla="*/ 74 h 149"/>
                  <a:gd name="T58" fmla="*/ 82 w 90"/>
                  <a:gd name="T59" fmla="*/ 59 h 149"/>
                  <a:gd name="T60" fmla="*/ 86 w 90"/>
                  <a:gd name="T61" fmla="*/ 46 h 149"/>
                  <a:gd name="T62" fmla="*/ 87 w 90"/>
                  <a:gd name="T63" fmla="*/ 32 h 149"/>
                  <a:gd name="T64" fmla="*/ 88 w 90"/>
                  <a:gd name="T65" fmla="*/ 19 h 149"/>
                  <a:gd name="T66" fmla="*/ 90 w 90"/>
                  <a:gd name="T67" fmla="*/ 0 h 149"/>
                  <a:gd name="T68" fmla="*/ 78 w 90"/>
                  <a:gd name="T6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0" h="149">
                    <a:moveTo>
                      <a:pt x="78" y="0"/>
                    </a:moveTo>
                    <a:lnTo>
                      <a:pt x="76" y="17"/>
                    </a:lnTo>
                    <a:lnTo>
                      <a:pt x="76" y="29"/>
                    </a:lnTo>
                    <a:lnTo>
                      <a:pt x="74" y="41"/>
                    </a:lnTo>
                    <a:lnTo>
                      <a:pt x="71" y="52"/>
                    </a:lnTo>
                    <a:lnTo>
                      <a:pt x="68" y="62"/>
                    </a:lnTo>
                    <a:lnTo>
                      <a:pt x="64" y="76"/>
                    </a:lnTo>
                    <a:lnTo>
                      <a:pt x="60" y="84"/>
                    </a:lnTo>
                    <a:lnTo>
                      <a:pt x="55" y="94"/>
                    </a:lnTo>
                    <a:lnTo>
                      <a:pt x="49" y="102"/>
                    </a:lnTo>
                    <a:lnTo>
                      <a:pt x="43" y="109"/>
                    </a:lnTo>
                    <a:lnTo>
                      <a:pt x="37" y="116"/>
                    </a:lnTo>
                    <a:lnTo>
                      <a:pt x="30" y="123"/>
                    </a:lnTo>
                    <a:lnTo>
                      <a:pt x="24" y="128"/>
                    </a:lnTo>
                    <a:lnTo>
                      <a:pt x="16" y="129"/>
                    </a:lnTo>
                    <a:lnTo>
                      <a:pt x="8" y="131"/>
                    </a:lnTo>
                    <a:lnTo>
                      <a:pt x="0" y="133"/>
                    </a:lnTo>
                    <a:lnTo>
                      <a:pt x="1" y="149"/>
                    </a:lnTo>
                    <a:lnTo>
                      <a:pt x="9" y="149"/>
                    </a:lnTo>
                    <a:lnTo>
                      <a:pt x="20" y="146"/>
                    </a:lnTo>
                    <a:lnTo>
                      <a:pt x="27" y="143"/>
                    </a:lnTo>
                    <a:lnTo>
                      <a:pt x="35" y="138"/>
                    </a:lnTo>
                    <a:lnTo>
                      <a:pt x="42" y="133"/>
                    </a:lnTo>
                    <a:lnTo>
                      <a:pt x="51" y="124"/>
                    </a:lnTo>
                    <a:lnTo>
                      <a:pt x="57" y="116"/>
                    </a:lnTo>
                    <a:lnTo>
                      <a:pt x="63" y="108"/>
                    </a:lnTo>
                    <a:lnTo>
                      <a:pt x="68" y="96"/>
                    </a:lnTo>
                    <a:lnTo>
                      <a:pt x="74" y="84"/>
                    </a:lnTo>
                    <a:lnTo>
                      <a:pt x="78" y="74"/>
                    </a:lnTo>
                    <a:lnTo>
                      <a:pt x="82" y="59"/>
                    </a:lnTo>
                    <a:lnTo>
                      <a:pt x="86" y="46"/>
                    </a:lnTo>
                    <a:lnTo>
                      <a:pt x="87" y="32"/>
                    </a:lnTo>
                    <a:lnTo>
                      <a:pt x="88" y="19"/>
                    </a:lnTo>
                    <a:lnTo>
                      <a:pt x="90" y="0"/>
                    </a:lnTo>
                    <a:lnTo>
                      <a:pt x="7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27">
                <a:extLst>
                  <a:ext uri="{FF2B5EF4-FFF2-40B4-BE49-F238E27FC236}">
                    <a16:creationId xmlns:a16="http://schemas.microsoft.com/office/drawing/2014/main" xmlns="" id="{53FBEE4B-5D4F-492C-9B84-8B5E3197744F}"/>
                  </a:ext>
                </a:extLst>
              </p:cNvPr>
              <p:cNvSpPr>
                <a:spLocks/>
              </p:cNvSpPr>
              <p:nvPr/>
            </p:nvSpPr>
            <p:spPr bwMode="auto">
              <a:xfrm>
                <a:off x="1996" y="1598"/>
                <a:ext cx="12" cy="1"/>
              </a:xfrm>
              <a:custGeom>
                <a:avLst/>
                <a:gdLst>
                  <a:gd name="T0" fmla="*/ 12 w 12"/>
                  <a:gd name="T1" fmla="*/ 0 h 4"/>
                  <a:gd name="T2" fmla="*/ 0 w 12"/>
                  <a:gd name="T3" fmla="*/ 4 h 4"/>
                  <a:gd name="T4" fmla="*/ 0 w 12"/>
                  <a:gd name="T5" fmla="*/ 0 h 4"/>
                  <a:gd name="T6" fmla="*/ 12 w 12"/>
                  <a:gd name="T7" fmla="*/ 0 h 4"/>
                </a:gdLst>
                <a:ahLst/>
                <a:cxnLst>
                  <a:cxn ang="0">
                    <a:pos x="T0" y="T1"/>
                  </a:cxn>
                  <a:cxn ang="0">
                    <a:pos x="T2" y="T3"/>
                  </a:cxn>
                  <a:cxn ang="0">
                    <a:pos x="T4" y="T5"/>
                  </a:cxn>
                  <a:cxn ang="0">
                    <a:pos x="T6" y="T7"/>
                  </a:cxn>
                </a:cxnLst>
                <a:rect l="0" t="0" r="r" b="b"/>
                <a:pathLst>
                  <a:path w="12" h="4">
                    <a:moveTo>
                      <a:pt x="12" y="0"/>
                    </a:moveTo>
                    <a:lnTo>
                      <a:pt x="0" y="4"/>
                    </a:lnTo>
                    <a:lnTo>
                      <a:pt x="0"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28">
                <a:extLst>
                  <a:ext uri="{FF2B5EF4-FFF2-40B4-BE49-F238E27FC236}">
                    <a16:creationId xmlns:a16="http://schemas.microsoft.com/office/drawing/2014/main" xmlns="" id="{CA558177-8123-4DCA-AB87-8D6E2A323AD7}"/>
                  </a:ext>
                </a:extLst>
              </p:cNvPr>
              <p:cNvSpPr>
                <a:spLocks/>
              </p:cNvSpPr>
              <p:nvPr/>
            </p:nvSpPr>
            <p:spPr bwMode="auto">
              <a:xfrm>
                <a:off x="1889" y="1660"/>
                <a:ext cx="30" cy="12"/>
              </a:xfrm>
              <a:custGeom>
                <a:avLst/>
                <a:gdLst>
                  <a:gd name="T0" fmla="*/ 30 w 30"/>
                  <a:gd name="T1" fmla="*/ 9 h 25"/>
                  <a:gd name="T2" fmla="*/ 17 w 30"/>
                  <a:gd name="T3" fmla="*/ 7 h 25"/>
                  <a:gd name="T4" fmla="*/ 9 w 30"/>
                  <a:gd name="T5" fmla="*/ 5 h 25"/>
                  <a:gd name="T6" fmla="*/ 3 w 30"/>
                  <a:gd name="T7" fmla="*/ 0 h 25"/>
                  <a:gd name="T8" fmla="*/ 0 w 30"/>
                  <a:gd name="T9" fmla="*/ 19 h 25"/>
                  <a:gd name="T10" fmla="*/ 7 w 30"/>
                  <a:gd name="T11" fmla="*/ 20 h 25"/>
                  <a:gd name="T12" fmla="*/ 16 w 30"/>
                  <a:gd name="T13" fmla="*/ 22 h 25"/>
                  <a:gd name="T14" fmla="*/ 29 w 30"/>
                  <a:gd name="T15" fmla="*/ 25 h 25"/>
                  <a:gd name="T16" fmla="*/ 30 w 30"/>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5">
                    <a:moveTo>
                      <a:pt x="30" y="9"/>
                    </a:moveTo>
                    <a:lnTo>
                      <a:pt x="17" y="7"/>
                    </a:lnTo>
                    <a:lnTo>
                      <a:pt x="9" y="5"/>
                    </a:lnTo>
                    <a:lnTo>
                      <a:pt x="3" y="0"/>
                    </a:lnTo>
                    <a:lnTo>
                      <a:pt x="0" y="19"/>
                    </a:lnTo>
                    <a:lnTo>
                      <a:pt x="7" y="20"/>
                    </a:lnTo>
                    <a:lnTo>
                      <a:pt x="16" y="22"/>
                    </a:lnTo>
                    <a:lnTo>
                      <a:pt x="29" y="25"/>
                    </a:lnTo>
                    <a:lnTo>
                      <a:pt x="3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29">
                <a:extLst>
                  <a:ext uri="{FF2B5EF4-FFF2-40B4-BE49-F238E27FC236}">
                    <a16:creationId xmlns:a16="http://schemas.microsoft.com/office/drawing/2014/main" xmlns="" id="{763BA904-4F5B-4FA5-841E-74FA10DCC316}"/>
                  </a:ext>
                </a:extLst>
              </p:cNvPr>
              <p:cNvSpPr>
                <a:spLocks/>
              </p:cNvSpPr>
              <p:nvPr/>
            </p:nvSpPr>
            <p:spPr bwMode="auto">
              <a:xfrm>
                <a:off x="1918" y="1664"/>
                <a:ext cx="1" cy="8"/>
              </a:xfrm>
              <a:custGeom>
                <a:avLst/>
                <a:gdLst>
                  <a:gd name="T0" fmla="*/ 1 w 1"/>
                  <a:gd name="T1" fmla="*/ 16 h 16"/>
                  <a:gd name="T2" fmla="*/ 0 w 1"/>
                  <a:gd name="T3" fmla="*/ 0 h 16"/>
                  <a:gd name="T4" fmla="*/ 1 w 1"/>
                  <a:gd name="T5" fmla="*/ 0 h 16"/>
                  <a:gd name="T6" fmla="*/ 0 w 1"/>
                  <a:gd name="T7" fmla="*/ 16 h 16"/>
                  <a:gd name="T8" fmla="*/ 1 w 1"/>
                  <a:gd name="T9" fmla="*/ 16 h 16"/>
                </a:gdLst>
                <a:ahLst/>
                <a:cxnLst>
                  <a:cxn ang="0">
                    <a:pos x="T0" y="T1"/>
                  </a:cxn>
                  <a:cxn ang="0">
                    <a:pos x="T2" y="T3"/>
                  </a:cxn>
                  <a:cxn ang="0">
                    <a:pos x="T4" y="T5"/>
                  </a:cxn>
                  <a:cxn ang="0">
                    <a:pos x="T6" y="T7"/>
                  </a:cxn>
                  <a:cxn ang="0">
                    <a:pos x="T8" y="T9"/>
                  </a:cxn>
                </a:cxnLst>
                <a:rect l="0" t="0" r="r" b="b"/>
                <a:pathLst>
                  <a:path w="1" h="16">
                    <a:moveTo>
                      <a:pt x="1" y="16"/>
                    </a:moveTo>
                    <a:lnTo>
                      <a:pt x="0" y="0"/>
                    </a:lnTo>
                    <a:lnTo>
                      <a:pt x="1" y="0"/>
                    </a:lnTo>
                    <a:lnTo>
                      <a:pt x="0" y="16"/>
                    </a:lnTo>
                    <a:lnTo>
                      <a:pt x="1"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30">
                <a:extLst>
                  <a:ext uri="{FF2B5EF4-FFF2-40B4-BE49-F238E27FC236}">
                    <a16:creationId xmlns:a16="http://schemas.microsoft.com/office/drawing/2014/main" xmlns="" id="{09C12CE2-940E-4B8E-AF3C-D801A31A194D}"/>
                  </a:ext>
                </a:extLst>
              </p:cNvPr>
              <p:cNvSpPr>
                <a:spLocks/>
              </p:cNvSpPr>
              <p:nvPr/>
            </p:nvSpPr>
            <p:spPr bwMode="auto">
              <a:xfrm>
                <a:off x="1890" y="1759"/>
                <a:ext cx="29" cy="14"/>
              </a:xfrm>
              <a:custGeom>
                <a:avLst/>
                <a:gdLst>
                  <a:gd name="T0" fmla="*/ 3 w 29"/>
                  <a:gd name="T1" fmla="*/ 28 h 28"/>
                  <a:gd name="T2" fmla="*/ 17 w 29"/>
                  <a:gd name="T3" fmla="*/ 21 h 28"/>
                  <a:gd name="T4" fmla="*/ 22 w 29"/>
                  <a:gd name="T5" fmla="*/ 21 h 28"/>
                  <a:gd name="T6" fmla="*/ 29 w 29"/>
                  <a:gd name="T7" fmla="*/ 20 h 28"/>
                  <a:gd name="T8" fmla="*/ 29 w 29"/>
                  <a:gd name="T9" fmla="*/ 0 h 28"/>
                  <a:gd name="T10" fmla="*/ 22 w 29"/>
                  <a:gd name="T11" fmla="*/ 1 h 28"/>
                  <a:gd name="T12" fmla="*/ 15 w 29"/>
                  <a:gd name="T13" fmla="*/ 1 h 28"/>
                  <a:gd name="T14" fmla="*/ 0 w 29"/>
                  <a:gd name="T15" fmla="*/ 8 h 28"/>
                  <a:gd name="T16" fmla="*/ 3 w 29"/>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3" y="28"/>
                    </a:moveTo>
                    <a:lnTo>
                      <a:pt x="17" y="21"/>
                    </a:lnTo>
                    <a:lnTo>
                      <a:pt x="22" y="21"/>
                    </a:lnTo>
                    <a:lnTo>
                      <a:pt x="29" y="20"/>
                    </a:lnTo>
                    <a:lnTo>
                      <a:pt x="29" y="0"/>
                    </a:lnTo>
                    <a:lnTo>
                      <a:pt x="22" y="1"/>
                    </a:lnTo>
                    <a:lnTo>
                      <a:pt x="15" y="1"/>
                    </a:lnTo>
                    <a:lnTo>
                      <a:pt x="0" y="8"/>
                    </a:lnTo>
                    <a:lnTo>
                      <a:pt x="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31">
                <a:extLst>
                  <a:ext uri="{FF2B5EF4-FFF2-40B4-BE49-F238E27FC236}">
                    <a16:creationId xmlns:a16="http://schemas.microsoft.com/office/drawing/2014/main" xmlns="" id="{6FFCA0F6-AF95-4B5F-B6AB-FA93AD3273FF}"/>
                  </a:ext>
                </a:extLst>
              </p:cNvPr>
              <p:cNvSpPr>
                <a:spLocks/>
              </p:cNvSpPr>
              <p:nvPr/>
            </p:nvSpPr>
            <p:spPr bwMode="auto">
              <a:xfrm>
                <a:off x="1918" y="1759"/>
                <a:ext cx="90" cy="76"/>
              </a:xfrm>
              <a:custGeom>
                <a:avLst/>
                <a:gdLst>
                  <a:gd name="T0" fmla="*/ 0 w 90"/>
                  <a:gd name="T1" fmla="*/ 20 h 150"/>
                  <a:gd name="T2" fmla="*/ 8 w 90"/>
                  <a:gd name="T3" fmla="*/ 21 h 150"/>
                  <a:gd name="T4" fmla="*/ 16 w 90"/>
                  <a:gd name="T5" fmla="*/ 25 h 150"/>
                  <a:gd name="T6" fmla="*/ 25 w 90"/>
                  <a:gd name="T7" fmla="*/ 26 h 150"/>
                  <a:gd name="T8" fmla="*/ 30 w 90"/>
                  <a:gd name="T9" fmla="*/ 31 h 150"/>
                  <a:gd name="T10" fmla="*/ 37 w 90"/>
                  <a:gd name="T11" fmla="*/ 35 h 150"/>
                  <a:gd name="T12" fmla="*/ 43 w 90"/>
                  <a:gd name="T13" fmla="*/ 41 h 150"/>
                  <a:gd name="T14" fmla="*/ 49 w 90"/>
                  <a:gd name="T15" fmla="*/ 48 h 150"/>
                  <a:gd name="T16" fmla="*/ 55 w 90"/>
                  <a:gd name="T17" fmla="*/ 56 h 150"/>
                  <a:gd name="T18" fmla="*/ 60 w 90"/>
                  <a:gd name="T19" fmla="*/ 66 h 150"/>
                  <a:gd name="T20" fmla="*/ 64 w 90"/>
                  <a:gd name="T21" fmla="*/ 77 h 150"/>
                  <a:gd name="T22" fmla="*/ 68 w 90"/>
                  <a:gd name="T23" fmla="*/ 88 h 150"/>
                  <a:gd name="T24" fmla="*/ 71 w 90"/>
                  <a:gd name="T25" fmla="*/ 98 h 150"/>
                  <a:gd name="T26" fmla="*/ 74 w 90"/>
                  <a:gd name="T27" fmla="*/ 108 h 150"/>
                  <a:gd name="T28" fmla="*/ 76 w 90"/>
                  <a:gd name="T29" fmla="*/ 123 h 150"/>
                  <a:gd name="T30" fmla="*/ 76 w 90"/>
                  <a:gd name="T31" fmla="*/ 137 h 150"/>
                  <a:gd name="T32" fmla="*/ 78 w 90"/>
                  <a:gd name="T33" fmla="*/ 150 h 150"/>
                  <a:gd name="T34" fmla="*/ 90 w 90"/>
                  <a:gd name="T35" fmla="*/ 147 h 150"/>
                  <a:gd name="T36" fmla="*/ 88 w 90"/>
                  <a:gd name="T37" fmla="*/ 135 h 150"/>
                  <a:gd name="T38" fmla="*/ 87 w 90"/>
                  <a:gd name="T39" fmla="*/ 117 h 150"/>
                  <a:gd name="T40" fmla="*/ 86 w 90"/>
                  <a:gd name="T41" fmla="*/ 103 h 150"/>
                  <a:gd name="T42" fmla="*/ 82 w 90"/>
                  <a:gd name="T43" fmla="*/ 90 h 150"/>
                  <a:gd name="T44" fmla="*/ 78 w 90"/>
                  <a:gd name="T45" fmla="*/ 80 h 150"/>
                  <a:gd name="T46" fmla="*/ 74 w 90"/>
                  <a:gd name="T47" fmla="*/ 66 h 150"/>
                  <a:gd name="T48" fmla="*/ 68 w 90"/>
                  <a:gd name="T49" fmla="*/ 55 h 150"/>
                  <a:gd name="T50" fmla="*/ 63 w 90"/>
                  <a:gd name="T51" fmla="*/ 43 h 150"/>
                  <a:gd name="T52" fmla="*/ 57 w 90"/>
                  <a:gd name="T53" fmla="*/ 35 h 150"/>
                  <a:gd name="T54" fmla="*/ 49 w 90"/>
                  <a:gd name="T55" fmla="*/ 26 h 150"/>
                  <a:gd name="T56" fmla="*/ 42 w 90"/>
                  <a:gd name="T57" fmla="*/ 20 h 150"/>
                  <a:gd name="T58" fmla="*/ 35 w 90"/>
                  <a:gd name="T59" fmla="*/ 15 h 150"/>
                  <a:gd name="T60" fmla="*/ 27 w 90"/>
                  <a:gd name="T61" fmla="*/ 6 h 150"/>
                  <a:gd name="T62" fmla="*/ 20 w 90"/>
                  <a:gd name="T63" fmla="*/ 5 h 150"/>
                  <a:gd name="T64" fmla="*/ 9 w 90"/>
                  <a:gd name="T65" fmla="*/ 1 h 150"/>
                  <a:gd name="T66" fmla="*/ 1 w 90"/>
                  <a:gd name="T67" fmla="*/ 0 h 150"/>
                  <a:gd name="T68" fmla="*/ 0 w 90"/>
                  <a:gd name="T69" fmla="*/ 2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0" h="150">
                    <a:moveTo>
                      <a:pt x="0" y="20"/>
                    </a:moveTo>
                    <a:lnTo>
                      <a:pt x="8" y="21"/>
                    </a:lnTo>
                    <a:lnTo>
                      <a:pt x="16" y="25"/>
                    </a:lnTo>
                    <a:lnTo>
                      <a:pt x="25" y="26"/>
                    </a:lnTo>
                    <a:lnTo>
                      <a:pt x="30" y="31"/>
                    </a:lnTo>
                    <a:lnTo>
                      <a:pt x="37" y="35"/>
                    </a:lnTo>
                    <a:lnTo>
                      <a:pt x="43" y="41"/>
                    </a:lnTo>
                    <a:lnTo>
                      <a:pt x="49" y="48"/>
                    </a:lnTo>
                    <a:lnTo>
                      <a:pt x="55" y="56"/>
                    </a:lnTo>
                    <a:lnTo>
                      <a:pt x="60" y="66"/>
                    </a:lnTo>
                    <a:lnTo>
                      <a:pt x="64" y="77"/>
                    </a:lnTo>
                    <a:lnTo>
                      <a:pt x="68" y="88"/>
                    </a:lnTo>
                    <a:lnTo>
                      <a:pt x="71" y="98"/>
                    </a:lnTo>
                    <a:lnTo>
                      <a:pt x="74" y="108"/>
                    </a:lnTo>
                    <a:lnTo>
                      <a:pt x="76" y="123"/>
                    </a:lnTo>
                    <a:lnTo>
                      <a:pt x="76" y="137"/>
                    </a:lnTo>
                    <a:lnTo>
                      <a:pt x="78" y="150"/>
                    </a:lnTo>
                    <a:lnTo>
                      <a:pt x="90" y="147"/>
                    </a:lnTo>
                    <a:lnTo>
                      <a:pt x="88" y="135"/>
                    </a:lnTo>
                    <a:lnTo>
                      <a:pt x="87" y="117"/>
                    </a:lnTo>
                    <a:lnTo>
                      <a:pt x="86" y="103"/>
                    </a:lnTo>
                    <a:lnTo>
                      <a:pt x="82" y="90"/>
                    </a:lnTo>
                    <a:lnTo>
                      <a:pt x="78" y="80"/>
                    </a:lnTo>
                    <a:lnTo>
                      <a:pt x="74" y="66"/>
                    </a:lnTo>
                    <a:lnTo>
                      <a:pt x="68" y="55"/>
                    </a:lnTo>
                    <a:lnTo>
                      <a:pt x="63" y="43"/>
                    </a:lnTo>
                    <a:lnTo>
                      <a:pt x="57" y="35"/>
                    </a:lnTo>
                    <a:lnTo>
                      <a:pt x="49" y="26"/>
                    </a:lnTo>
                    <a:lnTo>
                      <a:pt x="42" y="20"/>
                    </a:lnTo>
                    <a:lnTo>
                      <a:pt x="35" y="15"/>
                    </a:lnTo>
                    <a:lnTo>
                      <a:pt x="27" y="6"/>
                    </a:lnTo>
                    <a:lnTo>
                      <a:pt x="20" y="5"/>
                    </a:lnTo>
                    <a:lnTo>
                      <a:pt x="9" y="1"/>
                    </a:lnTo>
                    <a:lnTo>
                      <a:pt x="1" y="0"/>
                    </a:lnTo>
                    <a:lnTo>
                      <a:pt x="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32">
                <a:extLst>
                  <a:ext uri="{FF2B5EF4-FFF2-40B4-BE49-F238E27FC236}">
                    <a16:creationId xmlns:a16="http://schemas.microsoft.com/office/drawing/2014/main" xmlns="" id="{58F67A3D-7349-4BEE-AE84-8652F491009F}"/>
                  </a:ext>
                </a:extLst>
              </p:cNvPr>
              <p:cNvSpPr>
                <a:spLocks/>
              </p:cNvSpPr>
              <p:nvPr/>
            </p:nvSpPr>
            <p:spPr bwMode="auto">
              <a:xfrm>
                <a:off x="1918" y="1759"/>
                <a:ext cx="1" cy="10"/>
              </a:xfrm>
              <a:custGeom>
                <a:avLst/>
                <a:gdLst>
                  <a:gd name="T0" fmla="*/ 1 w 1"/>
                  <a:gd name="T1" fmla="*/ 0 h 20"/>
                  <a:gd name="T2" fmla="*/ 1 w 1"/>
                  <a:gd name="T3" fmla="*/ 20 h 20"/>
                  <a:gd name="T4" fmla="*/ 0 w 1"/>
                  <a:gd name="T5" fmla="*/ 20 h 20"/>
                  <a:gd name="T6" fmla="*/ 1 w 1"/>
                  <a:gd name="T7" fmla="*/ 0 h 20"/>
                </a:gdLst>
                <a:ahLst/>
                <a:cxnLst>
                  <a:cxn ang="0">
                    <a:pos x="T0" y="T1"/>
                  </a:cxn>
                  <a:cxn ang="0">
                    <a:pos x="T2" y="T3"/>
                  </a:cxn>
                  <a:cxn ang="0">
                    <a:pos x="T4" y="T5"/>
                  </a:cxn>
                  <a:cxn ang="0">
                    <a:pos x="T6" y="T7"/>
                  </a:cxn>
                </a:cxnLst>
                <a:rect l="0" t="0" r="r" b="b"/>
                <a:pathLst>
                  <a:path w="1" h="20">
                    <a:moveTo>
                      <a:pt x="1" y="0"/>
                    </a:moveTo>
                    <a:lnTo>
                      <a:pt x="1" y="20"/>
                    </a:lnTo>
                    <a:lnTo>
                      <a:pt x="0" y="20"/>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33">
                <a:extLst>
                  <a:ext uri="{FF2B5EF4-FFF2-40B4-BE49-F238E27FC236}">
                    <a16:creationId xmlns:a16="http://schemas.microsoft.com/office/drawing/2014/main" xmlns="" id="{FA17DF66-20D9-4E6B-83AC-6485EEF57D55}"/>
                  </a:ext>
                </a:extLst>
              </p:cNvPr>
              <p:cNvSpPr>
                <a:spLocks/>
              </p:cNvSpPr>
              <p:nvPr/>
            </p:nvSpPr>
            <p:spPr bwMode="auto">
              <a:xfrm>
                <a:off x="1918" y="1833"/>
                <a:ext cx="90" cy="74"/>
              </a:xfrm>
              <a:custGeom>
                <a:avLst/>
                <a:gdLst>
                  <a:gd name="T0" fmla="*/ 78 w 90"/>
                  <a:gd name="T1" fmla="*/ 0 h 149"/>
                  <a:gd name="T2" fmla="*/ 76 w 90"/>
                  <a:gd name="T3" fmla="*/ 13 h 149"/>
                  <a:gd name="T4" fmla="*/ 76 w 90"/>
                  <a:gd name="T5" fmla="*/ 27 h 149"/>
                  <a:gd name="T6" fmla="*/ 74 w 90"/>
                  <a:gd name="T7" fmla="*/ 40 h 149"/>
                  <a:gd name="T8" fmla="*/ 71 w 90"/>
                  <a:gd name="T9" fmla="*/ 52 h 149"/>
                  <a:gd name="T10" fmla="*/ 68 w 90"/>
                  <a:gd name="T11" fmla="*/ 62 h 149"/>
                  <a:gd name="T12" fmla="*/ 64 w 90"/>
                  <a:gd name="T13" fmla="*/ 74 h 149"/>
                  <a:gd name="T14" fmla="*/ 60 w 90"/>
                  <a:gd name="T15" fmla="*/ 82 h 149"/>
                  <a:gd name="T16" fmla="*/ 55 w 90"/>
                  <a:gd name="T17" fmla="*/ 94 h 149"/>
                  <a:gd name="T18" fmla="*/ 49 w 90"/>
                  <a:gd name="T19" fmla="*/ 102 h 149"/>
                  <a:gd name="T20" fmla="*/ 43 w 90"/>
                  <a:gd name="T21" fmla="*/ 109 h 149"/>
                  <a:gd name="T22" fmla="*/ 37 w 90"/>
                  <a:gd name="T23" fmla="*/ 115 h 149"/>
                  <a:gd name="T24" fmla="*/ 30 w 90"/>
                  <a:gd name="T25" fmla="*/ 120 h 149"/>
                  <a:gd name="T26" fmla="*/ 24 w 90"/>
                  <a:gd name="T27" fmla="*/ 124 h 149"/>
                  <a:gd name="T28" fmla="*/ 16 w 90"/>
                  <a:gd name="T29" fmla="*/ 127 h 149"/>
                  <a:gd name="T30" fmla="*/ 8 w 90"/>
                  <a:gd name="T31" fmla="*/ 129 h 149"/>
                  <a:gd name="T32" fmla="*/ 0 w 90"/>
                  <a:gd name="T33" fmla="*/ 130 h 149"/>
                  <a:gd name="T34" fmla="*/ 1 w 90"/>
                  <a:gd name="T35" fmla="*/ 149 h 149"/>
                  <a:gd name="T36" fmla="*/ 9 w 90"/>
                  <a:gd name="T37" fmla="*/ 149 h 149"/>
                  <a:gd name="T38" fmla="*/ 20 w 90"/>
                  <a:gd name="T39" fmla="*/ 147 h 149"/>
                  <a:gd name="T40" fmla="*/ 27 w 90"/>
                  <a:gd name="T41" fmla="*/ 142 h 149"/>
                  <a:gd name="T42" fmla="*/ 35 w 90"/>
                  <a:gd name="T43" fmla="*/ 135 h 149"/>
                  <a:gd name="T44" fmla="*/ 42 w 90"/>
                  <a:gd name="T45" fmla="*/ 130 h 149"/>
                  <a:gd name="T46" fmla="*/ 51 w 90"/>
                  <a:gd name="T47" fmla="*/ 122 h 149"/>
                  <a:gd name="T48" fmla="*/ 57 w 90"/>
                  <a:gd name="T49" fmla="*/ 115 h 149"/>
                  <a:gd name="T50" fmla="*/ 63 w 90"/>
                  <a:gd name="T51" fmla="*/ 107 h 149"/>
                  <a:gd name="T52" fmla="*/ 68 w 90"/>
                  <a:gd name="T53" fmla="*/ 95 h 149"/>
                  <a:gd name="T54" fmla="*/ 74 w 90"/>
                  <a:gd name="T55" fmla="*/ 82 h 149"/>
                  <a:gd name="T56" fmla="*/ 78 w 90"/>
                  <a:gd name="T57" fmla="*/ 72 h 149"/>
                  <a:gd name="T58" fmla="*/ 82 w 90"/>
                  <a:gd name="T59" fmla="*/ 58 h 149"/>
                  <a:gd name="T60" fmla="*/ 86 w 90"/>
                  <a:gd name="T61" fmla="*/ 45 h 149"/>
                  <a:gd name="T62" fmla="*/ 87 w 90"/>
                  <a:gd name="T63" fmla="*/ 32 h 149"/>
                  <a:gd name="T64" fmla="*/ 88 w 90"/>
                  <a:gd name="T65" fmla="*/ 17 h 149"/>
                  <a:gd name="T66" fmla="*/ 90 w 90"/>
                  <a:gd name="T67" fmla="*/ 0 h 149"/>
                  <a:gd name="T68" fmla="*/ 78 w 90"/>
                  <a:gd name="T6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0" h="149">
                    <a:moveTo>
                      <a:pt x="78" y="0"/>
                    </a:moveTo>
                    <a:lnTo>
                      <a:pt x="76" y="13"/>
                    </a:lnTo>
                    <a:lnTo>
                      <a:pt x="76" y="27"/>
                    </a:lnTo>
                    <a:lnTo>
                      <a:pt x="74" y="40"/>
                    </a:lnTo>
                    <a:lnTo>
                      <a:pt x="71" y="52"/>
                    </a:lnTo>
                    <a:lnTo>
                      <a:pt x="68" y="62"/>
                    </a:lnTo>
                    <a:lnTo>
                      <a:pt x="64" y="74"/>
                    </a:lnTo>
                    <a:lnTo>
                      <a:pt x="60" y="82"/>
                    </a:lnTo>
                    <a:lnTo>
                      <a:pt x="55" y="94"/>
                    </a:lnTo>
                    <a:lnTo>
                      <a:pt x="49" y="102"/>
                    </a:lnTo>
                    <a:lnTo>
                      <a:pt x="43" y="109"/>
                    </a:lnTo>
                    <a:lnTo>
                      <a:pt x="37" y="115"/>
                    </a:lnTo>
                    <a:lnTo>
                      <a:pt x="30" y="120"/>
                    </a:lnTo>
                    <a:lnTo>
                      <a:pt x="24" y="124"/>
                    </a:lnTo>
                    <a:lnTo>
                      <a:pt x="16" y="127"/>
                    </a:lnTo>
                    <a:lnTo>
                      <a:pt x="8" y="129"/>
                    </a:lnTo>
                    <a:lnTo>
                      <a:pt x="0" y="130"/>
                    </a:lnTo>
                    <a:lnTo>
                      <a:pt x="1" y="149"/>
                    </a:lnTo>
                    <a:lnTo>
                      <a:pt x="9" y="149"/>
                    </a:lnTo>
                    <a:lnTo>
                      <a:pt x="20" y="147"/>
                    </a:lnTo>
                    <a:lnTo>
                      <a:pt x="27" y="142"/>
                    </a:lnTo>
                    <a:lnTo>
                      <a:pt x="35" y="135"/>
                    </a:lnTo>
                    <a:lnTo>
                      <a:pt x="42" y="130"/>
                    </a:lnTo>
                    <a:lnTo>
                      <a:pt x="51" y="122"/>
                    </a:lnTo>
                    <a:lnTo>
                      <a:pt x="57" y="115"/>
                    </a:lnTo>
                    <a:lnTo>
                      <a:pt x="63" y="107"/>
                    </a:lnTo>
                    <a:lnTo>
                      <a:pt x="68" y="95"/>
                    </a:lnTo>
                    <a:lnTo>
                      <a:pt x="74" y="82"/>
                    </a:lnTo>
                    <a:lnTo>
                      <a:pt x="78" y="72"/>
                    </a:lnTo>
                    <a:lnTo>
                      <a:pt x="82" y="58"/>
                    </a:lnTo>
                    <a:lnTo>
                      <a:pt x="86" y="45"/>
                    </a:lnTo>
                    <a:lnTo>
                      <a:pt x="87" y="32"/>
                    </a:lnTo>
                    <a:lnTo>
                      <a:pt x="88" y="17"/>
                    </a:lnTo>
                    <a:lnTo>
                      <a:pt x="90" y="0"/>
                    </a:lnTo>
                    <a:lnTo>
                      <a:pt x="7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34">
                <a:extLst>
                  <a:ext uri="{FF2B5EF4-FFF2-40B4-BE49-F238E27FC236}">
                    <a16:creationId xmlns:a16="http://schemas.microsoft.com/office/drawing/2014/main" xmlns="" id="{BC714B96-6038-41BE-8862-06D582C19790}"/>
                  </a:ext>
                </a:extLst>
              </p:cNvPr>
              <p:cNvSpPr>
                <a:spLocks/>
              </p:cNvSpPr>
              <p:nvPr/>
            </p:nvSpPr>
            <p:spPr bwMode="auto">
              <a:xfrm>
                <a:off x="1996" y="1833"/>
                <a:ext cx="12" cy="2"/>
              </a:xfrm>
              <a:custGeom>
                <a:avLst/>
                <a:gdLst>
                  <a:gd name="T0" fmla="*/ 12 w 12"/>
                  <a:gd name="T1" fmla="*/ 0 h 3"/>
                  <a:gd name="T2" fmla="*/ 0 w 12"/>
                  <a:gd name="T3" fmla="*/ 3 h 3"/>
                  <a:gd name="T4" fmla="*/ 0 w 12"/>
                  <a:gd name="T5" fmla="*/ 0 h 3"/>
                  <a:gd name="T6" fmla="*/ 12 w 12"/>
                  <a:gd name="T7" fmla="*/ 0 h 3"/>
                </a:gdLst>
                <a:ahLst/>
                <a:cxnLst>
                  <a:cxn ang="0">
                    <a:pos x="T0" y="T1"/>
                  </a:cxn>
                  <a:cxn ang="0">
                    <a:pos x="T2" y="T3"/>
                  </a:cxn>
                  <a:cxn ang="0">
                    <a:pos x="T4" y="T5"/>
                  </a:cxn>
                  <a:cxn ang="0">
                    <a:pos x="T6" y="T7"/>
                  </a:cxn>
                </a:cxnLst>
                <a:rect l="0" t="0" r="r" b="b"/>
                <a:pathLst>
                  <a:path w="12" h="3">
                    <a:moveTo>
                      <a:pt x="12" y="0"/>
                    </a:moveTo>
                    <a:lnTo>
                      <a:pt x="0" y="3"/>
                    </a:lnTo>
                    <a:lnTo>
                      <a:pt x="0"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35">
                <a:extLst>
                  <a:ext uri="{FF2B5EF4-FFF2-40B4-BE49-F238E27FC236}">
                    <a16:creationId xmlns:a16="http://schemas.microsoft.com/office/drawing/2014/main" xmlns="" id="{7001CDDA-51EB-4DFC-ABEC-35ECA3CD367D}"/>
                  </a:ext>
                </a:extLst>
              </p:cNvPr>
              <p:cNvSpPr>
                <a:spLocks/>
              </p:cNvSpPr>
              <p:nvPr/>
            </p:nvSpPr>
            <p:spPr bwMode="auto">
              <a:xfrm>
                <a:off x="1889" y="1894"/>
                <a:ext cx="30" cy="13"/>
              </a:xfrm>
              <a:custGeom>
                <a:avLst/>
                <a:gdLst>
                  <a:gd name="T0" fmla="*/ 30 w 30"/>
                  <a:gd name="T1" fmla="*/ 8 h 27"/>
                  <a:gd name="T2" fmla="*/ 17 w 30"/>
                  <a:gd name="T3" fmla="*/ 7 h 27"/>
                  <a:gd name="T4" fmla="*/ 9 w 30"/>
                  <a:gd name="T5" fmla="*/ 5 h 27"/>
                  <a:gd name="T6" fmla="*/ 3 w 30"/>
                  <a:gd name="T7" fmla="*/ 0 h 27"/>
                  <a:gd name="T8" fmla="*/ 0 w 30"/>
                  <a:gd name="T9" fmla="*/ 20 h 27"/>
                  <a:gd name="T10" fmla="*/ 7 w 30"/>
                  <a:gd name="T11" fmla="*/ 22 h 27"/>
                  <a:gd name="T12" fmla="*/ 16 w 30"/>
                  <a:gd name="T13" fmla="*/ 25 h 27"/>
                  <a:gd name="T14" fmla="*/ 29 w 30"/>
                  <a:gd name="T15" fmla="*/ 27 h 27"/>
                  <a:gd name="T16" fmla="*/ 30 w 30"/>
                  <a:gd name="T17"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7">
                    <a:moveTo>
                      <a:pt x="30" y="8"/>
                    </a:moveTo>
                    <a:lnTo>
                      <a:pt x="17" y="7"/>
                    </a:lnTo>
                    <a:lnTo>
                      <a:pt x="9" y="5"/>
                    </a:lnTo>
                    <a:lnTo>
                      <a:pt x="3" y="0"/>
                    </a:lnTo>
                    <a:lnTo>
                      <a:pt x="0" y="20"/>
                    </a:lnTo>
                    <a:lnTo>
                      <a:pt x="7" y="22"/>
                    </a:lnTo>
                    <a:lnTo>
                      <a:pt x="16" y="25"/>
                    </a:lnTo>
                    <a:lnTo>
                      <a:pt x="29" y="27"/>
                    </a:lnTo>
                    <a:lnTo>
                      <a:pt x="3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44" name="Freeform 36">
                <a:extLst>
                  <a:ext uri="{FF2B5EF4-FFF2-40B4-BE49-F238E27FC236}">
                    <a16:creationId xmlns:a16="http://schemas.microsoft.com/office/drawing/2014/main" xmlns="" id="{52C6E7B4-FDE0-44FD-819B-400E3ADD09BB}"/>
                  </a:ext>
                </a:extLst>
              </p:cNvPr>
              <p:cNvSpPr>
                <a:spLocks/>
              </p:cNvSpPr>
              <p:nvPr/>
            </p:nvSpPr>
            <p:spPr bwMode="auto">
              <a:xfrm>
                <a:off x="1918" y="1898"/>
                <a:ext cx="1" cy="9"/>
              </a:xfrm>
              <a:custGeom>
                <a:avLst/>
                <a:gdLst>
                  <a:gd name="T0" fmla="*/ 1 w 1"/>
                  <a:gd name="T1" fmla="*/ 19 h 19"/>
                  <a:gd name="T2" fmla="*/ 0 w 1"/>
                  <a:gd name="T3" fmla="*/ 0 h 19"/>
                  <a:gd name="T4" fmla="*/ 1 w 1"/>
                  <a:gd name="T5" fmla="*/ 0 h 19"/>
                  <a:gd name="T6" fmla="*/ 0 w 1"/>
                  <a:gd name="T7" fmla="*/ 19 h 19"/>
                  <a:gd name="T8" fmla="*/ 1 w 1"/>
                  <a:gd name="T9" fmla="*/ 19 h 19"/>
                </a:gdLst>
                <a:ahLst/>
                <a:cxnLst>
                  <a:cxn ang="0">
                    <a:pos x="T0" y="T1"/>
                  </a:cxn>
                  <a:cxn ang="0">
                    <a:pos x="T2" y="T3"/>
                  </a:cxn>
                  <a:cxn ang="0">
                    <a:pos x="T4" y="T5"/>
                  </a:cxn>
                  <a:cxn ang="0">
                    <a:pos x="T6" y="T7"/>
                  </a:cxn>
                  <a:cxn ang="0">
                    <a:pos x="T8" y="T9"/>
                  </a:cxn>
                </a:cxnLst>
                <a:rect l="0" t="0" r="r" b="b"/>
                <a:pathLst>
                  <a:path w="1" h="19">
                    <a:moveTo>
                      <a:pt x="1" y="19"/>
                    </a:moveTo>
                    <a:lnTo>
                      <a:pt x="0" y="0"/>
                    </a:lnTo>
                    <a:lnTo>
                      <a:pt x="1" y="0"/>
                    </a:lnTo>
                    <a:lnTo>
                      <a:pt x="0" y="19"/>
                    </a:lnTo>
                    <a:lnTo>
                      <a:pt x="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45" name="Rectangle 37">
                <a:extLst>
                  <a:ext uri="{FF2B5EF4-FFF2-40B4-BE49-F238E27FC236}">
                    <a16:creationId xmlns:a16="http://schemas.microsoft.com/office/drawing/2014/main" xmlns="" id="{B3F56F39-06D6-4870-B987-5CD40E5C06E0}"/>
                  </a:ext>
                </a:extLst>
              </p:cNvPr>
              <p:cNvSpPr>
                <a:spLocks noChangeArrowheads="1"/>
              </p:cNvSpPr>
              <p:nvPr/>
            </p:nvSpPr>
            <p:spPr bwMode="auto">
              <a:xfrm>
                <a:off x="1890" y="1534"/>
                <a:ext cx="13" cy="1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47" name="Rectangle 38">
                <a:extLst>
                  <a:ext uri="{FF2B5EF4-FFF2-40B4-BE49-F238E27FC236}">
                    <a16:creationId xmlns:a16="http://schemas.microsoft.com/office/drawing/2014/main" xmlns="" id="{2CB458AE-71F8-4E88-9649-E38C8F74F187}"/>
                  </a:ext>
                </a:extLst>
              </p:cNvPr>
              <p:cNvSpPr>
                <a:spLocks noChangeArrowheads="1"/>
              </p:cNvSpPr>
              <p:nvPr/>
            </p:nvSpPr>
            <p:spPr bwMode="auto">
              <a:xfrm>
                <a:off x="1890" y="1769"/>
                <a:ext cx="13" cy="1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48" name="Rectangle 39">
                <a:extLst>
                  <a:ext uri="{FF2B5EF4-FFF2-40B4-BE49-F238E27FC236}">
                    <a16:creationId xmlns:a16="http://schemas.microsoft.com/office/drawing/2014/main" xmlns="" id="{4E1D4548-FDDD-4547-AC76-4EB5AA603271}"/>
                  </a:ext>
                </a:extLst>
              </p:cNvPr>
              <p:cNvSpPr>
                <a:spLocks noChangeArrowheads="1"/>
              </p:cNvSpPr>
              <p:nvPr/>
            </p:nvSpPr>
            <p:spPr bwMode="auto">
              <a:xfrm>
                <a:off x="1757" y="1612"/>
                <a:ext cx="133"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49" name="Rectangle 40">
                <a:extLst>
                  <a:ext uri="{FF2B5EF4-FFF2-40B4-BE49-F238E27FC236}">
                    <a16:creationId xmlns:a16="http://schemas.microsoft.com/office/drawing/2014/main" xmlns="" id="{78B3ABB6-B622-4961-8877-436478F94E22}"/>
                  </a:ext>
                </a:extLst>
              </p:cNvPr>
              <p:cNvSpPr>
                <a:spLocks noChangeArrowheads="1"/>
              </p:cNvSpPr>
              <p:nvPr/>
            </p:nvSpPr>
            <p:spPr bwMode="auto">
              <a:xfrm>
                <a:off x="1757" y="1617"/>
                <a:ext cx="11" cy="2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50" name="Rectangle 41">
                <a:extLst>
                  <a:ext uri="{FF2B5EF4-FFF2-40B4-BE49-F238E27FC236}">
                    <a16:creationId xmlns:a16="http://schemas.microsoft.com/office/drawing/2014/main" xmlns="" id="{C90DF130-A012-4FF6-B642-9CA3EAA16224}"/>
                  </a:ext>
                </a:extLst>
              </p:cNvPr>
              <p:cNvSpPr>
                <a:spLocks noChangeArrowheads="1"/>
              </p:cNvSpPr>
              <p:nvPr/>
            </p:nvSpPr>
            <p:spPr bwMode="auto">
              <a:xfrm>
                <a:off x="1768" y="1815"/>
                <a:ext cx="128"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51" name="Rectangle 42">
                <a:extLst>
                  <a:ext uri="{FF2B5EF4-FFF2-40B4-BE49-F238E27FC236}">
                    <a16:creationId xmlns:a16="http://schemas.microsoft.com/office/drawing/2014/main" xmlns="" id="{6D5F2E30-0770-454F-9FA5-E4889C86BCCA}"/>
                  </a:ext>
                </a:extLst>
              </p:cNvPr>
              <p:cNvSpPr>
                <a:spLocks noChangeArrowheads="1"/>
              </p:cNvSpPr>
              <p:nvPr/>
            </p:nvSpPr>
            <p:spPr bwMode="auto">
              <a:xfrm>
                <a:off x="1519" y="1542"/>
                <a:ext cx="62"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52" name="Rectangle 43">
                <a:extLst>
                  <a:ext uri="{FF2B5EF4-FFF2-40B4-BE49-F238E27FC236}">
                    <a16:creationId xmlns:a16="http://schemas.microsoft.com/office/drawing/2014/main" xmlns="" id="{FBC1BA13-53ED-4252-8F3F-054CF860704C}"/>
                  </a:ext>
                </a:extLst>
              </p:cNvPr>
              <p:cNvSpPr>
                <a:spLocks noChangeArrowheads="1"/>
              </p:cNvSpPr>
              <p:nvPr/>
            </p:nvSpPr>
            <p:spPr bwMode="auto">
              <a:xfrm>
                <a:off x="1681" y="1542"/>
                <a:ext cx="209"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53" name="Freeform 44">
                <a:extLst>
                  <a:ext uri="{FF2B5EF4-FFF2-40B4-BE49-F238E27FC236}">
                    <a16:creationId xmlns:a16="http://schemas.microsoft.com/office/drawing/2014/main" xmlns="" id="{2D3AD4F2-4B79-4FEE-9CEC-456C19664DEF}"/>
                  </a:ext>
                </a:extLst>
              </p:cNvPr>
              <p:cNvSpPr>
                <a:spLocks/>
              </p:cNvSpPr>
              <p:nvPr/>
            </p:nvSpPr>
            <p:spPr bwMode="auto">
              <a:xfrm>
                <a:off x="780" y="1718"/>
                <a:ext cx="983" cy="9"/>
              </a:xfrm>
              <a:custGeom>
                <a:avLst/>
                <a:gdLst>
                  <a:gd name="T0" fmla="*/ 0 w 983"/>
                  <a:gd name="T1" fmla="*/ 19 h 19"/>
                  <a:gd name="T2" fmla="*/ 491 w 983"/>
                  <a:gd name="T3" fmla="*/ 19 h 19"/>
                  <a:gd name="T4" fmla="*/ 983 w 983"/>
                  <a:gd name="T5" fmla="*/ 19 h 19"/>
                  <a:gd name="T6" fmla="*/ 983 w 983"/>
                  <a:gd name="T7" fmla="*/ 0 h 19"/>
                  <a:gd name="T8" fmla="*/ 491 w 983"/>
                  <a:gd name="T9" fmla="*/ 0 h 19"/>
                  <a:gd name="T10" fmla="*/ 0 w 983"/>
                  <a:gd name="T11" fmla="*/ 0 h 19"/>
                  <a:gd name="T12" fmla="*/ 0 w 983"/>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983" h="19">
                    <a:moveTo>
                      <a:pt x="0" y="19"/>
                    </a:moveTo>
                    <a:lnTo>
                      <a:pt x="491" y="19"/>
                    </a:lnTo>
                    <a:lnTo>
                      <a:pt x="983" y="19"/>
                    </a:lnTo>
                    <a:lnTo>
                      <a:pt x="983" y="0"/>
                    </a:lnTo>
                    <a:lnTo>
                      <a:pt x="491" y="0"/>
                    </a:lnTo>
                    <a:lnTo>
                      <a:pt x="0"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54" name="Rectangle 45">
                <a:extLst>
                  <a:ext uri="{FF2B5EF4-FFF2-40B4-BE49-F238E27FC236}">
                    <a16:creationId xmlns:a16="http://schemas.microsoft.com/office/drawing/2014/main" xmlns="" id="{A8628A83-2F0D-452C-855E-DFC4904AFFC1}"/>
                  </a:ext>
                </a:extLst>
              </p:cNvPr>
              <p:cNvSpPr>
                <a:spLocks noChangeArrowheads="1"/>
              </p:cNvSpPr>
              <p:nvPr/>
            </p:nvSpPr>
            <p:spPr bwMode="auto">
              <a:xfrm>
                <a:off x="634" y="1671"/>
                <a:ext cx="5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Times New Roman" panose="02020603050405020304" pitchFamily="18" charset="0"/>
                  </a:rPr>
                  <a:t>C</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155" name="Rectangle 46">
                <a:extLst>
                  <a:ext uri="{FF2B5EF4-FFF2-40B4-BE49-F238E27FC236}">
                    <a16:creationId xmlns:a16="http://schemas.microsoft.com/office/drawing/2014/main" xmlns="" id="{B74239D8-FA18-4B90-A4C8-F71B4F967F8F}"/>
                  </a:ext>
                </a:extLst>
              </p:cNvPr>
              <p:cNvSpPr>
                <a:spLocks noChangeArrowheads="1"/>
              </p:cNvSpPr>
              <p:nvPr/>
            </p:nvSpPr>
            <p:spPr bwMode="auto">
              <a:xfrm>
                <a:off x="705" y="1671"/>
                <a:ext cx="4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Times New Roman" panose="02020603050405020304" pitchFamily="18" charset="0"/>
                  </a:rPr>
                  <a:t>P</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156" name="Rectangle 47">
                <a:extLst>
                  <a:ext uri="{FF2B5EF4-FFF2-40B4-BE49-F238E27FC236}">
                    <a16:creationId xmlns:a16="http://schemas.microsoft.com/office/drawing/2014/main" xmlns="" id="{D3DBBF06-5FE1-404C-9EE6-448D5CF164AE}"/>
                  </a:ext>
                </a:extLst>
              </p:cNvPr>
              <p:cNvSpPr>
                <a:spLocks noChangeArrowheads="1"/>
              </p:cNvSpPr>
              <p:nvPr/>
            </p:nvSpPr>
            <p:spPr bwMode="auto">
              <a:xfrm>
                <a:off x="1431" y="1880"/>
                <a:ext cx="45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57" name="Rectangle 48">
                <a:extLst>
                  <a:ext uri="{FF2B5EF4-FFF2-40B4-BE49-F238E27FC236}">
                    <a16:creationId xmlns:a16="http://schemas.microsoft.com/office/drawing/2014/main" xmlns="" id="{3A269974-21AC-4044-B747-79067874A07D}"/>
                  </a:ext>
                </a:extLst>
              </p:cNvPr>
              <p:cNvSpPr>
                <a:spLocks noChangeArrowheads="1"/>
              </p:cNvSpPr>
              <p:nvPr/>
            </p:nvSpPr>
            <p:spPr bwMode="auto">
              <a:xfrm>
                <a:off x="1519" y="1547"/>
                <a:ext cx="11" cy="3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58" name="Rectangle 49">
                <a:extLst>
                  <a:ext uri="{FF2B5EF4-FFF2-40B4-BE49-F238E27FC236}">
                    <a16:creationId xmlns:a16="http://schemas.microsoft.com/office/drawing/2014/main" xmlns="" id="{6330ED5E-0421-4114-B992-3178B6BE7EE5}"/>
                  </a:ext>
                </a:extLst>
              </p:cNvPr>
              <p:cNvSpPr>
                <a:spLocks noChangeArrowheads="1"/>
              </p:cNvSpPr>
              <p:nvPr/>
            </p:nvSpPr>
            <p:spPr bwMode="auto">
              <a:xfrm>
                <a:off x="1574" y="1556"/>
                <a:ext cx="11"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59" name="Rectangle 50">
                <a:extLst>
                  <a:ext uri="{FF2B5EF4-FFF2-40B4-BE49-F238E27FC236}">
                    <a16:creationId xmlns:a16="http://schemas.microsoft.com/office/drawing/2014/main" xmlns="" id="{B737C231-9346-4952-B92B-448AEC5AA74A}"/>
                  </a:ext>
                </a:extLst>
              </p:cNvPr>
              <p:cNvSpPr>
                <a:spLocks noChangeArrowheads="1"/>
              </p:cNvSpPr>
              <p:nvPr/>
            </p:nvSpPr>
            <p:spPr bwMode="auto">
              <a:xfrm>
                <a:off x="1574" y="1515"/>
                <a:ext cx="11" cy="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60" name="Freeform 51">
                <a:extLst>
                  <a:ext uri="{FF2B5EF4-FFF2-40B4-BE49-F238E27FC236}">
                    <a16:creationId xmlns:a16="http://schemas.microsoft.com/office/drawing/2014/main" xmlns="" id="{A98192A6-359C-4BBA-B9B9-7D3F6DBB465C}"/>
                  </a:ext>
                </a:extLst>
              </p:cNvPr>
              <p:cNvSpPr>
                <a:spLocks/>
              </p:cNvSpPr>
              <p:nvPr/>
            </p:nvSpPr>
            <p:spPr bwMode="auto">
              <a:xfrm>
                <a:off x="1574" y="1556"/>
                <a:ext cx="11" cy="0"/>
              </a:xfrm>
              <a:custGeom>
                <a:avLst/>
                <a:gdLst>
                  <a:gd name="T0" fmla="*/ 0 w 11"/>
                  <a:gd name="T1" fmla="*/ 11 w 11"/>
                  <a:gd name="T2" fmla="*/ 0 w 11"/>
                </a:gdLst>
                <a:ahLst/>
                <a:cxnLst>
                  <a:cxn ang="0">
                    <a:pos x="T0" y="0"/>
                  </a:cxn>
                  <a:cxn ang="0">
                    <a:pos x="T1" y="0"/>
                  </a:cxn>
                  <a:cxn ang="0">
                    <a:pos x="T2" y="0"/>
                  </a:cxn>
                </a:cxnLst>
                <a:rect l="0" t="0" r="r" b="b"/>
                <a:pathLst>
                  <a:path w="11">
                    <a:moveTo>
                      <a:pt x="0" y="0"/>
                    </a:moveTo>
                    <a:lnTo>
                      <a:pt x="1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61" name="Freeform 52">
                <a:extLst>
                  <a:ext uri="{FF2B5EF4-FFF2-40B4-BE49-F238E27FC236}">
                    <a16:creationId xmlns:a16="http://schemas.microsoft.com/office/drawing/2014/main" xmlns="" id="{8DC21537-156C-487C-AD81-9BB71A1C4361}"/>
                  </a:ext>
                </a:extLst>
              </p:cNvPr>
              <p:cNvSpPr>
                <a:spLocks/>
              </p:cNvSpPr>
              <p:nvPr/>
            </p:nvSpPr>
            <p:spPr bwMode="auto">
              <a:xfrm>
                <a:off x="1576" y="1513"/>
                <a:ext cx="31" cy="26"/>
              </a:xfrm>
              <a:custGeom>
                <a:avLst/>
                <a:gdLst>
                  <a:gd name="T0" fmla="*/ 7 w 31"/>
                  <a:gd name="T1" fmla="*/ 0 h 52"/>
                  <a:gd name="T2" fmla="*/ 31 w 31"/>
                  <a:gd name="T3" fmla="*/ 42 h 52"/>
                  <a:gd name="T4" fmla="*/ 22 w 31"/>
                  <a:gd name="T5" fmla="*/ 52 h 52"/>
                  <a:gd name="T6" fmla="*/ 0 w 31"/>
                  <a:gd name="T7" fmla="*/ 10 h 52"/>
                  <a:gd name="T8" fmla="*/ 7 w 31"/>
                  <a:gd name="T9" fmla="*/ 0 h 52"/>
                </a:gdLst>
                <a:ahLst/>
                <a:cxnLst>
                  <a:cxn ang="0">
                    <a:pos x="T0" y="T1"/>
                  </a:cxn>
                  <a:cxn ang="0">
                    <a:pos x="T2" y="T3"/>
                  </a:cxn>
                  <a:cxn ang="0">
                    <a:pos x="T4" y="T5"/>
                  </a:cxn>
                  <a:cxn ang="0">
                    <a:pos x="T6" y="T7"/>
                  </a:cxn>
                  <a:cxn ang="0">
                    <a:pos x="T8" y="T9"/>
                  </a:cxn>
                </a:cxnLst>
                <a:rect l="0" t="0" r="r" b="b"/>
                <a:pathLst>
                  <a:path w="31" h="52">
                    <a:moveTo>
                      <a:pt x="7" y="0"/>
                    </a:moveTo>
                    <a:lnTo>
                      <a:pt x="31" y="42"/>
                    </a:lnTo>
                    <a:lnTo>
                      <a:pt x="22" y="52"/>
                    </a:lnTo>
                    <a:lnTo>
                      <a:pt x="0" y="10"/>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62" name="Freeform 53">
                <a:extLst>
                  <a:ext uri="{FF2B5EF4-FFF2-40B4-BE49-F238E27FC236}">
                    <a16:creationId xmlns:a16="http://schemas.microsoft.com/office/drawing/2014/main" xmlns="" id="{1A54C5E4-8A15-47E0-9F0F-BBAEE3BDE8ED}"/>
                  </a:ext>
                </a:extLst>
              </p:cNvPr>
              <p:cNvSpPr>
                <a:spLocks/>
              </p:cNvSpPr>
              <p:nvPr/>
            </p:nvSpPr>
            <p:spPr bwMode="auto">
              <a:xfrm>
                <a:off x="1574" y="1505"/>
                <a:ext cx="11" cy="13"/>
              </a:xfrm>
              <a:custGeom>
                <a:avLst/>
                <a:gdLst>
                  <a:gd name="T0" fmla="*/ 0 w 11"/>
                  <a:gd name="T1" fmla="*/ 21 h 27"/>
                  <a:gd name="T2" fmla="*/ 11 w 11"/>
                  <a:gd name="T3" fmla="*/ 21 h 27"/>
                  <a:gd name="T4" fmla="*/ 2 w 11"/>
                  <a:gd name="T5" fmla="*/ 27 h 27"/>
                  <a:gd name="T6" fmla="*/ 9 w 11"/>
                  <a:gd name="T7" fmla="*/ 17 h 27"/>
                  <a:gd name="T8" fmla="*/ 0 w 11"/>
                  <a:gd name="T9" fmla="*/ 0 h 27"/>
                  <a:gd name="T10" fmla="*/ 0 w 11"/>
                  <a:gd name="T11" fmla="*/ 21 h 27"/>
                </a:gdLst>
                <a:ahLst/>
                <a:cxnLst>
                  <a:cxn ang="0">
                    <a:pos x="T0" y="T1"/>
                  </a:cxn>
                  <a:cxn ang="0">
                    <a:pos x="T2" y="T3"/>
                  </a:cxn>
                  <a:cxn ang="0">
                    <a:pos x="T4" y="T5"/>
                  </a:cxn>
                  <a:cxn ang="0">
                    <a:pos x="T6" y="T7"/>
                  </a:cxn>
                  <a:cxn ang="0">
                    <a:pos x="T8" y="T9"/>
                  </a:cxn>
                  <a:cxn ang="0">
                    <a:pos x="T10" y="T11"/>
                  </a:cxn>
                </a:cxnLst>
                <a:rect l="0" t="0" r="r" b="b"/>
                <a:pathLst>
                  <a:path w="11" h="27">
                    <a:moveTo>
                      <a:pt x="0" y="21"/>
                    </a:moveTo>
                    <a:lnTo>
                      <a:pt x="11" y="21"/>
                    </a:lnTo>
                    <a:lnTo>
                      <a:pt x="2" y="27"/>
                    </a:lnTo>
                    <a:lnTo>
                      <a:pt x="9" y="17"/>
                    </a:lnTo>
                    <a:lnTo>
                      <a:pt x="0" y="0"/>
                    </a:lnTo>
                    <a:lnTo>
                      <a:pt x="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63" name="Freeform 54">
                <a:extLst>
                  <a:ext uri="{FF2B5EF4-FFF2-40B4-BE49-F238E27FC236}">
                    <a16:creationId xmlns:a16="http://schemas.microsoft.com/office/drawing/2014/main" xmlns="" id="{882EC93A-669E-4611-A3CD-7BE663704489}"/>
                  </a:ext>
                </a:extLst>
              </p:cNvPr>
              <p:cNvSpPr>
                <a:spLocks/>
              </p:cNvSpPr>
              <p:nvPr/>
            </p:nvSpPr>
            <p:spPr bwMode="auto">
              <a:xfrm>
                <a:off x="1598" y="1534"/>
                <a:ext cx="30" cy="25"/>
              </a:xfrm>
              <a:custGeom>
                <a:avLst/>
                <a:gdLst>
                  <a:gd name="T0" fmla="*/ 9 w 30"/>
                  <a:gd name="T1" fmla="*/ 0 h 50"/>
                  <a:gd name="T2" fmla="*/ 30 w 30"/>
                  <a:gd name="T3" fmla="*/ 39 h 50"/>
                  <a:gd name="T4" fmla="*/ 22 w 30"/>
                  <a:gd name="T5" fmla="*/ 50 h 50"/>
                  <a:gd name="T6" fmla="*/ 0 w 30"/>
                  <a:gd name="T7" fmla="*/ 10 h 50"/>
                  <a:gd name="T8" fmla="*/ 9 w 30"/>
                  <a:gd name="T9" fmla="*/ 0 h 50"/>
                </a:gdLst>
                <a:ahLst/>
                <a:cxnLst>
                  <a:cxn ang="0">
                    <a:pos x="T0" y="T1"/>
                  </a:cxn>
                  <a:cxn ang="0">
                    <a:pos x="T2" y="T3"/>
                  </a:cxn>
                  <a:cxn ang="0">
                    <a:pos x="T4" y="T5"/>
                  </a:cxn>
                  <a:cxn ang="0">
                    <a:pos x="T6" y="T7"/>
                  </a:cxn>
                  <a:cxn ang="0">
                    <a:pos x="T8" y="T9"/>
                  </a:cxn>
                </a:cxnLst>
                <a:rect l="0" t="0" r="r" b="b"/>
                <a:pathLst>
                  <a:path w="30" h="50">
                    <a:moveTo>
                      <a:pt x="9" y="0"/>
                    </a:moveTo>
                    <a:lnTo>
                      <a:pt x="30" y="39"/>
                    </a:lnTo>
                    <a:lnTo>
                      <a:pt x="22" y="50"/>
                    </a:lnTo>
                    <a:lnTo>
                      <a:pt x="0" y="1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64" name="Freeform 55">
                <a:extLst>
                  <a:ext uri="{FF2B5EF4-FFF2-40B4-BE49-F238E27FC236}">
                    <a16:creationId xmlns:a16="http://schemas.microsoft.com/office/drawing/2014/main" xmlns="" id="{208492ED-A61C-418E-944B-07F45FD5FF63}"/>
                  </a:ext>
                </a:extLst>
              </p:cNvPr>
              <p:cNvSpPr>
                <a:spLocks/>
              </p:cNvSpPr>
              <p:nvPr/>
            </p:nvSpPr>
            <p:spPr bwMode="auto">
              <a:xfrm>
                <a:off x="1598" y="1534"/>
                <a:ext cx="9" cy="5"/>
              </a:xfrm>
              <a:custGeom>
                <a:avLst/>
                <a:gdLst>
                  <a:gd name="T0" fmla="*/ 0 w 9"/>
                  <a:gd name="T1" fmla="*/ 10 h 10"/>
                  <a:gd name="T2" fmla="*/ 9 w 9"/>
                  <a:gd name="T3" fmla="*/ 0 h 10"/>
                  <a:gd name="T4" fmla="*/ 0 w 9"/>
                  <a:gd name="T5" fmla="*/ 10 h 10"/>
                </a:gdLst>
                <a:ahLst/>
                <a:cxnLst>
                  <a:cxn ang="0">
                    <a:pos x="T0" y="T1"/>
                  </a:cxn>
                  <a:cxn ang="0">
                    <a:pos x="T2" y="T3"/>
                  </a:cxn>
                  <a:cxn ang="0">
                    <a:pos x="T4" y="T5"/>
                  </a:cxn>
                </a:cxnLst>
                <a:rect l="0" t="0" r="r" b="b"/>
                <a:pathLst>
                  <a:path w="9" h="10">
                    <a:moveTo>
                      <a:pt x="0" y="10"/>
                    </a:moveTo>
                    <a:lnTo>
                      <a:pt x="9"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65" name="Freeform 56">
                <a:extLst>
                  <a:ext uri="{FF2B5EF4-FFF2-40B4-BE49-F238E27FC236}">
                    <a16:creationId xmlns:a16="http://schemas.microsoft.com/office/drawing/2014/main" xmlns="" id="{0FFBFB72-3BDF-4A79-8F35-D01CA1710218}"/>
                  </a:ext>
                </a:extLst>
              </p:cNvPr>
              <p:cNvSpPr>
                <a:spLocks/>
              </p:cNvSpPr>
              <p:nvPr/>
            </p:nvSpPr>
            <p:spPr bwMode="auto">
              <a:xfrm>
                <a:off x="1598" y="1553"/>
                <a:ext cx="30" cy="27"/>
              </a:xfrm>
              <a:custGeom>
                <a:avLst/>
                <a:gdLst>
                  <a:gd name="T0" fmla="*/ 30 w 30"/>
                  <a:gd name="T1" fmla="*/ 11 h 53"/>
                  <a:gd name="T2" fmla="*/ 9 w 30"/>
                  <a:gd name="T3" fmla="*/ 53 h 53"/>
                  <a:gd name="T4" fmla="*/ 0 w 30"/>
                  <a:gd name="T5" fmla="*/ 40 h 53"/>
                  <a:gd name="T6" fmla="*/ 22 w 30"/>
                  <a:gd name="T7" fmla="*/ 0 h 53"/>
                  <a:gd name="T8" fmla="*/ 30 w 30"/>
                  <a:gd name="T9" fmla="*/ 11 h 53"/>
                </a:gdLst>
                <a:ahLst/>
                <a:cxnLst>
                  <a:cxn ang="0">
                    <a:pos x="T0" y="T1"/>
                  </a:cxn>
                  <a:cxn ang="0">
                    <a:pos x="T2" y="T3"/>
                  </a:cxn>
                  <a:cxn ang="0">
                    <a:pos x="T4" y="T5"/>
                  </a:cxn>
                  <a:cxn ang="0">
                    <a:pos x="T6" y="T7"/>
                  </a:cxn>
                  <a:cxn ang="0">
                    <a:pos x="T8" y="T9"/>
                  </a:cxn>
                </a:cxnLst>
                <a:rect l="0" t="0" r="r" b="b"/>
                <a:pathLst>
                  <a:path w="30" h="53">
                    <a:moveTo>
                      <a:pt x="30" y="11"/>
                    </a:moveTo>
                    <a:lnTo>
                      <a:pt x="9" y="53"/>
                    </a:lnTo>
                    <a:lnTo>
                      <a:pt x="0" y="40"/>
                    </a:lnTo>
                    <a:lnTo>
                      <a:pt x="22" y="0"/>
                    </a:lnTo>
                    <a:lnTo>
                      <a:pt x="3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66" name="Freeform 57">
                <a:extLst>
                  <a:ext uri="{FF2B5EF4-FFF2-40B4-BE49-F238E27FC236}">
                    <a16:creationId xmlns:a16="http://schemas.microsoft.com/office/drawing/2014/main" xmlns="" id="{1C54002B-E77B-4006-A0A6-5E26738829CD}"/>
                  </a:ext>
                </a:extLst>
              </p:cNvPr>
              <p:cNvSpPr>
                <a:spLocks/>
              </p:cNvSpPr>
              <p:nvPr/>
            </p:nvSpPr>
            <p:spPr bwMode="auto">
              <a:xfrm>
                <a:off x="1620" y="1553"/>
                <a:ext cx="11" cy="6"/>
              </a:xfrm>
              <a:custGeom>
                <a:avLst/>
                <a:gdLst>
                  <a:gd name="T0" fmla="*/ 8 w 11"/>
                  <a:gd name="T1" fmla="*/ 0 h 11"/>
                  <a:gd name="T2" fmla="*/ 0 w 11"/>
                  <a:gd name="T3" fmla="*/ 11 h 11"/>
                  <a:gd name="T4" fmla="*/ 0 w 11"/>
                  <a:gd name="T5" fmla="*/ 0 h 11"/>
                  <a:gd name="T6" fmla="*/ 8 w 11"/>
                  <a:gd name="T7" fmla="*/ 11 h 11"/>
                  <a:gd name="T8" fmla="*/ 11 w 11"/>
                  <a:gd name="T9" fmla="*/ 6 h 11"/>
                  <a:gd name="T10" fmla="*/ 8 w 11"/>
                  <a:gd name="T11" fmla="*/ 0 h 11"/>
                </a:gdLst>
                <a:ahLst/>
                <a:cxnLst>
                  <a:cxn ang="0">
                    <a:pos x="T0" y="T1"/>
                  </a:cxn>
                  <a:cxn ang="0">
                    <a:pos x="T2" y="T3"/>
                  </a:cxn>
                  <a:cxn ang="0">
                    <a:pos x="T4" y="T5"/>
                  </a:cxn>
                  <a:cxn ang="0">
                    <a:pos x="T6" y="T7"/>
                  </a:cxn>
                  <a:cxn ang="0">
                    <a:pos x="T8" y="T9"/>
                  </a:cxn>
                  <a:cxn ang="0">
                    <a:pos x="T10" y="T11"/>
                  </a:cxn>
                </a:cxnLst>
                <a:rect l="0" t="0" r="r" b="b"/>
                <a:pathLst>
                  <a:path w="11" h="11">
                    <a:moveTo>
                      <a:pt x="8" y="0"/>
                    </a:moveTo>
                    <a:lnTo>
                      <a:pt x="0" y="11"/>
                    </a:lnTo>
                    <a:lnTo>
                      <a:pt x="0" y="0"/>
                    </a:lnTo>
                    <a:lnTo>
                      <a:pt x="8" y="11"/>
                    </a:lnTo>
                    <a:lnTo>
                      <a:pt x="11" y="6"/>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67" name="Freeform 58">
                <a:extLst>
                  <a:ext uri="{FF2B5EF4-FFF2-40B4-BE49-F238E27FC236}">
                    <a16:creationId xmlns:a16="http://schemas.microsoft.com/office/drawing/2014/main" xmlns="" id="{D2EABFD1-9055-4F4A-A6AE-9F161A4A0D41}"/>
                  </a:ext>
                </a:extLst>
              </p:cNvPr>
              <p:cNvSpPr>
                <a:spLocks/>
              </p:cNvSpPr>
              <p:nvPr/>
            </p:nvSpPr>
            <p:spPr bwMode="auto">
              <a:xfrm>
                <a:off x="1576" y="1573"/>
                <a:ext cx="31" cy="26"/>
              </a:xfrm>
              <a:custGeom>
                <a:avLst/>
                <a:gdLst>
                  <a:gd name="T0" fmla="*/ 31 w 31"/>
                  <a:gd name="T1" fmla="*/ 13 h 52"/>
                  <a:gd name="T2" fmla="*/ 7 w 31"/>
                  <a:gd name="T3" fmla="*/ 52 h 52"/>
                  <a:gd name="T4" fmla="*/ 0 w 31"/>
                  <a:gd name="T5" fmla="*/ 40 h 52"/>
                  <a:gd name="T6" fmla="*/ 22 w 31"/>
                  <a:gd name="T7" fmla="*/ 0 h 52"/>
                  <a:gd name="T8" fmla="*/ 31 w 31"/>
                  <a:gd name="T9" fmla="*/ 13 h 52"/>
                </a:gdLst>
                <a:ahLst/>
                <a:cxnLst>
                  <a:cxn ang="0">
                    <a:pos x="T0" y="T1"/>
                  </a:cxn>
                  <a:cxn ang="0">
                    <a:pos x="T2" y="T3"/>
                  </a:cxn>
                  <a:cxn ang="0">
                    <a:pos x="T4" y="T5"/>
                  </a:cxn>
                  <a:cxn ang="0">
                    <a:pos x="T6" y="T7"/>
                  </a:cxn>
                  <a:cxn ang="0">
                    <a:pos x="T8" y="T9"/>
                  </a:cxn>
                </a:cxnLst>
                <a:rect l="0" t="0" r="r" b="b"/>
                <a:pathLst>
                  <a:path w="31" h="52">
                    <a:moveTo>
                      <a:pt x="31" y="13"/>
                    </a:moveTo>
                    <a:lnTo>
                      <a:pt x="7" y="52"/>
                    </a:lnTo>
                    <a:lnTo>
                      <a:pt x="0" y="40"/>
                    </a:lnTo>
                    <a:lnTo>
                      <a:pt x="22" y="0"/>
                    </a:lnTo>
                    <a:lnTo>
                      <a:pt x="3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68" name="Freeform 59">
                <a:extLst>
                  <a:ext uri="{FF2B5EF4-FFF2-40B4-BE49-F238E27FC236}">
                    <a16:creationId xmlns:a16="http://schemas.microsoft.com/office/drawing/2014/main" xmlns="" id="{FB0F0FEF-72E8-47BA-8795-4834E9BFA7E9}"/>
                  </a:ext>
                </a:extLst>
              </p:cNvPr>
              <p:cNvSpPr>
                <a:spLocks/>
              </p:cNvSpPr>
              <p:nvPr/>
            </p:nvSpPr>
            <p:spPr bwMode="auto">
              <a:xfrm>
                <a:off x="1574" y="1593"/>
                <a:ext cx="11" cy="16"/>
              </a:xfrm>
              <a:custGeom>
                <a:avLst/>
                <a:gdLst>
                  <a:gd name="T0" fmla="*/ 9 w 11"/>
                  <a:gd name="T1" fmla="*/ 12 h 30"/>
                  <a:gd name="T2" fmla="*/ 2 w 11"/>
                  <a:gd name="T3" fmla="*/ 0 h 30"/>
                  <a:gd name="T4" fmla="*/ 11 w 11"/>
                  <a:gd name="T5" fmla="*/ 5 h 30"/>
                  <a:gd name="T6" fmla="*/ 0 w 11"/>
                  <a:gd name="T7" fmla="*/ 5 h 30"/>
                  <a:gd name="T8" fmla="*/ 0 w 11"/>
                  <a:gd name="T9" fmla="*/ 30 h 30"/>
                  <a:gd name="T10" fmla="*/ 9 w 11"/>
                  <a:gd name="T11" fmla="*/ 12 h 30"/>
                </a:gdLst>
                <a:ahLst/>
                <a:cxnLst>
                  <a:cxn ang="0">
                    <a:pos x="T0" y="T1"/>
                  </a:cxn>
                  <a:cxn ang="0">
                    <a:pos x="T2" y="T3"/>
                  </a:cxn>
                  <a:cxn ang="0">
                    <a:pos x="T4" y="T5"/>
                  </a:cxn>
                  <a:cxn ang="0">
                    <a:pos x="T6" y="T7"/>
                  </a:cxn>
                  <a:cxn ang="0">
                    <a:pos x="T8" y="T9"/>
                  </a:cxn>
                  <a:cxn ang="0">
                    <a:pos x="T10" y="T11"/>
                  </a:cxn>
                </a:cxnLst>
                <a:rect l="0" t="0" r="r" b="b"/>
                <a:pathLst>
                  <a:path w="11" h="30">
                    <a:moveTo>
                      <a:pt x="9" y="12"/>
                    </a:moveTo>
                    <a:lnTo>
                      <a:pt x="2" y="0"/>
                    </a:lnTo>
                    <a:lnTo>
                      <a:pt x="11" y="5"/>
                    </a:lnTo>
                    <a:lnTo>
                      <a:pt x="0" y="5"/>
                    </a:lnTo>
                    <a:lnTo>
                      <a:pt x="0" y="30"/>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69" name="Freeform 60">
                <a:extLst>
                  <a:ext uri="{FF2B5EF4-FFF2-40B4-BE49-F238E27FC236}">
                    <a16:creationId xmlns:a16="http://schemas.microsoft.com/office/drawing/2014/main" xmlns="" id="{15AD9BC4-0017-483A-A48F-4BA5393CE4ED}"/>
                  </a:ext>
                </a:extLst>
              </p:cNvPr>
              <p:cNvSpPr>
                <a:spLocks/>
              </p:cNvSpPr>
              <p:nvPr/>
            </p:nvSpPr>
            <p:spPr bwMode="auto">
              <a:xfrm>
                <a:off x="1624" y="1529"/>
                <a:ext cx="31" cy="27"/>
              </a:xfrm>
              <a:custGeom>
                <a:avLst/>
                <a:gdLst>
                  <a:gd name="T0" fmla="*/ 10 w 31"/>
                  <a:gd name="T1" fmla="*/ 54 h 54"/>
                  <a:gd name="T2" fmla="*/ 11 w 31"/>
                  <a:gd name="T3" fmla="*/ 47 h 54"/>
                  <a:gd name="T4" fmla="*/ 12 w 31"/>
                  <a:gd name="T5" fmla="*/ 40 h 54"/>
                  <a:gd name="T6" fmla="*/ 15 w 31"/>
                  <a:gd name="T7" fmla="*/ 34 h 54"/>
                  <a:gd name="T8" fmla="*/ 18 w 31"/>
                  <a:gd name="T9" fmla="*/ 30 h 54"/>
                  <a:gd name="T10" fmla="*/ 20 w 31"/>
                  <a:gd name="T11" fmla="*/ 25 h 54"/>
                  <a:gd name="T12" fmla="*/ 23 w 31"/>
                  <a:gd name="T13" fmla="*/ 20 h 54"/>
                  <a:gd name="T14" fmla="*/ 27 w 31"/>
                  <a:gd name="T15" fmla="*/ 20 h 54"/>
                  <a:gd name="T16" fmla="*/ 31 w 31"/>
                  <a:gd name="T17" fmla="*/ 18 h 54"/>
                  <a:gd name="T18" fmla="*/ 29 w 31"/>
                  <a:gd name="T19" fmla="*/ 0 h 54"/>
                  <a:gd name="T20" fmla="*/ 24 w 31"/>
                  <a:gd name="T21" fmla="*/ 3 h 54"/>
                  <a:gd name="T22" fmla="*/ 19 w 31"/>
                  <a:gd name="T23" fmla="*/ 5 h 54"/>
                  <a:gd name="T24" fmla="*/ 12 w 31"/>
                  <a:gd name="T25" fmla="*/ 10 h 54"/>
                  <a:gd name="T26" fmla="*/ 8 w 31"/>
                  <a:gd name="T27" fmla="*/ 17 h 54"/>
                  <a:gd name="T28" fmla="*/ 6 w 31"/>
                  <a:gd name="T29" fmla="*/ 23 h 54"/>
                  <a:gd name="T30" fmla="*/ 2 w 31"/>
                  <a:gd name="T31" fmla="*/ 32 h 54"/>
                  <a:gd name="T32" fmla="*/ 0 w 31"/>
                  <a:gd name="T33" fmla="*/ 44 h 54"/>
                  <a:gd name="T34" fmla="*/ 0 w 31"/>
                  <a:gd name="T35" fmla="*/ 52 h 54"/>
                  <a:gd name="T36" fmla="*/ 10 w 31"/>
                  <a:gd name="T3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54">
                    <a:moveTo>
                      <a:pt x="10" y="54"/>
                    </a:moveTo>
                    <a:lnTo>
                      <a:pt x="11" y="47"/>
                    </a:lnTo>
                    <a:lnTo>
                      <a:pt x="12" y="40"/>
                    </a:lnTo>
                    <a:lnTo>
                      <a:pt x="15" y="34"/>
                    </a:lnTo>
                    <a:lnTo>
                      <a:pt x="18" y="30"/>
                    </a:lnTo>
                    <a:lnTo>
                      <a:pt x="20" y="25"/>
                    </a:lnTo>
                    <a:lnTo>
                      <a:pt x="23" y="20"/>
                    </a:lnTo>
                    <a:lnTo>
                      <a:pt x="27" y="20"/>
                    </a:lnTo>
                    <a:lnTo>
                      <a:pt x="31" y="18"/>
                    </a:lnTo>
                    <a:lnTo>
                      <a:pt x="29" y="0"/>
                    </a:lnTo>
                    <a:lnTo>
                      <a:pt x="24" y="3"/>
                    </a:lnTo>
                    <a:lnTo>
                      <a:pt x="19" y="5"/>
                    </a:lnTo>
                    <a:lnTo>
                      <a:pt x="12" y="10"/>
                    </a:lnTo>
                    <a:lnTo>
                      <a:pt x="8" y="17"/>
                    </a:lnTo>
                    <a:lnTo>
                      <a:pt x="6" y="23"/>
                    </a:lnTo>
                    <a:lnTo>
                      <a:pt x="2" y="32"/>
                    </a:lnTo>
                    <a:lnTo>
                      <a:pt x="0" y="44"/>
                    </a:lnTo>
                    <a:lnTo>
                      <a:pt x="0" y="52"/>
                    </a:lnTo>
                    <a:lnTo>
                      <a:pt x="10"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70" name="Freeform 61">
                <a:extLst>
                  <a:ext uri="{FF2B5EF4-FFF2-40B4-BE49-F238E27FC236}">
                    <a16:creationId xmlns:a16="http://schemas.microsoft.com/office/drawing/2014/main" xmlns="" id="{73D4EA2F-3860-4F56-8D13-EEAF78D923F4}"/>
                  </a:ext>
                </a:extLst>
              </p:cNvPr>
              <p:cNvSpPr>
                <a:spLocks/>
              </p:cNvSpPr>
              <p:nvPr/>
            </p:nvSpPr>
            <p:spPr bwMode="auto">
              <a:xfrm>
                <a:off x="1653" y="1529"/>
                <a:ext cx="33" cy="27"/>
              </a:xfrm>
              <a:custGeom>
                <a:avLst/>
                <a:gdLst>
                  <a:gd name="T0" fmla="*/ 0 w 33"/>
                  <a:gd name="T1" fmla="*/ 18 h 54"/>
                  <a:gd name="T2" fmla="*/ 5 w 33"/>
                  <a:gd name="T3" fmla="*/ 20 h 54"/>
                  <a:gd name="T4" fmla="*/ 9 w 33"/>
                  <a:gd name="T5" fmla="*/ 20 h 54"/>
                  <a:gd name="T6" fmla="*/ 13 w 33"/>
                  <a:gd name="T7" fmla="*/ 25 h 54"/>
                  <a:gd name="T8" fmla="*/ 15 w 33"/>
                  <a:gd name="T9" fmla="*/ 27 h 54"/>
                  <a:gd name="T10" fmla="*/ 17 w 33"/>
                  <a:gd name="T11" fmla="*/ 34 h 54"/>
                  <a:gd name="T12" fmla="*/ 21 w 33"/>
                  <a:gd name="T13" fmla="*/ 40 h 54"/>
                  <a:gd name="T14" fmla="*/ 21 w 33"/>
                  <a:gd name="T15" fmla="*/ 47 h 54"/>
                  <a:gd name="T16" fmla="*/ 23 w 33"/>
                  <a:gd name="T17" fmla="*/ 54 h 54"/>
                  <a:gd name="T18" fmla="*/ 33 w 33"/>
                  <a:gd name="T19" fmla="*/ 52 h 54"/>
                  <a:gd name="T20" fmla="*/ 32 w 33"/>
                  <a:gd name="T21" fmla="*/ 44 h 54"/>
                  <a:gd name="T22" fmla="*/ 30 w 33"/>
                  <a:gd name="T23" fmla="*/ 32 h 54"/>
                  <a:gd name="T24" fmla="*/ 28 w 33"/>
                  <a:gd name="T25" fmla="*/ 23 h 54"/>
                  <a:gd name="T26" fmla="*/ 24 w 33"/>
                  <a:gd name="T27" fmla="*/ 17 h 54"/>
                  <a:gd name="T28" fmla="*/ 20 w 33"/>
                  <a:gd name="T29" fmla="*/ 10 h 54"/>
                  <a:gd name="T30" fmla="*/ 13 w 33"/>
                  <a:gd name="T31" fmla="*/ 5 h 54"/>
                  <a:gd name="T32" fmla="*/ 8 w 33"/>
                  <a:gd name="T33" fmla="*/ 3 h 54"/>
                  <a:gd name="T34" fmla="*/ 2 w 33"/>
                  <a:gd name="T35" fmla="*/ 0 h 54"/>
                  <a:gd name="T36" fmla="*/ 0 w 33"/>
                  <a:gd name="T37"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54">
                    <a:moveTo>
                      <a:pt x="0" y="18"/>
                    </a:moveTo>
                    <a:lnTo>
                      <a:pt x="5" y="20"/>
                    </a:lnTo>
                    <a:lnTo>
                      <a:pt x="9" y="20"/>
                    </a:lnTo>
                    <a:lnTo>
                      <a:pt x="13" y="25"/>
                    </a:lnTo>
                    <a:lnTo>
                      <a:pt x="15" y="27"/>
                    </a:lnTo>
                    <a:lnTo>
                      <a:pt x="17" y="34"/>
                    </a:lnTo>
                    <a:lnTo>
                      <a:pt x="21" y="40"/>
                    </a:lnTo>
                    <a:lnTo>
                      <a:pt x="21" y="47"/>
                    </a:lnTo>
                    <a:lnTo>
                      <a:pt x="23" y="54"/>
                    </a:lnTo>
                    <a:lnTo>
                      <a:pt x="33" y="52"/>
                    </a:lnTo>
                    <a:lnTo>
                      <a:pt x="32" y="44"/>
                    </a:lnTo>
                    <a:lnTo>
                      <a:pt x="30" y="32"/>
                    </a:lnTo>
                    <a:lnTo>
                      <a:pt x="28" y="23"/>
                    </a:lnTo>
                    <a:lnTo>
                      <a:pt x="24" y="17"/>
                    </a:lnTo>
                    <a:lnTo>
                      <a:pt x="20" y="10"/>
                    </a:lnTo>
                    <a:lnTo>
                      <a:pt x="13" y="5"/>
                    </a:lnTo>
                    <a:lnTo>
                      <a:pt x="8" y="3"/>
                    </a:lnTo>
                    <a:lnTo>
                      <a:pt x="2" y="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71" name="Freeform 62">
                <a:extLst>
                  <a:ext uri="{FF2B5EF4-FFF2-40B4-BE49-F238E27FC236}">
                    <a16:creationId xmlns:a16="http://schemas.microsoft.com/office/drawing/2014/main" xmlns="" id="{F182C29E-7C15-41ED-9561-0B0BF055222C}"/>
                  </a:ext>
                </a:extLst>
              </p:cNvPr>
              <p:cNvSpPr>
                <a:spLocks/>
              </p:cNvSpPr>
              <p:nvPr/>
            </p:nvSpPr>
            <p:spPr bwMode="auto">
              <a:xfrm>
                <a:off x="1653" y="1529"/>
                <a:ext cx="2" cy="9"/>
              </a:xfrm>
              <a:custGeom>
                <a:avLst/>
                <a:gdLst>
                  <a:gd name="T0" fmla="*/ 0 w 2"/>
                  <a:gd name="T1" fmla="*/ 0 h 18"/>
                  <a:gd name="T2" fmla="*/ 2 w 2"/>
                  <a:gd name="T3" fmla="*/ 18 h 18"/>
                  <a:gd name="T4" fmla="*/ 0 w 2"/>
                  <a:gd name="T5" fmla="*/ 18 h 18"/>
                  <a:gd name="T6" fmla="*/ 2 w 2"/>
                  <a:gd name="T7" fmla="*/ 0 h 18"/>
                  <a:gd name="T8" fmla="*/ 0 w 2"/>
                  <a:gd name="T9" fmla="*/ 0 h 18"/>
                </a:gdLst>
                <a:ahLst/>
                <a:cxnLst>
                  <a:cxn ang="0">
                    <a:pos x="T0" y="T1"/>
                  </a:cxn>
                  <a:cxn ang="0">
                    <a:pos x="T2" y="T3"/>
                  </a:cxn>
                  <a:cxn ang="0">
                    <a:pos x="T4" y="T5"/>
                  </a:cxn>
                  <a:cxn ang="0">
                    <a:pos x="T6" y="T7"/>
                  </a:cxn>
                  <a:cxn ang="0">
                    <a:pos x="T8" y="T9"/>
                  </a:cxn>
                </a:cxnLst>
                <a:rect l="0" t="0" r="r" b="b"/>
                <a:pathLst>
                  <a:path w="2" h="18">
                    <a:moveTo>
                      <a:pt x="0" y="0"/>
                    </a:moveTo>
                    <a:lnTo>
                      <a:pt x="2" y="18"/>
                    </a:lnTo>
                    <a:lnTo>
                      <a:pt x="0" y="18"/>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72" name="Freeform 63">
                <a:extLst>
                  <a:ext uri="{FF2B5EF4-FFF2-40B4-BE49-F238E27FC236}">
                    <a16:creationId xmlns:a16="http://schemas.microsoft.com/office/drawing/2014/main" xmlns="" id="{33CCAB3F-1909-4E39-BF1E-AF13A580925E}"/>
                  </a:ext>
                </a:extLst>
              </p:cNvPr>
              <p:cNvSpPr>
                <a:spLocks/>
              </p:cNvSpPr>
              <p:nvPr/>
            </p:nvSpPr>
            <p:spPr bwMode="auto">
              <a:xfrm>
                <a:off x="1653" y="1555"/>
                <a:ext cx="33" cy="25"/>
              </a:xfrm>
              <a:custGeom>
                <a:avLst/>
                <a:gdLst>
                  <a:gd name="T0" fmla="*/ 23 w 33"/>
                  <a:gd name="T1" fmla="*/ 0 h 50"/>
                  <a:gd name="T2" fmla="*/ 21 w 33"/>
                  <a:gd name="T3" fmla="*/ 7 h 50"/>
                  <a:gd name="T4" fmla="*/ 21 w 33"/>
                  <a:gd name="T5" fmla="*/ 13 h 50"/>
                  <a:gd name="T6" fmla="*/ 17 w 33"/>
                  <a:gd name="T7" fmla="*/ 17 h 50"/>
                  <a:gd name="T8" fmla="*/ 15 w 33"/>
                  <a:gd name="T9" fmla="*/ 22 h 50"/>
                  <a:gd name="T10" fmla="*/ 12 w 33"/>
                  <a:gd name="T11" fmla="*/ 27 h 50"/>
                  <a:gd name="T12" fmla="*/ 9 w 33"/>
                  <a:gd name="T13" fmla="*/ 28 h 50"/>
                  <a:gd name="T14" fmla="*/ 5 w 33"/>
                  <a:gd name="T15" fmla="*/ 30 h 50"/>
                  <a:gd name="T16" fmla="*/ 0 w 33"/>
                  <a:gd name="T17" fmla="*/ 33 h 50"/>
                  <a:gd name="T18" fmla="*/ 2 w 33"/>
                  <a:gd name="T19" fmla="*/ 50 h 50"/>
                  <a:gd name="T20" fmla="*/ 8 w 33"/>
                  <a:gd name="T21" fmla="*/ 50 h 50"/>
                  <a:gd name="T22" fmla="*/ 13 w 33"/>
                  <a:gd name="T23" fmla="*/ 49 h 50"/>
                  <a:gd name="T24" fmla="*/ 20 w 33"/>
                  <a:gd name="T25" fmla="*/ 43 h 50"/>
                  <a:gd name="T26" fmla="*/ 24 w 33"/>
                  <a:gd name="T27" fmla="*/ 35 h 50"/>
                  <a:gd name="T28" fmla="*/ 28 w 33"/>
                  <a:gd name="T29" fmla="*/ 28 h 50"/>
                  <a:gd name="T30" fmla="*/ 30 w 33"/>
                  <a:gd name="T31" fmla="*/ 20 h 50"/>
                  <a:gd name="T32" fmla="*/ 32 w 33"/>
                  <a:gd name="T33" fmla="*/ 10 h 50"/>
                  <a:gd name="T34" fmla="*/ 33 w 33"/>
                  <a:gd name="T35" fmla="*/ 2 h 50"/>
                  <a:gd name="T36" fmla="*/ 23 w 33"/>
                  <a:gd name="T3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50">
                    <a:moveTo>
                      <a:pt x="23" y="0"/>
                    </a:moveTo>
                    <a:lnTo>
                      <a:pt x="21" y="7"/>
                    </a:lnTo>
                    <a:lnTo>
                      <a:pt x="21" y="13"/>
                    </a:lnTo>
                    <a:lnTo>
                      <a:pt x="17" y="17"/>
                    </a:lnTo>
                    <a:lnTo>
                      <a:pt x="15" y="22"/>
                    </a:lnTo>
                    <a:lnTo>
                      <a:pt x="12" y="27"/>
                    </a:lnTo>
                    <a:lnTo>
                      <a:pt x="9" y="28"/>
                    </a:lnTo>
                    <a:lnTo>
                      <a:pt x="5" y="30"/>
                    </a:lnTo>
                    <a:lnTo>
                      <a:pt x="0" y="33"/>
                    </a:lnTo>
                    <a:lnTo>
                      <a:pt x="2" y="50"/>
                    </a:lnTo>
                    <a:lnTo>
                      <a:pt x="8" y="50"/>
                    </a:lnTo>
                    <a:lnTo>
                      <a:pt x="13" y="49"/>
                    </a:lnTo>
                    <a:lnTo>
                      <a:pt x="20" y="43"/>
                    </a:lnTo>
                    <a:lnTo>
                      <a:pt x="24" y="35"/>
                    </a:lnTo>
                    <a:lnTo>
                      <a:pt x="28" y="28"/>
                    </a:lnTo>
                    <a:lnTo>
                      <a:pt x="30" y="20"/>
                    </a:lnTo>
                    <a:lnTo>
                      <a:pt x="32" y="10"/>
                    </a:lnTo>
                    <a:lnTo>
                      <a:pt x="33"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73" name="Freeform 64">
                <a:extLst>
                  <a:ext uri="{FF2B5EF4-FFF2-40B4-BE49-F238E27FC236}">
                    <a16:creationId xmlns:a16="http://schemas.microsoft.com/office/drawing/2014/main" xmlns="" id="{0DEADF5F-931C-4BF0-910C-2C1427957749}"/>
                  </a:ext>
                </a:extLst>
              </p:cNvPr>
              <p:cNvSpPr>
                <a:spLocks/>
              </p:cNvSpPr>
              <p:nvPr/>
            </p:nvSpPr>
            <p:spPr bwMode="auto">
              <a:xfrm>
                <a:off x="1676" y="1555"/>
                <a:ext cx="10" cy="1"/>
              </a:xfrm>
              <a:custGeom>
                <a:avLst/>
                <a:gdLst>
                  <a:gd name="T0" fmla="*/ 10 w 10"/>
                  <a:gd name="T1" fmla="*/ 0 h 2"/>
                  <a:gd name="T2" fmla="*/ 0 w 10"/>
                  <a:gd name="T3" fmla="*/ 2 h 2"/>
                  <a:gd name="T4" fmla="*/ 0 w 10"/>
                  <a:gd name="T5" fmla="*/ 0 h 2"/>
                  <a:gd name="T6" fmla="*/ 10 w 10"/>
                  <a:gd name="T7" fmla="*/ 2 h 2"/>
                  <a:gd name="T8" fmla="*/ 10 w 10"/>
                  <a:gd name="T9" fmla="*/ 0 h 2"/>
                </a:gdLst>
                <a:ahLst/>
                <a:cxnLst>
                  <a:cxn ang="0">
                    <a:pos x="T0" y="T1"/>
                  </a:cxn>
                  <a:cxn ang="0">
                    <a:pos x="T2" y="T3"/>
                  </a:cxn>
                  <a:cxn ang="0">
                    <a:pos x="T4" y="T5"/>
                  </a:cxn>
                  <a:cxn ang="0">
                    <a:pos x="T6" y="T7"/>
                  </a:cxn>
                  <a:cxn ang="0">
                    <a:pos x="T8" y="T9"/>
                  </a:cxn>
                </a:cxnLst>
                <a:rect l="0" t="0" r="r" b="b"/>
                <a:pathLst>
                  <a:path w="10" h="2">
                    <a:moveTo>
                      <a:pt x="10" y="0"/>
                    </a:moveTo>
                    <a:lnTo>
                      <a:pt x="0" y="2"/>
                    </a:lnTo>
                    <a:lnTo>
                      <a:pt x="0" y="0"/>
                    </a:lnTo>
                    <a:lnTo>
                      <a:pt x="10" y="2"/>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74" name="Freeform 65">
                <a:extLst>
                  <a:ext uri="{FF2B5EF4-FFF2-40B4-BE49-F238E27FC236}">
                    <a16:creationId xmlns:a16="http://schemas.microsoft.com/office/drawing/2014/main" xmlns="" id="{12C668F7-99D9-45ED-B825-4736587F9687}"/>
                  </a:ext>
                </a:extLst>
              </p:cNvPr>
              <p:cNvSpPr>
                <a:spLocks/>
              </p:cNvSpPr>
              <p:nvPr/>
            </p:nvSpPr>
            <p:spPr bwMode="auto">
              <a:xfrm>
                <a:off x="1624" y="1555"/>
                <a:ext cx="31" cy="25"/>
              </a:xfrm>
              <a:custGeom>
                <a:avLst/>
                <a:gdLst>
                  <a:gd name="T0" fmla="*/ 31 w 31"/>
                  <a:gd name="T1" fmla="*/ 33 h 50"/>
                  <a:gd name="T2" fmla="*/ 27 w 31"/>
                  <a:gd name="T3" fmla="*/ 30 h 50"/>
                  <a:gd name="T4" fmla="*/ 23 w 31"/>
                  <a:gd name="T5" fmla="*/ 28 h 50"/>
                  <a:gd name="T6" fmla="*/ 20 w 31"/>
                  <a:gd name="T7" fmla="*/ 27 h 50"/>
                  <a:gd name="T8" fmla="*/ 18 w 31"/>
                  <a:gd name="T9" fmla="*/ 22 h 50"/>
                  <a:gd name="T10" fmla="*/ 15 w 31"/>
                  <a:gd name="T11" fmla="*/ 17 h 50"/>
                  <a:gd name="T12" fmla="*/ 12 w 31"/>
                  <a:gd name="T13" fmla="*/ 13 h 50"/>
                  <a:gd name="T14" fmla="*/ 11 w 31"/>
                  <a:gd name="T15" fmla="*/ 7 h 50"/>
                  <a:gd name="T16" fmla="*/ 10 w 31"/>
                  <a:gd name="T17" fmla="*/ 0 h 50"/>
                  <a:gd name="T18" fmla="*/ 0 w 31"/>
                  <a:gd name="T19" fmla="*/ 2 h 50"/>
                  <a:gd name="T20" fmla="*/ 0 w 31"/>
                  <a:gd name="T21" fmla="*/ 10 h 50"/>
                  <a:gd name="T22" fmla="*/ 2 w 31"/>
                  <a:gd name="T23" fmla="*/ 20 h 50"/>
                  <a:gd name="T24" fmla="*/ 6 w 31"/>
                  <a:gd name="T25" fmla="*/ 28 h 50"/>
                  <a:gd name="T26" fmla="*/ 8 w 31"/>
                  <a:gd name="T27" fmla="*/ 35 h 50"/>
                  <a:gd name="T28" fmla="*/ 12 w 31"/>
                  <a:gd name="T29" fmla="*/ 43 h 50"/>
                  <a:gd name="T30" fmla="*/ 19 w 31"/>
                  <a:gd name="T31" fmla="*/ 49 h 50"/>
                  <a:gd name="T32" fmla="*/ 24 w 31"/>
                  <a:gd name="T33" fmla="*/ 50 h 50"/>
                  <a:gd name="T34" fmla="*/ 29 w 31"/>
                  <a:gd name="T35" fmla="*/ 50 h 50"/>
                  <a:gd name="T36" fmla="*/ 31 w 31"/>
                  <a:gd name="T37"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50">
                    <a:moveTo>
                      <a:pt x="31" y="33"/>
                    </a:moveTo>
                    <a:lnTo>
                      <a:pt x="27" y="30"/>
                    </a:lnTo>
                    <a:lnTo>
                      <a:pt x="23" y="28"/>
                    </a:lnTo>
                    <a:lnTo>
                      <a:pt x="20" y="27"/>
                    </a:lnTo>
                    <a:lnTo>
                      <a:pt x="18" y="22"/>
                    </a:lnTo>
                    <a:lnTo>
                      <a:pt x="15" y="17"/>
                    </a:lnTo>
                    <a:lnTo>
                      <a:pt x="12" y="13"/>
                    </a:lnTo>
                    <a:lnTo>
                      <a:pt x="11" y="7"/>
                    </a:lnTo>
                    <a:lnTo>
                      <a:pt x="10" y="0"/>
                    </a:lnTo>
                    <a:lnTo>
                      <a:pt x="0" y="2"/>
                    </a:lnTo>
                    <a:lnTo>
                      <a:pt x="0" y="10"/>
                    </a:lnTo>
                    <a:lnTo>
                      <a:pt x="2" y="20"/>
                    </a:lnTo>
                    <a:lnTo>
                      <a:pt x="6" y="28"/>
                    </a:lnTo>
                    <a:lnTo>
                      <a:pt x="8" y="35"/>
                    </a:lnTo>
                    <a:lnTo>
                      <a:pt x="12" y="43"/>
                    </a:lnTo>
                    <a:lnTo>
                      <a:pt x="19" y="49"/>
                    </a:lnTo>
                    <a:lnTo>
                      <a:pt x="24" y="50"/>
                    </a:lnTo>
                    <a:lnTo>
                      <a:pt x="29" y="50"/>
                    </a:lnTo>
                    <a:lnTo>
                      <a:pt x="31"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75" name="Freeform 66">
                <a:extLst>
                  <a:ext uri="{FF2B5EF4-FFF2-40B4-BE49-F238E27FC236}">
                    <a16:creationId xmlns:a16="http://schemas.microsoft.com/office/drawing/2014/main" xmlns="" id="{C0C0583B-D6A7-401E-BBF5-69E2811CD756}"/>
                  </a:ext>
                </a:extLst>
              </p:cNvPr>
              <p:cNvSpPr>
                <a:spLocks/>
              </p:cNvSpPr>
              <p:nvPr/>
            </p:nvSpPr>
            <p:spPr bwMode="auto">
              <a:xfrm>
                <a:off x="1653" y="1572"/>
                <a:ext cx="2" cy="8"/>
              </a:xfrm>
              <a:custGeom>
                <a:avLst/>
                <a:gdLst>
                  <a:gd name="T0" fmla="*/ 2 w 2"/>
                  <a:gd name="T1" fmla="*/ 17 h 17"/>
                  <a:gd name="T2" fmla="*/ 0 w 2"/>
                  <a:gd name="T3" fmla="*/ 0 h 17"/>
                  <a:gd name="T4" fmla="*/ 2 w 2"/>
                  <a:gd name="T5" fmla="*/ 0 h 17"/>
                  <a:gd name="T6" fmla="*/ 0 w 2"/>
                  <a:gd name="T7" fmla="*/ 17 h 17"/>
                  <a:gd name="T8" fmla="*/ 2 w 2"/>
                  <a:gd name="T9" fmla="*/ 17 h 17"/>
                </a:gdLst>
                <a:ahLst/>
                <a:cxnLst>
                  <a:cxn ang="0">
                    <a:pos x="T0" y="T1"/>
                  </a:cxn>
                  <a:cxn ang="0">
                    <a:pos x="T2" y="T3"/>
                  </a:cxn>
                  <a:cxn ang="0">
                    <a:pos x="T4" y="T5"/>
                  </a:cxn>
                  <a:cxn ang="0">
                    <a:pos x="T6" y="T7"/>
                  </a:cxn>
                  <a:cxn ang="0">
                    <a:pos x="T8" y="T9"/>
                  </a:cxn>
                </a:cxnLst>
                <a:rect l="0" t="0" r="r" b="b"/>
                <a:pathLst>
                  <a:path w="2" h="17">
                    <a:moveTo>
                      <a:pt x="2" y="17"/>
                    </a:moveTo>
                    <a:lnTo>
                      <a:pt x="0" y="0"/>
                    </a:lnTo>
                    <a:lnTo>
                      <a:pt x="2" y="0"/>
                    </a:lnTo>
                    <a:lnTo>
                      <a:pt x="0" y="17"/>
                    </a:lnTo>
                    <a:lnTo>
                      <a:pt x="2"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76" name="Freeform 67">
                <a:extLst>
                  <a:ext uri="{FF2B5EF4-FFF2-40B4-BE49-F238E27FC236}">
                    <a16:creationId xmlns:a16="http://schemas.microsoft.com/office/drawing/2014/main" xmlns="" id="{361E3F17-2A7D-46B1-9927-DC054857A2E6}"/>
                  </a:ext>
                </a:extLst>
              </p:cNvPr>
              <p:cNvSpPr>
                <a:spLocks/>
              </p:cNvSpPr>
              <p:nvPr/>
            </p:nvSpPr>
            <p:spPr bwMode="auto">
              <a:xfrm>
                <a:off x="1624" y="1555"/>
                <a:ext cx="10" cy="1"/>
              </a:xfrm>
              <a:custGeom>
                <a:avLst/>
                <a:gdLst>
                  <a:gd name="T0" fmla="*/ 0 w 10"/>
                  <a:gd name="T1" fmla="*/ 2 h 2"/>
                  <a:gd name="T2" fmla="*/ 10 w 10"/>
                  <a:gd name="T3" fmla="*/ 0 h 2"/>
                  <a:gd name="T4" fmla="*/ 10 w 10"/>
                  <a:gd name="T5" fmla="*/ 2 h 2"/>
                  <a:gd name="T6" fmla="*/ 0 w 10"/>
                  <a:gd name="T7" fmla="*/ 0 h 2"/>
                  <a:gd name="T8" fmla="*/ 0 w 10"/>
                  <a:gd name="T9" fmla="*/ 2 h 2"/>
                </a:gdLst>
                <a:ahLst/>
                <a:cxnLst>
                  <a:cxn ang="0">
                    <a:pos x="T0" y="T1"/>
                  </a:cxn>
                  <a:cxn ang="0">
                    <a:pos x="T2" y="T3"/>
                  </a:cxn>
                  <a:cxn ang="0">
                    <a:pos x="T4" y="T5"/>
                  </a:cxn>
                  <a:cxn ang="0">
                    <a:pos x="T6" y="T7"/>
                  </a:cxn>
                  <a:cxn ang="0">
                    <a:pos x="T8" y="T9"/>
                  </a:cxn>
                </a:cxnLst>
                <a:rect l="0" t="0" r="r" b="b"/>
                <a:pathLst>
                  <a:path w="10" h="2">
                    <a:moveTo>
                      <a:pt x="0" y="2"/>
                    </a:moveTo>
                    <a:lnTo>
                      <a:pt x="10" y="0"/>
                    </a:lnTo>
                    <a:lnTo>
                      <a:pt x="10" y="2"/>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77" name="Rectangle 68">
                <a:extLst>
                  <a:ext uri="{FF2B5EF4-FFF2-40B4-BE49-F238E27FC236}">
                    <a16:creationId xmlns:a16="http://schemas.microsoft.com/office/drawing/2014/main" xmlns="" id="{C552BCFA-23D0-4C06-846F-5C12BEFAED38}"/>
                  </a:ext>
                </a:extLst>
              </p:cNvPr>
              <p:cNvSpPr>
                <a:spLocks noChangeArrowheads="1"/>
              </p:cNvSpPr>
              <p:nvPr/>
            </p:nvSpPr>
            <p:spPr bwMode="auto">
              <a:xfrm>
                <a:off x="1341" y="1821"/>
                <a:ext cx="6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D</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178" name="Rectangle 69">
                <a:extLst>
                  <a:ext uri="{FF2B5EF4-FFF2-40B4-BE49-F238E27FC236}">
                    <a16:creationId xmlns:a16="http://schemas.microsoft.com/office/drawing/2014/main" xmlns="" id="{2F58079D-0CDC-4E72-8FAB-F874D726B244}"/>
                  </a:ext>
                </a:extLst>
              </p:cNvPr>
              <p:cNvSpPr>
                <a:spLocks noChangeArrowheads="1"/>
              </p:cNvSpPr>
              <p:nvPr/>
            </p:nvSpPr>
            <p:spPr bwMode="auto">
              <a:xfrm>
                <a:off x="3544" y="1529"/>
                <a:ext cx="422"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79" name="Rectangle 70">
                <a:extLst>
                  <a:ext uri="{FF2B5EF4-FFF2-40B4-BE49-F238E27FC236}">
                    <a16:creationId xmlns:a16="http://schemas.microsoft.com/office/drawing/2014/main" xmlns="" id="{961EEBA6-6413-4251-95F8-4B40E8BABD91}"/>
                  </a:ext>
                </a:extLst>
              </p:cNvPr>
              <p:cNvSpPr>
                <a:spLocks noChangeArrowheads="1"/>
              </p:cNvSpPr>
              <p:nvPr/>
            </p:nvSpPr>
            <p:spPr bwMode="auto">
              <a:xfrm>
                <a:off x="3960" y="1534"/>
                <a:ext cx="12" cy="36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80" name="Freeform 71">
                <a:extLst>
                  <a:ext uri="{FF2B5EF4-FFF2-40B4-BE49-F238E27FC236}">
                    <a16:creationId xmlns:a16="http://schemas.microsoft.com/office/drawing/2014/main" xmlns="" id="{18C28B1F-A6E9-4626-B81F-811783FDF713}"/>
                  </a:ext>
                </a:extLst>
              </p:cNvPr>
              <p:cNvSpPr>
                <a:spLocks/>
              </p:cNvSpPr>
              <p:nvPr/>
            </p:nvSpPr>
            <p:spPr bwMode="auto">
              <a:xfrm>
                <a:off x="3960" y="1529"/>
                <a:ext cx="12" cy="9"/>
              </a:xfrm>
              <a:custGeom>
                <a:avLst/>
                <a:gdLst>
                  <a:gd name="T0" fmla="*/ 6 w 12"/>
                  <a:gd name="T1" fmla="*/ 0 h 18"/>
                  <a:gd name="T2" fmla="*/ 6 w 12"/>
                  <a:gd name="T3" fmla="*/ 18 h 18"/>
                  <a:gd name="T4" fmla="*/ 0 w 12"/>
                  <a:gd name="T5" fmla="*/ 10 h 18"/>
                  <a:gd name="T6" fmla="*/ 12 w 12"/>
                  <a:gd name="T7" fmla="*/ 10 h 18"/>
                  <a:gd name="T8" fmla="*/ 12 w 12"/>
                  <a:gd name="T9" fmla="*/ 0 h 18"/>
                  <a:gd name="T10" fmla="*/ 6 w 12"/>
                  <a:gd name="T11" fmla="*/ 0 h 18"/>
                </a:gdLst>
                <a:ahLst/>
                <a:cxnLst>
                  <a:cxn ang="0">
                    <a:pos x="T0" y="T1"/>
                  </a:cxn>
                  <a:cxn ang="0">
                    <a:pos x="T2" y="T3"/>
                  </a:cxn>
                  <a:cxn ang="0">
                    <a:pos x="T4" y="T5"/>
                  </a:cxn>
                  <a:cxn ang="0">
                    <a:pos x="T6" y="T7"/>
                  </a:cxn>
                  <a:cxn ang="0">
                    <a:pos x="T8" y="T9"/>
                  </a:cxn>
                  <a:cxn ang="0">
                    <a:pos x="T10" y="T11"/>
                  </a:cxn>
                </a:cxnLst>
                <a:rect l="0" t="0" r="r" b="b"/>
                <a:pathLst>
                  <a:path w="12" h="18">
                    <a:moveTo>
                      <a:pt x="6" y="0"/>
                    </a:moveTo>
                    <a:lnTo>
                      <a:pt x="6" y="18"/>
                    </a:lnTo>
                    <a:lnTo>
                      <a:pt x="0" y="10"/>
                    </a:lnTo>
                    <a:lnTo>
                      <a:pt x="12" y="10"/>
                    </a:lnTo>
                    <a:lnTo>
                      <a:pt x="12"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81" name="Rectangle 72">
                <a:extLst>
                  <a:ext uri="{FF2B5EF4-FFF2-40B4-BE49-F238E27FC236}">
                    <a16:creationId xmlns:a16="http://schemas.microsoft.com/office/drawing/2014/main" xmlns="" id="{DFE4B8D6-98ED-48C1-866F-9191465CE4DF}"/>
                  </a:ext>
                </a:extLst>
              </p:cNvPr>
              <p:cNvSpPr>
                <a:spLocks noChangeArrowheads="1"/>
              </p:cNvSpPr>
              <p:nvPr/>
            </p:nvSpPr>
            <p:spPr bwMode="auto">
              <a:xfrm>
                <a:off x="3544" y="1897"/>
                <a:ext cx="422"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82" name="Freeform 73">
                <a:extLst>
                  <a:ext uri="{FF2B5EF4-FFF2-40B4-BE49-F238E27FC236}">
                    <a16:creationId xmlns:a16="http://schemas.microsoft.com/office/drawing/2014/main" xmlns="" id="{89C6445C-6180-4A10-83B6-F8E9F0AE98F7}"/>
                  </a:ext>
                </a:extLst>
              </p:cNvPr>
              <p:cNvSpPr>
                <a:spLocks/>
              </p:cNvSpPr>
              <p:nvPr/>
            </p:nvSpPr>
            <p:spPr bwMode="auto">
              <a:xfrm>
                <a:off x="3960" y="1897"/>
                <a:ext cx="12" cy="10"/>
              </a:xfrm>
              <a:custGeom>
                <a:avLst/>
                <a:gdLst>
                  <a:gd name="T0" fmla="*/ 12 w 12"/>
                  <a:gd name="T1" fmla="*/ 12 h 20"/>
                  <a:gd name="T2" fmla="*/ 0 w 12"/>
                  <a:gd name="T3" fmla="*/ 12 h 20"/>
                  <a:gd name="T4" fmla="*/ 6 w 12"/>
                  <a:gd name="T5" fmla="*/ 0 h 20"/>
                  <a:gd name="T6" fmla="*/ 6 w 12"/>
                  <a:gd name="T7" fmla="*/ 20 h 20"/>
                  <a:gd name="T8" fmla="*/ 12 w 12"/>
                  <a:gd name="T9" fmla="*/ 20 h 20"/>
                  <a:gd name="T10" fmla="*/ 12 w 12"/>
                  <a:gd name="T11" fmla="*/ 12 h 20"/>
                </a:gdLst>
                <a:ahLst/>
                <a:cxnLst>
                  <a:cxn ang="0">
                    <a:pos x="T0" y="T1"/>
                  </a:cxn>
                  <a:cxn ang="0">
                    <a:pos x="T2" y="T3"/>
                  </a:cxn>
                  <a:cxn ang="0">
                    <a:pos x="T4" y="T5"/>
                  </a:cxn>
                  <a:cxn ang="0">
                    <a:pos x="T6" y="T7"/>
                  </a:cxn>
                  <a:cxn ang="0">
                    <a:pos x="T8" y="T9"/>
                  </a:cxn>
                  <a:cxn ang="0">
                    <a:pos x="T10" y="T11"/>
                  </a:cxn>
                </a:cxnLst>
                <a:rect l="0" t="0" r="r" b="b"/>
                <a:pathLst>
                  <a:path w="12" h="20">
                    <a:moveTo>
                      <a:pt x="12" y="12"/>
                    </a:moveTo>
                    <a:lnTo>
                      <a:pt x="0" y="12"/>
                    </a:lnTo>
                    <a:lnTo>
                      <a:pt x="6" y="0"/>
                    </a:lnTo>
                    <a:lnTo>
                      <a:pt x="6" y="20"/>
                    </a:lnTo>
                    <a:lnTo>
                      <a:pt x="12" y="20"/>
                    </a:lnTo>
                    <a:lnTo>
                      <a:pt x="1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83" name="Rectangle 74">
                <a:extLst>
                  <a:ext uri="{FF2B5EF4-FFF2-40B4-BE49-F238E27FC236}">
                    <a16:creationId xmlns:a16="http://schemas.microsoft.com/office/drawing/2014/main" xmlns="" id="{95595496-442B-4C74-8302-2513BF4D5CAC}"/>
                  </a:ext>
                </a:extLst>
              </p:cNvPr>
              <p:cNvSpPr>
                <a:spLocks noChangeArrowheads="1"/>
              </p:cNvSpPr>
              <p:nvPr/>
            </p:nvSpPr>
            <p:spPr bwMode="auto">
              <a:xfrm>
                <a:off x="3539" y="1534"/>
                <a:ext cx="11" cy="36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84" name="Freeform 75">
                <a:extLst>
                  <a:ext uri="{FF2B5EF4-FFF2-40B4-BE49-F238E27FC236}">
                    <a16:creationId xmlns:a16="http://schemas.microsoft.com/office/drawing/2014/main" xmlns="" id="{49006CDB-68B9-4E4A-BE80-3811AB45381D}"/>
                  </a:ext>
                </a:extLst>
              </p:cNvPr>
              <p:cNvSpPr>
                <a:spLocks/>
              </p:cNvSpPr>
              <p:nvPr/>
            </p:nvSpPr>
            <p:spPr bwMode="auto">
              <a:xfrm>
                <a:off x="3539" y="1897"/>
                <a:ext cx="11" cy="10"/>
              </a:xfrm>
              <a:custGeom>
                <a:avLst/>
                <a:gdLst>
                  <a:gd name="T0" fmla="*/ 5 w 11"/>
                  <a:gd name="T1" fmla="*/ 20 h 20"/>
                  <a:gd name="T2" fmla="*/ 5 w 11"/>
                  <a:gd name="T3" fmla="*/ 0 h 20"/>
                  <a:gd name="T4" fmla="*/ 11 w 11"/>
                  <a:gd name="T5" fmla="*/ 12 h 20"/>
                  <a:gd name="T6" fmla="*/ 0 w 11"/>
                  <a:gd name="T7" fmla="*/ 12 h 20"/>
                  <a:gd name="T8" fmla="*/ 0 w 11"/>
                  <a:gd name="T9" fmla="*/ 20 h 20"/>
                  <a:gd name="T10" fmla="*/ 5 w 11"/>
                  <a:gd name="T11" fmla="*/ 20 h 20"/>
                </a:gdLst>
                <a:ahLst/>
                <a:cxnLst>
                  <a:cxn ang="0">
                    <a:pos x="T0" y="T1"/>
                  </a:cxn>
                  <a:cxn ang="0">
                    <a:pos x="T2" y="T3"/>
                  </a:cxn>
                  <a:cxn ang="0">
                    <a:pos x="T4" y="T5"/>
                  </a:cxn>
                  <a:cxn ang="0">
                    <a:pos x="T6" y="T7"/>
                  </a:cxn>
                  <a:cxn ang="0">
                    <a:pos x="T8" y="T9"/>
                  </a:cxn>
                  <a:cxn ang="0">
                    <a:pos x="T10" y="T11"/>
                  </a:cxn>
                </a:cxnLst>
                <a:rect l="0" t="0" r="r" b="b"/>
                <a:pathLst>
                  <a:path w="11" h="20">
                    <a:moveTo>
                      <a:pt x="5" y="20"/>
                    </a:moveTo>
                    <a:lnTo>
                      <a:pt x="5" y="0"/>
                    </a:lnTo>
                    <a:lnTo>
                      <a:pt x="11" y="12"/>
                    </a:lnTo>
                    <a:lnTo>
                      <a:pt x="0" y="12"/>
                    </a:lnTo>
                    <a:lnTo>
                      <a:pt x="0" y="20"/>
                    </a:lnTo>
                    <a:lnTo>
                      <a:pt x="5"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85" name="Freeform 76">
                <a:extLst>
                  <a:ext uri="{FF2B5EF4-FFF2-40B4-BE49-F238E27FC236}">
                    <a16:creationId xmlns:a16="http://schemas.microsoft.com/office/drawing/2014/main" xmlns="" id="{7A6C2DB1-8DD1-4D93-B3AD-6C6F76B47323}"/>
                  </a:ext>
                </a:extLst>
              </p:cNvPr>
              <p:cNvSpPr>
                <a:spLocks/>
              </p:cNvSpPr>
              <p:nvPr/>
            </p:nvSpPr>
            <p:spPr bwMode="auto">
              <a:xfrm>
                <a:off x="3539" y="1529"/>
                <a:ext cx="11" cy="9"/>
              </a:xfrm>
              <a:custGeom>
                <a:avLst/>
                <a:gdLst>
                  <a:gd name="T0" fmla="*/ 0 w 11"/>
                  <a:gd name="T1" fmla="*/ 10 h 18"/>
                  <a:gd name="T2" fmla="*/ 11 w 11"/>
                  <a:gd name="T3" fmla="*/ 10 h 18"/>
                  <a:gd name="T4" fmla="*/ 5 w 11"/>
                  <a:gd name="T5" fmla="*/ 18 h 18"/>
                  <a:gd name="T6" fmla="*/ 5 w 11"/>
                  <a:gd name="T7" fmla="*/ 0 h 18"/>
                  <a:gd name="T8" fmla="*/ 0 w 11"/>
                  <a:gd name="T9" fmla="*/ 0 h 18"/>
                  <a:gd name="T10" fmla="*/ 0 w 11"/>
                  <a:gd name="T11" fmla="*/ 10 h 18"/>
                </a:gdLst>
                <a:ahLst/>
                <a:cxnLst>
                  <a:cxn ang="0">
                    <a:pos x="T0" y="T1"/>
                  </a:cxn>
                  <a:cxn ang="0">
                    <a:pos x="T2" y="T3"/>
                  </a:cxn>
                  <a:cxn ang="0">
                    <a:pos x="T4" y="T5"/>
                  </a:cxn>
                  <a:cxn ang="0">
                    <a:pos x="T6" y="T7"/>
                  </a:cxn>
                  <a:cxn ang="0">
                    <a:pos x="T8" y="T9"/>
                  </a:cxn>
                  <a:cxn ang="0">
                    <a:pos x="T10" y="T11"/>
                  </a:cxn>
                </a:cxnLst>
                <a:rect l="0" t="0" r="r" b="b"/>
                <a:pathLst>
                  <a:path w="11" h="18">
                    <a:moveTo>
                      <a:pt x="0" y="10"/>
                    </a:moveTo>
                    <a:lnTo>
                      <a:pt x="11" y="10"/>
                    </a:lnTo>
                    <a:lnTo>
                      <a:pt x="5" y="18"/>
                    </a:lnTo>
                    <a:lnTo>
                      <a:pt x="5" y="0"/>
                    </a:lnTo>
                    <a:lnTo>
                      <a:pt x="0"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86" name="Rectangle 77">
                <a:extLst>
                  <a:ext uri="{FF2B5EF4-FFF2-40B4-BE49-F238E27FC236}">
                    <a16:creationId xmlns:a16="http://schemas.microsoft.com/office/drawing/2014/main" xmlns="" id="{5070CB39-B106-4AB0-BB5F-C5E87EB7B9F6}"/>
                  </a:ext>
                </a:extLst>
              </p:cNvPr>
              <p:cNvSpPr>
                <a:spLocks noChangeArrowheads="1"/>
              </p:cNvSpPr>
              <p:nvPr/>
            </p:nvSpPr>
            <p:spPr bwMode="auto">
              <a:xfrm>
                <a:off x="3972" y="1625"/>
                <a:ext cx="25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87" name="Rectangle 78">
                <a:extLst>
                  <a:ext uri="{FF2B5EF4-FFF2-40B4-BE49-F238E27FC236}">
                    <a16:creationId xmlns:a16="http://schemas.microsoft.com/office/drawing/2014/main" xmlns="" id="{307AC964-C178-457C-9FEE-3DF599A20C06}"/>
                  </a:ext>
                </a:extLst>
              </p:cNvPr>
              <p:cNvSpPr>
                <a:spLocks noChangeArrowheads="1"/>
              </p:cNvSpPr>
              <p:nvPr/>
            </p:nvSpPr>
            <p:spPr bwMode="auto">
              <a:xfrm>
                <a:off x="3972" y="1815"/>
                <a:ext cx="255"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88" name="Rectangle 79">
                <a:extLst>
                  <a:ext uri="{FF2B5EF4-FFF2-40B4-BE49-F238E27FC236}">
                    <a16:creationId xmlns:a16="http://schemas.microsoft.com/office/drawing/2014/main" xmlns="" id="{DF0A1200-D181-46AE-BBDA-9E93D627881D}"/>
                  </a:ext>
                </a:extLst>
              </p:cNvPr>
              <p:cNvSpPr>
                <a:spLocks noChangeArrowheads="1"/>
              </p:cNvSpPr>
              <p:nvPr/>
            </p:nvSpPr>
            <p:spPr bwMode="auto">
              <a:xfrm>
                <a:off x="3378" y="1584"/>
                <a:ext cx="161"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89" name="Rectangle 80">
                <a:extLst>
                  <a:ext uri="{FF2B5EF4-FFF2-40B4-BE49-F238E27FC236}">
                    <a16:creationId xmlns:a16="http://schemas.microsoft.com/office/drawing/2014/main" xmlns="" id="{9CE0A440-1C4D-40A9-9D4C-DAA3BF197F11}"/>
                  </a:ext>
                </a:extLst>
              </p:cNvPr>
              <p:cNvSpPr>
                <a:spLocks noChangeArrowheads="1"/>
              </p:cNvSpPr>
              <p:nvPr/>
            </p:nvSpPr>
            <p:spPr bwMode="auto">
              <a:xfrm>
                <a:off x="3378" y="1736"/>
                <a:ext cx="158"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90" name="Rectangle 81">
                <a:extLst>
                  <a:ext uri="{FF2B5EF4-FFF2-40B4-BE49-F238E27FC236}">
                    <a16:creationId xmlns:a16="http://schemas.microsoft.com/office/drawing/2014/main" xmlns="" id="{727355DE-35D2-4259-B3DB-ED4A95357F2F}"/>
                  </a:ext>
                </a:extLst>
              </p:cNvPr>
              <p:cNvSpPr>
                <a:spLocks noChangeArrowheads="1"/>
              </p:cNvSpPr>
              <p:nvPr/>
            </p:nvSpPr>
            <p:spPr bwMode="auto">
              <a:xfrm>
                <a:off x="3572" y="1538"/>
                <a:ext cx="5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D</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191" name="Rectangle 82">
                <a:extLst>
                  <a:ext uri="{FF2B5EF4-FFF2-40B4-BE49-F238E27FC236}">
                    <a16:creationId xmlns:a16="http://schemas.microsoft.com/office/drawing/2014/main" xmlns="" id="{CE227705-07EB-4D57-B1FD-F9312CD22977}"/>
                  </a:ext>
                </a:extLst>
              </p:cNvPr>
              <p:cNvSpPr>
                <a:spLocks noChangeArrowheads="1"/>
              </p:cNvSpPr>
              <p:nvPr/>
            </p:nvSpPr>
            <p:spPr bwMode="auto">
              <a:xfrm>
                <a:off x="3872" y="1769"/>
                <a:ext cx="5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Q</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192" name="Rectangle 83">
                <a:extLst>
                  <a:ext uri="{FF2B5EF4-FFF2-40B4-BE49-F238E27FC236}">
                    <a16:creationId xmlns:a16="http://schemas.microsoft.com/office/drawing/2014/main" xmlns="" id="{C52CB428-4BB2-4F0F-BA21-B85724E24EBE}"/>
                  </a:ext>
                </a:extLst>
              </p:cNvPr>
              <p:cNvSpPr>
                <a:spLocks noChangeArrowheads="1"/>
              </p:cNvSpPr>
              <p:nvPr/>
            </p:nvSpPr>
            <p:spPr bwMode="auto">
              <a:xfrm>
                <a:off x="3866" y="1769"/>
                <a:ext cx="77"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93" name="Rectangle 84">
                <a:extLst>
                  <a:ext uri="{FF2B5EF4-FFF2-40B4-BE49-F238E27FC236}">
                    <a16:creationId xmlns:a16="http://schemas.microsoft.com/office/drawing/2014/main" xmlns="" id="{0844D70A-DD27-4B6F-B538-EE67891995DB}"/>
                  </a:ext>
                </a:extLst>
              </p:cNvPr>
              <p:cNvSpPr>
                <a:spLocks noChangeArrowheads="1"/>
              </p:cNvSpPr>
              <p:nvPr/>
            </p:nvSpPr>
            <p:spPr bwMode="auto">
              <a:xfrm>
                <a:off x="3866" y="1597"/>
                <a:ext cx="5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Q</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194" name="Rectangle 85">
                <a:extLst>
                  <a:ext uri="{FF2B5EF4-FFF2-40B4-BE49-F238E27FC236}">
                    <a16:creationId xmlns:a16="http://schemas.microsoft.com/office/drawing/2014/main" xmlns="" id="{CB7DD03A-3B3D-4528-BCF3-3DDF6A34B6DD}"/>
                  </a:ext>
                </a:extLst>
              </p:cNvPr>
              <p:cNvSpPr>
                <a:spLocks noChangeArrowheads="1"/>
              </p:cNvSpPr>
              <p:nvPr/>
            </p:nvSpPr>
            <p:spPr bwMode="auto">
              <a:xfrm>
                <a:off x="3611" y="1693"/>
                <a:ext cx="4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C</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195" name="Rectangle 86">
                <a:extLst>
                  <a:ext uri="{FF2B5EF4-FFF2-40B4-BE49-F238E27FC236}">
                    <a16:creationId xmlns:a16="http://schemas.microsoft.com/office/drawing/2014/main" xmlns="" id="{BB405F8D-ADC5-4228-8AD0-793D850C6277}"/>
                  </a:ext>
                </a:extLst>
              </p:cNvPr>
              <p:cNvSpPr>
                <a:spLocks noChangeArrowheads="1"/>
              </p:cNvSpPr>
              <p:nvPr/>
            </p:nvSpPr>
            <p:spPr bwMode="auto">
              <a:xfrm>
                <a:off x="3673" y="1693"/>
                <a:ext cx="3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P</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196" name="Oval 87">
                <a:extLst>
                  <a:ext uri="{FF2B5EF4-FFF2-40B4-BE49-F238E27FC236}">
                    <a16:creationId xmlns:a16="http://schemas.microsoft.com/office/drawing/2014/main" xmlns="" id="{7DD80D56-2DA0-41F5-8AE7-8E6433F645B8}"/>
                  </a:ext>
                </a:extLst>
              </p:cNvPr>
              <p:cNvSpPr>
                <a:spLocks noChangeArrowheads="1"/>
              </p:cNvSpPr>
              <p:nvPr/>
            </p:nvSpPr>
            <p:spPr bwMode="auto">
              <a:xfrm>
                <a:off x="3717" y="1904"/>
                <a:ext cx="70" cy="57"/>
              </a:xfrm>
              <a:prstGeom prst="ellipse">
                <a:avLst/>
              </a:pr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7" name="Rectangle 88">
                <a:extLst>
                  <a:ext uri="{FF2B5EF4-FFF2-40B4-BE49-F238E27FC236}">
                    <a16:creationId xmlns:a16="http://schemas.microsoft.com/office/drawing/2014/main" xmlns="" id="{D6EA072F-008A-4660-834B-3292191C975E}"/>
                  </a:ext>
                </a:extLst>
              </p:cNvPr>
              <p:cNvSpPr>
                <a:spLocks noChangeArrowheads="1"/>
              </p:cNvSpPr>
              <p:nvPr/>
            </p:nvSpPr>
            <p:spPr bwMode="auto">
              <a:xfrm>
                <a:off x="3744" y="1959"/>
                <a:ext cx="12" cy="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98" name="Rectangle 89">
                <a:extLst>
                  <a:ext uri="{FF2B5EF4-FFF2-40B4-BE49-F238E27FC236}">
                    <a16:creationId xmlns:a16="http://schemas.microsoft.com/office/drawing/2014/main" xmlns="" id="{ABE5E839-7A16-4A1E-8C74-CF3182637350}"/>
                  </a:ext>
                </a:extLst>
              </p:cNvPr>
              <p:cNvSpPr>
                <a:spLocks noChangeArrowheads="1"/>
              </p:cNvSpPr>
              <p:nvPr/>
            </p:nvSpPr>
            <p:spPr bwMode="auto">
              <a:xfrm>
                <a:off x="3658" y="2067"/>
                <a:ext cx="4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C</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199" name="Rectangle 90">
                <a:extLst>
                  <a:ext uri="{FF2B5EF4-FFF2-40B4-BE49-F238E27FC236}">
                    <a16:creationId xmlns:a16="http://schemas.microsoft.com/office/drawing/2014/main" xmlns="" id="{883AF556-98F0-4B7F-8AFB-B5E6593E33CB}"/>
                  </a:ext>
                </a:extLst>
              </p:cNvPr>
              <p:cNvSpPr>
                <a:spLocks noChangeArrowheads="1"/>
              </p:cNvSpPr>
              <p:nvPr/>
            </p:nvSpPr>
            <p:spPr bwMode="auto">
              <a:xfrm>
                <a:off x="3720" y="2067"/>
                <a:ext cx="4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L</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00" name="Rectangle 91">
                <a:extLst>
                  <a:ext uri="{FF2B5EF4-FFF2-40B4-BE49-F238E27FC236}">
                    <a16:creationId xmlns:a16="http://schemas.microsoft.com/office/drawing/2014/main" xmlns="" id="{3AEA2432-980E-4F3E-A395-805BD3549B9E}"/>
                  </a:ext>
                </a:extLst>
              </p:cNvPr>
              <p:cNvSpPr>
                <a:spLocks noChangeArrowheads="1"/>
              </p:cNvSpPr>
              <p:nvPr/>
            </p:nvSpPr>
            <p:spPr bwMode="auto">
              <a:xfrm>
                <a:off x="3777" y="2067"/>
                <a:ext cx="4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R</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01" name="Rectangle 92">
                <a:extLst>
                  <a:ext uri="{FF2B5EF4-FFF2-40B4-BE49-F238E27FC236}">
                    <a16:creationId xmlns:a16="http://schemas.microsoft.com/office/drawing/2014/main" xmlns="" id="{517C6781-13D1-46FA-8A6E-E2476EAE2951}"/>
                  </a:ext>
                </a:extLst>
              </p:cNvPr>
              <p:cNvSpPr>
                <a:spLocks noChangeArrowheads="1"/>
              </p:cNvSpPr>
              <p:nvPr/>
            </p:nvSpPr>
            <p:spPr bwMode="auto">
              <a:xfrm>
                <a:off x="3654" y="2057"/>
                <a:ext cx="195"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02" name="Oval 93">
                <a:extLst>
                  <a:ext uri="{FF2B5EF4-FFF2-40B4-BE49-F238E27FC236}">
                    <a16:creationId xmlns:a16="http://schemas.microsoft.com/office/drawing/2014/main" xmlns="" id="{DC5532B0-CDDB-4D1C-A51B-0BE2C0578B64}"/>
                  </a:ext>
                </a:extLst>
              </p:cNvPr>
              <p:cNvSpPr>
                <a:spLocks noChangeArrowheads="1"/>
              </p:cNvSpPr>
              <p:nvPr/>
            </p:nvSpPr>
            <p:spPr bwMode="auto">
              <a:xfrm>
                <a:off x="3728" y="1475"/>
                <a:ext cx="70" cy="57"/>
              </a:xfrm>
              <a:prstGeom prst="ellipse">
                <a:avLst/>
              </a:pr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3" name="Rectangle 94">
                <a:extLst>
                  <a:ext uri="{FF2B5EF4-FFF2-40B4-BE49-F238E27FC236}">
                    <a16:creationId xmlns:a16="http://schemas.microsoft.com/office/drawing/2014/main" xmlns="" id="{EE6A704B-1952-43B9-8B82-4A0D63C4F794}"/>
                  </a:ext>
                </a:extLst>
              </p:cNvPr>
              <p:cNvSpPr>
                <a:spLocks noChangeArrowheads="1"/>
              </p:cNvSpPr>
              <p:nvPr/>
            </p:nvSpPr>
            <p:spPr bwMode="auto">
              <a:xfrm>
                <a:off x="3761" y="1354"/>
                <a:ext cx="11" cy="1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04" name="Rectangle 95">
                <a:extLst>
                  <a:ext uri="{FF2B5EF4-FFF2-40B4-BE49-F238E27FC236}">
                    <a16:creationId xmlns:a16="http://schemas.microsoft.com/office/drawing/2014/main" xmlns="" id="{CD2E3BE6-EC6D-494D-80A9-E71BE6E94D8D}"/>
                  </a:ext>
                </a:extLst>
              </p:cNvPr>
              <p:cNvSpPr>
                <a:spLocks noChangeArrowheads="1"/>
              </p:cNvSpPr>
              <p:nvPr/>
            </p:nvSpPr>
            <p:spPr bwMode="auto">
              <a:xfrm>
                <a:off x="3686" y="1254"/>
                <a:ext cx="3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P</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05" name="Rectangle 96">
                <a:extLst>
                  <a:ext uri="{FF2B5EF4-FFF2-40B4-BE49-F238E27FC236}">
                    <a16:creationId xmlns:a16="http://schemas.microsoft.com/office/drawing/2014/main" xmlns="" id="{3B00FB10-F0B2-4433-A6F0-1B1B89A11CF1}"/>
                  </a:ext>
                </a:extLst>
              </p:cNvPr>
              <p:cNvSpPr>
                <a:spLocks noChangeArrowheads="1"/>
              </p:cNvSpPr>
              <p:nvPr/>
            </p:nvSpPr>
            <p:spPr bwMode="auto">
              <a:xfrm>
                <a:off x="3737" y="1254"/>
                <a:ext cx="4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R</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06" name="Rectangle 97">
                <a:extLst>
                  <a:ext uri="{FF2B5EF4-FFF2-40B4-BE49-F238E27FC236}">
                    <a16:creationId xmlns:a16="http://schemas.microsoft.com/office/drawing/2014/main" xmlns="" id="{12DF0918-5334-4187-A83D-55C39C6CE976}"/>
                  </a:ext>
                </a:extLst>
              </p:cNvPr>
              <p:cNvSpPr>
                <a:spLocks noChangeArrowheads="1"/>
              </p:cNvSpPr>
              <p:nvPr/>
            </p:nvSpPr>
            <p:spPr bwMode="auto">
              <a:xfrm>
                <a:off x="3801" y="1254"/>
                <a:ext cx="4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rPr>
                  <a:t>E</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07" name="Rectangle 98">
                <a:extLst>
                  <a:ext uri="{FF2B5EF4-FFF2-40B4-BE49-F238E27FC236}">
                    <a16:creationId xmlns:a16="http://schemas.microsoft.com/office/drawing/2014/main" xmlns="" id="{4C4A0DD2-7DBF-4309-8898-B5A2CE22ADB3}"/>
                  </a:ext>
                </a:extLst>
              </p:cNvPr>
              <p:cNvSpPr>
                <a:spLocks noChangeArrowheads="1"/>
              </p:cNvSpPr>
              <p:nvPr/>
            </p:nvSpPr>
            <p:spPr bwMode="auto">
              <a:xfrm>
                <a:off x="3674" y="1244"/>
                <a:ext cx="194"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08" name="Rectangle 99">
                <a:extLst>
                  <a:ext uri="{FF2B5EF4-FFF2-40B4-BE49-F238E27FC236}">
                    <a16:creationId xmlns:a16="http://schemas.microsoft.com/office/drawing/2014/main" xmlns="" id="{A325743F-A244-4030-9A00-1EF682C6D411}"/>
                  </a:ext>
                </a:extLst>
              </p:cNvPr>
              <p:cNvSpPr>
                <a:spLocks noChangeArrowheads="1"/>
              </p:cNvSpPr>
              <p:nvPr/>
            </p:nvSpPr>
            <p:spPr bwMode="auto">
              <a:xfrm>
                <a:off x="3543" y="1741"/>
                <a:ext cx="11"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09" name="Rectangle 100">
                <a:extLst>
                  <a:ext uri="{FF2B5EF4-FFF2-40B4-BE49-F238E27FC236}">
                    <a16:creationId xmlns:a16="http://schemas.microsoft.com/office/drawing/2014/main" xmlns="" id="{BFC5BBE8-11B5-417A-A7C7-387E88AEC687}"/>
                  </a:ext>
                </a:extLst>
              </p:cNvPr>
              <p:cNvSpPr>
                <a:spLocks noChangeArrowheads="1"/>
              </p:cNvSpPr>
              <p:nvPr/>
            </p:nvSpPr>
            <p:spPr bwMode="auto">
              <a:xfrm>
                <a:off x="3543" y="1700"/>
                <a:ext cx="11" cy="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10" name="Freeform 101">
                <a:extLst>
                  <a:ext uri="{FF2B5EF4-FFF2-40B4-BE49-F238E27FC236}">
                    <a16:creationId xmlns:a16="http://schemas.microsoft.com/office/drawing/2014/main" xmlns="" id="{AB1B7116-9885-4137-B3B0-5FDE68949623}"/>
                  </a:ext>
                </a:extLst>
              </p:cNvPr>
              <p:cNvSpPr>
                <a:spLocks/>
              </p:cNvSpPr>
              <p:nvPr/>
            </p:nvSpPr>
            <p:spPr bwMode="auto">
              <a:xfrm>
                <a:off x="3543" y="1741"/>
                <a:ext cx="11" cy="0"/>
              </a:xfrm>
              <a:custGeom>
                <a:avLst/>
                <a:gdLst>
                  <a:gd name="T0" fmla="*/ 0 w 11"/>
                  <a:gd name="T1" fmla="*/ 11 w 11"/>
                  <a:gd name="T2" fmla="*/ 0 w 11"/>
                </a:gdLst>
                <a:ahLst/>
                <a:cxnLst>
                  <a:cxn ang="0">
                    <a:pos x="T0" y="0"/>
                  </a:cxn>
                  <a:cxn ang="0">
                    <a:pos x="T1" y="0"/>
                  </a:cxn>
                  <a:cxn ang="0">
                    <a:pos x="T2" y="0"/>
                  </a:cxn>
                </a:cxnLst>
                <a:rect l="0" t="0" r="r" b="b"/>
                <a:pathLst>
                  <a:path w="11">
                    <a:moveTo>
                      <a:pt x="0" y="0"/>
                    </a:moveTo>
                    <a:lnTo>
                      <a:pt x="1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11" name="Freeform 102">
                <a:extLst>
                  <a:ext uri="{FF2B5EF4-FFF2-40B4-BE49-F238E27FC236}">
                    <a16:creationId xmlns:a16="http://schemas.microsoft.com/office/drawing/2014/main" xmlns="" id="{09C7AF4E-7FA8-48D1-991B-85EFE85F8689}"/>
                  </a:ext>
                </a:extLst>
              </p:cNvPr>
              <p:cNvSpPr>
                <a:spLocks/>
              </p:cNvSpPr>
              <p:nvPr/>
            </p:nvSpPr>
            <p:spPr bwMode="auto">
              <a:xfrm>
                <a:off x="3544" y="1697"/>
                <a:ext cx="32" cy="27"/>
              </a:xfrm>
              <a:custGeom>
                <a:avLst/>
                <a:gdLst>
                  <a:gd name="T0" fmla="*/ 9 w 32"/>
                  <a:gd name="T1" fmla="*/ 0 h 53"/>
                  <a:gd name="T2" fmla="*/ 32 w 32"/>
                  <a:gd name="T3" fmla="*/ 41 h 53"/>
                  <a:gd name="T4" fmla="*/ 24 w 32"/>
                  <a:gd name="T5" fmla="*/ 53 h 53"/>
                  <a:gd name="T6" fmla="*/ 0 w 32"/>
                  <a:gd name="T7" fmla="*/ 11 h 53"/>
                  <a:gd name="T8" fmla="*/ 9 w 32"/>
                  <a:gd name="T9" fmla="*/ 0 h 53"/>
                </a:gdLst>
                <a:ahLst/>
                <a:cxnLst>
                  <a:cxn ang="0">
                    <a:pos x="T0" y="T1"/>
                  </a:cxn>
                  <a:cxn ang="0">
                    <a:pos x="T2" y="T3"/>
                  </a:cxn>
                  <a:cxn ang="0">
                    <a:pos x="T4" y="T5"/>
                  </a:cxn>
                  <a:cxn ang="0">
                    <a:pos x="T6" y="T7"/>
                  </a:cxn>
                  <a:cxn ang="0">
                    <a:pos x="T8" y="T9"/>
                  </a:cxn>
                </a:cxnLst>
                <a:rect l="0" t="0" r="r" b="b"/>
                <a:pathLst>
                  <a:path w="32" h="53">
                    <a:moveTo>
                      <a:pt x="9" y="0"/>
                    </a:moveTo>
                    <a:lnTo>
                      <a:pt x="32" y="41"/>
                    </a:lnTo>
                    <a:lnTo>
                      <a:pt x="24" y="53"/>
                    </a:lnTo>
                    <a:lnTo>
                      <a:pt x="0" y="11"/>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12" name="Freeform 103">
                <a:extLst>
                  <a:ext uri="{FF2B5EF4-FFF2-40B4-BE49-F238E27FC236}">
                    <a16:creationId xmlns:a16="http://schemas.microsoft.com/office/drawing/2014/main" xmlns="" id="{169A26B7-2D20-4E19-8534-187A6824DE51}"/>
                  </a:ext>
                </a:extLst>
              </p:cNvPr>
              <p:cNvSpPr>
                <a:spLocks/>
              </p:cNvSpPr>
              <p:nvPr/>
            </p:nvSpPr>
            <p:spPr bwMode="auto">
              <a:xfrm>
                <a:off x="3543" y="1690"/>
                <a:ext cx="11" cy="13"/>
              </a:xfrm>
              <a:custGeom>
                <a:avLst/>
                <a:gdLst>
                  <a:gd name="T0" fmla="*/ 0 w 11"/>
                  <a:gd name="T1" fmla="*/ 20 h 26"/>
                  <a:gd name="T2" fmla="*/ 11 w 11"/>
                  <a:gd name="T3" fmla="*/ 20 h 26"/>
                  <a:gd name="T4" fmla="*/ 1 w 11"/>
                  <a:gd name="T5" fmla="*/ 26 h 26"/>
                  <a:gd name="T6" fmla="*/ 10 w 11"/>
                  <a:gd name="T7" fmla="*/ 15 h 26"/>
                  <a:gd name="T8" fmla="*/ 0 w 11"/>
                  <a:gd name="T9" fmla="*/ 0 h 26"/>
                  <a:gd name="T10" fmla="*/ 0 w 11"/>
                  <a:gd name="T11" fmla="*/ 20 h 26"/>
                </a:gdLst>
                <a:ahLst/>
                <a:cxnLst>
                  <a:cxn ang="0">
                    <a:pos x="T0" y="T1"/>
                  </a:cxn>
                  <a:cxn ang="0">
                    <a:pos x="T2" y="T3"/>
                  </a:cxn>
                  <a:cxn ang="0">
                    <a:pos x="T4" y="T5"/>
                  </a:cxn>
                  <a:cxn ang="0">
                    <a:pos x="T6" y="T7"/>
                  </a:cxn>
                  <a:cxn ang="0">
                    <a:pos x="T8" y="T9"/>
                  </a:cxn>
                  <a:cxn ang="0">
                    <a:pos x="T10" y="T11"/>
                  </a:cxn>
                </a:cxnLst>
                <a:rect l="0" t="0" r="r" b="b"/>
                <a:pathLst>
                  <a:path w="11" h="26">
                    <a:moveTo>
                      <a:pt x="0" y="20"/>
                    </a:moveTo>
                    <a:lnTo>
                      <a:pt x="11" y="20"/>
                    </a:lnTo>
                    <a:lnTo>
                      <a:pt x="1" y="26"/>
                    </a:lnTo>
                    <a:lnTo>
                      <a:pt x="10" y="15"/>
                    </a:lnTo>
                    <a:lnTo>
                      <a:pt x="0" y="0"/>
                    </a:lnTo>
                    <a:lnTo>
                      <a:pt x="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13" name="Freeform 104">
                <a:extLst>
                  <a:ext uri="{FF2B5EF4-FFF2-40B4-BE49-F238E27FC236}">
                    <a16:creationId xmlns:a16="http://schemas.microsoft.com/office/drawing/2014/main" xmlns="" id="{87B09CF8-A784-4D71-A328-40D6A112F60F}"/>
                  </a:ext>
                </a:extLst>
              </p:cNvPr>
              <p:cNvSpPr>
                <a:spLocks/>
              </p:cNvSpPr>
              <p:nvPr/>
            </p:nvSpPr>
            <p:spPr bwMode="auto">
              <a:xfrm>
                <a:off x="3568" y="1718"/>
                <a:ext cx="30" cy="26"/>
              </a:xfrm>
              <a:custGeom>
                <a:avLst/>
                <a:gdLst>
                  <a:gd name="T0" fmla="*/ 8 w 30"/>
                  <a:gd name="T1" fmla="*/ 0 h 52"/>
                  <a:gd name="T2" fmla="*/ 30 w 30"/>
                  <a:gd name="T3" fmla="*/ 39 h 52"/>
                  <a:gd name="T4" fmla="*/ 22 w 30"/>
                  <a:gd name="T5" fmla="*/ 52 h 52"/>
                  <a:gd name="T6" fmla="*/ 0 w 30"/>
                  <a:gd name="T7" fmla="*/ 12 h 52"/>
                  <a:gd name="T8" fmla="*/ 8 w 30"/>
                  <a:gd name="T9" fmla="*/ 0 h 52"/>
                </a:gdLst>
                <a:ahLst/>
                <a:cxnLst>
                  <a:cxn ang="0">
                    <a:pos x="T0" y="T1"/>
                  </a:cxn>
                  <a:cxn ang="0">
                    <a:pos x="T2" y="T3"/>
                  </a:cxn>
                  <a:cxn ang="0">
                    <a:pos x="T4" y="T5"/>
                  </a:cxn>
                  <a:cxn ang="0">
                    <a:pos x="T6" y="T7"/>
                  </a:cxn>
                  <a:cxn ang="0">
                    <a:pos x="T8" y="T9"/>
                  </a:cxn>
                </a:cxnLst>
                <a:rect l="0" t="0" r="r" b="b"/>
                <a:pathLst>
                  <a:path w="30" h="52">
                    <a:moveTo>
                      <a:pt x="8" y="0"/>
                    </a:moveTo>
                    <a:lnTo>
                      <a:pt x="30" y="39"/>
                    </a:lnTo>
                    <a:lnTo>
                      <a:pt x="22" y="52"/>
                    </a:lnTo>
                    <a:lnTo>
                      <a:pt x="0" y="12"/>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14" name="Freeform 105">
                <a:extLst>
                  <a:ext uri="{FF2B5EF4-FFF2-40B4-BE49-F238E27FC236}">
                    <a16:creationId xmlns:a16="http://schemas.microsoft.com/office/drawing/2014/main" xmlns="" id="{0BF80F84-BB09-46DE-A98F-D6FF877D23BD}"/>
                  </a:ext>
                </a:extLst>
              </p:cNvPr>
              <p:cNvSpPr>
                <a:spLocks/>
              </p:cNvSpPr>
              <p:nvPr/>
            </p:nvSpPr>
            <p:spPr bwMode="auto">
              <a:xfrm>
                <a:off x="3568" y="1718"/>
                <a:ext cx="8" cy="6"/>
              </a:xfrm>
              <a:custGeom>
                <a:avLst/>
                <a:gdLst>
                  <a:gd name="T0" fmla="*/ 0 w 8"/>
                  <a:gd name="T1" fmla="*/ 12 h 12"/>
                  <a:gd name="T2" fmla="*/ 8 w 8"/>
                  <a:gd name="T3" fmla="*/ 0 h 12"/>
                  <a:gd name="T4" fmla="*/ 0 w 8"/>
                  <a:gd name="T5" fmla="*/ 12 h 12"/>
                </a:gdLst>
                <a:ahLst/>
                <a:cxnLst>
                  <a:cxn ang="0">
                    <a:pos x="T0" y="T1"/>
                  </a:cxn>
                  <a:cxn ang="0">
                    <a:pos x="T2" y="T3"/>
                  </a:cxn>
                  <a:cxn ang="0">
                    <a:pos x="T4" y="T5"/>
                  </a:cxn>
                </a:cxnLst>
                <a:rect l="0" t="0" r="r" b="b"/>
                <a:pathLst>
                  <a:path w="8" h="12">
                    <a:moveTo>
                      <a:pt x="0" y="12"/>
                    </a:moveTo>
                    <a:lnTo>
                      <a:pt x="8" y="0"/>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15" name="Freeform 106">
                <a:extLst>
                  <a:ext uri="{FF2B5EF4-FFF2-40B4-BE49-F238E27FC236}">
                    <a16:creationId xmlns:a16="http://schemas.microsoft.com/office/drawing/2014/main" xmlns="" id="{7CDC33F3-E403-4CFA-8B87-030C315AC6C3}"/>
                  </a:ext>
                </a:extLst>
              </p:cNvPr>
              <p:cNvSpPr>
                <a:spLocks/>
              </p:cNvSpPr>
              <p:nvPr/>
            </p:nvSpPr>
            <p:spPr bwMode="auto">
              <a:xfrm>
                <a:off x="3568" y="1737"/>
                <a:ext cx="30" cy="26"/>
              </a:xfrm>
              <a:custGeom>
                <a:avLst/>
                <a:gdLst>
                  <a:gd name="T0" fmla="*/ 30 w 30"/>
                  <a:gd name="T1" fmla="*/ 13 h 52"/>
                  <a:gd name="T2" fmla="*/ 8 w 30"/>
                  <a:gd name="T3" fmla="*/ 52 h 52"/>
                  <a:gd name="T4" fmla="*/ 0 w 30"/>
                  <a:gd name="T5" fmla="*/ 42 h 52"/>
                  <a:gd name="T6" fmla="*/ 22 w 30"/>
                  <a:gd name="T7" fmla="*/ 0 h 52"/>
                  <a:gd name="T8" fmla="*/ 30 w 30"/>
                  <a:gd name="T9" fmla="*/ 13 h 52"/>
                </a:gdLst>
                <a:ahLst/>
                <a:cxnLst>
                  <a:cxn ang="0">
                    <a:pos x="T0" y="T1"/>
                  </a:cxn>
                  <a:cxn ang="0">
                    <a:pos x="T2" y="T3"/>
                  </a:cxn>
                  <a:cxn ang="0">
                    <a:pos x="T4" y="T5"/>
                  </a:cxn>
                  <a:cxn ang="0">
                    <a:pos x="T6" y="T7"/>
                  </a:cxn>
                  <a:cxn ang="0">
                    <a:pos x="T8" y="T9"/>
                  </a:cxn>
                </a:cxnLst>
                <a:rect l="0" t="0" r="r" b="b"/>
                <a:pathLst>
                  <a:path w="30" h="52">
                    <a:moveTo>
                      <a:pt x="30" y="13"/>
                    </a:moveTo>
                    <a:lnTo>
                      <a:pt x="8" y="52"/>
                    </a:lnTo>
                    <a:lnTo>
                      <a:pt x="0" y="42"/>
                    </a:lnTo>
                    <a:lnTo>
                      <a:pt x="22" y="0"/>
                    </a:lnTo>
                    <a:lnTo>
                      <a:pt x="3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16" name="Freeform 107">
                <a:extLst>
                  <a:ext uri="{FF2B5EF4-FFF2-40B4-BE49-F238E27FC236}">
                    <a16:creationId xmlns:a16="http://schemas.microsoft.com/office/drawing/2014/main" xmlns="" id="{06CC9D91-4436-4299-B097-F4440F64F3F8}"/>
                  </a:ext>
                </a:extLst>
              </p:cNvPr>
              <p:cNvSpPr>
                <a:spLocks/>
              </p:cNvSpPr>
              <p:nvPr/>
            </p:nvSpPr>
            <p:spPr bwMode="auto">
              <a:xfrm>
                <a:off x="3590" y="1737"/>
                <a:ext cx="12" cy="7"/>
              </a:xfrm>
              <a:custGeom>
                <a:avLst/>
                <a:gdLst>
                  <a:gd name="T0" fmla="*/ 8 w 12"/>
                  <a:gd name="T1" fmla="*/ 0 h 13"/>
                  <a:gd name="T2" fmla="*/ 0 w 12"/>
                  <a:gd name="T3" fmla="*/ 13 h 13"/>
                  <a:gd name="T4" fmla="*/ 0 w 12"/>
                  <a:gd name="T5" fmla="*/ 0 h 13"/>
                  <a:gd name="T6" fmla="*/ 8 w 12"/>
                  <a:gd name="T7" fmla="*/ 13 h 13"/>
                  <a:gd name="T8" fmla="*/ 12 w 12"/>
                  <a:gd name="T9" fmla="*/ 8 h 13"/>
                  <a:gd name="T10" fmla="*/ 8 w 12"/>
                  <a:gd name="T11" fmla="*/ 0 h 13"/>
                </a:gdLst>
                <a:ahLst/>
                <a:cxnLst>
                  <a:cxn ang="0">
                    <a:pos x="T0" y="T1"/>
                  </a:cxn>
                  <a:cxn ang="0">
                    <a:pos x="T2" y="T3"/>
                  </a:cxn>
                  <a:cxn ang="0">
                    <a:pos x="T4" y="T5"/>
                  </a:cxn>
                  <a:cxn ang="0">
                    <a:pos x="T6" y="T7"/>
                  </a:cxn>
                  <a:cxn ang="0">
                    <a:pos x="T8" y="T9"/>
                  </a:cxn>
                  <a:cxn ang="0">
                    <a:pos x="T10" y="T11"/>
                  </a:cxn>
                </a:cxnLst>
                <a:rect l="0" t="0" r="r" b="b"/>
                <a:pathLst>
                  <a:path w="12" h="13">
                    <a:moveTo>
                      <a:pt x="8" y="0"/>
                    </a:moveTo>
                    <a:lnTo>
                      <a:pt x="0" y="13"/>
                    </a:lnTo>
                    <a:lnTo>
                      <a:pt x="0" y="0"/>
                    </a:lnTo>
                    <a:lnTo>
                      <a:pt x="8" y="13"/>
                    </a:lnTo>
                    <a:lnTo>
                      <a:pt x="12" y="8"/>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17" name="Freeform 108">
                <a:extLst>
                  <a:ext uri="{FF2B5EF4-FFF2-40B4-BE49-F238E27FC236}">
                    <a16:creationId xmlns:a16="http://schemas.microsoft.com/office/drawing/2014/main" xmlns="" id="{A68C7F05-F3E4-4E64-8CEB-17A0417BE6F3}"/>
                  </a:ext>
                </a:extLst>
              </p:cNvPr>
              <p:cNvSpPr>
                <a:spLocks/>
              </p:cNvSpPr>
              <p:nvPr/>
            </p:nvSpPr>
            <p:spPr bwMode="auto">
              <a:xfrm>
                <a:off x="3544" y="1758"/>
                <a:ext cx="32" cy="26"/>
              </a:xfrm>
              <a:custGeom>
                <a:avLst/>
                <a:gdLst>
                  <a:gd name="T0" fmla="*/ 32 w 32"/>
                  <a:gd name="T1" fmla="*/ 10 h 50"/>
                  <a:gd name="T2" fmla="*/ 9 w 32"/>
                  <a:gd name="T3" fmla="*/ 50 h 50"/>
                  <a:gd name="T4" fmla="*/ 0 w 32"/>
                  <a:gd name="T5" fmla="*/ 38 h 50"/>
                  <a:gd name="T6" fmla="*/ 24 w 32"/>
                  <a:gd name="T7" fmla="*/ 0 h 50"/>
                  <a:gd name="T8" fmla="*/ 32 w 32"/>
                  <a:gd name="T9" fmla="*/ 10 h 50"/>
                </a:gdLst>
                <a:ahLst/>
                <a:cxnLst>
                  <a:cxn ang="0">
                    <a:pos x="T0" y="T1"/>
                  </a:cxn>
                  <a:cxn ang="0">
                    <a:pos x="T2" y="T3"/>
                  </a:cxn>
                  <a:cxn ang="0">
                    <a:pos x="T4" y="T5"/>
                  </a:cxn>
                  <a:cxn ang="0">
                    <a:pos x="T6" y="T7"/>
                  </a:cxn>
                  <a:cxn ang="0">
                    <a:pos x="T8" y="T9"/>
                  </a:cxn>
                </a:cxnLst>
                <a:rect l="0" t="0" r="r" b="b"/>
                <a:pathLst>
                  <a:path w="32" h="50">
                    <a:moveTo>
                      <a:pt x="32" y="10"/>
                    </a:moveTo>
                    <a:lnTo>
                      <a:pt x="9" y="50"/>
                    </a:lnTo>
                    <a:lnTo>
                      <a:pt x="0" y="38"/>
                    </a:lnTo>
                    <a:lnTo>
                      <a:pt x="24" y="0"/>
                    </a:lnTo>
                    <a:lnTo>
                      <a:pt x="3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18" name="Freeform 109">
                <a:extLst>
                  <a:ext uri="{FF2B5EF4-FFF2-40B4-BE49-F238E27FC236}">
                    <a16:creationId xmlns:a16="http://schemas.microsoft.com/office/drawing/2014/main" xmlns="" id="{ADDCB02D-3D45-460D-ACEE-C8989C9207D7}"/>
                  </a:ext>
                </a:extLst>
              </p:cNvPr>
              <p:cNvSpPr>
                <a:spLocks/>
              </p:cNvSpPr>
              <p:nvPr/>
            </p:nvSpPr>
            <p:spPr bwMode="auto">
              <a:xfrm>
                <a:off x="3543" y="1778"/>
                <a:ext cx="11" cy="15"/>
              </a:xfrm>
              <a:custGeom>
                <a:avLst/>
                <a:gdLst>
                  <a:gd name="T0" fmla="*/ 10 w 11"/>
                  <a:gd name="T1" fmla="*/ 12 h 30"/>
                  <a:gd name="T2" fmla="*/ 1 w 11"/>
                  <a:gd name="T3" fmla="*/ 0 h 30"/>
                  <a:gd name="T4" fmla="*/ 11 w 11"/>
                  <a:gd name="T5" fmla="*/ 5 h 30"/>
                  <a:gd name="T6" fmla="*/ 0 w 11"/>
                  <a:gd name="T7" fmla="*/ 5 h 30"/>
                  <a:gd name="T8" fmla="*/ 0 w 11"/>
                  <a:gd name="T9" fmla="*/ 30 h 30"/>
                  <a:gd name="T10" fmla="*/ 10 w 11"/>
                  <a:gd name="T11" fmla="*/ 12 h 30"/>
                </a:gdLst>
                <a:ahLst/>
                <a:cxnLst>
                  <a:cxn ang="0">
                    <a:pos x="T0" y="T1"/>
                  </a:cxn>
                  <a:cxn ang="0">
                    <a:pos x="T2" y="T3"/>
                  </a:cxn>
                  <a:cxn ang="0">
                    <a:pos x="T4" y="T5"/>
                  </a:cxn>
                  <a:cxn ang="0">
                    <a:pos x="T6" y="T7"/>
                  </a:cxn>
                  <a:cxn ang="0">
                    <a:pos x="T8" y="T9"/>
                  </a:cxn>
                  <a:cxn ang="0">
                    <a:pos x="T10" y="T11"/>
                  </a:cxn>
                </a:cxnLst>
                <a:rect l="0" t="0" r="r" b="b"/>
                <a:pathLst>
                  <a:path w="11" h="30">
                    <a:moveTo>
                      <a:pt x="10" y="12"/>
                    </a:moveTo>
                    <a:lnTo>
                      <a:pt x="1" y="0"/>
                    </a:lnTo>
                    <a:lnTo>
                      <a:pt x="11" y="5"/>
                    </a:lnTo>
                    <a:lnTo>
                      <a:pt x="0" y="5"/>
                    </a:lnTo>
                    <a:lnTo>
                      <a:pt x="0" y="30"/>
                    </a:lnTo>
                    <a:lnTo>
                      <a:pt x="1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19" name="Oval 110">
                <a:extLst>
                  <a:ext uri="{FF2B5EF4-FFF2-40B4-BE49-F238E27FC236}">
                    <a16:creationId xmlns:a16="http://schemas.microsoft.com/office/drawing/2014/main" xmlns="" id="{11D5E1A5-0C26-4BB9-A5CB-ECCFD7A561C8}"/>
                  </a:ext>
                </a:extLst>
              </p:cNvPr>
              <p:cNvSpPr>
                <a:spLocks noChangeArrowheads="1"/>
              </p:cNvSpPr>
              <p:nvPr/>
            </p:nvSpPr>
            <p:spPr bwMode="auto">
              <a:xfrm>
                <a:off x="1749" y="1708"/>
                <a:ext cx="38" cy="3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20" name="Oval 111">
                <a:extLst>
                  <a:ext uri="{FF2B5EF4-FFF2-40B4-BE49-F238E27FC236}">
                    <a16:creationId xmlns:a16="http://schemas.microsoft.com/office/drawing/2014/main" xmlns="" id="{33256672-059F-474B-9B00-EEBE2B9E9DEF}"/>
                  </a:ext>
                </a:extLst>
              </p:cNvPr>
              <p:cNvSpPr>
                <a:spLocks noChangeArrowheads="1"/>
              </p:cNvSpPr>
              <p:nvPr/>
            </p:nvSpPr>
            <p:spPr bwMode="auto">
              <a:xfrm>
                <a:off x="1507" y="1867"/>
                <a:ext cx="38" cy="3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21" name="Rectangle 112">
                <a:extLst>
                  <a:ext uri="{FF2B5EF4-FFF2-40B4-BE49-F238E27FC236}">
                    <a16:creationId xmlns:a16="http://schemas.microsoft.com/office/drawing/2014/main" xmlns="" id="{96460691-533A-487B-A1DB-28D48114AEEA}"/>
                  </a:ext>
                </a:extLst>
              </p:cNvPr>
              <p:cNvSpPr>
                <a:spLocks noChangeArrowheads="1"/>
              </p:cNvSpPr>
              <p:nvPr/>
            </p:nvSpPr>
            <p:spPr bwMode="auto">
              <a:xfrm>
                <a:off x="3323" y="2163"/>
                <a:ext cx="5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F</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22" name="Rectangle 113">
                <a:extLst>
                  <a:ext uri="{FF2B5EF4-FFF2-40B4-BE49-F238E27FC236}">
                    <a16:creationId xmlns:a16="http://schemas.microsoft.com/office/drawing/2014/main" xmlns="" id="{02910A63-4CCB-471A-9715-78D6507B409D}"/>
                  </a:ext>
                </a:extLst>
              </p:cNvPr>
              <p:cNvSpPr>
                <a:spLocks noChangeArrowheads="1"/>
              </p:cNvSpPr>
              <p:nvPr/>
            </p:nvSpPr>
            <p:spPr bwMode="auto">
              <a:xfrm>
                <a:off x="3394" y="2163"/>
                <a:ext cx="2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i</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23" name="Rectangle 114">
                <a:extLst>
                  <a:ext uri="{FF2B5EF4-FFF2-40B4-BE49-F238E27FC236}">
                    <a16:creationId xmlns:a16="http://schemas.microsoft.com/office/drawing/2014/main" xmlns="" id="{05C08256-A9D4-4D08-AA76-10FC66F21BBD}"/>
                  </a:ext>
                </a:extLst>
              </p:cNvPr>
              <p:cNvSpPr>
                <a:spLocks noChangeArrowheads="1"/>
              </p:cNvSpPr>
              <p:nvPr/>
            </p:nvSpPr>
            <p:spPr bwMode="auto">
              <a:xfrm>
                <a:off x="3423" y="2163"/>
                <a:ext cx="3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g</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24" name="Rectangle 115">
                <a:extLst>
                  <a:ext uri="{FF2B5EF4-FFF2-40B4-BE49-F238E27FC236}">
                    <a16:creationId xmlns:a16="http://schemas.microsoft.com/office/drawing/2014/main" xmlns="" id="{CD5DE6B2-9B9B-43DB-AD63-99BD7A29D071}"/>
                  </a:ext>
                </a:extLst>
              </p:cNvPr>
              <p:cNvSpPr>
                <a:spLocks noChangeArrowheads="1"/>
              </p:cNvSpPr>
              <p:nvPr/>
            </p:nvSpPr>
            <p:spPr bwMode="auto">
              <a:xfrm>
                <a:off x="3474" y="2163"/>
                <a:ext cx="1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25" name="Rectangle 116">
                <a:extLst>
                  <a:ext uri="{FF2B5EF4-FFF2-40B4-BE49-F238E27FC236}">
                    <a16:creationId xmlns:a16="http://schemas.microsoft.com/office/drawing/2014/main" xmlns="" id="{7B804664-1C0F-4C82-9F58-80BE25A9194C}"/>
                  </a:ext>
                </a:extLst>
              </p:cNvPr>
              <p:cNvSpPr>
                <a:spLocks noChangeArrowheads="1"/>
              </p:cNvSpPr>
              <p:nvPr/>
            </p:nvSpPr>
            <p:spPr bwMode="auto">
              <a:xfrm>
                <a:off x="3502" y="2163"/>
                <a:ext cx="2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26" name="Rectangle 117">
                <a:extLst>
                  <a:ext uri="{FF2B5EF4-FFF2-40B4-BE49-F238E27FC236}">
                    <a16:creationId xmlns:a16="http://schemas.microsoft.com/office/drawing/2014/main" xmlns="" id="{CB48B484-EA0C-4810-9C31-CA7F87A77924}"/>
                  </a:ext>
                </a:extLst>
              </p:cNvPr>
              <p:cNvSpPr>
                <a:spLocks noChangeArrowheads="1"/>
              </p:cNvSpPr>
              <p:nvPr/>
            </p:nvSpPr>
            <p:spPr bwMode="auto">
              <a:xfrm>
                <a:off x="3562" y="2163"/>
                <a:ext cx="4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L</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27" name="Rectangle 118">
                <a:extLst>
                  <a:ext uri="{FF2B5EF4-FFF2-40B4-BE49-F238E27FC236}">
                    <a16:creationId xmlns:a16="http://schemas.microsoft.com/office/drawing/2014/main" xmlns="" id="{CCBC8F5A-AA6A-4DC8-930F-31F8E463554B}"/>
                  </a:ext>
                </a:extLst>
              </p:cNvPr>
              <p:cNvSpPr>
                <a:spLocks noChangeArrowheads="1"/>
              </p:cNvSpPr>
              <p:nvPr/>
            </p:nvSpPr>
            <p:spPr bwMode="auto">
              <a:xfrm>
                <a:off x="3628" y="2163"/>
                <a:ext cx="3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o</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28" name="Rectangle 119">
                <a:extLst>
                  <a:ext uri="{FF2B5EF4-FFF2-40B4-BE49-F238E27FC236}">
                    <a16:creationId xmlns:a16="http://schemas.microsoft.com/office/drawing/2014/main" xmlns="" id="{6B1E9F3F-6B84-43CB-9FE6-514038573598}"/>
                  </a:ext>
                </a:extLst>
              </p:cNvPr>
              <p:cNvSpPr>
                <a:spLocks noChangeArrowheads="1"/>
              </p:cNvSpPr>
              <p:nvPr/>
            </p:nvSpPr>
            <p:spPr bwMode="auto">
              <a:xfrm>
                <a:off x="3680" y="2163"/>
                <a:ext cx="3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g</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29" name="Rectangle 120">
                <a:extLst>
                  <a:ext uri="{FF2B5EF4-FFF2-40B4-BE49-F238E27FC236}">
                    <a16:creationId xmlns:a16="http://schemas.microsoft.com/office/drawing/2014/main" xmlns="" id="{6EC43E92-F343-4DDD-84B4-E20B03CBD6F4}"/>
                  </a:ext>
                </a:extLst>
              </p:cNvPr>
              <p:cNvSpPr>
                <a:spLocks noChangeArrowheads="1"/>
              </p:cNvSpPr>
              <p:nvPr/>
            </p:nvSpPr>
            <p:spPr bwMode="auto">
              <a:xfrm>
                <a:off x="3733" y="2163"/>
                <a:ext cx="2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i</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30" name="Rectangle 121">
                <a:extLst>
                  <a:ext uri="{FF2B5EF4-FFF2-40B4-BE49-F238E27FC236}">
                    <a16:creationId xmlns:a16="http://schemas.microsoft.com/office/drawing/2014/main" xmlns="" id="{C60A65E0-D7C4-418B-8E3D-928731CF4FEF}"/>
                  </a:ext>
                </a:extLst>
              </p:cNvPr>
              <p:cNvSpPr>
                <a:spLocks noChangeArrowheads="1"/>
              </p:cNvSpPr>
              <p:nvPr/>
            </p:nvSpPr>
            <p:spPr bwMode="auto">
              <a:xfrm>
                <a:off x="3762" y="2163"/>
                <a:ext cx="3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c</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31" name="Rectangle 122">
                <a:extLst>
                  <a:ext uri="{FF2B5EF4-FFF2-40B4-BE49-F238E27FC236}">
                    <a16:creationId xmlns:a16="http://schemas.microsoft.com/office/drawing/2014/main" xmlns="" id="{2ED9663D-A9CB-4A1B-9720-69029A4097F4}"/>
                  </a:ext>
                </a:extLst>
              </p:cNvPr>
              <p:cNvSpPr>
                <a:spLocks noChangeArrowheads="1"/>
              </p:cNvSpPr>
              <p:nvPr/>
            </p:nvSpPr>
            <p:spPr bwMode="auto">
              <a:xfrm>
                <a:off x="3834" y="2163"/>
                <a:ext cx="3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s</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32" name="Rectangle 123">
                <a:extLst>
                  <a:ext uri="{FF2B5EF4-FFF2-40B4-BE49-F238E27FC236}">
                    <a16:creationId xmlns:a16="http://schemas.microsoft.com/office/drawing/2014/main" xmlns="" id="{67C28AFE-2BA4-42B8-A3CB-BF40855B3959}"/>
                  </a:ext>
                </a:extLst>
              </p:cNvPr>
              <p:cNvSpPr>
                <a:spLocks noChangeArrowheads="1"/>
              </p:cNvSpPr>
              <p:nvPr/>
            </p:nvSpPr>
            <p:spPr bwMode="auto">
              <a:xfrm>
                <a:off x="3876" y="2163"/>
                <a:ext cx="3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y</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33" name="Rectangle 124">
                <a:extLst>
                  <a:ext uri="{FF2B5EF4-FFF2-40B4-BE49-F238E27FC236}">
                    <a16:creationId xmlns:a16="http://schemas.microsoft.com/office/drawing/2014/main" xmlns="" id="{03DA85CA-BAE9-4A3F-B0A9-01D324931AFD}"/>
                  </a:ext>
                </a:extLst>
              </p:cNvPr>
              <p:cNvSpPr>
                <a:spLocks noChangeArrowheads="1"/>
              </p:cNvSpPr>
              <p:nvPr/>
            </p:nvSpPr>
            <p:spPr bwMode="auto">
              <a:xfrm>
                <a:off x="3923" y="2163"/>
                <a:ext cx="6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m</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34" name="Rectangle 125">
                <a:extLst>
                  <a:ext uri="{FF2B5EF4-FFF2-40B4-BE49-F238E27FC236}">
                    <a16:creationId xmlns:a16="http://schemas.microsoft.com/office/drawing/2014/main" xmlns="" id="{4FFBCA0D-8845-4737-9CA4-AD6C100FE999}"/>
                  </a:ext>
                </a:extLst>
              </p:cNvPr>
              <p:cNvSpPr>
                <a:spLocks noChangeArrowheads="1"/>
              </p:cNvSpPr>
              <p:nvPr/>
            </p:nvSpPr>
            <p:spPr bwMode="auto">
              <a:xfrm>
                <a:off x="4005" y="2163"/>
                <a:ext cx="3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b</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35" name="Rectangle 126">
                <a:extLst>
                  <a:ext uri="{FF2B5EF4-FFF2-40B4-BE49-F238E27FC236}">
                    <a16:creationId xmlns:a16="http://schemas.microsoft.com/office/drawing/2014/main" xmlns="" id="{E4D16E9E-C173-407A-9112-5245C82E6B50}"/>
                  </a:ext>
                </a:extLst>
              </p:cNvPr>
              <p:cNvSpPr>
                <a:spLocks noChangeArrowheads="1"/>
              </p:cNvSpPr>
              <p:nvPr/>
            </p:nvSpPr>
            <p:spPr bwMode="auto">
              <a:xfrm>
                <a:off x="4057" y="2163"/>
                <a:ext cx="3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o</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36" name="Rectangle 127">
                <a:extLst>
                  <a:ext uri="{FF2B5EF4-FFF2-40B4-BE49-F238E27FC236}">
                    <a16:creationId xmlns:a16="http://schemas.microsoft.com/office/drawing/2014/main" xmlns="" id="{2CB88CF0-BBE2-455E-8161-7D441D86B942}"/>
                  </a:ext>
                </a:extLst>
              </p:cNvPr>
              <p:cNvSpPr>
                <a:spLocks noChangeArrowheads="1"/>
              </p:cNvSpPr>
              <p:nvPr/>
            </p:nvSpPr>
            <p:spPr bwMode="auto">
              <a:xfrm>
                <a:off x="4111" y="2163"/>
                <a:ext cx="2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l</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37" name="Rectangle 128">
                <a:extLst>
                  <a:ext uri="{FF2B5EF4-FFF2-40B4-BE49-F238E27FC236}">
                    <a16:creationId xmlns:a16="http://schemas.microsoft.com/office/drawing/2014/main" xmlns="" id="{4D756A00-EE06-4AC9-8263-E3B32FB6C54F}"/>
                  </a:ext>
                </a:extLst>
              </p:cNvPr>
              <p:cNvSpPr>
                <a:spLocks noChangeArrowheads="1"/>
              </p:cNvSpPr>
              <p:nvPr/>
            </p:nvSpPr>
            <p:spPr bwMode="auto">
              <a:xfrm>
                <a:off x="4165" y="2163"/>
                <a:ext cx="3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o</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38" name="Rectangle 129">
                <a:extLst>
                  <a:ext uri="{FF2B5EF4-FFF2-40B4-BE49-F238E27FC236}">
                    <a16:creationId xmlns:a16="http://schemas.microsoft.com/office/drawing/2014/main" xmlns="" id="{71E7A2AC-EA2A-4ED9-8400-133F77A427D5}"/>
                  </a:ext>
                </a:extLst>
              </p:cNvPr>
              <p:cNvSpPr>
                <a:spLocks noChangeArrowheads="1"/>
              </p:cNvSpPr>
              <p:nvPr/>
            </p:nvSpPr>
            <p:spPr bwMode="auto">
              <a:xfrm>
                <a:off x="4219" y="2163"/>
                <a:ext cx="2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f</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39" name="Rectangle 130">
                <a:extLst>
                  <a:ext uri="{FF2B5EF4-FFF2-40B4-BE49-F238E27FC236}">
                    <a16:creationId xmlns:a16="http://schemas.microsoft.com/office/drawing/2014/main" xmlns="" id="{F804ACFF-949C-4038-B395-4CE79BDF36BA}"/>
                  </a:ext>
                </a:extLst>
              </p:cNvPr>
              <p:cNvSpPr>
                <a:spLocks noChangeArrowheads="1"/>
              </p:cNvSpPr>
              <p:nvPr/>
            </p:nvSpPr>
            <p:spPr bwMode="auto">
              <a:xfrm>
                <a:off x="3079" y="2252"/>
                <a:ext cx="3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p</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40" name="Rectangle 131">
                <a:extLst>
                  <a:ext uri="{FF2B5EF4-FFF2-40B4-BE49-F238E27FC236}">
                    <a16:creationId xmlns:a16="http://schemas.microsoft.com/office/drawing/2014/main" xmlns="" id="{0407C994-736D-45E8-ADCE-FB2CFA7CD209}"/>
                  </a:ext>
                </a:extLst>
              </p:cNvPr>
              <p:cNvSpPr>
                <a:spLocks noChangeArrowheads="1"/>
              </p:cNvSpPr>
              <p:nvPr/>
            </p:nvSpPr>
            <p:spPr bwMode="auto">
              <a:xfrm>
                <a:off x="3133" y="2252"/>
                <a:ext cx="3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o</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41" name="Rectangle 132">
                <a:extLst>
                  <a:ext uri="{FF2B5EF4-FFF2-40B4-BE49-F238E27FC236}">
                    <a16:creationId xmlns:a16="http://schemas.microsoft.com/office/drawing/2014/main" xmlns="" id="{457C3AAC-D9FF-4ED1-ADF3-10A3F7635688}"/>
                  </a:ext>
                </a:extLst>
              </p:cNvPr>
              <p:cNvSpPr>
                <a:spLocks noChangeArrowheads="1"/>
              </p:cNvSpPr>
              <p:nvPr/>
            </p:nvSpPr>
            <p:spPr bwMode="auto">
              <a:xfrm>
                <a:off x="3184" y="2252"/>
                <a:ext cx="3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s</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42" name="Rectangle 133">
                <a:extLst>
                  <a:ext uri="{FF2B5EF4-FFF2-40B4-BE49-F238E27FC236}">
                    <a16:creationId xmlns:a16="http://schemas.microsoft.com/office/drawing/2014/main" xmlns="" id="{CB8A7B12-2D3D-4945-9BA8-B8A67583C61C}"/>
                  </a:ext>
                </a:extLst>
              </p:cNvPr>
              <p:cNvSpPr>
                <a:spLocks noChangeArrowheads="1"/>
              </p:cNvSpPr>
              <p:nvPr/>
            </p:nvSpPr>
            <p:spPr bwMode="auto">
              <a:xfrm>
                <a:off x="3227" y="2252"/>
                <a:ext cx="2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i</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43" name="Rectangle 134">
                <a:extLst>
                  <a:ext uri="{FF2B5EF4-FFF2-40B4-BE49-F238E27FC236}">
                    <a16:creationId xmlns:a16="http://schemas.microsoft.com/office/drawing/2014/main" xmlns="" id="{DC0FC231-3DF1-48B4-833C-D12977A2204A}"/>
                  </a:ext>
                </a:extLst>
              </p:cNvPr>
              <p:cNvSpPr>
                <a:spLocks noChangeArrowheads="1"/>
              </p:cNvSpPr>
              <p:nvPr/>
            </p:nvSpPr>
            <p:spPr bwMode="auto">
              <a:xfrm>
                <a:off x="3257" y="2252"/>
                <a:ext cx="2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t</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44" name="Rectangle 135">
                <a:extLst>
                  <a:ext uri="{FF2B5EF4-FFF2-40B4-BE49-F238E27FC236}">
                    <a16:creationId xmlns:a16="http://schemas.microsoft.com/office/drawing/2014/main" xmlns="" id="{5DA7FBAA-3B83-4666-82DB-B18734CE67CB}"/>
                  </a:ext>
                </a:extLst>
              </p:cNvPr>
              <p:cNvSpPr>
                <a:spLocks noChangeArrowheads="1"/>
              </p:cNvSpPr>
              <p:nvPr/>
            </p:nvSpPr>
            <p:spPr bwMode="auto">
              <a:xfrm>
                <a:off x="3284" y="2252"/>
                <a:ext cx="2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i</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45" name="Rectangle 136">
                <a:extLst>
                  <a:ext uri="{FF2B5EF4-FFF2-40B4-BE49-F238E27FC236}">
                    <a16:creationId xmlns:a16="http://schemas.microsoft.com/office/drawing/2014/main" xmlns="" id="{DBE270BE-E03B-4923-B0FE-C35A6CDAAC05}"/>
                  </a:ext>
                </a:extLst>
              </p:cNvPr>
              <p:cNvSpPr>
                <a:spLocks noChangeArrowheads="1"/>
              </p:cNvSpPr>
              <p:nvPr/>
            </p:nvSpPr>
            <p:spPr bwMode="auto">
              <a:xfrm>
                <a:off x="3314" y="2252"/>
                <a:ext cx="3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v</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46" name="Rectangle 137">
                <a:extLst>
                  <a:ext uri="{FF2B5EF4-FFF2-40B4-BE49-F238E27FC236}">
                    <a16:creationId xmlns:a16="http://schemas.microsoft.com/office/drawing/2014/main" xmlns="" id="{FB251E48-3291-46DB-9E33-8D1B469D51E7}"/>
                  </a:ext>
                </a:extLst>
              </p:cNvPr>
              <p:cNvSpPr>
                <a:spLocks noChangeArrowheads="1"/>
              </p:cNvSpPr>
              <p:nvPr/>
            </p:nvSpPr>
            <p:spPr bwMode="auto">
              <a:xfrm>
                <a:off x="3361" y="2252"/>
                <a:ext cx="3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e</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47" name="Rectangle 138">
                <a:extLst>
                  <a:ext uri="{FF2B5EF4-FFF2-40B4-BE49-F238E27FC236}">
                    <a16:creationId xmlns:a16="http://schemas.microsoft.com/office/drawing/2014/main" xmlns="" id="{8717BA0B-3C22-4967-8F10-5F530E3EAF8E}"/>
                  </a:ext>
                </a:extLst>
              </p:cNvPr>
              <p:cNvSpPr>
                <a:spLocks noChangeArrowheads="1"/>
              </p:cNvSpPr>
              <p:nvPr/>
            </p:nvSpPr>
            <p:spPr bwMode="auto">
              <a:xfrm>
                <a:off x="3433" y="2252"/>
                <a:ext cx="3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e</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48" name="Rectangle 139">
                <a:extLst>
                  <a:ext uri="{FF2B5EF4-FFF2-40B4-BE49-F238E27FC236}">
                    <a16:creationId xmlns:a16="http://schemas.microsoft.com/office/drawing/2014/main" xmlns="" id="{A7234574-5591-4ADE-9501-B7274F7FCB22}"/>
                  </a:ext>
                </a:extLst>
              </p:cNvPr>
              <p:cNvSpPr>
                <a:spLocks noChangeArrowheads="1"/>
              </p:cNvSpPr>
              <p:nvPr/>
            </p:nvSpPr>
            <p:spPr bwMode="auto">
              <a:xfrm>
                <a:off x="3481" y="2252"/>
                <a:ext cx="3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d</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49" name="Rectangle 140">
                <a:extLst>
                  <a:ext uri="{FF2B5EF4-FFF2-40B4-BE49-F238E27FC236}">
                    <a16:creationId xmlns:a16="http://schemas.microsoft.com/office/drawing/2014/main" xmlns="" id="{31A1896F-33B1-4DAF-A7CA-45CADAFB3D53}"/>
                  </a:ext>
                </a:extLst>
              </p:cNvPr>
              <p:cNvSpPr>
                <a:spLocks noChangeArrowheads="1"/>
              </p:cNvSpPr>
              <p:nvPr/>
            </p:nvSpPr>
            <p:spPr bwMode="auto">
              <a:xfrm>
                <a:off x="3533" y="2252"/>
                <a:ext cx="3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g</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50" name="Rectangle 141">
                <a:extLst>
                  <a:ext uri="{FF2B5EF4-FFF2-40B4-BE49-F238E27FC236}">
                    <a16:creationId xmlns:a16="http://schemas.microsoft.com/office/drawing/2014/main" xmlns="" id="{66985AF3-548C-4CC6-A8DB-37F4F8456428}"/>
                  </a:ext>
                </a:extLst>
              </p:cNvPr>
              <p:cNvSpPr>
                <a:spLocks noChangeArrowheads="1"/>
              </p:cNvSpPr>
              <p:nvPr/>
            </p:nvSpPr>
            <p:spPr bwMode="auto">
              <a:xfrm>
                <a:off x="3586" y="2252"/>
                <a:ext cx="3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e</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51" name="Rectangle 142">
                <a:extLst>
                  <a:ext uri="{FF2B5EF4-FFF2-40B4-BE49-F238E27FC236}">
                    <a16:creationId xmlns:a16="http://schemas.microsoft.com/office/drawing/2014/main" xmlns="" id="{FB70E635-4946-4B2D-A7F7-F33F90F8BDCB}"/>
                  </a:ext>
                </a:extLst>
              </p:cNvPr>
              <p:cNvSpPr>
                <a:spLocks noChangeArrowheads="1"/>
              </p:cNvSpPr>
              <p:nvPr/>
            </p:nvSpPr>
            <p:spPr bwMode="auto">
              <a:xfrm>
                <a:off x="3660" y="2252"/>
                <a:ext cx="2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t</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52" name="Rectangle 143">
                <a:extLst>
                  <a:ext uri="{FF2B5EF4-FFF2-40B4-BE49-F238E27FC236}">
                    <a16:creationId xmlns:a16="http://schemas.microsoft.com/office/drawing/2014/main" xmlns="" id="{F27B3867-F7EB-4B79-8992-3EF0C282B3F7}"/>
                  </a:ext>
                </a:extLst>
              </p:cNvPr>
              <p:cNvSpPr>
                <a:spLocks noChangeArrowheads="1"/>
              </p:cNvSpPr>
              <p:nvPr/>
            </p:nvSpPr>
            <p:spPr bwMode="auto">
              <a:xfrm>
                <a:off x="3689" y="2252"/>
                <a:ext cx="3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r</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53" name="Rectangle 144">
                <a:extLst>
                  <a:ext uri="{FF2B5EF4-FFF2-40B4-BE49-F238E27FC236}">
                    <a16:creationId xmlns:a16="http://schemas.microsoft.com/office/drawing/2014/main" xmlns="" id="{D7B6D732-9B8C-4F27-AC55-62349459B326}"/>
                  </a:ext>
                </a:extLst>
              </p:cNvPr>
              <p:cNvSpPr>
                <a:spLocks noChangeArrowheads="1"/>
              </p:cNvSpPr>
              <p:nvPr/>
            </p:nvSpPr>
            <p:spPr bwMode="auto">
              <a:xfrm>
                <a:off x="3729" y="2252"/>
                <a:ext cx="2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i</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54" name="Rectangle 145">
                <a:extLst>
                  <a:ext uri="{FF2B5EF4-FFF2-40B4-BE49-F238E27FC236}">
                    <a16:creationId xmlns:a16="http://schemas.microsoft.com/office/drawing/2014/main" xmlns="" id="{AC8318A5-FBBE-40F3-9CC9-461859F53951}"/>
                  </a:ext>
                </a:extLst>
              </p:cNvPr>
              <p:cNvSpPr>
                <a:spLocks noChangeArrowheads="1"/>
              </p:cNvSpPr>
              <p:nvPr/>
            </p:nvSpPr>
            <p:spPr bwMode="auto">
              <a:xfrm>
                <a:off x="3758" y="2252"/>
                <a:ext cx="3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g</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55" name="Rectangle 146">
                <a:extLst>
                  <a:ext uri="{FF2B5EF4-FFF2-40B4-BE49-F238E27FC236}">
                    <a16:creationId xmlns:a16="http://schemas.microsoft.com/office/drawing/2014/main" xmlns="" id="{8C862C01-D312-417A-A662-6AA6BCC59D8F}"/>
                  </a:ext>
                </a:extLst>
              </p:cNvPr>
              <p:cNvSpPr>
                <a:spLocks noChangeArrowheads="1"/>
              </p:cNvSpPr>
              <p:nvPr/>
            </p:nvSpPr>
            <p:spPr bwMode="auto">
              <a:xfrm>
                <a:off x="3810" y="2252"/>
                <a:ext cx="3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g</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56" name="Rectangle 147">
                <a:extLst>
                  <a:ext uri="{FF2B5EF4-FFF2-40B4-BE49-F238E27FC236}">
                    <a16:creationId xmlns:a16="http://schemas.microsoft.com/office/drawing/2014/main" xmlns="" id="{A234DD5A-F7DA-4C18-A3BC-9C23B2E0433F}"/>
                  </a:ext>
                </a:extLst>
              </p:cNvPr>
              <p:cNvSpPr>
                <a:spLocks noChangeArrowheads="1"/>
              </p:cNvSpPr>
              <p:nvPr/>
            </p:nvSpPr>
            <p:spPr bwMode="auto">
              <a:xfrm>
                <a:off x="3864" y="2252"/>
                <a:ext cx="3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e</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57" name="Rectangle 148">
                <a:extLst>
                  <a:ext uri="{FF2B5EF4-FFF2-40B4-BE49-F238E27FC236}">
                    <a16:creationId xmlns:a16="http://schemas.microsoft.com/office/drawing/2014/main" xmlns="" id="{2928640C-FFBF-4AD3-9A4E-86E631155283}"/>
                  </a:ext>
                </a:extLst>
              </p:cNvPr>
              <p:cNvSpPr>
                <a:spLocks noChangeArrowheads="1"/>
              </p:cNvSpPr>
              <p:nvPr/>
            </p:nvSpPr>
            <p:spPr bwMode="auto">
              <a:xfrm>
                <a:off x="3910" y="2252"/>
                <a:ext cx="3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r</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58" name="Rectangle 149">
                <a:extLst>
                  <a:ext uri="{FF2B5EF4-FFF2-40B4-BE49-F238E27FC236}">
                    <a16:creationId xmlns:a16="http://schemas.microsoft.com/office/drawing/2014/main" xmlns="" id="{63B97C34-DE81-40D2-BEDE-FDC5716D7129}"/>
                  </a:ext>
                </a:extLst>
              </p:cNvPr>
              <p:cNvSpPr>
                <a:spLocks noChangeArrowheads="1"/>
              </p:cNvSpPr>
              <p:nvPr/>
            </p:nvSpPr>
            <p:spPr bwMode="auto">
              <a:xfrm>
                <a:off x="3952" y="2252"/>
                <a:ext cx="3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e</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59" name="Rectangle 150">
                <a:extLst>
                  <a:ext uri="{FF2B5EF4-FFF2-40B4-BE49-F238E27FC236}">
                    <a16:creationId xmlns:a16="http://schemas.microsoft.com/office/drawing/2014/main" xmlns="" id="{8E8D806C-FAA7-44F6-801F-6DBA37E4DBA3}"/>
                  </a:ext>
                </a:extLst>
              </p:cNvPr>
              <p:cNvSpPr>
                <a:spLocks noChangeArrowheads="1"/>
              </p:cNvSpPr>
              <p:nvPr/>
            </p:nvSpPr>
            <p:spPr bwMode="auto">
              <a:xfrm>
                <a:off x="3999" y="2252"/>
                <a:ext cx="3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d</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60" name="Rectangle 151">
                <a:extLst>
                  <a:ext uri="{FF2B5EF4-FFF2-40B4-BE49-F238E27FC236}">
                    <a16:creationId xmlns:a16="http://schemas.microsoft.com/office/drawing/2014/main" xmlns="" id="{DDD3DB05-8F50-4E46-9DDF-8129B92C12F1}"/>
                  </a:ext>
                </a:extLst>
              </p:cNvPr>
              <p:cNvSpPr>
                <a:spLocks noChangeArrowheads="1"/>
              </p:cNvSpPr>
              <p:nvPr/>
            </p:nvSpPr>
            <p:spPr bwMode="auto">
              <a:xfrm>
                <a:off x="4079" y="2252"/>
                <a:ext cx="5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D</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61" name="Rectangle 152">
                <a:extLst>
                  <a:ext uri="{FF2B5EF4-FFF2-40B4-BE49-F238E27FC236}">
                    <a16:creationId xmlns:a16="http://schemas.microsoft.com/office/drawing/2014/main" xmlns="" id="{662C6422-10CE-4C9D-BF42-3A4F2089616D}"/>
                  </a:ext>
                </a:extLst>
              </p:cNvPr>
              <p:cNvSpPr>
                <a:spLocks noChangeArrowheads="1"/>
              </p:cNvSpPr>
              <p:nvPr/>
            </p:nvSpPr>
            <p:spPr bwMode="auto">
              <a:xfrm>
                <a:off x="4181" y="2252"/>
                <a:ext cx="2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f</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62" name="Rectangle 153">
                <a:extLst>
                  <a:ext uri="{FF2B5EF4-FFF2-40B4-BE49-F238E27FC236}">
                    <a16:creationId xmlns:a16="http://schemas.microsoft.com/office/drawing/2014/main" xmlns="" id="{520D201B-060D-43F6-9D78-47C49F36FF82}"/>
                  </a:ext>
                </a:extLst>
              </p:cNvPr>
              <p:cNvSpPr>
                <a:spLocks noChangeArrowheads="1"/>
              </p:cNvSpPr>
              <p:nvPr/>
            </p:nvSpPr>
            <p:spPr bwMode="auto">
              <a:xfrm>
                <a:off x="4217" y="2252"/>
                <a:ext cx="2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l</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63" name="Rectangle 154">
                <a:extLst>
                  <a:ext uri="{FF2B5EF4-FFF2-40B4-BE49-F238E27FC236}">
                    <a16:creationId xmlns:a16="http://schemas.microsoft.com/office/drawing/2014/main" xmlns="" id="{87474A9E-4925-4C22-9D71-C639AED2933E}"/>
                  </a:ext>
                </a:extLst>
              </p:cNvPr>
              <p:cNvSpPr>
                <a:spLocks noChangeArrowheads="1"/>
              </p:cNvSpPr>
              <p:nvPr/>
            </p:nvSpPr>
            <p:spPr bwMode="auto">
              <a:xfrm>
                <a:off x="4246" y="2252"/>
                <a:ext cx="2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i</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64" name="Rectangle 155">
                <a:extLst>
                  <a:ext uri="{FF2B5EF4-FFF2-40B4-BE49-F238E27FC236}">
                    <a16:creationId xmlns:a16="http://schemas.microsoft.com/office/drawing/2014/main" xmlns="" id="{28AF77E4-3257-4501-B72D-90CBDB9B572D}"/>
                  </a:ext>
                </a:extLst>
              </p:cNvPr>
              <p:cNvSpPr>
                <a:spLocks noChangeArrowheads="1"/>
              </p:cNvSpPr>
              <p:nvPr/>
            </p:nvSpPr>
            <p:spPr bwMode="auto">
              <a:xfrm>
                <a:off x="4273" y="2252"/>
                <a:ext cx="3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p</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65" name="Rectangle 156">
                <a:extLst>
                  <a:ext uri="{FF2B5EF4-FFF2-40B4-BE49-F238E27FC236}">
                    <a16:creationId xmlns:a16="http://schemas.microsoft.com/office/drawing/2014/main" xmlns="" id="{F6B4DCE2-A36E-4246-8CD9-6D4F106A84DD}"/>
                  </a:ext>
                </a:extLst>
              </p:cNvPr>
              <p:cNvSpPr>
                <a:spLocks noChangeArrowheads="1"/>
              </p:cNvSpPr>
              <p:nvPr/>
            </p:nvSpPr>
            <p:spPr bwMode="auto">
              <a:xfrm>
                <a:off x="4326" y="2252"/>
                <a:ext cx="2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f</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66" name="Rectangle 157">
                <a:extLst>
                  <a:ext uri="{FF2B5EF4-FFF2-40B4-BE49-F238E27FC236}">
                    <a16:creationId xmlns:a16="http://schemas.microsoft.com/office/drawing/2014/main" xmlns="" id="{B4798A9A-0FF1-4A4E-AB98-3F722CDACC8B}"/>
                  </a:ext>
                </a:extLst>
              </p:cNvPr>
              <p:cNvSpPr>
                <a:spLocks noChangeArrowheads="1"/>
              </p:cNvSpPr>
              <p:nvPr/>
            </p:nvSpPr>
            <p:spPr bwMode="auto">
              <a:xfrm>
                <a:off x="4361" y="2252"/>
                <a:ext cx="2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l</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67" name="Rectangle 158">
                <a:extLst>
                  <a:ext uri="{FF2B5EF4-FFF2-40B4-BE49-F238E27FC236}">
                    <a16:creationId xmlns:a16="http://schemas.microsoft.com/office/drawing/2014/main" xmlns="" id="{DBA1AE7C-28AE-4DBE-A494-E806F0DBB28F}"/>
                  </a:ext>
                </a:extLst>
              </p:cNvPr>
              <p:cNvSpPr>
                <a:spLocks noChangeArrowheads="1"/>
              </p:cNvSpPr>
              <p:nvPr/>
            </p:nvSpPr>
            <p:spPr bwMode="auto">
              <a:xfrm>
                <a:off x="4390" y="2252"/>
                <a:ext cx="3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o</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68" name="Rectangle 159">
                <a:extLst>
                  <a:ext uri="{FF2B5EF4-FFF2-40B4-BE49-F238E27FC236}">
                    <a16:creationId xmlns:a16="http://schemas.microsoft.com/office/drawing/2014/main" xmlns="" id="{74237A43-5490-4F2F-9CC3-3459A7674BC8}"/>
                  </a:ext>
                </a:extLst>
              </p:cNvPr>
              <p:cNvSpPr>
                <a:spLocks noChangeArrowheads="1"/>
              </p:cNvSpPr>
              <p:nvPr/>
            </p:nvSpPr>
            <p:spPr bwMode="auto">
              <a:xfrm>
                <a:off x="4443" y="2252"/>
                <a:ext cx="3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p</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69" name="Rectangle 160">
                <a:extLst>
                  <a:ext uri="{FF2B5EF4-FFF2-40B4-BE49-F238E27FC236}">
                    <a16:creationId xmlns:a16="http://schemas.microsoft.com/office/drawing/2014/main" xmlns="" id="{E24E78C9-A4CF-4CF5-9187-0C498769F78C}"/>
                  </a:ext>
                </a:extLst>
              </p:cNvPr>
              <p:cNvSpPr>
                <a:spLocks noChangeArrowheads="1"/>
              </p:cNvSpPr>
              <p:nvPr/>
            </p:nvSpPr>
            <p:spPr bwMode="auto">
              <a:xfrm>
                <a:off x="1377" y="2058"/>
                <a:ext cx="5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F</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70" name="Rectangle 161">
                <a:extLst>
                  <a:ext uri="{FF2B5EF4-FFF2-40B4-BE49-F238E27FC236}">
                    <a16:creationId xmlns:a16="http://schemas.microsoft.com/office/drawing/2014/main" xmlns="" id="{D9EF42D3-D272-4B1D-A4EB-0232BEC23467}"/>
                  </a:ext>
                </a:extLst>
              </p:cNvPr>
              <p:cNvSpPr>
                <a:spLocks noChangeArrowheads="1"/>
              </p:cNvSpPr>
              <p:nvPr/>
            </p:nvSpPr>
            <p:spPr bwMode="auto">
              <a:xfrm>
                <a:off x="1448" y="2058"/>
                <a:ext cx="2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i</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71" name="Rectangle 162">
                <a:extLst>
                  <a:ext uri="{FF2B5EF4-FFF2-40B4-BE49-F238E27FC236}">
                    <a16:creationId xmlns:a16="http://schemas.microsoft.com/office/drawing/2014/main" xmlns="" id="{43195032-9F65-4ECE-9F49-A1177E94D7FF}"/>
                  </a:ext>
                </a:extLst>
              </p:cNvPr>
              <p:cNvSpPr>
                <a:spLocks noChangeArrowheads="1"/>
              </p:cNvSpPr>
              <p:nvPr/>
            </p:nvSpPr>
            <p:spPr bwMode="auto">
              <a:xfrm>
                <a:off x="1477" y="2058"/>
                <a:ext cx="3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g</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72" name="Rectangle 163">
                <a:extLst>
                  <a:ext uri="{FF2B5EF4-FFF2-40B4-BE49-F238E27FC236}">
                    <a16:creationId xmlns:a16="http://schemas.microsoft.com/office/drawing/2014/main" xmlns="" id="{FF376ABE-B15F-407A-89FA-C4D387064AAF}"/>
                  </a:ext>
                </a:extLst>
              </p:cNvPr>
              <p:cNvSpPr>
                <a:spLocks noChangeArrowheads="1"/>
              </p:cNvSpPr>
              <p:nvPr/>
            </p:nvSpPr>
            <p:spPr bwMode="auto">
              <a:xfrm>
                <a:off x="1528" y="2058"/>
                <a:ext cx="1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73" name="Rectangle 164">
                <a:extLst>
                  <a:ext uri="{FF2B5EF4-FFF2-40B4-BE49-F238E27FC236}">
                    <a16:creationId xmlns:a16="http://schemas.microsoft.com/office/drawing/2014/main" xmlns="" id="{84389693-5C7E-471F-A51B-9A2A6972E44D}"/>
                  </a:ext>
                </a:extLst>
              </p:cNvPr>
              <p:cNvSpPr>
                <a:spLocks noChangeArrowheads="1"/>
              </p:cNvSpPr>
              <p:nvPr/>
            </p:nvSpPr>
            <p:spPr bwMode="auto">
              <a:xfrm>
                <a:off x="1556" y="2058"/>
                <a:ext cx="2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74" name="Rectangle 165">
                <a:extLst>
                  <a:ext uri="{FF2B5EF4-FFF2-40B4-BE49-F238E27FC236}">
                    <a16:creationId xmlns:a16="http://schemas.microsoft.com/office/drawing/2014/main" xmlns="" id="{8541C142-1D13-4A64-BDAC-0EFF5A61F628}"/>
                  </a:ext>
                </a:extLst>
              </p:cNvPr>
              <p:cNvSpPr>
                <a:spLocks noChangeArrowheads="1"/>
              </p:cNvSpPr>
              <p:nvPr/>
            </p:nvSpPr>
            <p:spPr bwMode="auto">
              <a:xfrm>
                <a:off x="1618" y="2058"/>
                <a:ext cx="4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L</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75" name="Rectangle 166">
                <a:extLst>
                  <a:ext uri="{FF2B5EF4-FFF2-40B4-BE49-F238E27FC236}">
                    <a16:creationId xmlns:a16="http://schemas.microsoft.com/office/drawing/2014/main" xmlns="" id="{06AF4CAA-33D2-4CE1-9401-FB56DC5E4CCF}"/>
                  </a:ext>
                </a:extLst>
              </p:cNvPr>
              <p:cNvSpPr>
                <a:spLocks noChangeArrowheads="1"/>
              </p:cNvSpPr>
              <p:nvPr/>
            </p:nvSpPr>
            <p:spPr bwMode="auto">
              <a:xfrm>
                <a:off x="1682" y="2058"/>
                <a:ext cx="3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o</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76" name="Rectangle 167">
                <a:extLst>
                  <a:ext uri="{FF2B5EF4-FFF2-40B4-BE49-F238E27FC236}">
                    <a16:creationId xmlns:a16="http://schemas.microsoft.com/office/drawing/2014/main" xmlns="" id="{7A6D9497-26F5-4EAB-8CA9-9AD37C7EFDB2}"/>
                  </a:ext>
                </a:extLst>
              </p:cNvPr>
              <p:cNvSpPr>
                <a:spLocks noChangeArrowheads="1"/>
              </p:cNvSpPr>
              <p:nvPr/>
            </p:nvSpPr>
            <p:spPr bwMode="auto">
              <a:xfrm>
                <a:off x="1734" y="2058"/>
                <a:ext cx="3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g</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77" name="Rectangle 168">
                <a:extLst>
                  <a:ext uri="{FF2B5EF4-FFF2-40B4-BE49-F238E27FC236}">
                    <a16:creationId xmlns:a16="http://schemas.microsoft.com/office/drawing/2014/main" xmlns="" id="{3D697584-D860-4955-A009-C299FC2EDA03}"/>
                  </a:ext>
                </a:extLst>
              </p:cNvPr>
              <p:cNvSpPr>
                <a:spLocks noChangeArrowheads="1"/>
              </p:cNvSpPr>
              <p:nvPr/>
            </p:nvSpPr>
            <p:spPr bwMode="auto">
              <a:xfrm>
                <a:off x="1787" y="2058"/>
                <a:ext cx="2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i</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78" name="Rectangle 169">
                <a:extLst>
                  <a:ext uri="{FF2B5EF4-FFF2-40B4-BE49-F238E27FC236}">
                    <a16:creationId xmlns:a16="http://schemas.microsoft.com/office/drawing/2014/main" xmlns="" id="{FCD8FBAB-483F-4C8E-A323-589DCE451883}"/>
                  </a:ext>
                </a:extLst>
              </p:cNvPr>
              <p:cNvSpPr>
                <a:spLocks noChangeArrowheads="1"/>
              </p:cNvSpPr>
              <p:nvPr/>
            </p:nvSpPr>
            <p:spPr bwMode="auto">
              <a:xfrm>
                <a:off x="1816" y="2058"/>
                <a:ext cx="3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c</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79" name="Rectangle 170">
                <a:extLst>
                  <a:ext uri="{FF2B5EF4-FFF2-40B4-BE49-F238E27FC236}">
                    <a16:creationId xmlns:a16="http://schemas.microsoft.com/office/drawing/2014/main" xmlns="" id="{01520ACE-01AD-4AB8-AA93-2FE5053BCB93}"/>
                  </a:ext>
                </a:extLst>
              </p:cNvPr>
              <p:cNvSpPr>
                <a:spLocks noChangeArrowheads="1"/>
              </p:cNvSpPr>
              <p:nvPr/>
            </p:nvSpPr>
            <p:spPr bwMode="auto">
              <a:xfrm>
                <a:off x="1889" y="2058"/>
                <a:ext cx="3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d</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80" name="Rectangle 171">
                <a:extLst>
                  <a:ext uri="{FF2B5EF4-FFF2-40B4-BE49-F238E27FC236}">
                    <a16:creationId xmlns:a16="http://schemas.microsoft.com/office/drawing/2014/main" xmlns="" id="{F8C614EC-D43D-4C3A-B685-E5768BEDA72E}"/>
                  </a:ext>
                </a:extLst>
              </p:cNvPr>
              <p:cNvSpPr>
                <a:spLocks noChangeArrowheads="1"/>
              </p:cNvSpPr>
              <p:nvPr/>
            </p:nvSpPr>
            <p:spPr bwMode="auto">
              <a:xfrm>
                <a:off x="1943" y="2058"/>
                <a:ext cx="2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i</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81" name="Rectangle 172">
                <a:extLst>
                  <a:ext uri="{FF2B5EF4-FFF2-40B4-BE49-F238E27FC236}">
                    <a16:creationId xmlns:a16="http://schemas.microsoft.com/office/drawing/2014/main" xmlns="" id="{EA54E55F-FE1E-4A50-959E-78CE83581D96}"/>
                  </a:ext>
                </a:extLst>
              </p:cNvPr>
              <p:cNvSpPr>
                <a:spLocks noChangeArrowheads="1"/>
              </p:cNvSpPr>
              <p:nvPr/>
            </p:nvSpPr>
            <p:spPr bwMode="auto">
              <a:xfrm>
                <a:off x="1972" y="2058"/>
                <a:ext cx="3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a</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82" name="Rectangle 173">
                <a:extLst>
                  <a:ext uri="{FF2B5EF4-FFF2-40B4-BE49-F238E27FC236}">
                    <a16:creationId xmlns:a16="http://schemas.microsoft.com/office/drawing/2014/main" xmlns="" id="{2712B6FD-B633-4187-B2C6-A2DC629DBD04}"/>
                  </a:ext>
                </a:extLst>
              </p:cNvPr>
              <p:cNvSpPr>
                <a:spLocks noChangeArrowheads="1"/>
              </p:cNvSpPr>
              <p:nvPr/>
            </p:nvSpPr>
            <p:spPr bwMode="auto">
              <a:xfrm>
                <a:off x="2024" y="2058"/>
                <a:ext cx="3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g</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83" name="Rectangle 174">
                <a:extLst>
                  <a:ext uri="{FF2B5EF4-FFF2-40B4-BE49-F238E27FC236}">
                    <a16:creationId xmlns:a16="http://schemas.microsoft.com/office/drawing/2014/main" xmlns="" id="{46B98E1C-0368-4B32-B67E-C6627D4B42EA}"/>
                  </a:ext>
                </a:extLst>
              </p:cNvPr>
              <p:cNvSpPr>
                <a:spLocks noChangeArrowheads="1"/>
              </p:cNvSpPr>
              <p:nvPr/>
            </p:nvSpPr>
            <p:spPr bwMode="auto">
              <a:xfrm>
                <a:off x="2077" y="2058"/>
                <a:ext cx="3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r</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84" name="Rectangle 175">
                <a:extLst>
                  <a:ext uri="{FF2B5EF4-FFF2-40B4-BE49-F238E27FC236}">
                    <a16:creationId xmlns:a16="http://schemas.microsoft.com/office/drawing/2014/main" xmlns="" id="{19DDEDCD-FEC9-4B10-8571-EC9ACAC8047F}"/>
                  </a:ext>
                </a:extLst>
              </p:cNvPr>
              <p:cNvSpPr>
                <a:spLocks noChangeArrowheads="1"/>
              </p:cNvSpPr>
              <p:nvPr/>
            </p:nvSpPr>
            <p:spPr bwMode="auto">
              <a:xfrm>
                <a:off x="2117" y="2058"/>
                <a:ext cx="3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a</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85" name="Rectangle 176">
                <a:extLst>
                  <a:ext uri="{FF2B5EF4-FFF2-40B4-BE49-F238E27FC236}">
                    <a16:creationId xmlns:a16="http://schemas.microsoft.com/office/drawing/2014/main" xmlns="" id="{C2BDE653-D6BC-4DE8-BF93-80CB4731932D}"/>
                  </a:ext>
                </a:extLst>
              </p:cNvPr>
              <p:cNvSpPr>
                <a:spLocks noChangeArrowheads="1"/>
              </p:cNvSpPr>
              <p:nvPr/>
            </p:nvSpPr>
            <p:spPr bwMode="auto">
              <a:xfrm>
                <a:off x="2171" y="2058"/>
                <a:ext cx="6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m</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86" name="Rectangle 177">
                <a:extLst>
                  <a:ext uri="{FF2B5EF4-FFF2-40B4-BE49-F238E27FC236}">
                    <a16:creationId xmlns:a16="http://schemas.microsoft.com/office/drawing/2014/main" xmlns="" id="{0B93B424-DB22-4107-9ACD-63D73563A7C3}"/>
                  </a:ext>
                </a:extLst>
              </p:cNvPr>
              <p:cNvSpPr>
                <a:spLocks noChangeArrowheads="1"/>
              </p:cNvSpPr>
              <p:nvPr/>
            </p:nvSpPr>
            <p:spPr bwMode="auto">
              <a:xfrm>
                <a:off x="2280" y="2058"/>
                <a:ext cx="3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o</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87" name="Rectangle 178">
                <a:extLst>
                  <a:ext uri="{FF2B5EF4-FFF2-40B4-BE49-F238E27FC236}">
                    <a16:creationId xmlns:a16="http://schemas.microsoft.com/office/drawing/2014/main" xmlns="" id="{8182355F-0763-4797-9DAB-AAE1A29083CA}"/>
                  </a:ext>
                </a:extLst>
              </p:cNvPr>
              <p:cNvSpPr>
                <a:spLocks noChangeArrowheads="1"/>
              </p:cNvSpPr>
              <p:nvPr/>
            </p:nvSpPr>
            <p:spPr bwMode="auto">
              <a:xfrm>
                <a:off x="2333" y="2058"/>
                <a:ext cx="2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f</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88" name="Rectangle 179">
                <a:extLst>
                  <a:ext uri="{FF2B5EF4-FFF2-40B4-BE49-F238E27FC236}">
                    <a16:creationId xmlns:a16="http://schemas.microsoft.com/office/drawing/2014/main" xmlns="" id="{F1ABDEF5-50BF-4F95-93E4-82EE577F0F4F}"/>
                  </a:ext>
                </a:extLst>
              </p:cNvPr>
              <p:cNvSpPr>
                <a:spLocks noChangeArrowheads="1"/>
              </p:cNvSpPr>
              <p:nvPr/>
            </p:nvSpPr>
            <p:spPr bwMode="auto">
              <a:xfrm>
                <a:off x="2393" y="2058"/>
                <a:ext cx="5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D</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89" name="Rectangle 180">
                <a:extLst>
                  <a:ext uri="{FF2B5EF4-FFF2-40B4-BE49-F238E27FC236}">
                    <a16:creationId xmlns:a16="http://schemas.microsoft.com/office/drawing/2014/main" xmlns="" id="{AB0FC341-EAB4-4367-8C3E-F6D95817FE57}"/>
                  </a:ext>
                </a:extLst>
              </p:cNvPr>
              <p:cNvSpPr>
                <a:spLocks noChangeArrowheads="1"/>
              </p:cNvSpPr>
              <p:nvPr/>
            </p:nvSpPr>
            <p:spPr bwMode="auto">
              <a:xfrm>
                <a:off x="2496" y="2058"/>
                <a:ext cx="2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f</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90" name="Rectangle 181">
                <a:extLst>
                  <a:ext uri="{FF2B5EF4-FFF2-40B4-BE49-F238E27FC236}">
                    <a16:creationId xmlns:a16="http://schemas.microsoft.com/office/drawing/2014/main" xmlns="" id="{BBDB5946-66B0-43F5-882D-319A56D930F9}"/>
                  </a:ext>
                </a:extLst>
              </p:cNvPr>
              <p:cNvSpPr>
                <a:spLocks noChangeArrowheads="1"/>
              </p:cNvSpPr>
              <p:nvPr/>
            </p:nvSpPr>
            <p:spPr bwMode="auto">
              <a:xfrm>
                <a:off x="2531" y="2058"/>
                <a:ext cx="2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l</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91" name="Rectangle 182">
                <a:extLst>
                  <a:ext uri="{FF2B5EF4-FFF2-40B4-BE49-F238E27FC236}">
                    <a16:creationId xmlns:a16="http://schemas.microsoft.com/office/drawing/2014/main" xmlns="" id="{A0859490-B3FD-488D-A427-B7B48ABD8F5E}"/>
                  </a:ext>
                </a:extLst>
              </p:cNvPr>
              <p:cNvSpPr>
                <a:spLocks noChangeArrowheads="1"/>
              </p:cNvSpPr>
              <p:nvPr/>
            </p:nvSpPr>
            <p:spPr bwMode="auto">
              <a:xfrm>
                <a:off x="2559" y="2058"/>
                <a:ext cx="2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i</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92" name="Rectangle 183">
                <a:extLst>
                  <a:ext uri="{FF2B5EF4-FFF2-40B4-BE49-F238E27FC236}">
                    <a16:creationId xmlns:a16="http://schemas.microsoft.com/office/drawing/2014/main" xmlns="" id="{36AAA13B-0615-48A8-8759-C5CCD89B534A}"/>
                  </a:ext>
                </a:extLst>
              </p:cNvPr>
              <p:cNvSpPr>
                <a:spLocks noChangeArrowheads="1"/>
              </p:cNvSpPr>
              <p:nvPr/>
            </p:nvSpPr>
            <p:spPr bwMode="auto">
              <a:xfrm>
                <a:off x="2588" y="2058"/>
                <a:ext cx="3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p</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93" name="Rectangle 184">
                <a:extLst>
                  <a:ext uri="{FF2B5EF4-FFF2-40B4-BE49-F238E27FC236}">
                    <a16:creationId xmlns:a16="http://schemas.microsoft.com/office/drawing/2014/main" xmlns="" id="{83940336-A058-4AD5-AAF2-F8D93BDC6E73}"/>
                  </a:ext>
                </a:extLst>
              </p:cNvPr>
              <p:cNvSpPr>
                <a:spLocks noChangeArrowheads="1"/>
              </p:cNvSpPr>
              <p:nvPr/>
            </p:nvSpPr>
            <p:spPr bwMode="auto">
              <a:xfrm>
                <a:off x="2642" y="2058"/>
                <a:ext cx="2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f</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94" name="Rectangle 185">
                <a:extLst>
                  <a:ext uri="{FF2B5EF4-FFF2-40B4-BE49-F238E27FC236}">
                    <a16:creationId xmlns:a16="http://schemas.microsoft.com/office/drawing/2014/main" xmlns="" id="{7D506112-FFB7-4BFF-9F28-27941789E8D6}"/>
                  </a:ext>
                </a:extLst>
              </p:cNvPr>
              <p:cNvSpPr>
                <a:spLocks noChangeArrowheads="1"/>
              </p:cNvSpPr>
              <p:nvPr/>
            </p:nvSpPr>
            <p:spPr bwMode="auto">
              <a:xfrm>
                <a:off x="2678" y="2058"/>
                <a:ext cx="2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l</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95" name="Rectangle 186">
                <a:extLst>
                  <a:ext uri="{FF2B5EF4-FFF2-40B4-BE49-F238E27FC236}">
                    <a16:creationId xmlns:a16="http://schemas.microsoft.com/office/drawing/2014/main" xmlns="" id="{605EF59C-C766-4BF2-BD4B-960B0D5B9A03}"/>
                  </a:ext>
                </a:extLst>
              </p:cNvPr>
              <p:cNvSpPr>
                <a:spLocks noChangeArrowheads="1"/>
              </p:cNvSpPr>
              <p:nvPr/>
            </p:nvSpPr>
            <p:spPr bwMode="auto">
              <a:xfrm>
                <a:off x="2707" y="2058"/>
                <a:ext cx="3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o</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96" name="Rectangle 187">
                <a:extLst>
                  <a:ext uri="{FF2B5EF4-FFF2-40B4-BE49-F238E27FC236}">
                    <a16:creationId xmlns:a16="http://schemas.microsoft.com/office/drawing/2014/main" xmlns="" id="{0BFE0C1C-FB47-4B30-88EA-689184C5F3E8}"/>
                  </a:ext>
                </a:extLst>
              </p:cNvPr>
              <p:cNvSpPr>
                <a:spLocks noChangeArrowheads="1"/>
              </p:cNvSpPr>
              <p:nvPr/>
            </p:nvSpPr>
            <p:spPr bwMode="auto">
              <a:xfrm>
                <a:off x="2760" y="2058"/>
                <a:ext cx="3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Times New Roman" panose="02020603050405020304" pitchFamily="18" charset="0"/>
                  </a:rPr>
                  <a:t>p</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297" name="Rectangle 188">
                <a:extLst>
                  <a:ext uri="{FF2B5EF4-FFF2-40B4-BE49-F238E27FC236}">
                    <a16:creationId xmlns:a16="http://schemas.microsoft.com/office/drawing/2014/main" xmlns="" id="{CEBA6B8E-9AE2-410E-BE41-1043DC55EC8D}"/>
                  </a:ext>
                </a:extLst>
              </p:cNvPr>
              <p:cNvSpPr>
                <a:spLocks noChangeArrowheads="1"/>
              </p:cNvSpPr>
              <p:nvPr/>
            </p:nvSpPr>
            <p:spPr bwMode="auto">
              <a:xfrm>
                <a:off x="907" y="1634"/>
                <a:ext cx="539" cy="1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98" name="Rectangle 189">
                <a:extLst>
                  <a:ext uri="{FF2B5EF4-FFF2-40B4-BE49-F238E27FC236}">
                    <a16:creationId xmlns:a16="http://schemas.microsoft.com/office/drawing/2014/main" xmlns="" id="{A514B1CF-AD99-41DC-8ED9-E2EA35022741}"/>
                  </a:ext>
                </a:extLst>
              </p:cNvPr>
              <p:cNvSpPr>
                <a:spLocks noChangeArrowheads="1"/>
              </p:cNvSpPr>
              <p:nvPr/>
            </p:nvSpPr>
            <p:spPr bwMode="auto">
              <a:xfrm>
                <a:off x="907" y="1630"/>
                <a:ext cx="53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99" name="Rectangle 190">
                <a:extLst>
                  <a:ext uri="{FF2B5EF4-FFF2-40B4-BE49-F238E27FC236}">
                    <a16:creationId xmlns:a16="http://schemas.microsoft.com/office/drawing/2014/main" xmlns="" id="{F88B3B7B-7B59-4553-BB3B-9A475F4BD501}"/>
                  </a:ext>
                </a:extLst>
              </p:cNvPr>
              <p:cNvSpPr>
                <a:spLocks noChangeArrowheads="1"/>
              </p:cNvSpPr>
              <p:nvPr/>
            </p:nvSpPr>
            <p:spPr bwMode="auto">
              <a:xfrm>
                <a:off x="1442" y="1634"/>
                <a:ext cx="8" cy="16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00" name="Freeform 191">
                <a:extLst>
                  <a:ext uri="{FF2B5EF4-FFF2-40B4-BE49-F238E27FC236}">
                    <a16:creationId xmlns:a16="http://schemas.microsoft.com/office/drawing/2014/main" xmlns="" id="{CDB6CF75-417B-4B4A-B4D6-B546C0BDD484}"/>
                  </a:ext>
                </a:extLst>
              </p:cNvPr>
              <p:cNvSpPr>
                <a:spLocks/>
              </p:cNvSpPr>
              <p:nvPr/>
            </p:nvSpPr>
            <p:spPr bwMode="auto">
              <a:xfrm>
                <a:off x="1442" y="1630"/>
                <a:ext cx="8" cy="7"/>
              </a:xfrm>
              <a:custGeom>
                <a:avLst/>
                <a:gdLst>
                  <a:gd name="T0" fmla="*/ 4 w 8"/>
                  <a:gd name="T1" fmla="*/ 0 h 13"/>
                  <a:gd name="T2" fmla="*/ 8 w 8"/>
                  <a:gd name="T3" fmla="*/ 0 h 13"/>
                  <a:gd name="T4" fmla="*/ 8 w 8"/>
                  <a:gd name="T5" fmla="*/ 6 h 13"/>
                  <a:gd name="T6" fmla="*/ 0 w 8"/>
                  <a:gd name="T7" fmla="*/ 6 h 13"/>
                  <a:gd name="T8" fmla="*/ 4 w 8"/>
                  <a:gd name="T9" fmla="*/ 13 h 13"/>
                  <a:gd name="T10" fmla="*/ 4 w 8"/>
                  <a:gd name="T11" fmla="*/ 0 h 13"/>
                </a:gdLst>
                <a:ahLst/>
                <a:cxnLst>
                  <a:cxn ang="0">
                    <a:pos x="T0" y="T1"/>
                  </a:cxn>
                  <a:cxn ang="0">
                    <a:pos x="T2" y="T3"/>
                  </a:cxn>
                  <a:cxn ang="0">
                    <a:pos x="T4" y="T5"/>
                  </a:cxn>
                  <a:cxn ang="0">
                    <a:pos x="T6" y="T7"/>
                  </a:cxn>
                  <a:cxn ang="0">
                    <a:pos x="T8" y="T9"/>
                  </a:cxn>
                  <a:cxn ang="0">
                    <a:pos x="T10" y="T11"/>
                  </a:cxn>
                </a:cxnLst>
                <a:rect l="0" t="0" r="r" b="b"/>
                <a:pathLst>
                  <a:path w="8" h="13">
                    <a:moveTo>
                      <a:pt x="4" y="0"/>
                    </a:moveTo>
                    <a:lnTo>
                      <a:pt x="8" y="0"/>
                    </a:lnTo>
                    <a:lnTo>
                      <a:pt x="8" y="6"/>
                    </a:lnTo>
                    <a:lnTo>
                      <a:pt x="0" y="6"/>
                    </a:lnTo>
                    <a:lnTo>
                      <a:pt x="4" y="13"/>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01" name="Rectangle 192">
                <a:extLst>
                  <a:ext uri="{FF2B5EF4-FFF2-40B4-BE49-F238E27FC236}">
                    <a16:creationId xmlns:a16="http://schemas.microsoft.com/office/drawing/2014/main" xmlns="" id="{798FE646-4C27-4953-9E3C-85F81350166F}"/>
                  </a:ext>
                </a:extLst>
              </p:cNvPr>
              <p:cNvSpPr>
                <a:spLocks noChangeArrowheads="1"/>
              </p:cNvSpPr>
              <p:nvPr/>
            </p:nvSpPr>
            <p:spPr bwMode="auto">
              <a:xfrm>
                <a:off x="907" y="1794"/>
                <a:ext cx="53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02" name="Freeform 193">
                <a:extLst>
                  <a:ext uri="{FF2B5EF4-FFF2-40B4-BE49-F238E27FC236}">
                    <a16:creationId xmlns:a16="http://schemas.microsoft.com/office/drawing/2014/main" xmlns="" id="{6716B37C-50DD-409E-ABD1-6512C7921AD9}"/>
                  </a:ext>
                </a:extLst>
              </p:cNvPr>
              <p:cNvSpPr>
                <a:spLocks/>
              </p:cNvSpPr>
              <p:nvPr/>
            </p:nvSpPr>
            <p:spPr bwMode="auto">
              <a:xfrm>
                <a:off x="1442" y="1794"/>
                <a:ext cx="8" cy="7"/>
              </a:xfrm>
              <a:custGeom>
                <a:avLst/>
                <a:gdLst>
                  <a:gd name="T0" fmla="*/ 8 w 8"/>
                  <a:gd name="T1" fmla="*/ 7 h 13"/>
                  <a:gd name="T2" fmla="*/ 8 w 8"/>
                  <a:gd name="T3" fmla="*/ 13 h 13"/>
                  <a:gd name="T4" fmla="*/ 4 w 8"/>
                  <a:gd name="T5" fmla="*/ 13 h 13"/>
                  <a:gd name="T6" fmla="*/ 4 w 8"/>
                  <a:gd name="T7" fmla="*/ 0 h 13"/>
                  <a:gd name="T8" fmla="*/ 0 w 8"/>
                  <a:gd name="T9" fmla="*/ 7 h 13"/>
                  <a:gd name="T10" fmla="*/ 8 w 8"/>
                  <a:gd name="T11" fmla="*/ 7 h 13"/>
                </a:gdLst>
                <a:ahLst/>
                <a:cxnLst>
                  <a:cxn ang="0">
                    <a:pos x="T0" y="T1"/>
                  </a:cxn>
                  <a:cxn ang="0">
                    <a:pos x="T2" y="T3"/>
                  </a:cxn>
                  <a:cxn ang="0">
                    <a:pos x="T4" y="T5"/>
                  </a:cxn>
                  <a:cxn ang="0">
                    <a:pos x="T6" y="T7"/>
                  </a:cxn>
                  <a:cxn ang="0">
                    <a:pos x="T8" y="T9"/>
                  </a:cxn>
                  <a:cxn ang="0">
                    <a:pos x="T10" y="T11"/>
                  </a:cxn>
                </a:cxnLst>
                <a:rect l="0" t="0" r="r" b="b"/>
                <a:pathLst>
                  <a:path w="8" h="13">
                    <a:moveTo>
                      <a:pt x="8" y="7"/>
                    </a:moveTo>
                    <a:lnTo>
                      <a:pt x="8" y="13"/>
                    </a:lnTo>
                    <a:lnTo>
                      <a:pt x="4" y="13"/>
                    </a:lnTo>
                    <a:lnTo>
                      <a:pt x="4" y="0"/>
                    </a:lnTo>
                    <a:lnTo>
                      <a:pt x="0" y="7"/>
                    </a:lnTo>
                    <a:lnTo>
                      <a:pt x="8"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03" name="Rectangle 194">
                <a:extLst>
                  <a:ext uri="{FF2B5EF4-FFF2-40B4-BE49-F238E27FC236}">
                    <a16:creationId xmlns:a16="http://schemas.microsoft.com/office/drawing/2014/main" xmlns="" id="{8052AC0E-54A0-4A39-8FB8-EDA4777CFBBC}"/>
                  </a:ext>
                </a:extLst>
              </p:cNvPr>
              <p:cNvSpPr>
                <a:spLocks noChangeArrowheads="1"/>
              </p:cNvSpPr>
              <p:nvPr/>
            </p:nvSpPr>
            <p:spPr bwMode="auto">
              <a:xfrm>
                <a:off x="903" y="1634"/>
                <a:ext cx="8" cy="16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04" name="Freeform 195">
                <a:extLst>
                  <a:ext uri="{FF2B5EF4-FFF2-40B4-BE49-F238E27FC236}">
                    <a16:creationId xmlns:a16="http://schemas.microsoft.com/office/drawing/2014/main" xmlns="" id="{3FE7D9DB-A90F-4CF9-8104-FAD6BAEF8900}"/>
                  </a:ext>
                </a:extLst>
              </p:cNvPr>
              <p:cNvSpPr>
                <a:spLocks/>
              </p:cNvSpPr>
              <p:nvPr/>
            </p:nvSpPr>
            <p:spPr bwMode="auto">
              <a:xfrm>
                <a:off x="903" y="1794"/>
                <a:ext cx="8" cy="7"/>
              </a:xfrm>
              <a:custGeom>
                <a:avLst/>
                <a:gdLst>
                  <a:gd name="T0" fmla="*/ 4 w 8"/>
                  <a:gd name="T1" fmla="*/ 13 h 13"/>
                  <a:gd name="T2" fmla="*/ 0 w 8"/>
                  <a:gd name="T3" fmla="*/ 13 h 13"/>
                  <a:gd name="T4" fmla="*/ 0 w 8"/>
                  <a:gd name="T5" fmla="*/ 7 h 13"/>
                  <a:gd name="T6" fmla="*/ 8 w 8"/>
                  <a:gd name="T7" fmla="*/ 7 h 13"/>
                  <a:gd name="T8" fmla="*/ 4 w 8"/>
                  <a:gd name="T9" fmla="*/ 0 h 13"/>
                  <a:gd name="T10" fmla="*/ 4 w 8"/>
                  <a:gd name="T11" fmla="*/ 13 h 13"/>
                </a:gdLst>
                <a:ahLst/>
                <a:cxnLst>
                  <a:cxn ang="0">
                    <a:pos x="T0" y="T1"/>
                  </a:cxn>
                  <a:cxn ang="0">
                    <a:pos x="T2" y="T3"/>
                  </a:cxn>
                  <a:cxn ang="0">
                    <a:pos x="T4" y="T5"/>
                  </a:cxn>
                  <a:cxn ang="0">
                    <a:pos x="T6" y="T7"/>
                  </a:cxn>
                  <a:cxn ang="0">
                    <a:pos x="T8" y="T9"/>
                  </a:cxn>
                  <a:cxn ang="0">
                    <a:pos x="T10" y="T11"/>
                  </a:cxn>
                </a:cxnLst>
                <a:rect l="0" t="0" r="r" b="b"/>
                <a:pathLst>
                  <a:path w="8" h="13">
                    <a:moveTo>
                      <a:pt x="4" y="13"/>
                    </a:moveTo>
                    <a:lnTo>
                      <a:pt x="0" y="13"/>
                    </a:lnTo>
                    <a:lnTo>
                      <a:pt x="0" y="7"/>
                    </a:lnTo>
                    <a:lnTo>
                      <a:pt x="8" y="7"/>
                    </a:lnTo>
                    <a:lnTo>
                      <a:pt x="4" y="0"/>
                    </a:lnTo>
                    <a:lnTo>
                      <a:pt x="4"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05" name="Freeform 196">
                <a:extLst>
                  <a:ext uri="{FF2B5EF4-FFF2-40B4-BE49-F238E27FC236}">
                    <a16:creationId xmlns:a16="http://schemas.microsoft.com/office/drawing/2014/main" xmlns="" id="{C0666C03-FF7F-40A2-B3B5-65086F0412D1}"/>
                  </a:ext>
                </a:extLst>
              </p:cNvPr>
              <p:cNvSpPr>
                <a:spLocks/>
              </p:cNvSpPr>
              <p:nvPr/>
            </p:nvSpPr>
            <p:spPr bwMode="auto">
              <a:xfrm>
                <a:off x="903" y="1630"/>
                <a:ext cx="8" cy="7"/>
              </a:xfrm>
              <a:custGeom>
                <a:avLst/>
                <a:gdLst>
                  <a:gd name="T0" fmla="*/ 0 w 8"/>
                  <a:gd name="T1" fmla="*/ 6 h 13"/>
                  <a:gd name="T2" fmla="*/ 0 w 8"/>
                  <a:gd name="T3" fmla="*/ 0 h 13"/>
                  <a:gd name="T4" fmla="*/ 4 w 8"/>
                  <a:gd name="T5" fmla="*/ 0 h 13"/>
                  <a:gd name="T6" fmla="*/ 4 w 8"/>
                  <a:gd name="T7" fmla="*/ 13 h 13"/>
                  <a:gd name="T8" fmla="*/ 8 w 8"/>
                  <a:gd name="T9" fmla="*/ 6 h 13"/>
                  <a:gd name="T10" fmla="*/ 0 w 8"/>
                  <a:gd name="T11" fmla="*/ 6 h 13"/>
                </a:gdLst>
                <a:ahLst/>
                <a:cxnLst>
                  <a:cxn ang="0">
                    <a:pos x="T0" y="T1"/>
                  </a:cxn>
                  <a:cxn ang="0">
                    <a:pos x="T2" y="T3"/>
                  </a:cxn>
                  <a:cxn ang="0">
                    <a:pos x="T4" y="T5"/>
                  </a:cxn>
                  <a:cxn ang="0">
                    <a:pos x="T6" y="T7"/>
                  </a:cxn>
                  <a:cxn ang="0">
                    <a:pos x="T8" y="T9"/>
                  </a:cxn>
                  <a:cxn ang="0">
                    <a:pos x="T10" y="T11"/>
                  </a:cxn>
                </a:cxnLst>
                <a:rect l="0" t="0" r="r" b="b"/>
                <a:pathLst>
                  <a:path w="8" h="13">
                    <a:moveTo>
                      <a:pt x="0" y="6"/>
                    </a:moveTo>
                    <a:lnTo>
                      <a:pt x="0" y="0"/>
                    </a:lnTo>
                    <a:lnTo>
                      <a:pt x="4" y="0"/>
                    </a:lnTo>
                    <a:lnTo>
                      <a:pt x="4" y="13"/>
                    </a:lnTo>
                    <a:lnTo>
                      <a:pt x="8" y="6"/>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06" name="Rectangle 197">
                <a:extLst>
                  <a:ext uri="{FF2B5EF4-FFF2-40B4-BE49-F238E27FC236}">
                    <a16:creationId xmlns:a16="http://schemas.microsoft.com/office/drawing/2014/main" xmlns="" id="{02D3E3D1-93F6-4E4B-8C20-2E7DBF8BBEB2}"/>
                  </a:ext>
                </a:extLst>
              </p:cNvPr>
              <p:cNvSpPr>
                <a:spLocks noChangeArrowheads="1"/>
              </p:cNvSpPr>
              <p:nvPr/>
            </p:nvSpPr>
            <p:spPr bwMode="auto">
              <a:xfrm>
                <a:off x="932" y="1636"/>
                <a:ext cx="32"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Times New Roman" panose="02020603050405020304" pitchFamily="18" charset="0"/>
                  </a:rPr>
                  <a:t>P</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307" name="Rectangle 198">
                <a:extLst>
                  <a:ext uri="{FF2B5EF4-FFF2-40B4-BE49-F238E27FC236}">
                    <a16:creationId xmlns:a16="http://schemas.microsoft.com/office/drawing/2014/main" xmlns="" id="{C9B90A22-D053-4F38-AC52-3A53E624F1D7}"/>
                  </a:ext>
                </a:extLst>
              </p:cNvPr>
              <p:cNvSpPr>
                <a:spLocks noChangeArrowheads="1"/>
              </p:cNvSpPr>
              <p:nvPr/>
            </p:nvSpPr>
            <p:spPr bwMode="auto">
              <a:xfrm>
                <a:off x="976" y="1636"/>
                <a:ext cx="28"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Times New Roman" panose="02020603050405020304" pitchFamily="18" charset="0"/>
                  </a:rPr>
                  <a:t>u</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308" name="Rectangle 199">
                <a:extLst>
                  <a:ext uri="{FF2B5EF4-FFF2-40B4-BE49-F238E27FC236}">
                    <a16:creationId xmlns:a16="http://schemas.microsoft.com/office/drawing/2014/main" xmlns="" id="{762C6F3D-5BEA-4838-B97F-FBB90071D5F7}"/>
                  </a:ext>
                </a:extLst>
              </p:cNvPr>
              <p:cNvSpPr>
                <a:spLocks noChangeArrowheads="1"/>
              </p:cNvSpPr>
              <p:nvPr/>
            </p:nvSpPr>
            <p:spPr bwMode="auto">
              <a:xfrm>
                <a:off x="1016" y="1636"/>
                <a:ext cx="1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Times New Roman" panose="02020603050405020304" pitchFamily="18" charset="0"/>
                  </a:rPr>
                  <a:t>l</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309" name="Rectangle 200">
                <a:extLst>
                  <a:ext uri="{FF2B5EF4-FFF2-40B4-BE49-F238E27FC236}">
                    <a16:creationId xmlns:a16="http://schemas.microsoft.com/office/drawing/2014/main" xmlns="" id="{4561533C-77D0-4870-80E8-0349D1721D91}"/>
                  </a:ext>
                </a:extLst>
              </p:cNvPr>
              <p:cNvSpPr>
                <a:spLocks noChangeArrowheads="1"/>
              </p:cNvSpPr>
              <p:nvPr/>
            </p:nvSpPr>
            <p:spPr bwMode="auto">
              <a:xfrm>
                <a:off x="1039" y="1636"/>
                <a:ext cx="22"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Times New Roman" panose="02020603050405020304" pitchFamily="18" charset="0"/>
                  </a:rPr>
                  <a:t>s</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310" name="Rectangle 201">
                <a:extLst>
                  <a:ext uri="{FF2B5EF4-FFF2-40B4-BE49-F238E27FC236}">
                    <a16:creationId xmlns:a16="http://schemas.microsoft.com/office/drawing/2014/main" xmlns="" id="{302369B9-5A6A-429D-9842-63EB3EF09636}"/>
                  </a:ext>
                </a:extLst>
              </p:cNvPr>
              <p:cNvSpPr>
                <a:spLocks noChangeArrowheads="1"/>
              </p:cNvSpPr>
              <p:nvPr/>
            </p:nvSpPr>
            <p:spPr bwMode="auto">
              <a:xfrm>
                <a:off x="1071" y="1636"/>
                <a:ext cx="2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Times New Roman" panose="02020603050405020304" pitchFamily="18" charset="0"/>
                  </a:rPr>
                  <a:t>e</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311" name="Rectangle 202">
                <a:extLst>
                  <a:ext uri="{FF2B5EF4-FFF2-40B4-BE49-F238E27FC236}">
                    <a16:creationId xmlns:a16="http://schemas.microsoft.com/office/drawing/2014/main" xmlns="" id="{3DBC1A8C-9C8E-4C11-A71D-54DF244886A9}"/>
                  </a:ext>
                </a:extLst>
              </p:cNvPr>
              <p:cNvSpPr>
                <a:spLocks noChangeArrowheads="1"/>
              </p:cNvSpPr>
              <p:nvPr/>
            </p:nvSpPr>
            <p:spPr bwMode="auto">
              <a:xfrm>
                <a:off x="1107" y="1636"/>
                <a:ext cx="1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Times New Roman" panose="02020603050405020304" pitchFamily="18" charset="0"/>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312" name="Rectangle 203">
                <a:extLst>
                  <a:ext uri="{FF2B5EF4-FFF2-40B4-BE49-F238E27FC236}">
                    <a16:creationId xmlns:a16="http://schemas.microsoft.com/office/drawing/2014/main" xmlns="" id="{E7F61F77-7AE5-4C94-B7B5-88BB3D09D4A2}"/>
                  </a:ext>
                </a:extLst>
              </p:cNvPr>
              <p:cNvSpPr>
                <a:spLocks noChangeArrowheads="1"/>
              </p:cNvSpPr>
              <p:nvPr/>
            </p:nvSpPr>
            <p:spPr bwMode="auto">
              <a:xfrm>
                <a:off x="1127" y="1636"/>
                <a:ext cx="1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Times New Roman" panose="02020603050405020304" pitchFamily="18" charset="0"/>
                  </a:rPr>
                  <a:t>t</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313" name="Rectangle 204">
                <a:extLst>
                  <a:ext uri="{FF2B5EF4-FFF2-40B4-BE49-F238E27FC236}">
                    <a16:creationId xmlns:a16="http://schemas.microsoft.com/office/drawing/2014/main" xmlns="" id="{4CF2EAE9-2B9E-46B0-8D65-AC3353F06F8B}"/>
                  </a:ext>
                </a:extLst>
              </p:cNvPr>
              <p:cNvSpPr>
                <a:spLocks noChangeArrowheads="1"/>
              </p:cNvSpPr>
              <p:nvPr/>
            </p:nvSpPr>
            <p:spPr bwMode="auto">
              <a:xfrm>
                <a:off x="1149" y="1636"/>
                <a:ext cx="18"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Times New Roman" panose="02020603050405020304" pitchFamily="18" charset="0"/>
                  </a:rPr>
                  <a:t>r</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314" name="Rectangle 205">
                <a:extLst>
                  <a:ext uri="{FF2B5EF4-FFF2-40B4-BE49-F238E27FC236}">
                    <a16:creationId xmlns:a16="http://schemas.microsoft.com/office/drawing/2014/main" xmlns="" id="{2808201E-BE0B-4D32-8F8A-07712140674F}"/>
                  </a:ext>
                </a:extLst>
              </p:cNvPr>
              <p:cNvSpPr>
                <a:spLocks noChangeArrowheads="1"/>
              </p:cNvSpPr>
              <p:nvPr/>
            </p:nvSpPr>
            <p:spPr bwMode="auto">
              <a:xfrm>
                <a:off x="1177" y="1636"/>
                <a:ext cx="2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Times New Roman" panose="02020603050405020304" pitchFamily="18" charset="0"/>
                  </a:rPr>
                  <a:t>a</a:t>
                </a:r>
                <a:endParaRPr kumimoji="0" lang="en-US" altLang="en-US" b="0" i="0" u="none" strike="noStrike" cap="none" normalizeH="0" baseline="0">
                  <a:ln>
                    <a:noFill/>
                  </a:ln>
                  <a:solidFill>
                    <a:schemeClr val="tx1"/>
                  </a:solidFill>
                  <a:effectLst/>
                  <a:latin typeface="Arial" panose="020B0604020202020204" pitchFamily="34" charset="0"/>
                </a:endParaRPr>
              </a:p>
            </p:txBody>
          </p:sp>
        </p:grpSp>
        <p:sp>
          <p:nvSpPr>
            <p:cNvPr id="211" name="Rectangle 207">
              <a:extLst>
                <a:ext uri="{FF2B5EF4-FFF2-40B4-BE49-F238E27FC236}">
                  <a16:creationId xmlns:a16="http://schemas.microsoft.com/office/drawing/2014/main" xmlns="" id="{B093F597-6913-48BF-A78E-6CDB44B0552B}"/>
                </a:ext>
              </a:extLst>
            </p:cNvPr>
            <p:cNvSpPr>
              <a:spLocks noChangeArrowheads="1"/>
            </p:cNvSpPr>
            <p:nvPr/>
          </p:nvSpPr>
          <p:spPr bwMode="auto">
            <a:xfrm>
              <a:off x="1212" y="1636"/>
              <a:ext cx="28"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Times New Roman" panose="02020603050405020304" pitchFamily="18" charset="0"/>
                </a:rPr>
                <a:t>n</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212" name="Rectangle 208">
              <a:extLst>
                <a:ext uri="{FF2B5EF4-FFF2-40B4-BE49-F238E27FC236}">
                  <a16:creationId xmlns:a16="http://schemas.microsoft.com/office/drawing/2014/main" xmlns="" id="{7808A99C-71C9-4DB5-87A5-1262B774A8F2}"/>
                </a:ext>
              </a:extLst>
            </p:cNvPr>
            <p:cNvSpPr>
              <a:spLocks noChangeArrowheads="1"/>
            </p:cNvSpPr>
            <p:nvPr/>
          </p:nvSpPr>
          <p:spPr bwMode="auto">
            <a:xfrm>
              <a:off x="1252" y="1636"/>
              <a:ext cx="22"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Times New Roman" panose="02020603050405020304" pitchFamily="18" charset="0"/>
                </a:rPr>
                <a:t>s</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213" name="Rectangle 209">
              <a:extLst>
                <a:ext uri="{FF2B5EF4-FFF2-40B4-BE49-F238E27FC236}">
                  <a16:creationId xmlns:a16="http://schemas.microsoft.com/office/drawing/2014/main" xmlns="" id="{A7B5B6CC-8B3A-4C47-A29F-8AFDA68091B4}"/>
                </a:ext>
              </a:extLst>
            </p:cNvPr>
            <p:cNvSpPr>
              <a:spLocks noChangeArrowheads="1"/>
            </p:cNvSpPr>
            <p:nvPr/>
          </p:nvSpPr>
          <p:spPr bwMode="auto">
            <a:xfrm>
              <a:off x="1284" y="1636"/>
              <a:ext cx="1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Times New Roman" panose="02020603050405020304" pitchFamily="18" charset="0"/>
                </a:rPr>
                <a:t>i</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214" name="Rectangle 210">
              <a:extLst>
                <a:ext uri="{FF2B5EF4-FFF2-40B4-BE49-F238E27FC236}">
                  <a16:creationId xmlns:a16="http://schemas.microsoft.com/office/drawing/2014/main" xmlns="" id="{109146A5-DAAD-4D55-A26A-6B43AB2C6E46}"/>
                </a:ext>
              </a:extLst>
            </p:cNvPr>
            <p:cNvSpPr>
              <a:spLocks noChangeArrowheads="1"/>
            </p:cNvSpPr>
            <p:nvPr/>
          </p:nvSpPr>
          <p:spPr bwMode="auto">
            <a:xfrm>
              <a:off x="1307" y="1636"/>
              <a:ext cx="1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Times New Roman" panose="02020603050405020304" pitchFamily="18" charset="0"/>
                </a:rPr>
                <a:t>t</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215" name="Rectangle 211">
              <a:extLst>
                <a:ext uri="{FF2B5EF4-FFF2-40B4-BE49-F238E27FC236}">
                  <a16:creationId xmlns:a16="http://schemas.microsoft.com/office/drawing/2014/main" xmlns="" id="{9568B978-5FFD-43A2-B1BF-DAC751031DF0}"/>
                </a:ext>
              </a:extLst>
            </p:cNvPr>
            <p:cNvSpPr>
              <a:spLocks noChangeArrowheads="1"/>
            </p:cNvSpPr>
            <p:nvPr/>
          </p:nvSpPr>
          <p:spPr bwMode="auto">
            <a:xfrm>
              <a:off x="1329" y="1636"/>
              <a:ext cx="1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Times New Roman" panose="02020603050405020304" pitchFamily="18" charset="0"/>
                </a:rPr>
                <a:t>i</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216" name="Rectangle 212">
              <a:extLst>
                <a:ext uri="{FF2B5EF4-FFF2-40B4-BE49-F238E27FC236}">
                  <a16:creationId xmlns:a16="http://schemas.microsoft.com/office/drawing/2014/main" xmlns="" id="{87EB8135-34A8-4464-A511-2673EAD2F30B}"/>
                </a:ext>
              </a:extLst>
            </p:cNvPr>
            <p:cNvSpPr>
              <a:spLocks noChangeArrowheads="1"/>
            </p:cNvSpPr>
            <p:nvPr/>
          </p:nvSpPr>
          <p:spPr bwMode="auto">
            <a:xfrm>
              <a:off x="1351" y="1636"/>
              <a:ext cx="28"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Times New Roman" panose="02020603050405020304" pitchFamily="18" charset="0"/>
                </a:rPr>
                <a:t>o</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217" name="Rectangle 213">
              <a:extLst>
                <a:ext uri="{FF2B5EF4-FFF2-40B4-BE49-F238E27FC236}">
                  <a16:creationId xmlns:a16="http://schemas.microsoft.com/office/drawing/2014/main" xmlns="" id="{87D3E114-C3AA-4ABC-9FC2-9BC2531A6C16}"/>
                </a:ext>
              </a:extLst>
            </p:cNvPr>
            <p:cNvSpPr>
              <a:spLocks noChangeArrowheads="1"/>
            </p:cNvSpPr>
            <p:nvPr/>
          </p:nvSpPr>
          <p:spPr bwMode="auto">
            <a:xfrm>
              <a:off x="1392" y="1636"/>
              <a:ext cx="28"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Times New Roman" panose="02020603050405020304" pitchFamily="18" charset="0"/>
                </a:rPr>
                <a:t>n</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218" name="Rectangle 214">
              <a:extLst>
                <a:ext uri="{FF2B5EF4-FFF2-40B4-BE49-F238E27FC236}">
                  <a16:creationId xmlns:a16="http://schemas.microsoft.com/office/drawing/2014/main" xmlns="" id="{F79DACB5-4FC5-47A3-84FA-905E40556A4F}"/>
                </a:ext>
              </a:extLst>
            </p:cNvPr>
            <p:cNvSpPr>
              <a:spLocks noChangeArrowheads="1"/>
            </p:cNvSpPr>
            <p:nvPr/>
          </p:nvSpPr>
          <p:spPr bwMode="auto">
            <a:xfrm>
              <a:off x="1052" y="1704"/>
              <a:ext cx="28"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Times New Roman" panose="02020603050405020304" pitchFamily="18" charset="0"/>
                </a:rPr>
                <a:t>d</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219" name="Rectangle 215">
              <a:extLst>
                <a:ext uri="{FF2B5EF4-FFF2-40B4-BE49-F238E27FC236}">
                  <a16:creationId xmlns:a16="http://schemas.microsoft.com/office/drawing/2014/main" xmlns="" id="{42594425-5835-4628-A945-B4AE01434240}"/>
                </a:ext>
              </a:extLst>
            </p:cNvPr>
            <p:cNvSpPr>
              <a:spLocks noChangeArrowheads="1"/>
            </p:cNvSpPr>
            <p:nvPr/>
          </p:nvSpPr>
          <p:spPr bwMode="auto">
            <a:xfrm>
              <a:off x="1092" y="1704"/>
              <a:ext cx="2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Times New Roman" panose="02020603050405020304" pitchFamily="18" charset="0"/>
                </a:rPr>
                <a:t>e</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220" name="Rectangle 216">
              <a:extLst>
                <a:ext uri="{FF2B5EF4-FFF2-40B4-BE49-F238E27FC236}">
                  <a16:creationId xmlns:a16="http://schemas.microsoft.com/office/drawing/2014/main" xmlns="" id="{1FD808AB-4EAB-4397-9B1B-5DB6D3DC69A2}"/>
                </a:ext>
              </a:extLst>
            </p:cNvPr>
            <p:cNvSpPr>
              <a:spLocks noChangeArrowheads="1"/>
            </p:cNvSpPr>
            <p:nvPr/>
          </p:nvSpPr>
          <p:spPr bwMode="auto">
            <a:xfrm>
              <a:off x="1128" y="1704"/>
              <a:ext cx="1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Times New Roman" panose="02020603050405020304" pitchFamily="18" charset="0"/>
                </a:rPr>
                <a:t>t</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221" name="Rectangle 217">
              <a:extLst>
                <a:ext uri="{FF2B5EF4-FFF2-40B4-BE49-F238E27FC236}">
                  <a16:creationId xmlns:a16="http://schemas.microsoft.com/office/drawing/2014/main" xmlns="" id="{19EE61D2-B4EF-4A4B-864B-884DABDF7241}"/>
                </a:ext>
              </a:extLst>
            </p:cNvPr>
            <p:cNvSpPr>
              <a:spLocks noChangeArrowheads="1"/>
            </p:cNvSpPr>
            <p:nvPr/>
          </p:nvSpPr>
          <p:spPr bwMode="auto">
            <a:xfrm>
              <a:off x="1150" y="1704"/>
              <a:ext cx="2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Times New Roman" panose="02020603050405020304" pitchFamily="18" charset="0"/>
                </a:rPr>
                <a:t>e</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222" name="Rectangle 218">
              <a:extLst>
                <a:ext uri="{FF2B5EF4-FFF2-40B4-BE49-F238E27FC236}">
                  <a16:creationId xmlns:a16="http://schemas.microsoft.com/office/drawing/2014/main" xmlns="" id="{C071A472-747F-4761-BDD8-D0571CC07130}"/>
                </a:ext>
              </a:extLst>
            </p:cNvPr>
            <p:cNvSpPr>
              <a:spLocks noChangeArrowheads="1"/>
            </p:cNvSpPr>
            <p:nvPr/>
          </p:nvSpPr>
          <p:spPr bwMode="auto">
            <a:xfrm>
              <a:off x="1187" y="1704"/>
              <a:ext cx="2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Times New Roman" panose="02020603050405020304" pitchFamily="18" charset="0"/>
                </a:rPr>
                <a:t>c</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223" name="Rectangle 219">
              <a:extLst>
                <a:ext uri="{FF2B5EF4-FFF2-40B4-BE49-F238E27FC236}">
                  <a16:creationId xmlns:a16="http://schemas.microsoft.com/office/drawing/2014/main" xmlns="" id="{2EA0B85A-2C72-40DA-92EE-1C9FDE5848EA}"/>
                </a:ext>
              </a:extLst>
            </p:cNvPr>
            <p:cNvSpPr>
              <a:spLocks noChangeArrowheads="1"/>
            </p:cNvSpPr>
            <p:nvPr/>
          </p:nvSpPr>
          <p:spPr bwMode="auto">
            <a:xfrm>
              <a:off x="1222" y="1704"/>
              <a:ext cx="1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Times New Roman" panose="02020603050405020304" pitchFamily="18" charset="0"/>
                </a:rPr>
                <a:t>t</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224" name="Rectangle 220">
              <a:extLst>
                <a:ext uri="{FF2B5EF4-FFF2-40B4-BE49-F238E27FC236}">
                  <a16:creationId xmlns:a16="http://schemas.microsoft.com/office/drawing/2014/main" xmlns="" id="{E5650E68-F39F-41B2-91D8-37C6C3D9D915}"/>
                </a:ext>
              </a:extLst>
            </p:cNvPr>
            <p:cNvSpPr>
              <a:spLocks noChangeArrowheads="1"/>
            </p:cNvSpPr>
            <p:nvPr/>
          </p:nvSpPr>
          <p:spPr bwMode="auto">
            <a:xfrm>
              <a:off x="1244" y="1704"/>
              <a:ext cx="28"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Times New Roman" panose="02020603050405020304" pitchFamily="18" charset="0"/>
                </a:rPr>
                <a:t>o</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225" name="Rectangle 221">
              <a:extLst>
                <a:ext uri="{FF2B5EF4-FFF2-40B4-BE49-F238E27FC236}">
                  <a16:creationId xmlns:a16="http://schemas.microsoft.com/office/drawing/2014/main" xmlns="" id="{713D17BC-FDF0-4F17-9803-C936BCDA58EC}"/>
                </a:ext>
              </a:extLst>
            </p:cNvPr>
            <p:cNvSpPr>
              <a:spLocks noChangeArrowheads="1"/>
            </p:cNvSpPr>
            <p:nvPr/>
          </p:nvSpPr>
          <p:spPr bwMode="auto">
            <a:xfrm>
              <a:off x="1285" y="1704"/>
              <a:ext cx="18"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Times New Roman" panose="02020603050405020304" pitchFamily="18" charset="0"/>
                </a:rPr>
                <a:t>r</a:t>
              </a:r>
              <a:endParaRPr kumimoji="0" lang="en-US" altLang="en-US" b="0" i="0" u="none" strike="noStrike" cap="none" normalizeH="0" baseline="0">
                <a:ln>
                  <a:noFill/>
                </a:ln>
                <a:solidFill>
                  <a:schemeClr val="tx1"/>
                </a:solidFill>
                <a:effectLst/>
                <a:latin typeface="Arial" panose="020B0604020202020204" pitchFamily="34" charset="0"/>
              </a:endParaRPr>
            </a:p>
          </p:txBody>
        </p:sp>
      </p:grpSp>
      <p:sp>
        <p:nvSpPr>
          <p:cNvPr id="6315" name="TextBox 6314">
            <a:extLst>
              <a:ext uri="{FF2B5EF4-FFF2-40B4-BE49-F238E27FC236}">
                <a16:creationId xmlns:a16="http://schemas.microsoft.com/office/drawing/2014/main" xmlns="" id="{E465283A-906F-4A65-BF46-6D483487AB28}"/>
              </a:ext>
            </a:extLst>
          </p:cNvPr>
          <p:cNvSpPr txBox="1"/>
          <p:nvPr/>
        </p:nvSpPr>
        <p:spPr>
          <a:xfrm>
            <a:off x="6112858" y="5916121"/>
            <a:ext cx="1928240" cy="369332"/>
          </a:xfrm>
          <a:prstGeom prst="rect">
            <a:avLst/>
          </a:prstGeom>
          <a:noFill/>
        </p:spPr>
        <p:txBody>
          <a:bodyPr wrap="square" rtlCol="0">
            <a:spAutoFit/>
          </a:bodyPr>
          <a:lstStyle/>
          <a:p>
            <a:r>
              <a:rPr lang="en-US" dirty="0"/>
              <a:t>Truth Table</a:t>
            </a:r>
          </a:p>
        </p:txBody>
      </p:sp>
      <p:grpSp>
        <p:nvGrpSpPr>
          <p:cNvPr id="6529" name="Group 439">
            <a:extLst>
              <a:ext uri="{FF2B5EF4-FFF2-40B4-BE49-F238E27FC236}">
                <a16:creationId xmlns:a16="http://schemas.microsoft.com/office/drawing/2014/main" xmlns="" id="{5B78AEF3-2BE9-4D59-AE0E-73A932BB787B}"/>
              </a:ext>
            </a:extLst>
          </p:cNvPr>
          <p:cNvGrpSpPr>
            <a:grpSpLocks noChangeAspect="1"/>
          </p:cNvGrpSpPr>
          <p:nvPr/>
        </p:nvGrpSpPr>
        <p:grpSpPr bwMode="auto">
          <a:xfrm>
            <a:off x="175189" y="3658330"/>
            <a:ext cx="7064535" cy="2104474"/>
            <a:chOff x="1396" y="-830"/>
            <a:chExt cx="2088" cy="622"/>
          </a:xfrm>
        </p:grpSpPr>
        <p:sp>
          <p:nvSpPr>
            <p:cNvPr id="6530" name="AutoShape 438">
              <a:extLst>
                <a:ext uri="{FF2B5EF4-FFF2-40B4-BE49-F238E27FC236}">
                  <a16:creationId xmlns:a16="http://schemas.microsoft.com/office/drawing/2014/main" xmlns="" id="{42A9848A-961F-4E16-B899-232E422FD2AB}"/>
                </a:ext>
              </a:extLst>
            </p:cNvPr>
            <p:cNvSpPr>
              <a:spLocks noChangeAspect="1" noChangeArrowheads="1" noTextEdit="1"/>
            </p:cNvSpPr>
            <p:nvPr/>
          </p:nvSpPr>
          <p:spPr bwMode="auto">
            <a:xfrm>
              <a:off x="1396" y="-830"/>
              <a:ext cx="1504"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dirty="0"/>
            </a:p>
          </p:txBody>
        </p:sp>
        <p:sp>
          <p:nvSpPr>
            <p:cNvPr id="6533" name="Freeform 442">
              <a:extLst>
                <a:ext uri="{FF2B5EF4-FFF2-40B4-BE49-F238E27FC236}">
                  <a16:creationId xmlns:a16="http://schemas.microsoft.com/office/drawing/2014/main" xmlns="" id="{96EBA1AA-CE3B-4FF6-8813-1CF8A1BDC6C8}"/>
                </a:ext>
              </a:extLst>
            </p:cNvPr>
            <p:cNvSpPr>
              <a:spLocks/>
            </p:cNvSpPr>
            <p:nvPr/>
          </p:nvSpPr>
          <p:spPr bwMode="auto">
            <a:xfrm>
              <a:off x="3476" y="-652"/>
              <a:ext cx="8" cy="8"/>
            </a:xfrm>
            <a:custGeom>
              <a:avLst/>
              <a:gdLst>
                <a:gd name="T0" fmla="*/ 4 w 8"/>
                <a:gd name="T1" fmla="*/ 0 h 16"/>
                <a:gd name="T2" fmla="*/ 8 w 8"/>
                <a:gd name="T3" fmla="*/ 0 h 16"/>
                <a:gd name="T4" fmla="*/ 8 w 8"/>
                <a:gd name="T5" fmla="*/ 8 h 16"/>
                <a:gd name="T6" fmla="*/ 0 w 8"/>
                <a:gd name="T7" fmla="*/ 8 h 16"/>
                <a:gd name="T8" fmla="*/ 4 w 8"/>
                <a:gd name="T9" fmla="*/ 16 h 16"/>
                <a:gd name="T10" fmla="*/ 4 w 8"/>
                <a:gd name="T11" fmla="*/ 0 h 16"/>
              </a:gdLst>
              <a:ahLst/>
              <a:cxnLst>
                <a:cxn ang="0">
                  <a:pos x="T0" y="T1"/>
                </a:cxn>
                <a:cxn ang="0">
                  <a:pos x="T2" y="T3"/>
                </a:cxn>
                <a:cxn ang="0">
                  <a:pos x="T4" y="T5"/>
                </a:cxn>
                <a:cxn ang="0">
                  <a:pos x="T6" y="T7"/>
                </a:cxn>
                <a:cxn ang="0">
                  <a:pos x="T8" y="T9"/>
                </a:cxn>
                <a:cxn ang="0">
                  <a:pos x="T10" y="T11"/>
                </a:cxn>
              </a:cxnLst>
              <a:rect l="0" t="0" r="r" b="b"/>
              <a:pathLst>
                <a:path w="8" h="16">
                  <a:moveTo>
                    <a:pt x="4" y="0"/>
                  </a:moveTo>
                  <a:lnTo>
                    <a:pt x="8" y="0"/>
                  </a:lnTo>
                  <a:lnTo>
                    <a:pt x="8" y="8"/>
                  </a:lnTo>
                  <a:lnTo>
                    <a:pt x="0" y="8"/>
                  </a:lnTo>
                  <a:lnTo>
                    <a:pt x="4" y="16"/>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535" name="Freeform 444">
              <a:extLst>
                <a:ext uri="{FF2B5EF4-FFF2-40B4-BE49-F238E27FC236}">
                  <a16:creationId xmlns:a16="http://schemas.microsoft.com/office/drawing/2014/main" xmlns="" id="{5EC55D00-A6D4-415B-A536-C40F77A9822D}"/>
                </a:ext>
              </a:extLst>
            </p:cNvPr>
            <p:cNvSpPr>
              <a:spLocks/>
            </p:cNvSpPr>
            <p:nvPr/>
          </p:nvSpPr>
          <p:spPr bwMode="auto">
            <a:xfrm>
              <a:off x="3476" y="-332"/>
              <a:ext cx="8" cy="8"/>
            </a:xfrm>
            <a:custGeom>
              <a:avLst/>
              <a:gdLst>
                <a:gd name="T0" fmla="*/ 8 w 8"/>
                <a:gd name="T1" fmla="*/ 8 h 16"/>
                <a:gd name="T2" fmla="*/ 8 w 8"/>
                <a:gd name="T3" fmla="*/ 16 h 16"/>
                <a:gd name="T4" fmla="*/ 4 w 8"/>
                <a:gd name="T5" fmla="*/ 16 h 16"/>
                <a:gd name="T6" fmla="*/ 4 w 8"/>
                <a:gd name="T7" fmla="*/ 0 h 16"/>
                <a:gd name="T8" fmla="*/ 0 w 8"/>
                <a:gd name="T9" fmla="*/ 8 h 16"/>
                <a:gd name="T10" fmla="*/ 8 w 8"/>
                <a:gd name="T11" fmla="*/ 8 h 16"/>
              </a:gdLst>
              <a:ahLst/>
              <a:cxnLst>
                <a:cxn ang="0">
                  <a:pos x="T0" y="T1"/>
                </a:cxn>
                <a:cxn ang="0">
                  <a:pos x="T2" y="T3"/>
                </a:cxn>
                <a:cxn ang="0">
                  <a:pos x="T4" y="T5"/>
                </a:cxn>
                <a:cxn ang="0">
                  <a:pos x="T6" y="T7"/>
                </a:cxn>
                <a:cxn ang="0">
                  <a:pos x="T8" y="T9"/>
                </a:cxn>
                <a:cxn ang="0">
                  <a:pos x="T10" y="T11"/>
                </a:cxn>
              </a:cxnLst>
              <a:rect l="0" t="0" r="r" b="b"/>
              <a:pathLst>
                <a:path w="8" h="16">
                  <a:moveTo>
                    <a:pt x="8" y="8"/>
                  </a:moveTo>
                  <a:lnTo>
                    <a:pt x="8" y="16"/>
                  </a:lnTo>
                  <a:lnTo>
                    <a:pt x="4" y="16"/>
                  </a:lnTo>
                  <a:lnTo>
                    <a:pt x="4" y="0"/>
                  </a:lnTo>
                  <a:lnTo>
                    <a:pt x="0" y="8"/>
                  </a:lnTo>
                  <a:lnTo>
                    <a:pt x="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537" name="Freeform 446">
              <a:extLst>
                <a:ext uri="{FF2B5EF4-FFF2-40B4-BE49-F238E27FC236}">
                  <a16:creationId xmlns:a16="http://schemas.microsoft.com/office/drawing/2014/main" xmlns="" id="{5E8184A3-8FFD-4CCF-BE35-D067438193DF}"/>
                </a:ext>
              </a:extLst>
            </p:cNvPr>
            <p:cNvSpPr>
              <a:spLocks/>
            </p:cNvSpPr>
            <p:nvPr/>
          </p:nvSpPr>
          <p:spPr bwMode="auto">
            <a:xfrm>
              <a:off x="3172" y="-332"/>
              <a:ext cx="8" cy="8"/>
            </a:xfrm>
            <a:custGeom>
              <a:avLst/>
              <a:gdLst>
                <a:gd name="T0" fmla="*/ 4 w 8"/>
                <a:gd name="T1" fmla="*/ 16 h 16"/>
                <a:gd name="T2" fmla="*/ 0 w 8"/>
                <a:gd name="T3" fmla="*/ 16 h 16"/>
                <a:gd name="T4" fmla="*/ 0 w 8"/>
                <a:gd name="T5" fmla="*/ 8 h 16"/>
                <a:gd name="T6" fmla="*/ 8 w 8"/>
                <a:gd name="T7" fmla="*/ 8 h 16"/>
                <a:gd name="T8" fmla="*/ 4 w 8"/>
                <a:gd name="T9" fmla="*/ 0 h 16"/>
                <a:gd name="T10" fmla="*/ 4 w 8"/>
                <a:gd name="T11" fmla="*/ 16 h 16"/>
              </a:gdLst>
              <a:ahLst/>
              <a:cxnLst>
                <a:cxn ang="0">
                  <a:pos x="T0" y="T1"/>
                </a:cxn>
                <a:cxn ang="0">
                  <a:pos x="T2" y="T3"/>
                </a:cxn>
                <a:cxn ang="0">
                  <a:pos x="T4" y="T5"/>
                </a:cxn>
                <a:cxn ang="0">
                  <a:pos x="T6" y="T7"/>
                </a:cxn>
                <a:cxn ang="0">
                  <a:pos x="T8" y="T9"/>
                </a:cxn>
                <a:cxn ang="0">
                  <a:pos x="T10" y="T11"/>
                </a:cxn>
              </a:cxnLst>
              <a:rect l="0" t="0" r="r" b="b"/>
              <a:pathLst>
                <a:path w="8" h="16">
                  <a:moveTo>
                    <a:pt x="4" y="16"/>
                  </a:moveTo>
                  <a:lnTo>
                    <a:pt x="0" y="16"/>
                  </a:lnTo>
                  <a:lnTo>
                    <a:pt x="0" y="8"/>
                  </a:lnTo>
                  <a:lnTo>
                    <a:pt x="8" y="8"/>
                  </a:lnTo>
                  <a:lnTo>
                    <a:pt x="4" y="0"/>
                  </a:lnTo>
                  <a:lnTo>
                    <a:pt x="4"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538" name="Freeform 447">
              <a:extLst>
                <a:ext uri="{FF2B5EF4-FFF2-40B4-BE49-F238E27FC236}">
                  <a16:creationId xmlns:a16="http://schemas.microsoft.com/office/drawing/2014/main" xmlns="" id="{5EBFD8C9-A862-463A-BC5A-B706D2227012}"/>
                </a:ext>
              </a:extLst>
            </p:cNvPr>
            <p:cNvSpPr>
              <a:spLocks/>
            </p:cNvSpPr>
            <p:nvPr/>
          </p:nvSpPr>
          <p:spPr bwMode="auto">
            <a:xfrm>
              <a:off x="3172" y="-652"/>
              <a:ext cx="8" cy="8"/>
            </a:xfrm>
            <a:custGeom>
              <a:avLst/>
              <a:gdLst>
                <a:gd name="T0" fmla="*/ 0 w 8"/>
                <a:gd name="T1" fmla="*/ 8 h 16"/>
                <a:gd name="T2" fmla="*/ 0 w 8"/>
                <a:gd name="T3" fmla="*/ 0 h 16"/>
                <a:gd name="T4" fmla="*/ 4 w 8"/>
                <a:gd name="T5" fmla="*/ 0 h 16"/>
                <a:gd name="T6" fmla="*/ 4 w 8"/>
                <a:gd name="T7" fmla="*/ 16 h 16"/>
                <a:gd name="T8" fmla="*/ 8 w 8"/>
                <a:gd name="T9" fmla="*/ 8 h 16"/>
                <a:gd name="T10" fmla="*/ 0 w 8"/>
                <a:gd name="T11" fmla="*/ 8 h 16"/>
              </a:gdLst>
              <a:ahLst/>
              <a:cxnLst>
                <a:cxn ang="0">
                  <a:pos x="T0" y="T1"/>
                </a:cxn>
                <a:cxn ang="0">
                  <a:pos x="T2" y="T3"/>
                </a:cxn>
                <a:cxn ang="0">
                  <a:pos x="T4" y="T5"/>
                </a:cxn>
                <a:cxn ang="0">
                  <a:pos x="T6" y="T7"/>
                </a:cxn>
                <a:cxn ang="0">
                  <a:pos x="T8" y="T9"/>
                </a:cxn>
                <a:cxn ang="0">
                  <a:pos x="T10" y="T11"/>
                </a:cxn>
              </a:cxnLst>
              <a:rect l="0" t="0" r="r" b="b"/>
              <a:pathLst>
                <a:path w="8" h="16">
                  <a:moveTo>
                    <a:pt x="0" y="8"/>
                  </a:moveTo>
                  <a:lnTo>
                    <a:pt x="0" y="0"/>
                  </a:lnTo>
                  <a:lnTo>
                    <a:pt x="4" y="0"/>
                  </a:lnTo>
                  <a:lnTo>
                    <a:pt x="4" y="16"/>
                  </a:lnTo>
                  <a:lnTo>
                    <a:pt x="8" y="8"/>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dirty="0"/>
            </a:p>
          </p:txBody>
        </p:sp>
        <p:sp>
          <p:nvSpPr>
            <p:cNvPr id="6544" name="Rectangle 453">
              <a:extLst>
                <a:ext uri="{FF2B5EF4-FFF2-40B4-BE49-F238E27FC236}">
                  <a16:creationId xmlns:a16="http://schemas.microsoft.com/office/drawing/2014/main" xmlns="" id="{3DC267FC-2C16-477E-A8DF-C1B922C969CD}"/>
                </a:ext>
              </a:extLst>
            </p:cNvPr>
            <p:cNvSpPr>
              <a:spLocks noChangeArrowheads="1"/>
            </p:cNvSpPr>
            <p:nvPr/>
          </p:nvSpPr>
          <p:spPr bwMode="auto">
            <a:xfrm>
              <a:off x="3412" y="-438"/>
              <a:ext cx="0"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546" name="Rectangle 455">
              <a:extLst>
                <a:ext uri="{FF2B5EF4-FFF2-40B4-BE49-F238E27FC236}">
                  <a16:creationId xmlns:a16="http://schemas.microsoft.com/office/drawing/2014/main" xmlns="" id="{7417FDB0-DBEE-4FF5-BC7A-98BCE715FB5E}"/>
                </a:ext>
              </a:extLst>
            </p:cNvPr>
            <p:cNvSpPr>
              <a:spLocks noChangeArrowheads="1"/>
            </p:cNvSpPr>
            <p:nvPr/>
          </p:nvSpPr>
          <p:spPr bwMode="auto">
            <a:xfrm>
              <a:off x="3408" y="-612"/>
              <a:ext cx="0"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547" name="Rectangle 456">
              <a:extLst>
                <a:ext uri="{FF2B5EF4-FFF2-40B4-BE49-F238E27FC236}">
                  <a16:creationId xmlns:a16="http://schemas.microsoft.com/office/drawing/2014/main" xmlns="" id="{847E2A03-5C1A-4FAA-97E6-C148C4EA1281}"/>
                </a:ext>
              </a:extLst>
            </p:cNvPr>
            <p:cNvSpPr>
              <a:spLocks noChangeArrowheads="1"/>
            </p:cNvSpPr>
            <p:nvPr/>
          </p:nvSpPr>
          <p:spPr bwMode="auto">
            <a:xfrm>
              <a:off x="3188" y="-426"/>
              <a:ext cx="0"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548" name="Rectangle 457">
              <a:extLst>
                <a:ext uri="{FF2B5EF4-FFF2-40B4-BE49-F238E27FC236}">
                  <a16:creationId xmlns:a16="http://schemas.microsoft.com/office/drawing/2014/main" xmlns="" id="{19EF4F2C-4169-4E2B-8B5F-129232129649}"/>
                </a:ext>
              </a:extLst>
            </p:cNvPr>
            <p:cNvSpPr>
              <a:spLocks noChangeArrowheads="1"/>
            </p:cNvSpPr>
            <p:nvPr/>
          </p:nvSpPr>
          <p:spPr bwMode="auto">
            <a:xfrm>
              <a:off x="3230" y="-426"/>
              <a:ext cx="0"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556" name="Rectangle 465">
              <a:extLst>
                <a:ext uri="{FF2B5EF4-FFF2-40B4-BE49-F238E27FC236}">
                  <a16:creationId xmlns:a16="http://schemas.microsoft.com/office/drawing/2014/main" xmlns="" id="{76D67C8A-9F81-4BED-8786-E3ED3F2BE42E}"/>
                </a:ext>
              </a:extLst>
            </p:cNvPr>
            <p:cNvSpPr>
              <a:spLocks noChangeArrowheads="1"/>
            </p:cNvSpPr>
            <p:nvPr/>
          </p:nvSpPr>
          <p:spPr bwMode="auto">
            <a:xfrm>
              <a:off x="3412" y="-823"/>
              <a:ext cx="0"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564" name="Rectangle 473">
              <a:extLst>
                <a:ext uri="{FF2B5EF4-FFF2-40B4-BE49-F238E27FC236}">
                  <a16:creationId xmlns:a16="http://schemas.microsoft.com/office/drawing/2014/main" xmlns="" id="{8DBAC3BA-09F9-41AD-9264-9C45CFD72E0A}"/>
                </a:ext>
              </a:extLst>
            </p:cNvPr>
            <p:cNvSpPr>
              <a:spLocks noChangeArrowheads="1"/>
            </p:cNvSpPr>
            <p:nvPr/>
          </p:nvSpPr>
          <p:spPr bwMode="auto">
            <a:xfrm>
              <a:off x="2484" y="-665"/>
              <a:ext cx="200"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565" name="Freeform 474">
              <a:extLst>
                <a:ext uri="{FF2B5EF4-FFF2-40B4-BE49-F238E27FC236}">
                  <a16:creationId xmlns:a16="http://schemas.microsoft.com/office/drawing/2014/main" xmlns="" id="{0FCD019C-7A03-4A63-A6E6-856918B431C1}"/>
                </a:ext>
              </a:extLst>
            </p:cNvPr>
            <p:cNvSpPr>
              <a:spLocks/>
            </p:cNvSpPr>
            <p:nvPr/>
          </p:nvSpPr>
          <p:spPr bwMode="auto">
            <a:xfrm>
              <a:off x="2218" y="-593"/>
              <a:ext cx="384" cy="199"/>
            </a:xfrm>
            <a:custGeom>
              <a:avLst/>
              <a:gdLst>
                <a:gd name="T0" fmla="*/ 0 w 384"/>
                <a:gd name="T1" fmla="*/ 383 h 396"/>
                <a:gd name="T2" fmla="*/ 4 w 384"/>
                <a:gd name="T3" fmla="*/ 396 h 396"/>
                <a:gd name="T4" fmla="*/ 384 w 384"/>
                <a:gd name="T5" fmla="*/ 14 h 396"/>
                <a:gd name="T6" fmla="*/ 380 w 384"/>
                <a:gd name="T7" fmla="*/ 0 h 396"/>
                <a:gd name="T8" fmla="*/ 0 w 384"/>
                <a:gd name="T9" fmla="*/ 383 h 396"/>
              </a:gdLst>
              <a:ahLst/>
              <a:cxnLst>
                <a:cxn ang="0">
                  <a:pos x="T0" y="T1"/>
                </a:cxn>
                <a:cxn ang="0">
                  <a:pos x="T2" y="T3"/>
                </a:cxn>
                <a:cxn ang="0">
                  <a:pos x="T4" y="T5"/>
                </a:cxn>
                <a:cxn ang="0">
                  <a:pos x="T6" y="T7"/>
                </a:cxn>
                <a:cxn ang="0">
                  <a:pos x="T8" y="T9"/>
                </a:cxn>
              </a:cxnLst>
              <a:rect l="0" t="0" r="r" b="b"/>
              <a:pathLst>
                <a:path w="384" h="396">
                  <a:moveTo>
                    <a:pt x="0" y="383"/>
                  </a:moveTo>
                  <a:lnTo>
                    <a:pt x="4" y="396"/>
                  </a:lnTo>
                  <a:lnTo>
                    <a:pt x="384" y="14"/>
                  </a:lnTo>
                  <a:lnTo>
                    <a:pt x="380" y="0"/>
                  </a:lnTo>
                  <a:lnTo>
                    <a:pt x="0" y="3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566" name="Rectangle 475">
              <a:extLst>
                <a:ext uri="{FF2B5EF4-FFF2-40B4-BE49-F238E27FC236}">
                  <a16:creationId xmlns:a16="http://schemas.microsoft.com/office/drawing/2014/main" xmlns="" id="{4F8070DC-0BE3-4CD9-A108-EAEB7B209C00}"/>
                </a:ext>
              </a:extLst>
            </p:cNvPr>
            <p:cNvSpPr>
              <a:spLocks noChangeArrowheads="1"/>
            </p:cNvSpPr>
            <p:nvPr/>
          </p:nvSpPr>
          <p:spPr bwMode="auto">
            <a:xfrm>
              <a:off x="2032" y="-295"/>
              <a:ext cx="33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567" name="Rectangle 476">
              <a:extLst>
                <a:ext uri="{FF2B5EF4-FFF2-40B4-BE49-F238E27FC236}">
                  <a16:creationId xmlns:a16="http://schemas.microsoft.com/office/drawing/2014/main" xmlns="" id="{9D566776-BE9D-48CE-8CE6-E515702C5CE7}"/>
                </a:ext>
              </a:extLst>
            </p:cNvPr>
            <p:cNvSpPr>
              <a:spLocks noChangeArrowheads="1"/>
            </p:cNvSpPr>
            <p:nvPr/>
          </p:nvSpPr>
          <p:spPr bwMode="auto">
            <a:xfrm>
              <a:off x="2220" y="-406"/>
              <a:ext cx="8" cy="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568" name="Rectangle 477">
              <a:extLst>
                <a:ext uri="{FF2B5EF4-FFF2-40B4-BE49-F238E27FC236}">
                  <a16:creationId xmlns:a16="http://schemas.microsoft.com/office/drawing/2014/main" xmlns="" id="{D0262AEE-6ED0-4FEF-9538-9F028754EF5E}"/>
                </a:ext>
              </a:extLst>
            </p:cNvPr>
            <p:cNvSpPr>
              <a:spLocks noChangeArrowheads="1"/>
            </p:cNvSpPr>
            <p:nvPr/>
          </p:nvSpPr>
          <p:spPr bwMode="auto">
            <a:xfrm>
              <a:off x="2220" y="-338"/>
              <a:ext cx="14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569" name="Rectangle 478">
              <a:extLst>
                <a:ext uri="{FF2B5EF4-FFF2-40B4-BE49-F238E27FC236}">
                  <a16:creationId xmlns:a16="http://schemas.microsoft.com/office/drawing/2014/main" xmlns="" id="{31BEEBCD-788D-4F2C-BA66-343B637D5A70}"/>
                </a:ext>
              </a:extLst>
            </p:cNvPr>
            <p:cNvSpPr>
              <a:spLocks noChangeArrowheads="1"/>
            </p:cNvSpPr>
            <p:nvPr/>
          </p:nvSpPr>
          <p:spPr bwMode="auto">
            <a:xfrm>
              <a:off x="2480" y="-326"/>
              <a:ext cx="2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570" name="Rectangle 479">
              <a:extLst>
                <a:ext uri="{FF2B5EF4-FFF2-40B4-BE49-F238E27FC236}">
                  <a16:creationId xmlns:a16="http://schemas.microsoft.com/office/drawing/2014/main" xmlns="" id="{7C45FBED-20F5-4FD5-BE6D-086159B01132}"/>
                </a:ext>
              </a:extLst>
            </p:cNvPr>
            <p:cNvSpPr>
              <a:spLocks noChangeArrowheads="1"/>
            </p:cNvSpPr>
            <p:nvPr/>
          </p:nvSpPr>
          <p:spPr bwMode="auto">
            <a:xfrm>
              <a:off x="2600" y="-390"/>
              <a:ext cx="8" cy="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571" name="Freeform 480">
              <a:extLst>
                <a:ext uri="{FF2B5EF4-FFF2-40B4-BE49-F238E27FC236}">
                  <a16:creationId xmlns:a16="http://schemas.microsoft.com/office/drawing/2014/main" xmlns="" id="{796FCAA2-D783-465B-992E-5F983C9578DF}"/>
                </a:ext>
              </a:extLst>
            </p:cNvPr>
            <p:cNvSpPr>
              <a:spLocks/>
            </p:cNvSpPr>
            <p:nvPr/>
          </p:nvSpPr>
          <p:spPr bwMode="auto">
            <a:xfrm>
              <a:off x="2222" y="-529"/>
              <a:ext cx="383" cy="143"/>
            </a:xfrm>
            <a:custGeom>
              <a:avLst/>
              <a:gdLst>
                <a:gd name="T0" fmla="*/ 380 w 383"/>
                <a:gd name="T1" fmla="*/ 285 h 285"/>
                <a:gd name="T2" fmla="*/ 383 w 383"/>
                <a:gd name="T3" fmla="*/ 271 h 285"/>
                <a:gd name="T4" fmla="*/ 3 w 383"/>
                <a:gd name="T5" fmla="*/ 0 h 285"/>
                <a:gd name="T6" fmla="*/ 0 w 383"/>
                <a:gd name="T7" fmla="*/ 14 h 285"/>
                <a:gd name="T8" fmla="*/ 380 w 383"/>
                <a:gd name="T9" fmla="*/ 285 h 285"/>
              </a:gdLst>
              <a:ahLst/>
              <a:cxnLst>
                <a:cxn ang="0">
                  <a:pos x="T0" y="T1"/>
                </a:cxn>
                <a:cxn ang="0">
                  <a:pos x="T2" y="T3"/>
                </a:cxn>
                <a:cxn ang="0">
                  <a:pos x="T4" y="T5"/>
                </a:cxn>
                <a:cxn ang="0">
                  <a:pos x="T6" y="T7"/>
                </a:cxn>
                <a:cxn ang="0">
                  <a:pos x="T8" y="T9"/>
                </a:cxn>
              </a:cxnLst>
              <a:rect l="0" t="0" r="r" b="b"/>
              <a:pathLst>
                <a:path w="383" h="285">
                  <a:moveTo>
                    <a:pt x="380" y="285"/>
                  </a:moveTo>
                  <a:lnTo>
                    <a:pt x="383" y="271"/>
                  </a:lnTo>
                  <a:lnTo>
                    <a:pt x="3" y="0"/>
                  </a:lnTo>
                  <a:lnTo>
                    <a:pt x="0" y="14"/>
                  </a:lnTo>
                  <a:lnTo>
                    <a:pt x="380" y="2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572" name="Rectangle 481">
              <a:extLst>
                <a:ext uri="{FF2B5EF4-FFF2-40B4-BE49-F238E27FC236}">
                  <a16:creationId xmlns:a16="http://schemas.microsoft.com/office/drawing/2014/main" xmlns="" id="{6A334632-FE1B-486B-AC54-6BB330ACAABD}"/>
                </a:ext>
              </a:extLst>
            </p:cNvPr>
            <p:cNvSpPr>
              <a:spLocks noChangeArrowheads="1"/>
            </p:cNvSpPr>
            <p:nvPr/>
          </p:nvSpPr>
          <p:spPr bwMode="auto">
            <a:xfrm>
              <a:off x="2220" y="-646"/>
              <a:ext cx="8" cy="1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573" name="Rectangle 482">
              <a:extLst>
                <a:ext uri="{FF2B5EF4-FFF2-40B4-BE49-F238E27FC236}">
                  <a16:creationId xmlns:a16="http://schemas.microsoft.com/office/drawing/2014/main" xmlns="" id="{B6830441-D25E-40BD-8E68-E7BB43888533}"/>
                </a:ext>
              </a:extLst>
            </p:cNvPr>
            <p:cNvSpPr>
              <a:spLocks noChangeArrowheads="1"/>
            </p:cNvSpPr>
            <p:nvPr/>
          </p:nvSpPr>
          <p:spPr bwMode="auto">
            <a:xfrm>
              <a:off x="2224" y="-650"/>
              <a:ext cx="144"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574" name="Rectangle 483">
              <a:extLst>
                <a:ext uri="{FF2B5EF4-FFF2-40B4-BE49-F238E27FC236}">
                  <a16:creationId xmlns:a16="http://schemas.microsoft.com/office/drawing/2014/main" xmlns="" id="{7554B611-A7BF-4CE7-861B-6D230B978C50}"/>
                </a:ext>
              </a:extLst>
            </p:cNvPr>
            <p:cNvSpPr>
              <a:spLocks noChangeArrowheads="1"/>
            </p:cNvSpPr>
            <p:nvPr/>
          </p:nvSpPr>
          <p:spPr bwMode="auto">
            <a:xfrm>
              <a:off x="2027" y="-695"/>
              <a:ext cx="33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575" name="Oval 484">
              <a:extLst>
                <a:ext uri="{FF2B5EF4-FFF2-40B4-BE49-F238E27FC236}">
                  <a16:creationId xmlns:a16="http://schemas.microsoft.com/office/drawing/2014/main" xmlns="" id="{4AF238F6-0EE1-49D1-BA13-543D51CCD702}"/>
                </a:ext>
              </a:extLst>
            </p:cNvPr>
            <p:cNvSpPr>
              <a:spLocks noChangeArrowheads="1"/>
            </p:cNvSpPr>
            <p:nvPr/>
          </p:nvSpPr>
          <p:spPr bwMode="auto">
            <a:xfrm>
              <a:off x="2440" y="-689"/>
              <a:ext cx="44" cy="43"/>
            </a:xfrm>
            <a:prstGeom prst="ellipse">
              <a:avLst/>
            </a:pr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a:p>
          </p:txBody>
        </p:sp>
        <p:sp>
          <p:nvSpPr>
            <p:cNvPr id="6576" name="Oval 485">
              <a:extLst>
                <a:ext uri="{FF2B5EF4-FFF2-40B4-BE49-F238E27FC236}">
                  <a16:creationId xmlns:a16="http://schemas.microsoft.com/office/drawing/2014/main" xmlns="" id="{C51CB039-017C-4A77-90A4-966816569329}"/>
                </a:ext>
              </a:extLst>
            </p:cNvPr>
            <p:cNvSpPr>
              <a:spLocks noChangeArrowheads="1"/>
            </p:cNvSpPr>
            <p:nvPr/>
          </p:nvSpPr>
          <p:spPr bwMode="auto">
            <a:xfrm>
              <a:off x="2436" y="-338"/>
              <a:ext cx="44" cy="43"/>
            </a:xfrm>
            <a:prstGeom prst="ellipse">
              <a:avLst/>
            </a:pr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a:p>
          </p:txBody>
        </p:sp>
        <p:sp>
          <p:nvSpPr>
            <p:cNvPr id="6577" name="Rectangle 486">
              <a:extLst>
                <a:ext uri="{FF2B5EF4-FFF2-40B4-BE49-F238E27FC236}">
                  <a16:creationId xmlns:a16="http://schemas.microsoft.com/office/drawing/2014/main" xmlns="" id="{2AA9A1F9-AC4B-4E90-A806-F5A281F0ECA9}"/>
                </a:ext>
              </a:extLst>
            </p:cNvPr>
            <p:cNvSpPr>
              <a:spLocks noChangeArrowheads="1"/>
            </p:cNvSpPr>
            <p:nvPr/>
          </p:nvSpPr>
          <p:spPr bwMode="auto">
            <a:xfrm>
              <a:off x="2696" y="-712"/>
              <a:ext cx="49"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imes New Roman" panose="02020603050405020304" pitchFamily="18" charset="0"/>
                </a:rPr>
                <a:t>Q</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6578" name="Rectangle 487">
              <a:extLst>
                <a:ext uri="{FF2B5EF4-FFF2-40B4-BE49-F238E27FC236}">
                  <a16:creationId xmlns:a16="http://schemas.microsoft.com/office/drawing/2014/main" xmlns="" id="{33E00D7B-500C-48D3-9BDA-CC2A2A3CE128}"/>
                </a:ext>
              </a:extLst>
            </p:cNvPr>
            <p:cNvSpPr>
              <a:spLocks noChangeArrowheads="1"/>
            </p:cNvSpPr>
            <p:nvPr/>
          </p:nvSpPr>
          <p:spPr bwMode="auto">
            <a:xfrm>
              <a:off x="2724" y="-369"/>
              <a:ext cx="49"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imes New Roman" panose="02020603050405020304" pitchFamily="18" charset="0"/>
                </a:rPr>
                <a:t>Q</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6579" name="Rectangle 488">
              <a:extLst>
                <a:ext uri="{FF2B5EF4-FFF2-40B4-BE49-F238E27FC236}">
                  <a16:creationId xmlns:a16="http://schemas.microsoft.com/office/drawing/2014/main" xmlns="" id="{5AE15653-4628-48C6-9CA4-EBE759E556C1}"/>
                </a:ext>
              </a:extLst>
            </p:cNvPr>
            <p:cNvSpPr>
              <a:spLocks noChangeArrowheads="1"/>
            </p:cNvSpPr>
            <p:nvPr/>
          </p:nvSpPr>
          <p:spPr bwMode="auto">
            <a:xfrm>
              <a:off x="2724" y="-374"/>
              <a:ext cx="6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580" name="Rectangle 489">
              <a:extLst>
                <a:ext uri="{FF2B5EF4-FFF2-40B4-BE49-F238E27FC236}">
                  <a16:creationId xmlns:a16="http://schemas.microsoft.com/office/drawing/2014/main" xmlns="" id="{CE55FC50-F9BA-4457-B526-3A18BD25ACBB}"/>
                </a:ext>
              </a:extLst>
            </p:cNvPr>
            <p:cNvSpPr>
              <a:spLocks noChangeArrowheads="1"/>
            </p:cNvSpPr>
            <p:nvPr/>
          </p:nvSpPr>
          <p:spPr bwMode="auto">
            <a:xfrm>
              <a:off x="2600" y="-665"/>
              <a:ext cx="8" cy="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581" name="Rectangle 490">
              <a:extLst>
                <a:ext uri="{FF2B5EF4-FFF2-40B4-BE49-F238E27FC236}">
                  <a16:creationId xmlns:a16="http://schemas.microsoft.com/office/drawing/2014/main" xmlns="" id="{A4B30046-EFA2-42FA-9853-189B76DEFEC9}"/>
                </a:ext>
              </a:extLst>
            </p:cNvPr>
            <p:cNvSpPr>
              <a:spLocks noChangeArrowheads="1"/>
            </p:cNvSpPr>
            <p:nvPr/>
          </p:nvSpPr>
          <p:spPr bwMode="auto">
            <a:xfrm>
              <a:off x="1479" y="-275"/>
              <a:ext cx="48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582" name="Rectangle 491">
              <a:extLst>
                <a:ext uri="{FF2B5EF4-FFF2-40B4-BE49-F238E27FC236}">
                  <a16:creationId xmlns:a16="http://schemas.microsoft.com/office/drawing/2014/main" xmlns="" id="{D4FDEB88-237C-4F9C-BF18-DD9CA46F927D}"/>
                </a:ext>
              </a:extLst>
            </p:cNvPr>
            <p:cNvSpPr>
              <a:spLocks noChangeArrowheads="1"/>
            </p:cNvSpPr>
            <p:nvPr/>
          </p:nvSpPr>
          <p:spPr bwMode="auto">
            <a:xfrm>
              <a:off x="1559" y="-697"/>
              <a:ext cx="40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583" name="Rectangle 492">
              <a:extLst>
                <a:ext uri="{FF2B5EF4-FFF2-40B4-BE49-F238E27FC236}">
                  <a16:creationId xmlns:a16="http://schemas.microsoft.com/office/drawing/2014/main" xmlns="" id="{5CDB923B-AF7A-49EA-B05C-669CA4C04E68}"/>
                </a:ext>
              </a:extLst>
            </p:cNvPr>
            <p:cNvSpPr>
              <a:spLocks noChangeArrowheads="1"/>
            </p:cNvSpPr>
            <p:nvPr/>
          </p:nvSpPr>
          <p:spPr bwMode="auto">
            <a:xfrm>
              <a:off x="1819" y="-642"/>
              <a:ext cx="14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584" name="Rectangle 493">
              <a:extLst>
                <a:ext uri="{FF2B5EF4-FFF2-40B4-BE49-F238E27FC236}">
                  <a16:creationId xmlns:a16="http://schemas.microsoft.com/office/drawing/2014/main" xmlns="" id="{FC525BFB-65F7-430D-94A5-FC3B5562D7AF}"/>
                </a:ext>
              </a:extLst>
            </p:cNvPr>
            <p:cNvSpPr>
              <a:spLocks noChangeArrowheads="1"/>
            </p:cNvSpPr>
            <p:nvPr/>
          </p:nvSpPr>
          <p:spPr bwMode="auto">
            <a:xfrm>
              <a:off x="1823" y="-334"/>
              <a:ext cx="145"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585" name="Rectangle 494">
              <a:extLst>
                <a:ext uri="{FF2B5EF4-FFF2-40B4-BE49-F238E27FC236}">
                  <a16:creationId xmlns:a16="http://schemas.microsoft.com/office/drawing/2014/main" xmlns="" id="{E9B2971F-7840-448F-B79C-99D3E6B420D5}"/>
                </a:ext>
              </a:extLst>
            </p:cNvPr>
            <p:cNvSpPr>
              <a:spLocks noChangeArrowheads="1"/>
            </p:cNvSpPr>
            <p:nvPr/>
          </p:nvSpPr>
          <p:spPr bwMode="auto">
            <a:xfrm>
              <a:off x="1816" y="-634"/>
              <a:ext cx="8" cy="3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586" name="Rectangle 495">
              <a:extLst>
                <a:ext uri="{FF2B5EF4-FFF2-40B4-BE49-F238E27FC236}">
                  <a16:creationId xmlns:a16="http://schemas.microsoft.com/office/drawing/2014/main" xmlns="" id="{FA71F14B-1EFE-4FF7-B47A-13064C141B5E}"/>
                </a:ext>
              </a:extLst>
            </p:cNvPr>
            <p:cNvSpPr>
              <a:spLocks noChangeArrowheads="1"/>
            </p:cNvSpPr>
            <p:nvPr/>
          </p:nvSpPr>
          <p:spPr bwMode="auto">
            <a:xfrm>
              <a:off x="1700" y="-486"/>
              <a:ext cx="124"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587" name="Rectangle 496">
              <a:extLst>
                <a:ext uri="{FF2B5EF4-FFF2-40B4-BE49-F238E27FC236}">
                  <a16:creationId xmlns:a16="http://schemas.microsoft.com/office/drawing/2014/main" xmlns="" id="{9022E122-CD7D-4E58-B308-76B49F45389F}"/>
                </a:ext>
              </a:extLst>
            </p:cNvPr>
            <p:cNvSpPr>
              <a:spLocks noChangeArrowheads="1"/>
            </p:cNvSpPr>
            <p:nvPr/>
          </p:nvSpPr>
          <p:spPr bwMode="auto">
            <a:xfrm>
              <a:off x="2096" y="-784"/>
              <a:ext cx="45"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imes New Roman" panose="02020603050405020304" pitchFamily="18" charset="0"/>
                </a:rPr>
                <a:t>R</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6588" name="Rectangle 497">
              <a:extLst>
                <a:ext uri="{FF2B5EF4-FFF2-40B4-BE49-F238E27FC236}">
                  <a16:creationId xmlns:a16="http://schemas.microsoft.com/office/drawing/2014/main" xmlns="" id="{F3EDEF6C-785B-4746-A7F4-FBEE0B59D8DE}"/>
                </a:ext>
              </a:extLst>
            </p:cNvPr>
            <p:cNvSpPr>
              <a:spLocks noChangeArrowheads="1"/>
            </p:cNvSpPr>
            <p:nvPr/>
          </p:nvSpPr>
          <p:spPr bwMode="auto">
            <a:xfrm>
              <a:off x="1556" y="-693"/>
              <a:ext cx="8"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589" name="Rectangle 498">
              <a:extLst>
                <a:ext uri="{FF2B5EF4-FFF2-40B4-BE49-F238E27FC236}">
                  <a16:creationId xmlns:a16="http://schemas.microsoft.com/office/drawing/2014/main" xmlns="" id="{D6F67043-8A3A-4E49-BEEE-85266584F8D8}"/>
                </a:ext>
              </a:extLst>
            </p:cNvPr>
            <p:cNvSpPr>
              <a:spLocks noChangeArrowheads="1"/>
            </p:cNvSpPr>
            <p:nvPr/>
          </p:nvSpPr>
          <p:spPr bwMode="auto">
            <a:xfrm>
              <a:off x="1552" y="-470"/>
              <a:ext cx="8"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590" name="Oval 499">
              <a:extLst>
                <a:ext uri="{FF2B5EF4-FFF2-40B4-BE49-F238E27FC236}">
                  <a16:creationId xmlns:a16="http://schemas.microsoft.com/office/drawing/2014/main" xmlns="" id="{51DCB64B-FEB6-420F-8FD8-3C7BDE91484C}"/>
                </a:ext>
              </a:extLst>
            </p:cNvPr>
            <p:cNvSpPr>
              <a:spLocks noChangeArrowheads="1"/>
            </p:cNvSpPr>
            <p:nvPr/>
          </p:nvSpPr>
          <p:spPr bwMode="auto">
            <a:xfrm>
              <a:off x="1544" y="-554"/>
              <a:ext cx="36" cy="36"/>
            </a:xfrm>
            <a:prstGeom prst="ellipse">
              <a:avLst/>
            </a:pr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a:p>
          </p:txBody>
        </p:sp>
        <p:sp>
          <p:nvSpPr>
            <p:cNvPr id="6591" name="Rectangle 500">
              <a:extLst>
                <a:ext uri="{FF2B5EF4-FFF2-40B4-BE49-F238E27FC236}">
                  <a16:creationId xmlns:a16="http://schemas.microsoft.com/office/drawing/2014/main" xmlns="" id="{57E24F23-88BD-42B1-94F8-CE5856C5188A}"/>
                </a:ext>
              </a:extLst>
            </p:cNvPr>
            <p:cNvSpPr>
              <a:spLocks noChangeArrowheads="1"/>
            </p:cNvSpPr>
            <p:nvPr/>
          </p:nvSpPr>
          <p:spPr bwMode="auto">
            <a:xfrm>
              <a:off x="1560" y="-470"/>
              <a:ext cx="2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592" name="Rectangle 501">
              <a:extLst>
                <a:ext uri="{FF2B5EF4-FFF2-40B4-BE49-F238E27FC236}">
                  <a16:creationId xmlns:a16="http://schemas.microsoft.com/office/drawing/2014/main" xmlns="" id="{3DC15C92-36A7-40CC-A785-53ABE7455D32}"/>
                </a:ext>
              </a:extLst>
            </p:cNvPr>
            <p:cNvSpPr>
              <a:spLocks noChangeArrowheads="1"/>
            </p:cNvSpPr>
            <p:nvPr/>
          </p:nvSpPr>
          <p:spPr bwMode="auto">
            <a:xfrm>
              <a:off x="1532" y="-470"/>
              <a:ext cx="2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593" name="Freeform 502">
              <a:extLst>
                <a:ext uri="{FF2B5EF4-FFF2-40B4-BE49-F238E27FC236}">
                  <a16:creationId xmlns:a16="http://schemas.microsoft.com/office/drawing/2014/main" xmlns="" id="{AE7FC38A-2381-42B5-ABB1-CFE442E6E84C}"/>
                </a:ext>
              </a:extLst>
            </p:cNvPr>
            <p:cNvSpPr>
              <a:spLocks/>
            </p:cNvSpPr>
            <p:nvPr/>
          </p:nvSpPr>
          <p:spPr bwMode="auto">
            <a:xfrm>
              <a:off x="1560" y="-470"/>
              <a:ext cx="0" cy="8"/>
            </a:xfrm>
            <a:custGeom>
              <a:avLst/>
              <a:gdLst>
                <a:gd name="T0" fmla="*/ 16 h 16"/>
                <a:gd name="T1" fmla="*/ 0 h 16"/>
                <a:gd name="T2" fmla="*/ 16 h 16"/>
              </a:gdLst>
              <a:ahLst/>
              <a:cxnLst>
                <a:cxn ang="0">
                  <a:pos x="0" y="T0"/>
                </a:cxn>
                <a:cxn ang="0">
                  <a:pos x="0" y="T1"/>
                </a:cxn>
                <a:cxn ang="0">
                  <a:pos x="0" y="T2"/>
                </a:cxn>
              </a:cxnLst>
              <a:rect l="0" t="0" r="r" b="b"/>
              <a:pathLst>
                <a:path h="16">
                  <a:moveTo>
                    <a:pt x="0" y="16"/>
                  </a:moveTo>
                  <a:lnTo>
                    <a:pt x="0" y="0"/>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594" name="Freeform 503">
              <a:extLst>
                <a:ext uri="{FF2B5EF4-FFF2-40B4-BE49-F238E27FC236}">
                  <a16:creationId xmlns:a16="http://schemas.microsoft.com/office/drawing/2014/main" xmlns="" id="{715B60BD-8EFB-49F6-9AC6-B80CB3787C74}"/>
                </a:ext>
              </a:extLst>
            </p:cNvPr>
            <p:cNvSpPr>
              <a:spLocks/>
            </p:cNvSpPr>
            <p:nvPr/>
          </p:nvSpPr>
          <p:spPr bwMode="auto">
            <a:xfrm>
              <a:off x="1529" y="-492"/>
              <a:ext cx="20" cy="29"/>
            </a:xfrm>
            <a:custGeom>
              <a:avLst/>
              <a:gdLst>
                <a:gd name="T0" fmla="*/ 0 w 20"/>
                <a:gd name="T1" fmla="*/ 48 h 58"/>
                <a:gd name="T2" fmla="*/ 6 w 20"/>
                <a:gd name="T3" fmla="*/ 58 h 58"/>
                <a:gd name="T4" fmla="*/ 20 w 20"/>
                <a:gd name="T5" fmla="*/ 10 h 58"/>
                <a:gd name="T6" fmla="*/ 14 w 20"/>
                <a:gd name="T7" fmla="*/ 0 h 58"/>
                <a:gd name="T8" fmla="*/ 0 w 20"/>
                <a:gd name="T9" fmla="*/ 48 h 58"/>
              </a:gdLst>
              <a:ahLst/>
              <a:cxnLst>
                <a:cxn ang="0">
                  <a:pos x="T0" y="T1"/>
                </a:cxn>
                <a:cxn ang="0">
                  <a:pos x="T2" y="T3"/>
                </a:cxn>
                <a:cxn ang="0">
                  <a:pos x="T4" y="T5"/>
                </a:cxn>
                <a:cxn ang="0">
                  <a:pos x="T6" y="T7"/>
                </a:cxn>
                <a:cxn ang="0">
                  <a:pos x="T8" y="T9"/>
                </a:cxn>
              </a:cxnLst>
              <a:rect l="0" t="0" r="r" b="b"/>
              <a:pathLst>
                <a:path w="20" h="58">
                  <a:moveTo>
                    <a:pt x="0" y="48"/>
                  </a:moveTo>
                  <a:lnTo>
                    <a:pt x="6" y="58"/>
                  </a:lnTo>
                  <a:lnTo>
                    <a:pt x="20" y="10"/>
                  </a:lnTo>
                  <a:lnTo>
                    <a:pt x="14" y="0"/>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595" name="Freeform 504">
              <a:extLst>
                <a:ext uri="{FF2B5EF4-FFF2-40B4-BE49-F238E27FC236}">
                  <a16:creationId xmlns:a16="http://schemas.microsoft.com/office/drawing/2014/main" xmlns="" id="{AB22E09E-6BFE-4A9E-8021-B6C485F0193C}"/>
                </a:ext>
              </a:extLst>
            </p:cNvPr>
            <p:cNvSpPr>
              <a:spLocks/>
            </p:cNvSpPr>
            <p:nvPr/>
          </p:nvSpPr>
          <p:spPr bwMode="auto">
            <a:xfrm>
              <a:off x="1526" y="-470"/>
              <a:ext cx="9" cy="8"/>
            </a:xfrm>
            <a:custGeom>
              <a:avLst/>
              <a:gdLst>
                <a:gd name="T0" fmla="*/ 6 w 9"/>
                <a:gd name="T1" fmla="*/ 16 h 16"/>
                <a:gd name="T2" fmla="*/ 0 w 9"/>
                <a:gd name="T3" fmla="*/ 16 h 16"/>
                <a:gd name="T4" fmla="*/ 3 w 9"/>
                <a:gd name="T5" fmla="*/ 4 h 16"/>
                <a:gd name="T6" fmla="*/ 9 w 9"/>
                <a:gd name="T7" fmla="*/ 14 h 16"/>
                <a:gd name="T8" fmla="*/ 6 w 9"/>
                <a:gd name="T9" fmla="*/ 0 h 16"/>
                <a:gd name="T10" fmla="*/ 6 w 9"/>
                <a:gd name="T11" fmla="*/ 16 h 16"/>
              </a:gdLst>
              <a:ahLst/>
              <a:cxnLst>
                <a:cxn ang="0">
                  <a:pos x="T0" y="T1"/>
                </a:cxn>
                <a:cxn ang="0">
                  <a:pos x="T2" y="T3"/>
                </a:cxn>
                <a:cxn ang="0">
                  <a:pos x="T4" y="T5"/>
                </a:cxn>
                <a:cxn ang="0">
                  <a:pos x="T6" y="T7"/>
                </a:cxn>
                <a:cxn ang="0">
                  <a:pos x="T8" y="T9"/>
                </a:cxn>
                <a:cxn ang="0">
                  <a:pos x="T10" y="T11"/>
                </a:cxn>
              </a:cxnLst>
              <a:rect l="0" t="0" r="r" b="b"/>
              <a:pathLst>
                <a:path w="9" h="16">
                  <a:moveTo>
                    <a:pt x="6" y="16"/>
                  </a:moveTo>
                  <a:lnTo>
                    <a:pt x="0" y="16"/>
                  </a:lnTo>
                  <a:lnTo>
                    <a:pt x="3" y="4"/>
                  </a:lnTo>
                  <a:lnTo>
                    <a:pt x="9" y="14"/>
                  </a:lnTo>
                  <a:lnTo>
                    <a:pt x="6" y="0"/>
                  </a:lnTo>
                  <a:lnTo>
                    <a:pt x="6"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596" name="Freeform 505">
              <a:extLst>
                <a:ext uri="{FF2B5EF4-FFF2-40B4-BE49-F238E27FC236}">
                  <a16:creationId xmlns:a16="http://schemas.microsoft.com/office/drawing/2014/main" xmlns="" id="{68A29F22-03FB-41EB-8012-F84CFA7DF1FC}"/>
                </a:ext>
              </a:extLst>
            </p:cNvPr>
            <p:cNvSpPr>
              <a:spLocks/>
            </p:cNvSpPr>
            <p:nvPr/>
          </p:nvSpPr>
          <p:spPr bwMode="auto">
            <a:xfrm>
              <a:off x="1543" y="-516"/>
              <a:ext cx="20" cy="29"/>
            </a:xfrm>
            <a:custGeom>
              <a:avLst/>
              <a:gdLst>
                <a:gd name="T0" fmla="*/ 0 w 20"/>
                <a:gd name="T1" fmla="*/ 48 h 58"/>
                <a:gd name="T2" fmla="*/ 6 w 20"/>
                <a:gd name="T3" fmla="*/ 58 h 58"/>
                <a:gd name="T4" fmla="*/ 20 w 20"/>
                <a:gd name="T5" fmla="*/ 10 h 58"/>
                <a:gd name="T6" fmla="*/ 14 w 20"/>
                <a:gd name="T7" fmla="*/ 0 h 58"/>
                <a:gd name="T8" fmla="*/ 0 w 20"/>
                <a:gd name="T9" fmla="*/ 48 h 58"/>
              </a:gdLst>
              <a:ahLst/>
              <a:cxnLst>
                <a:cxn ang="0">
                  <a:pos x="T0" y="T1"/>
                </a:cxn>
                <a:cxn ang="0">
                  <a:pos x="T2" y="T3"/>
                </a:cxn>
                <a:cxn ang="0">
                  <a:pos x="T4" y="T5"/>
                </a:cxn>
                <a:cxn ang="0">
                  <a:pos x="T6" y="T7"/>
                </a:cxn>
                <a:cxn ang="0">
                  <a:pos x="T8" y="T9"/>
                </a:cxn>
              </a:cxnLst>
              <a:rect l="0" t="0" r="r" b="b"/>
              <a:pathLst>
                <a:path w="20" h="58">
                  <a:moveTo>
                    <a:pt x="0" y="48"/>
                  </a:moveTo>
                  <a:lnTo>
                    <a:pt x="6" y="58"/>
                  </a:lnTo>
                  <a:lnTo>
                    <a:pt x="20" y="10"/>
                  </a:lnTo>
                  <a:lnTo>
                    <a:pt x="14" y="0"/>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597" name="Freeform 506">
              <a:extLst>
                <a:ext uri="{FF2B5EF4-FFF2-40B4-BE49-F238E27FC236}">
                  <a16:creationId xmlns:a16="http://schemas.microsoft.com/office/drawing/2014/main" xmlns="" id="{089F87AB-B039-4220-8B4F-AA6CFF9F7B26}"/>
                </a:ext>
              </a:extLst>
            </p:cNvPr>
            <p:cNvSpPr>
              <a:spLocks/>
            </p:cNvSpPr>
            <p:nvPr/>
          </p:nvSpPr>
          <p:spPr bwMode="auto">
            <a:xfrm>
              <a:off x="1543" y="-492"/>
              <a:ext cx="6" cy="5"/>
            </a:xfrm>
            <a:custGeom>
              <a:avLst/>
              <a:gdLst>
                <a:gd name="T0" fmla="*/ 0 w 6"/>
                <a:gd name="T1" fmla="*/ 0 h 10"/>
                <a:gd name="T2" fmla="*/ 6 w 6"/>
                <a:gd name="T3" fmla="*/ 10 h 10"/>
                <a:gd name="T4" fmla="*/ 0 w 6"/>
                <a:gd name="T5" fmla="*/ 0 h 10"/>
              </a:gdLst>
              <a:ahLst/>
              <a:cxnLst>
                <a:cxn ang="0">
                  <a:pos x="T0" y="T1"/>
                </a:cxn>
                <a:cxn ang="0">
                  <a:pos x="T2" y="T3"/>
                </a:cxn>
                <a:cxn ang="0">
                  <a:pos x="T4" y="T5"/>
                </a:cxn>
              </a:cxnLst>
              <a:rect l="0" t="0" r="r" b="b"/>
              <a:pathLst>
                <a:path w="6" h="10">
                  <a:moveTo>
                    <a:pt x="0" y="0"/>
                  </a:moveTo>
                  <a:lnTo>
                    <a:pt x="6"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598" name="Freeform 507">
              <a:extLst>
                <a:ext uri="{FF2B5EF4-FFF2-40B4-BE49-F238E27FC236}">
                  <a16:creationId xmlns:a16="http://schemas.microsoft.com/office/drawing/2014/main" xmlns="" id="{AFAC3CBE-7B31-4ED3-8606-1F298207887D}"/>
                </a:ext>
              </a:extLst>
            </p:cNvPr>
            <p:cNvSpPr>
              <a:spLocks/>
            </p:cNvSpPr>
            <p:nvPr/>
          </p:nvSpPr>
          <p:spPr bwMode="auto">
            <a:xfrm>
              <a:off x="1556" y="-516"/>
              <a:ext cx="21" cy="28"/>
            </a:xfrm>
            <a:custGeom>
              <a:avLst/>
              <a:gdLst>
                <a:gd name="T0" fmla="*/ 7 w 21"/>
                <a:gd name="T1" fmla="*/ 0 h 56"/>
                <a:gd name="T2" fmla="*/ 0 w 21"/>
                <a:gd name="T3" fmla="*/ 8 h 56"/>
                <a:gd name="T4" fmla="*/ 14 w 21"/>
                <a:gd name="T5" fmla="*/ 56 h 56"/>
                <a:gd name="T6" fmla="*/ 21 w 21"/>
                <a:gd name="T7" fmla="*/ 48 h 56"/>
                <a:gd name="T8" fmla="*/ 7 w 21"/>
                <a:gd name="T9" fmla="*/ 0 h 56"/>
              </a:gdLst>
              <a:ahLst/>
              <a:cxnLst>
                <a:cxn ang="0">
                  <a:pos x="T0" y="T1"/>
                </a:cxn>
                <a:cxn ang="0">
                  <a:pos x="T2" y="T3"/>
                </a:cxn>
                <a:cxn ang="0">
                  <a:pos x="T4" y="T5"/>
                </a:cxn>
                <a:cxn ang="0">
                  <a:pos x="T6" y="T7"/>
                </a:cxn>
                <a:cxn ang="0">
                  <a:pos x="T8" y="T9"/>
                </a:cxn>
              </a:cxnLst>
              <a:rect l="0" t="0" r="r" b="b"/>
              <a:pathLst>
                <a:path w="21" h="56">
                  <a:moveTo>
                    <a:pt x="7" y="0"/>
                  </a:moveTo>
                  <a:lnTo>
                    <a:pt x="0" y="8"/>
                  </a:lnTo>
                  <a:lnTo>
                    <a:pt x="14" y="56"/>
                  </a:lnTo>
                  <a:lnTo>
                    <a:pt x="21" y="48"/>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599" name="Freeform 508">
              <a:extLst>
                <a:ext uri="{FF2B5EF4-FFF2-40B4-BE49-F238E27FC236}">
                  <a16:creationId xmlns:a16="http://schemas.microsoft.com/office/drawing/2014/main" xmlns="" id="{764E47C5-EBF7-4EA1-B728-17D02B505A77}"/>
                </a:ext>
              </a:extLst>
            </p:cNvPr>
            <p:cNvSpPr>
              <a:spLocks/>
            </p:cNvSpPr>
            <p:nvPr/>
          </p:nvSpPr>
          <p:spPr bwMode="auto">
            <a:xfrm>
              <a:off x="1556" y="-521"/>
              <a:ext cx="7" cy="10"/>
            </a:xfrm>
            <a:custGeom>
              <a:avLst/>
              <a:gdLst>
                <a:gd name="T0" fmla="*/ 1 w 7"/>
                <a:gd name="T1" fmla="*/ 10 h 20"/>
                <a:gd name="T2" fmla="*/ 4 w 7"/>
                <a:gd name="T3" fmla="*/ 0 h 20"/>
                <a:gd name="T4" fmla="*/ 7 w 7"/>
                <a:gd name="T5" fmla="*/ 10 h 20"/>
                <a:gd name="T6" fmla="*/ 0 w 7"/>
                <a:gd name="T7" fmla="*/ 18 h 20"/>
                <a:gd name="T8" fmla="*/ 7 w 7"/>
                <a:gd name="T9" fmla="*/ 20 h 20"/>
                <a:gd name="T10" fmla="*/ 1 w 7"/>
                <a:gd name="T11" fmla="*/ 10 h 20"/>
              </a:gdLst>
              <a:ahLst/>
              <a:cxnLst>
                <a:cxn ang="0">
                  <a:pos x="T0" y="T1"/>
                </a:cxn>
                <a:cxn ang="0">
                  <a:pos x="T2" y="T3"/>
                </a:cxn>
                <a:cxn ang="0">
                  <a:pos x="T4" y="T5"/>
                </a:cxn>
                <a:cxn ang="0">
                  <a:pos x="T6" y="T7"/>
                </a:cxn>
                <a:cxn ang="0">
                  <a:pos x="T8" y="T9"/>
                </a:cxn>
                <a:cxn ang="0">
                  <a:pos x="T10" y="T11"/>
                </a:cxn>
              </a:cxnLst>
              <a:rect l="0" t="0" r="r" b="b"/>
              <a:pathLst>
                <a:path w="7" h="20">
                  <a:moveTo>
                    <a:pt x="1" y="10"/>
                  </a:moveTo>
                  <a:lnTo>
                    <a:pt x="4" y="0"/>
                  </a:lnTo>
                  <a:lnTo>
                    <a:pt x="7" y="10"/>
                  </a:lnTo>
                  <a:lnTo>
                    <a:pt x="0" y="18"/>
                  </a:lnTo>
                  <a:lnTo>
                    <a:pt x="7" y="20"/>
                  </a:lnTo>
                  <a:lnTo>
                    <a:pt x="1"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600" name="Freeform 509">
              <a:extLst>
                <a:ext uri="{FF2B5EF4-FFF2-40B4-BE49-F238E27FC236}">
                  <a16:creationId xmlns:a16="http://schemas.microsoft.com/office/drawing/2014/main" xmlns="" id="{889DF041-FCEB-4731-9BC6-963CA2E5E3B6}"/>
                </a:ext>
              </a:extLst>
            </p:cNvPr>
            <p:cNvSpPr>
              <a:spLocks/>
            </p:cNvSpPr>
            <p:nvPr/>
          </p:nvSpPr>
          <p:spPr bwMode="auto">
            <a:xfrm>
              <a:off x="1570" y="-492"/>
              <a:ext cx="21" cy="28"/>
            </a:xfrm>
            <a:custGeom>
              <a:avLst/>
              <a:gdLst>
                <a:gd name="T0" fmla="*/ 7 w 21"/>
                <a:gd name="T1" fmla="*/ 0 h 56"/>
                <a:gd name="T2" fmla="*/ 0 w 21"/>
                <a:gd name="T3" fmla="*/ 8 h 56"/>
                <a:gd name="T4" fmla="*/ 14 w 21"/>
                <a:gd name="T5" fmla="*/ 56 h 56"/>
                <a:gd name="T6" fmla="*/ 21 w 21"/>
                <a:gd name="T7" fmla="*/ 48 h 56"/>
                <a:gd name="T8" fmla="*/ 7 w 21"/>
                <a:gd name="T9" fmla="*/ 0 h 56"/>
              </a:gdLst>
              <a:ahLst/>
              <a:cxnLst>
                <a:cxn ang="0">
                  <a:pos x="T0" y="T1"/>
                </a:cxn>
                <a:cxn ang="0">
                  <a:pos x="T2" y="T3"/>
                </a:cxn>
                <a:cxn ang="0">
                  <a:pos x="T4" y="T5"/>
                </a:cxn>
                <a:cxn ang="0">
                  <a:pos x="T6" y="T7"/>
                </a:cxn>
                <a:cxn ang="0">
                  <a:pos x="T8" y="T9"/>
                </a:cxn>
              </a:cxnLst>
              <a:rect l="0" t="0" r="r" b="b"/>
              <a:pathLst>
                <a:path w="21" h="56">
                  <a:moveTo>
                    <a:pt x="7" y="0"/>
                  </a:moveTo>
                  <a:lnTo>
                    <a:pt x="0" y="8"/>
                  </a:lnTo>
                  <a:lnTo>
                    <a:pt x="14" y="56"/>
                  </a:lnTo>
                  <a:lnTo>
                    <a:pt x="21" y="48"/>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601" name="Freeform 510">
              <a:extLst>
                <a:ext uri="{FF2B5EF4-FFF2-40B4-BE49-F238E27FC236}">
                  <a16:creationId xmlns:a16="http://schemas.microsoft.com/office/drawing/2014/main" xmlns="" id="{E53233D8-3691-4EE6-B51C-8F8AE3AFB4E2}"/>
                </a:ext>
              </a:extLst>
            </p:cNvPr>
            <p:cNvSpPr>
              <a:spLocks/>
            </p:cNvSpPr>
            <p:nvPr/>
          </p:nvSpPr>
          <p:spPr bwMode="auto">
            <a:xfrm>
              <a:off x="1570" y="-492"/>
              <a:ext cx="7" cy="4"/>
            </a:xfrm>
            <a:custGeom>
              <a:avLst/>
              <a:gdLst>
                <a:gd name="T0" fmla="*/ 7 w 7"/>
                <a:gd name="T1" fmla="*/ 0 h 8"/>
                <a:gd name="T2" fmla="*/ 0 w 7"/>
                <a:gd name="T3" fmla="*/ 8 h 8"/>
                <a:gd name="T4" fmla="*/ 7 w 7"/>
                <a:gd name="T5" fmla="*/ 0 h 8"/>
              </a:gdLst>
              <a:ahLst/>
              <a:cxnLst>
                <a:cxn ang="0">
                  <a:pos x="T0" y="T1"/>
                </a:cxn>
                <a:cxn ang="0">
                  <a:pos x="T2" y="T3"/>
                </a:cxn>
                <a:cxn ang="0">
                  <a:pos x="T4" y="T5"/>
                </a:cxn>
              </a:cxnLst>
              <a:rect l="0" t="0" r="r" b="b"/>
              <a:pathLst>
                <a:path w="7" h="8">
                  <a:moveTo>
                    <a:pt x="7" y="0"/>
                  </a:moveTo>
                  <a:lnTo>
                    <a:pt x="0" y="8"/>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602" name="Freeform 511">
              <a:extLst>
                <a:ext uri="{FF2B5EF4-FFF2-40B4-BE49-F238E27FC236}">
                  <a16:creationId xmlns:a16="http://schemas.microsoft.com/office/drawing/2014/main" xmlns="" id="{340CCC94-8AAD-4395-B948-07B3FB25BD05}"/>
                </a:ext>
              </a:extLst>
            </p:cNvPr>
            <p:cNvSpPr>
              <a:spLocks/>
            </p:cNvSpPr>
            <p:nvPr/>
          </p:nvSpPr>
          <p:spPr bwMode="auto">
            <a:xfrm>
              <a:off x="1584" y="-470"/>
              <a:ext cx="10" cy="8"/>
            </a:xfrm>
            <a:custGeom>
              <a:avLst/>
              <a:gdLst>
                <a:gd name="T0" fmla="*/ 7 w 10"/>
                <a:gd name="T1" fmla="*/ 4 h 16"/>
                <a:gd name="T2" fmla="*/ 10 w 10"/>
                <a:gd name="T3" fmla="*/ 16 h 16"/>
                <a:gd name="T4" fmla="*/ 4 w 10"/>
                <a:gd name="T5" fmla="*/ 16 h 16"/>
                <a:gd name="T6" fmla="*/ 4 w 10"/>
                <a:gd name="T7" fmla="*/ 0 h 16"/>
                <a:gd name="T8" fmla="*/ 0 w 10"/>
                <a:gd name="T9" fmla="*/ 12 h 16"/>
                <a:gd name="T10" fmla="*/ 7 w 10"/>
                <a:gd name="T11" fmla="*/ 4 h 16"/>
              </a:gdLst>
              <a:ahLst/>
              <a:cxnLst>
                <a:cxn ang="0">
                  <a:pos x="T0" y="T1"/>
                </a:cxn>
                <a:cxn ang="0">
                  <a:pos x="T2" y="T3"/>
                </a:cxn>
                <a:cxn ang="0">
                  <a:pos x="T4" y="T5"/>
                </a:cxn>
                <a:cxn ang="0">
                  <a:pos x="T6" y="T7"/>
                </a:cxn>
                <a:cxn ang="0">
                  <a:pos x="T8" y="T9"/>
                </a:cxn>
                <a:cxn ang="0">
                  <a:pos x="T10" y="T11"/>
                </a:cxn>
              </a:cxnLst>
              <a:rect l="0" t="0" r="r" b="b"/>
              <a:pathLst>
                <a:path w="10" h="16">
                  <a:moveTo>
                    <a:pt x="7" y="4"/>
                  </a:moveTo>
                  <a:lnTo>
                    <a:pt x="10" y="16"/>
                  </a:lnTo>
                  <a:lnTo>
                    <a:pt x="4" y="16"/>
                  </a:lnTo>
                  <a:lnTo>
                    <a:pt x="4" y="0"/>
                  </a:lnTo>
                  <a:lnTo>
                    <a:pt x="0" y="12"/>
                  </a:lnTo>
                  <a:lnTo>
                    <a:pt x="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603" name="Rectangle 512">
              <a:extLst>
                <a:ext uri="{FF2B5EF4-FFF2-40B4-BE49-F238E27FC236}">
                  <a16:creationId xmlns:a16="http://schemas.microsoft.com/office/drawing/2014/main" xmlns="" id="{0C87414A-0B01-4514-8EE7-918AEF9F365C}"/>
                </a:ext>
              </a:extLst>
            </p:cNvPr>
            <p:cNvSpPr>
              <a:spLocks noChangeArrowheads="1"/>
            </p:cNvSpPr>
            <p:nvPr/>
          </p:nvSpPr>
          <p:spPr bwMode="auto">
            <a:xfrm>
              <a:off x="1404" y="-317"/>
              <a:ext cx="49"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imes New Roman" panose="02020603050405020304" pitchFamily="18" charset="0"/>
                </a:rPr>
                <a:t>D</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6604" name="Rectangle 513">
              <a:extLst>
                <a:ext uri="{FF2B5EF4-FFF2-40B4-BE49-F238E27FC236}">
                  <a16:creationId xmlns:a16="http://schemas.microsoft.com/office/drawing/2014/main" xmlns="" id="{27FF8BF5-5DB4-4962-B641-B88993ABF010}"/>
                </a:ext>
              </a:extLst>
            </p:cNvPr>
            <p:cNvSpPr>
              <a:spLocks noChangeArrowheads="1"/>
            </p:cNvSpPr>
            <p:nvPr/>
          </p:nvSpPr>
          <p:spPr bwMode="auto">
            <a:xfrm>
              <a:off x="2077" y="-290"/>
              <a:ext cx="38"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imes New Roman" panose="02020603050405020304" pitchFamily="18" charset="0"/>
                </a:rPr>
                <a:t>S</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6605" name="Rectangle 514">
              <a:extLst>
                <a:ext uri="{FF2B5EF4-FFF2-40B4-BE49-F238E27FC236}">
                  <a16:creationId xmlns:a16="http://schemas.microsoft.com/office/drawing/2014/main" xmlns="" id="{7CFA73C2-FAED-4C2C-8414-C4DE6EA44C68}"/>
                </a:ext>
              </a:extLst>
            </p:cNvPr>
            <p:cNvSpPr>
              <a:spLocks noChangeArrowheads="1"/>
            </p:cNvSpPr>
            <p:nvPr/>
          </p:nvSpPr>
          <p:spPr bwMode="auto">
            <a:xfrm>
              <a:off x="1693" y="-580"/>
              <a:ext cx="65"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rPr>
                <a:t>CP</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607" name="Freeform 516">
              <a:extLst>
                <a:ext uri="{FF2B5EF4-FFF2-40B4-BE49-F238E27FC236}">
                  <a16:creationId xmlns:a16="http://schemas.microsoft.com/office/drawing/2014/main" xmlns="" id="{BE3DE2A6-9F3F-4333-89DF-0F912E1752C1}"/>
                </a:ext>
              </a:extLst>
            </p:cNvPr>
            <p:cNvSpPr>
              <a:spLocks/>
            </p:cNvSpPr>
            <p:nvPr/>
          </p:nvSpPr>
          <p:spPr bwMode="auto">
            <a:xfrm>
              <a:off x="2349" y="-724"/>
              <a:ext cx="23" cy="136"/>
            </a:xfrm>
            <a:custGeom>
              <a:avLst/>
              <a:gdLst>
                <a:gd name="T0" fmla="*/ 8 w 23"/>
                <a:gd name="T1" fmla="*/ 0 h 274"/>
                <a:gd name="T2" fmla="*/ 18 w 23"/>
                <a:gd name="T3" fmla="*/ 70 h 274"/>
                <a:gd name="T4" fmla="*/ 23 w 23"/>
                <a:gd name="T5" fmla="*/ 142 h 274"/>
                <a:gd name="T6" fmla="*/ 23 w 23"/>
                <a:gd name="T7" fmla="*/ 176 h 274"/>
                <a:gd name="T8" fmla="*/ 22 w 23"/>
                <a:gd name="T9" fmla="*/ 210 h 274"/>
                <a:gd name="T10" fmla="*/ 18 w 23"/>
                <a:gd name="T11" fmla="*/ 244 h 274"/>
                <a:gd name="T12" fmla="*/ 13 w 23"/>
                <a:gd name="T13" fmla="*/ 274 h 274"/>
                <a:gd name="T14" fmla="*/ 5 w 23"/>
                <a:gd name="T15" fmla="*/ 270 h 274"/>
                <a:gd name="T16" fmla="*/ 10 w 23"/>
                <a:gd name="T17" fmla="*/ 240 h 274"/>
                <a:gd name="T18" fmla="*/ 14 w 23"/>
                <a:gd name="T19" fmla="*/ 208 h 274"/>
                <a:gd name="T20" fmla="*/ 15 w 23"/>
                <a:gd name="T21" fmla="*/ 176 h 274"/>
                <a:gd name="T22" fmla="*/ 15 w 23"/>
                <a:gd name="T23" fmla="*/ 144 h 274"/>
                <a:gd name="T24" fmla="*/ 10 w 23"/>
                <a:gd name="T25" fmla="*/ 74 h 274"/>
                <a:gd name="T26" fmla="*/ 0 w 23"/>
                <a:gd name="T27" fmla="*/ 4 h 274"/>
                <a:gd name="T28" fmla="*/ 8 w 23"/>
                <a:gd name="T29"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274">
                  <a:moveTo>
                    <a:pt x="8" y="0"/>
                  </a:moveTo>
                  <a:lnTo>
                    <a:pt x="18" y="70"/>
                  </a:lnTo>
                  <a:lnTo>
                    <a:pt x="23" y="142"/>
                  </a:lnTo>
                  <a:lnTo>
                    <a:pt x="23" y="176"/>
                  </a:lnTo>
                  <a:lnTo>
                    <a:pt x="22" y="210"/>
                  </a:lnTo>
                  <a:lnTo>
                    <a:pt x="18" y="244"/>
                  </a:lnTo>
                  <a:lnTo>
                    <a:pt x="13" y="274"/>
                  </a:lnTo>
                  <a:lnTo>
                    <a:pt x="5" y="270"/>
                  </a:lnTo>
                  <a:lnTo>
                    <a:pt x="10" y="240"/>
                  </a:lnTo>
                  <a:lnTo>
                    <a:pt x="14" y="208"/>
                  </a:lnTo>
                  <a:lnTo>
                    <a:pt x="15" y="176"/>
                  </a:lnTo>
                  <a:lnTo>
                    <a:pt x="15" y="144"/>
                  </a:lnTo>
                  <a:lnTo>
                    <a:pt x="10" y="74"/>
                  </a:lnTo>
                  <a:lnTo>
                    <a:pt x="0" y="4"/>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608" name="Freeform 517">
              <a:extLst>
                <a:ext uri="{FF2B5EF4-FFF2-40B4-BE49-F238E27FC236}">
                  <a16:creationId xmlns:a16="http://schemas.microsoft.com/office/drawing/2014/main" xmlns="" id="{B62B356D-BE0A-47AC-AE87-0DCEFEA0BDA1}"/>
                </a:ext>
              </a:extLst>
            </p:cNvPr>
            <p:cNvSpPr>
              <a:spLocks/>
            </p:cNvSpPr>
            <p:nvPr/>
          </p:nvSpPr>
          <p:spPr bwMode="auto">
            <a:xfrm>
              <a:off x="2357" y="-665"/>
              <a:ext cx="79" cy="80"/>
            </a:xfrm>
            <a:custGeom>
              <a:avLst/>
              <a:gdLst>
                <a:gd name="T0" fmla="*/ 0 w 79"/>
                <a:gd name="T1" fmla="*/ 146 h 162"/>
                <a:gd name="T2" fmla="*/ 9 w 79"/>
                <a:gd name="T3" fmla="*/ 142 h 162"/>
                <a:gd name="T4" fmla="*/ 19 w 79"/>
                <a:gd name="T5" fmla="*/ 132 h 162"/>
                <a:gd name="T6" fmla="*/ 36 w 79"/>
                <a:gd name="T7" fmla="*/ 102 h 162"/>
                <a:gd name="T8" fmla="*/ 55 w 79"/>
                <a:gd name="T9" fmla="*/ 60 h 162"/>
                <a:gd name="T10" fmla="*/ 73 w 79"/>
                <a:gd name="T11" fmla="*/ 0 h 162"/>
                <a:gd name="T12" fmla="*/ 79 w 79"/>
                <a:gd name="T13" fmla="*/ 10 h 162"/>
                <a:gd name="T14" fmla="*/ 61 w 79"/>
                <a:gd name="T15" fmla="*/ 70 h 162"/>
                <a:gd name="T16" fmla="*/ 41 w 79"/>
                <a:gd name="T17" fmla="*/ 114 h 162"/>
                <a:gd name="T18" fmla="*/ 23 w 79"/>
                <a:gd name="T19" fmla="*/ 146 h 162"/>
                <a:gd name="T20" fmla="*/ 13 w 79"/>
                <a:gd name="T21" fmla="*/ 156 h 162"/>
                <a:gd name="T22" fmla="*/ 2 w 79"/>
                <a:gd name="T23" fmla="*/ 162 h 162"/>
                <a:gd name="T24" fmla="*/ 0 w 79"/>
                <a:gd name="T25" fmla="*/ 14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62">
                  <a:moveTo>
                    <a:pt x="0" y="146"/>
                  </a:moveTo>
                  <a:lnTo>
                    <a:pt x="9" y="142"/>
                  </a:lnTo>
                  <a:lnTo>
                    <a:pt x="19" y="132"/>
                  </a:lnTo>
                  <a:lnTo>
                    <a:pt x="36" y="102"/>
                  </a:lnTo>
                  <a:lnTo>
                    <a:pt x="55" y="60"/>
                  </a:lnTo>
                  <a:lnTo>
                    <a:pt x="73" y="0"/>
                  </a:lnTo>
                  <a:lnTo>
                    <a:pt x="79" y="10"/>
                  </a:lnTo>
                  <a:lnTo>
                    <a:pt x="61" y="70"/>
                  </a:lnTo>
                  <a:lnTo>
                    <a:pt x="41" y="114"/>
                  </a:lnTo>
                  <a:lnTo>
                    <a:pt x="23" y="146"/>
                  </a:lnTo>
                  <a:lnTo>
                    <a:pt x="13" y="156"/>
                  </a:lnTo>
                  <a:lnTo>
                    <a:pt x="2" y="162"/>
                  </a:lnTo>
                  <a:lnTo>
                    <a:pt x="0" y="1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609" name="Freeform 518">
              <a:extLst>
                <a:ext uri="{FF2B5EF4-FFF2-40B4-BE49-F238E27FC236}">
                  <a16:creationId xmlns:a16="http://schemas.microsoft.com/office/drawing/2014/main" xmlns="" id="{CA0ABCCB-3336-4983-8F6F-B51BFEBD81E5}"/>
                </a:ext>
              </a:extLst>
            </p:cNvPr>
            <p:cNvSpPr>
              <a:spLocks/>
            </p:cNvSpPr>
            <p:nvPr/>
          </p:nvSpPr>
          <p:spPr bwMode="auto">
            <a:xfrm>
              <a:off x="2352" y="-593"/>
              <a:ext cx="10" cy="10"/>
            </a:xfrm>
            <a:custGeom>
              <a:avLst/>
              <a:gdLst>
                <a:gd name="T0" fmla="*/ 2 w 10"/>
                <a:gd name="T1" fmla="*/ 6 h 20"/>
                <a:gd name="T2" fmla="*/ 0 w 10"/>
                <a:gd name="T3" fmla="*/ 20 h 20"/>
                <a:gd name="T4" fmla="*/ 7 w 10"/>
                <a:gd name="T5" fmla="*/ 16 h 20"/>
                <a:gd name="T6" fmla="*/ 5 w 10"/>
                <a:gd name="T7" fmla="*/ 0 h 20"/>
                <a:gd name="T8" fmla="*/ 10 w 10"/>
                <a:gd name="T9" fmla="*/ 10 h 20"/>
                <a:gd name="T10" fmla="*/ 2 w 10"/>
                <a:gd name="T11" fmla="*/ 6 h 20"/>
              </a:gdLst>
              <a:ahLst/>
              <a:cxnLst>
                <a:cxn ang="0">
                  <a:pos x="T0" y="T1"/>
                </a:cxn>
                <a:cxn ang="0">
                  <a:pos x="T2" y="T3"/>
                </a:cxn>
                <a:cxn ang="0">
                  <a:pos x="T4" y="T5"/>
                </a:cxn>
                <a:cxn ang="0">
                  <a:pos x="T6" y="T7"/>
                </a:cxn>
                <a:cxn ang="0">
                  <a:pos x="T8" y="T9"/>
                </a:cxn>
                <a:cxn ang="0">
                  <a:pos x="T10" y="T11"/>
                </a:cxn>
              </a:cxnLst>
              <a:rect l="0" t="0" r="r" b="b"/>
              <a:pathLst>
                <a:path w="10" h="20">
                  <a:moveTo>
                    <a:pt x="2" y="6"/>
                  </a:moveTo>
                  <a:lnTo>
                    <a:pt x="0" y="20"/>
                  </a:lnTo>
                  <a:lnTo>
                    <a:pt x="7" y="16"/>
                  </a:lnTo>
                  <a:lnTo>
                    <a:pt x="5" y="0"/>
                  </a:lnTo>
                  <a:lnTo>
                    <a:pt x="10" y="10"/>
                  </a:lnTo>
                  <a:lnTo>
                    <a:pt x="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610" name="Freeform 519">
              <a:extLst>
                <a:ext uri="{FF2B5EF4-FFF2-40B4-BE49-F238E27FC236}">
                  <a16:creationId xmlns:a16="http://schemas.microsoft.com/office/drawing/2014/main" xmlns="" id="{818C4B0F-53A5-488E-B292-E8AF73931591}"/>
                </a:ext>
              </a:extLst>
            </p:cNvPr>
            <p:cNvSpPr>
              <a:spLocks/>
            </p:cNvSpPr>
            <p:nvPr/>
          </p:nvSpPr>
          <p:spPr bwMode="auto">
            <a:xfrm>
              <a:off x="2353" y="-726"/>
              <a:ext cx="83" cy="66"/>
            </a:xfrm>
            <a:custGeom>
              <a:avLst/>
              <a:gdLst>
                <a:gd name="T0" fmla="*/ 77 w 83"/>
                <a:gd name="T1" fmla="*/ 132 h 132"/>
                <a:gd name="T2" fmla="*/ 57 w 83"/>
                <a:gd name="T3" fmla="*/ 82 h 132"/>
                <a:gd name="T4" fmla="*/ 37 w 83"/>
                <a:gd name="T5" fmla="*/ 44 h 132"/>
                <a:gd name="T6" fmla="*/ 17 w 83"/>
                <a:gd name="T7" fmla="*/ 22 h 132"/>
                <a:gd name="T8" fmla="*/ 9 w 83"/>
                <a:gd name="T9" fmla="*/ 16 h 132"/>
                <a:gd name="T10" fmla="*/ 0 w 83"/>
                <a:gd name="T11" fmla="*/ 14 h 132"/>
                <a:gd name="T12" fmla="*/ 0 w 83"/>
                <a:gd name="T13" fmla="*/ 0 h 132"/>
                <a:gd name="T14" fmla="*/ 11 w 83"/>
                <a:gd name="T15" fmla="*/ 2 h 132"/>
                <a:gd name="T16" fmla="*/ 21 w 83"/>
                <a:gd name="T17" fmla="*/ 8 h 132"/>
                <a:gd name="T18" fmla="*/ 42 w 83"/>
                <a:gd name="T19" fmla="*/ 32 h 132"/>
                <a:gd name="T20" fmla="*/ 62 w 83"/>
                <a:gd name="T21" fmla="*/ 70 h 132"/>
                <a:gd name="T22" fmla="*/ 83 w 83"/>
                <a:gd name="T23" fmla="*/ 122 h 132"/>
                <a:gd name="T24" fmla="*/ 77 w 83"/>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132">
                  <a:moveTo>
                    <a:pt x="77" y="132"/>
                  </a:moveTo>
                  <a:lnTo>
                    <a:pt x="57" y="82"/>
                  </a:lnTo>
                  <a:lnTo>
                    <a:pt x="37" y="44"/>
                  </a:lnTo>
                  <a:lnTo>
                    <a:pt x="17" y="22"/>
                  </a:lnTo>
                  <a:lnTo>
                    <a:pt x="9" y="16"/>
                  </a:lnTo>
                  <a:lnTo>
                    <a:pt x="0" y="14"/>
                  </a:lnTo>
                  <a:lnTo>
                    <a:pt x="0" y="0"/>
                  </a:lnTo>
                  <a:lnTo>
                    <a:pt x="11" y="2"/>
                  </a:lnTo>
                  <a:lnTo>
                    <a:pt x="21" y="8"/>
                  </a:lnTo>
                  <a:lnTo>
                    <a:pt x="42" y="32"/>
                  </a:lnTo>
                  <a:lnTo>
                    <a:pt x="62" y="70"/>
                  </a:lnTo>
                  <a:lnTo>
                    <a:pt x="83" y="122"/>
                  </a:lnTo>
                  <a:lnTo>
                    <a:pt x="77" y="1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611" name="Freeform 520">
              <a:extLst>
                <a:ext uri="{FF2B5EF4-FFF2-40B4-BE49-F238E27FC236}">
                  <a16:creationId xmlns:a16="http://schemas.microsoft.com/office/drawing/2014/main" xmlns="" id="{BF3C0FFE-087B-4D05-86D0-BBD91BB980F2}"/>
                </a:ext>
              </a:extLst>
            </p:cNvPr>
            <p:cNvSpPr>
              <a:spLocks/>
            </p:cNvSpPr>
            <p:nvPr/>
          </p:nvSpPr>
          <p:spPr bwMode="auto">
            <a:xfrm>
              <a:off x="2430" y="-665"/>
              <a:ext cx="8" cy="5"/>
            </a:xfrm>
            <a:custGeom>
              <a:avLst/>
              <a:gdLst>
                <a:gd name="T0" fmla="*/ 6 w 8"/>
                <a:gd name="T1" fmla="*/ 10 h 10"/>
                <a:gd name="T2" fmla="*/ 8 w 8"/>
                <a:gd name="T3" fmla="*/ 4 h 10"/>
                <a:gd name="T4" fmla="*/ 6 w 8"/>
                <a:gd name="T5" fmla="*/ 0 h 10"/>
                <a:gd name="T6" fmla="*/ 0 w 8"/>
                <a:gd name="T7" fmla="*/ 10 h 10"/>
                <a:gd name="T8" fmla="*/ 0 w 8"/>
                <a:gd name="T9" fmla="*/ 0 h 10"/>
                <a:gd name="T10" fmla="*/ 6 w 8"/>
                <a:gd name="T11" fmla="*/ 10 h 10"/>
              </a:gdLst>
              <a:ahLst/>
              <a:cxnLst>
                <a:cxn ang="0">
                  <a:pos x="T0" y="T1"/>
                </a:cxn>
                <a:cxn ang="0">
                  <a:pos x="T2" y="T3"/>
                </a:cxn>
                <a:cxn ang="0">
                  <a:pos x="T4" y="T5"/>
                </a:cxn>
                <a:cxn ang="0">
                  <a:pos x="T6" y="T7"/>
                </a:cxn>
                <a:cxn ang="0">
                  <a:pos x="T8" y="T9"/>
                </a:cxn>
                <a:cxn ang="0">
                  <a:pos x="T10" y="T11"/>
                </a:cxn>
              </a:cxnLst>
              <a:rect l="0" t="0" r="r" b="b"/>
              <a:pathLst>
                <a:path w="8" h="10">
                  <a:moveTo>
                    <a:pt x="6" y="10"/>
                  </a:moveTo>
                  <a:lnTo>
                    <a:pt x="8" y="4"/>
                  </a:lnTo>
                  <a:lnTo>
                    <a:pt x="6" y="0"/>
                  </a:lnTo>
                  <a:lnTo>
                    <a:pt x="0" y="10"/>
                  </a:lnTo>
                  <a:lnTo>
                    <a:pt x="0" y="0"/>
                  </a:lnTo>
                  <a:lnTo>
                    <a:pt x="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612" name="Freeform 521">
              <a:extLst>
                <a:ext uri="{FF2B5EF4-FFF2-40B4-BE49-F238E27FC236}">
                  <a16:creationId xmlns:a16="http://schemas.microsoft.com/office/drawing/2014/main" xmlns="" id="{78361628-2F18-4FE6-B914-8BDD347D3B05}"/>
                </a:ext>
              </a:extLst>
            </p:cNvPr>
            <p:cNvSpPr>
              <a:spLocks/>
            </p:cNvSpPr>
            <p:nvPr/>
          </p:nvSpPr>
          <p:spPr bwMode="auto">
            <a:xfrm>
              <a:off x="2348" y="-727"/>
              <a:ext cx="9" cy="8"/>
            </a:xfrm>
            <a:custGeom>
              <a:avLst/>
              <a:gdLst>
                <a:gd name="T0" fmla="*/ 5 w 9"/>
                <a:gd name="T1" fmla="*/ 2 h 16"/>
                <a:gd name="T2" fmla="*/ 0 w 9"/>
                <a:gd name="T3" fmla="*/ 0 h 16"/>
                <a:gd name="T4" fmla="*/ 1 w 9"/>
                <a:gd name="T5" fmla="*/ 10 h 16"/>
                <a:gd name="T6" fmla="*/ 9 w 9"/>
                <a:gd name="T7" fmla="*/ 6 h 16"/>
                <a:gd name="T8" fmla="*/ 5 w 9"/>
                <a:gd name="T9" fmla="*/ 16 h 16"/>
                <a:gd name="T10" fmla="*/ 5 w 9"/>
                <a:gd name="T11" fmla="*/ 2 h 16"/>
              </a:gdLst>
              <a:ahLst/>
              <a:cxnLst>
                <a:cxn ang="0">
                  <a:pos x="T0" y="T1"/>
                </a:cxn>
                <a:cxn ang="0">
                  <a:pos x="T2" y="T3"/>
                </a:cxn>
                <a:cxn ang="0">
                  <a:pos x="T4" y="T5"/>
                </a:cxn>
                <a:cxn ang="0">
                  <a:pos x="T6" y="T7"/>
                </a:cxn>
                <a:cxn ang="0">
                  <a:pos x="T8" y="T9"/>
                </a:cxn>
                <a:cxn ang="0">
                  <a:pos x="T10" y="T11"/>
                </a:cxn>
              </a:cxnLst>
              <a:rect l="0" t="0" r="r" b="b"/>
              <a:pathLst>
                <a:path w="9" h="16">
                  <a:moveTo>
                    <a:pt x="5" y="2"/>
                  </a:moveTo>
                  <a:lnTo>
                    <a:pt x="0" y="0"/>
                  </a:lnTo>
                  <a:lnTo>
                    <a:pt x="1" y="10"/>
                  </a:lnTo>
                  <a:lnTo>
                    <a:pt x="9" y="6"/>
                  </a:lnTo>
                  <a:lnTo>
                    <a:pt x="5" y="16"/>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613" name="Freeform 522">
              <a:extLst>
                <a:ext uri="{FF2B5EF4-FFF2-40B4-BE49-F238E27FC236}">
                  <a16:creationId xmlns:a16="http://schemas.microsoft.com/office/drawing/2014/main" xmlns="" id="{65F087E2-AD4D-4A8F-8549-162C05905D01}"/>
                </a:ext>
              </a:extLst>
            </p:cNvPr>
            <p:cNvSpPr>
              <a:spLocks/>
            </p:cNvSpPr>
            <p:nvPr/>
          </p:nvSpPr>
          <p:spPr bwMode="auto">
            <a:xfrm>
              <a:off x="2349" y="-380"/>
              <a:ext cx="23" cy="136"/>
            </a:xfrm>
            <a:custGeom>
              <a:avLst/>
              <a:gdLst>
                <a:gd name="T0" fmla="*/ 8 w 23"/>
                <a:gd name="T1" fmla="*/ 0 h 274"/>
                <a:gd name="T2" fmla="*/ 18 w 23"/>
                <a:gd name="T3" fmla="*/ 70 h 274"/>
                <a:gd name="T4" fmla="*/ 23 w 23"/>
                <a:gd name="T5" fmla="*/ 142 h 274"/>
                <a:gd name="T6" fmla="*/ 23 w 23"/>
                <a:gd name="T7" fmla="*/ 176 h 274"/>
                <a:gd name="T8" fmla="*/ 22 w 23"/>
                <a:gd name="T9" fmla="*/ 210 h 274"/>
                <a:gd name="T10" fmla="*/ 18 w 23"/>
                <a:gd name="T11" fmla="*/ 244 h 274"/>
                <a:gd name="T12" fmla="*/ 13 w 23"/>
                <a:gd name="T13" fmla="*/ 274 h 274"/>
                <a:gd name="T14" fmla="*/ 5 w 23"/>
                <a:gd name="T15" fmla="*/ 270 h 274"/>
                <a:gd name="T16" fmla="*/ 10 w 23"/>
                <a:gd name="T17" fmla="*/ 240 h 274"/>
                <a:gd name="T18" fmla="*/ 14 w 23"/>
                <a:gd name="T19" fmla="*/ 208 h 274"/>
                <a:gd name="T20" fmla="*/ 15 w 23"/>
                <a:gd name="T21" fmla="*/ 176 h 274"/>
                <a:gd name="T22" fmla="*/ 15 w 23"/>
                <a:gd name="T23" fmla="*/ 144 h 274"/>
                <a:gd name="T24" fmla="*/ 10 w 23"/>
                <a:gd name="T25" fmla="*/ 74 h 274"/>
                <a:gd name="T26" fmla="*/ 0 w 23"/>
                <a:gd name="T27" fmla="*/ 4 h 274"/>
                <a:gd name="T28" fmla="*/ 8 w 23"/>
                <a:gd name="T29"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274">
                  <a:moveTo>
                    <a:pt x="8" y="0"/>
                  </a:moveTo>
                  <a:lnTo>
                    <a:pt x="18" y="70"/>
                  </a:lnTo>
                  <a:lnTo>
                    <a:pt x="23" y="142"/>
                  </a:lnTo>
                  <a:lnTo>
                    <a:pt x="23" y="176"/>
                  </a:lnTo>
                  <a:lnTo>
                    <a:pt x="22" y="210"/>
                  </a:lnTo>
                  <a:lnTo>
                    <a:pt x="18" y="244"/>
                  </a:lnTo>
                  <a:lnTo>
                    <a:pt x="13" y="274"/>
                  </a:lnTo>
                  <a:lnTo>
                    <a:pt x="5" y="270"/>
                  </a:lnTo>
                  <a:lnTo>
                    <a:pt x="10" y="240"/>
                  </a:lnTo>
                  <a:lnTo>
                    <a:pt x="14" y="208"/>
                  </a:lnTo>
                  <a:lnTo>
                    <a:pt x="15" y="176"/>
                  </a:lnTo>
                  <a:lnTo>
                    <a:pt x="15" y="144"/>
                  </a:lnTo>
                  <a:lnTo>
                    <a:pt x="10" y="74"/>
                  </a:lnTo>
                  <a:lnTo>
                    <a:pt x="0" y="4"/>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614" name="Freeform 523">
              <a:extLst>
                <a:ext uri="{FF2B5EF4-FFF2-40B4-BE49-F238E27FC236}">
                  <a16:creationId xmlns:a16="http://schemas.microsoft.com/office/drawing/2014/main" xmlns="" id="{AAB96B75-E0F5-42A4-88DC-C3D72CBA0096}"/>
                </a:ext>
              </a:extLst>
            </p:cNvPr>
            <p:cNvSpPr>
              <a:spLocks/>
            </p:cNvSpPr>
            <p:nvPr/>
          </p:nvSpPr>
          <p:spPr bwMode="auto">
            <a:xfrm>
              <a:off x="2357" y="-321"/>
              <a:ext cx="79" cy="80"/>
            </a:xfrm>
            <a:custGeom>
              <a:avLst/>
              <a:gdLst>
                <a:gd name="T0" fmla="*/ 0 w 79"/>
                <a:gd name="T1" fmla="*/ 146 h 162"/>
                <a:gd name="T2" fmla="*/ 9 w 79"/>
                <a:gd name="T3" fmla="*/ 142 h 162"/>
                <a:gd name="T4" fmla="*/ 19 w 79"/>
                <a:gd name="T5" fmla="*/ 132 h 162"/>
                <a:gd name="T6" fmla="*/ 36 w 79"/>
                <a:gd name="T7" fmla="*/ 102 h 162"/>
                <a:gd name="T8" fmla="*/ 55 w 79"/>
                <a:gd name="T9" fmla="*/ 60 h 162"/>
                <a:gd name="T10" fmla="*/ 73 w 79"/>
                <a:gd name="T11" fmla="*/ 0 h 162"/>
                <a:gd name="T12" fmla="*/ 79 w 79"/>
                <a:gd name="T13" fmla="*/ 10 h 162"/>
                <a:gd name="T14" fmla="*/ 61 w 79"/>
                <a:gd name="T15" fmla="*/ 70 h 162"/>
                <a:gd name="T16" fmla="*/ 41 w 79"/>
                <a:gd name="T17" fmla="*/ 114 h 162"/>
                <a:gd name="T18" fmla="*/ 23 w 79"/>
                <a:gd name="T19" fmla="*/ 146 h 162"/>
                <a:gd name="T20" fmla="*/ 13 w 79"/>
                <a:gd name="T21" fmla="*/ 156 h 162"/>
                <a:gd name="T22" fmla="*/ 2 w 79"/>
                <a:gd name="T23" fmla="*/ 162 h 162"/>
                <a:gd name="T24" fmla="*/ 0 w 79"/>
                <a:gd name="T25" fmla="*/ 14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62">
                  <a:moveTo>
                    <a:pt x="0" y="146"/>
                  </a:moveTo>
                  <a:lnTo>
                    <a:pt x="9" y="142"/>
                  </a:lnTo>
                  <a:lnTo>
                    <a:pt x="19" y="132"/>
                  </a:lnTo>
                  <a:lnTo>
                    <a:pt x="36" y="102"/>
                  </a:lnTo>
                  <a:lnTo>
                    <a:pt x="55" y="60"/>
                  </a:lnTo>
                  <a:lnTo>
                    <a:pt x="73" y="0"/>
                  </a:lnTo>
                  <a:lnTo>
                    <a:pt x="79" y="10"/>
                  </a:lnTo>
                  <a:lnTo>
                    <a:pt x="61" y="70"/>
                  </a:lnTo>
                  <a:lnTo>
                    <a:pt x="41" y="114"/>
                  </a:lnTo>
                  <a:lnTo>
                    <a:pt x="23" y="146"/>
                  </a:lnTo>
                  <a:lnTo>
                    <a:pt x="13" y="156"/>
                  </a:lnTo>
                  <a:lnTo>
                    <a:pt x="2" y="162"/>
                  </a:lnTo>
                  <a:lnTo>
                    <a:pt x="0" y="1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615" name="Freeform 524">
              <a:extLst>
                <a:ext uri="{FF2B5EF4-FFF2-40B4-BE49-F238E27FC236}">
                  <a16:creationId xmlns:a16="http://schemas.microsoft.com/office/drawing/2014/main" xmlns="" id="{1C8760CC-DDFF-4513-A066-E1B8A686DA5E}"/>
                </a:ext>
              </a:extLst>
            </p:cNvPr>
            <p:cNvSpPr>
              <a:spLocks/>
            </p:cNvSpPr>
            <p:nvPr/>
          </p:nvSpPr>
          <p:spPr bwMode="auto">
            <a:xfrm>
              <a:off x="2352" y="-249"/>
              <a:ext cx="10" cy="10"/>
            </a:xfrm>
            <a:custGeom>
              <a:avLst/>
              <a:gdLst>
                <a:gd name="T0" fmla="*/ 2 w 10"/>
                <a:gd name="T1" fmla="*/ 6 h 20"/>
                <a:gd name="T2" fmla="*/ 0 w 10"/>
                <a:gd name="T3" fmla="*/ 20 h 20"/>
                <a:gd name="T4" fmla="*/ 7 w 10"/>
                <a:gd name="T5" fmla="*/ 16 h 20"/>
                <a:gd name="T6" fmla="*/ 5 w 10"/>
                <a:gd name="T7" fmla="*/ 0 h 20"/>
                <a:gd name="T8" fmla="*/ 10 w 10"/>
                <a:gd name="T9" fmla="*/ 10 h 20"/>
                <a:gd name="T10" fmla="*/ 2 w 10"/>
                <a:gd name="T11" fmla="*/ 6 h 20"/>
              </a:gdLst>
              <a:ahLst/>
              <a:cxnLst>
                <a:cxn ang="0">
                  <a:pos x="T0" y="T1"/>
                </a:cxn>
                <a:cxn ang="0">
                  <a:pos x="T2" y="T3"/>
                </a:cxn>
                <a:cxn ang="0">
                  <a:pos x="T4" y="T5"/>
                </a:cxn>
                <a:cxn ang="0">
                  <a:pos x="T6" y="T7"/>
                </a:cxn>
                <a:cxn ang="0">
                  <a:pos x="T8" y="T9"/>
                </a:cxn>
                <a:cxn ang="0">
                  <a:pos x="T10" y="T11"/>
                </a:cxn>
              </a:cxnLst>
              <a:rect l="0" t="0" r="r" b="b"/>
              <a:pathLst>
                <a:path w="10" h="20">
                  <a:moveTo>
                    <a:pt x="2" y="6"/>
                  </a:moveTo>
                  <a:lnTo>
                    <a:pt x="0" y="20"/>
                  </a:lnTo>
                  <a:lnTo>
                    <a:pt x="7" y="16"/>
                  </a:lnTo>
                  <a:lnTo>
                    <a:pt x="5" y="0"/>
                  </a:lnTo>
                  <a:lnTo>
                    <a:pt x="10" y="10"/>
                  </a:lnTo>
                  <a:lnTo>
                    <a:pt x="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616" name="Freeform 525">
              <a:extLst>
                <a:ext uri="{FF2B5EF4-FFF2-40B4-BE49-F238E27FC236}">
                  <a16:creationId xmlns:a16="http://schemas.microsoft.com/office/drawing/2014/main" xmlns="" id="{716FE40E-4E11-4BA5-BE0B-59C696C70CB5}"/>
                </a:ext>
              </a:extLst>
            </p:cNvPr>
            <p:cNvSpPr>
              <a:spLocks/>
            </p:cNvSpPr>
            <p:nvPr/>
          </p:nvSpPr>
          <p:spPr bwMode="auto">
            <a:xfrm>
              <a:off x="2353" y="-382"/>
              <a:ext cx="83" cy="66"/>
            </a:xfrm>
            <a:custGeom>
              <a:avLst/>
              <a:gdLst>
                <a:gd name="T0" fmla="*/ 77 w 83"/>
                <a:gd name="T1" fmla="*/ 132 h 132"/>
                <a:gd name="T2" fmla="*/ 57 w 83"/>
                <a:gd name="T3" fmla="*/ 82 h 132"/>
                <a:gd name="T4" fmla="*/ 37 w 83"/>
                <a:gd name="T5" fmla="*/ 44 h 132"/>
                <a:gd name="T6" fmla="*/ 17 w 83"/>
                <a:gd name="T7" fmla="*/ 22 h 132"/>
                <a:gd name="T8" fmla="*/ 9 w 83"/>
                <a:gd name="T9" fmla="*/ 16 h 132"/>
                <a:gd name="T10" fmla="*/ 0 w 83"/>
                <a:gd name="T11" fmla="*/ 14 h 132"/>
                <a:gd name="T12" fmla="*/ 0 w 83"/>
                <a:gd name="T13" fmla="*/ 0 h 132"/>
                <a:gd name="T14" fmla="*/ 11 w 83"/>
                <a:gd name="T15" fmla="*/ 2 h 132"/>
                <a:gd name="T16" fmla="*/ 21 w 83"/>
                <a:gd name="T17" fmla="*/ 8 h 132"/>
                <a:gd name="T18" fmla="*/ 42 w 83"/>
                <a:gd name="T19" fmla="*/ 32 h 132"/>
                <a:gd name="T20" fmla="*/ 62 w 83"/>
                <a:gd name="T21" fmla="*/ 70 h 132"/>
                <a:gd name="T22" fmla="*/ 83 w 83"/>
                <a:gd name="T23" fmla="*/ 122 h 132"/>
                <a:gd name="T24" fmla="*/ 77 w 83"/>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132">
                  <a:moveTo>
                    <a:pt x="77" y="132"/>
                  </a:moveTo>
                  <a:lnTo>
                    <a:pt x="57" y="82"/>
                  </a:lnTo>
                  <a:lnTo>
                    <a:pt x="37" y="44"/>
                  </a:lnTo>
                  <a:lnTo>
                    <a:pt x="17" y="22"/>
                  </a:lnTo>
                  <a:lnTo>
                    <a:pt x="9" y="16"/>
                  </a:lnTo>
                  <a:lnTo>
                    <a:pt x="0" y="14"/>
                  </a:lnTo>
                  <a:lnTo>
                    <a:pt x="0" y="0"/>
                  </a:lnTo>
                  <a:lnTo>
                    <a:pt x="11" y="2"/>
                  </a:lnTo>
                  <a:lnTo>
                    <a:pt x="21" y="8"/>
                  </a:lnTo>
                  <a:lnTo>
                    <a:pt x="42" y="32"/>
                  </a:lnTo>
                  <a:lnTo>
                    <a:pt x="62" y="70"/>
                  </a:lnTo>
                  <a:lnTo>
                    <a:pt x="83" y="122"/>
                  </a:lnTo>
                  <a:lnTo>
                    <a:pt x="77" y="1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617" name="Freeform 526">
              <a:extLst>
                <a:ext uri="{FF2B5EF4-FFF2-40B4-BE49-F238E27FC236}">
                  <a16:creationId xmlns:a16="http://schemas.microsoft.com/office/drawing/2014/main" xmlns="" id="{1C098FA7-2FBF-4106-8083-919C69587A08}"/>
                </a:ext>
              </a:extLst>
            </p:cNvPr>
            <p:cNvSpPr>
              <a:spLocks/>
            </p:cNvSpPr>
            <p:nvPr/>
          </p:nvSpPr>
          <p:spPr bwMode="auto">
            <a:xfrm>
              <a:off x="2430" y="-321"/>
              <a:ext cx="8" cy="5"/>
            </a:xfrm>
            <a:custGeom>
              <a:avLst/>
              <a:gdLst>
                <a:gd name="T0" fmla="*/ 6 w 8"/>
                <a:gd name="T1" fmla="*/ 10 h 10"/>
                <a:gd name="T2" fmla="*/ 8 w 8"/>
                <a:gd name="T3" fmla="*/ 4 h 10"/>
                <a:gd name="T4" fmla="*/ 6 w 8"/>
                <a:gd name="T5" fmla="*/ 0 h 10"/>
                <a:gd name="T6" fmla="*/ 0 w 8"/>
                <a:gd name="T7" fmla="*/ 10 h 10"/>
                <a:gd name="T8" fmla="*/ 0 w 8"/>
                <a:gd name="T9" fmla="*/ 0 h 10"/>
                <a:gd name="T10" fmla="*/ 6 w 8"/>
                <a:gd name="T11" fmla="*/ 10 h 10"/>
              </a:gdLst>
              <a:ahLst/>
              <a:cxnLst>
                <a:cxn ang="0">
                  <a:pos x="T0" y="T1"/>
                </a:cxn>
                <a:cxn ang="0">
                  <a:pos x="T2" y="T3"/>
                </a:cxn>
                <a:cxn ang="0">
                  <a:pos x="T4" y="T5"/>
                </a:cxn>
                <a:cxn ang="0">
                  <a:pos x="T6" y="T7"/>
                </a:cxn>
                <a:cxn ang="0">
                  <a:pos x="T8" y="T9"/>
                </a:cxn>
                <a:cxn ang="0">
                  <a:pos x="T10" y="T11"/>
                </a:cxn>
              </a:cxnLst>
              <a:rect l="0" t="0" r="r" b="b"/>
              <a:pathLst>
                <a:path w="8" h="10">
                  <a:moveTo>
                    <a:pt x="6" y="10"/>
                  </a:moveTo>
                  <a:lnTo>
                    <a:pt x="8" y="4"/>
                  </a:lnTo>
                  <a:lnTo>
                    <a:pt x="6" y="0"/>
                  </a:lnTo>
                  <a:lnTo>
                    <a:pt x="0" y="10"/>
                  </a:lnTo>
                  <a:lnTo>
                    <a:pt x="0" y="0"/>
                  </a:lnTo>
                  <a:lnTo>
                    <a:pt x="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618" name="Freeform 527">
              <a:extLst>
                <a:ext uri="{FF2B5EF4-FFF2-40B4-BE49-F238E27FC236}">
                  <a16:creationId xmlns:a16="http://schemas.microsoft.com/office/drawing/2014/main" xmlns="" id="{44F314D7-9903-416C-9973-92A8AD061549}"/>
                </a:ext>
              </a:extLst>
            </p:cNvPr>
            <p:cNvSpPr>
              <a:spLocks/>
            </p:cNvSpPr>
            <p:nvPr/>
          </p:nvSpPr>
          <p:spPr bwMode="auto">
            <a:xfrm>
              <a:off x="2348" y="-383"/>
              <a:ext cx="9" cy="8"/>
            </a:xfrm>
            <a:custGeom>
              <a:avLst/>
              <a:gdLst>
                <a:gd name="T0" fmla="*/ 5 w 9"/>
                <a:gd name="T1" fmla="*/ 2 h 16"/>
                <a:gd name="T2" fmla="*/ 0 w 9"/>
                <a:gd name="T3" fmla="*/ 0 h 16"/>
                <a:gd name="T4" fmla="*/ 1 w 9"/>
                <a:gd name="T5" fmla="*/ 10 h 16"/>
                <a:gd name="T6" fmla="*/ 9 w 9"/>
                <a:gd name="T7" fmla="*/ 6 h 16"/>
                <a:gd name="T8" fmla="*/ 5 w 9"/>
                <a:gd name="T9" fmla="*/ 16 h 16"/>
                <a:gd name="T10" fmla="*/ 5 w 9"/>
                <a:gd name="T11" fmla="*/ 2 h 16"/>
              </a:gdLst>
              <a:ahLst/>
              <a:cxnLst>
                <a:cxn ang="0">
                  <a:pos x="T0" y="T1"/>
                </a:cxn>
                <a:cxn ang="0">
                  <a:pos x="T2" y="T3"/>
                </a:cxn>
                <a:cxn ang="0">
                  <a:pos x="T4" y="T5"/>
                </a:cxn>
                <a:cxn ang="0">
                  <a:pos x="T6" y="T7"/>
                </a:cxn>
                <a:cxn ang="0">
                  <a:pos x="T8" y="T9"/>
                </a:cxn>
                <a:cxn ang="0">
                  <a:pos x="T10" y="T11"/>
                </a:cxn>
              </a:cxnLst>
              <a:rect l="0" t="0" r="r" b="b"/>
              <a:pathLst>
                <a:path w="9" h="16">
                  <a:moveTo>
                    <a:pt x="5" y="2"/>
                  </a:moveTo>
                  <a:lnTo>
                    <a:pt x="0" y="0"/>
                  </a:lnTo>
                  <a:lnTo>
                    <a:pt x="1" y="10"/>
                  </a:lnTo>
                  <a:lnTo>
                    <a:pt x="9" y="6"/>
                  </a:lnTo>
                  <a:lnTo>
                    <a:pt x="5" y="16"/>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619" name="Rectangle 528">
              <a:extLst>
                <a:ext uri="{FF2B5EF4-FFF2-40B4-BE49-F238E27FC236}">
                  <a16:creationId xmlns:a16="http://schemas.microsoft.com/office/drawing/2014/main" xmlns="" id="{639272DD-9BCC-4CBB-82D0-1A702342550F}"/>
                </a:ext>
              </a:extLst>
            </p:cNvPr>
            <p:cNvSpPr>
              <a:spLocks noChangeArrowheads="1"/>
            </p:cNvSpPr>
            <p:nvPr/>
          </p:nvSpPr>
          <p:spPr bwMode="auto">
            <a:xfrm>
              <a:off x="1967" y="-366"/>
              <a:ext cx="7" cy="1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620" name="Freeform 529">
              <a:extLst>
                <a:ext uri="{FF2B5EF4-FFF2-40B4-BE49-F238E27FC236}">
                  <a16:creationId xmlns:a16="http://schemas.microsoft.com/office/drawing/2014/main" xmlns="" id="{AABE8701-6552-446B-927D-90EDC9F07A8A}"/>
                </a:ext>
              </a:extLst>
            </p:cNvPr>
            <p:cNvSpPr>
              <a:spLocks/>
            </p:cNvSpPr>
            <p:nvPr/>
          </p:nvSpPr>
          <p:spPr bwMode="auto">
            <a:xfrm>
              <a:off x="1970" y="-303"/>
              <a:ext cx="66" cy="82"/>
            </a:xfrm>
            <a:custGeom>
              <a:avLst/>
              <a:gdLst>
                <a:gd name="T0" fmla="*/ 0 w 66"/>
                <a:gd name="T1" fmla="*/ 149 h 163"/>
                <a:gd name="T2" fmla="*/ 6 w 66"/>
                <a:gd name="T3" fmla="*/ 147 h 163"/>
                <a:gd name="T4" fmla="*/ 12 w 66"/>
                <a:gd name="T5" fmla="*/ 146 h 163"/>
                <a:gd name="T6" fmla="*/ 18 w 66"/>
                <a:gd name="T7" fmla="*/ 142 h 163"/>
                <a:gd name="T8" fmla="*/ 23 w 66"/>
                <a:gd name="T9" fmla="*/ 138 h 163"/>
                <a:gd name="T10" fmla="*/ 28 w 66"/>
                <a:gd name="T11" fmla="*/ 132 h 163"/>
                <a:gd name="T12" fmla="*/ 33 w 66"/>
                <a:gd name="T13" fmla="*/ 126 h 163"/>
                <a:gd name="T14" fmla="*/ 38 w 66"/>
                <a:gd name="T15" fmla="*/ 118 h 163"/>
                <a:gd name="T16" fmla="*/ 42 w 66"/>
                <a:gd name="T17" fmla="*/ 108 h 163"/>
                <a:gd name="T18" fmla="*/ 46 w 66"/>
                <a:gd name="T19" fmla="*/ 98 h 163"/>
                <a:gd name="T20" fmla="*/ 50 w 66"/>
                <a:gd name="T21" fmla="*/ 88 h 163"/>
                <a:gd name="T22" fmla="*/ 53 w 66"/>
                <a:gd name="T23" fmla="*/ 76 h 163"/>
                <a:gd name="T24" fmla="*/ 55 w 66"/>
                <a:gd name="T25" fmla="*/ 62 h 163"/>
                <a:gd name="T26" fmla="*/ 57 w 66"/>
                <a:gd name="T27" fmla="*/ 50 h 163"/>
                <a:gd name="T28" fmla="*/ 58 w 66"/>
                <a:gd name="T29" fmla="*/ 34 h 163"/>
                <a:gd name="T30" fmla="*/ 59 w 66"/>
                <a:gd name="T31" fmla="*/ 18 h 163"/>
                <a:gd name="T32" fmla="*/ 59 w 66"/>
                <a:gd name="T33" fmla="*/ 0 h 163"/>
                <a:gd name="T34" fmla="*/ 66 w 66"/>
                <a:gd name="T35" fmla="*/ 0 h 163"/>
                <a:gd name="T36" fmla="*/ 66 w 66"/>
                <a:gd name="T37" fmla="*/ 18 h 163"/>
                <a:gd name="T38" fmla="*/ 65 w 66"/>
                <a:gd name="T39" fmla="*/ 36 h 163"/>
                <a:gd name="T40" fmla="*/ 64 w 66"/>
                <a:gd name="T41" fmla="*/ 52 h 163"/>
                <a:gd name="T42" fmla="*/ 62 w 66"/>
                <a:gd name="T43" fmla="*/ 68 h 163"/>
                <a:gd name="T44" fmla="*/ 59 w 66"/>
                <a:gd name="T45" fmla="*/ 82 h 163"/>
                <a:gd name="T46" fmla="*/ 56 w 66"/>
                <a:gd name="T47" fmla="*/ 96 h 163"/>
                <a:gd name="T48" fmla="*/ 52 w 66"/>
                <a:gd name="T49" fmla="*/ 108 h 163"/>
                <a:gd name="T50" fmla="*/ 48 w 66"/>
                <a:gd name="T51" fmla="*/ 118 h 163"/>
                <a:gd name="T52" fmla="*/ 43 w 66"/>
                <a:gd name="T53" fmla="*/ 128 h 163"/>
                <a:gd name="T54" fmla="*/ 38 w 66"/>
                <a:gd name="T55" fmla="*/ 138 h 163"/>
                <a:gd name="T56" fmla="*/ 32 w 66"/>
                <a:gd name="T57" fmla="*/ 144 h 163"/>
                <a:gd name="T58" fmla="*/ 26 w 66"/>
                <a:gd name="T59" fmla="*/ 149 h 163"/>
                <a:gd name="T60" fmla="*/ 20 w 66"/>
                <a:gd name="T61" fmla="*/ 155 h 163"/>
                <a:gd name="T62" fmla="*/ 14 w 66"/>
                <a:gd name="T63" fmla="*/ 159 h 163"/>
                <a:gd name="T64" fmla="*/ 7 w 66"/>
                <a:gd name="T65" fmla="*/ 161 h 163"/>
                <a:gd name="T66" fmla="*/ 1 w 66"/>
                <a:gd name="T67" fmla="*/ 163 h 163"/>
                <a:gd name="T68" fmla="*/ 0 w 66"/>
                <a:gd name="T69" fmla="*/ 149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 h="163">
                  <a:moveTo>
                    <a:pt x="0" y="149"/>
                  </a:moveTo>
                  <a:lnTo>
                    <a:pt x="6" y="147"/>
                  </a:lnTo>
                  <a:lnTo>
                    <a:pt x="12" y="146"/>
                  </a:lnTo>
                  <a:lnTo>
                    <a:pt x="18" y="142"/>
                  </a:lnTo>
                  <a:lnTo>
                    <a:pt x="23" y="138"/>
                  </a:lnTo>
                  <a:lnTo>
                    <a:pt x="28" y="132"/>
                  </a:lnTo>
                  <a:lnTo>
                    <a:pt x="33" y="126"/>
                  </a:lnTo>
                  <a:lnTo>
                    <a:pt x="38" y="118"/>
                  </a:lnTo>
                  <a:lnTo>
                    <a:pt x="42" y="108"/>
                  </a:lnTo>
                  <a:lnTo>
                    <a:pt x="46" y="98"/>
                  </a:lnTo>
                  <a:lnTo>
                    <a:pt x="50" y="88"/>
                  </a:lnTo>
                  <a:lnTo>
                    <a:pt x="53" y="76"/>
                  </a:lnTo>
                  <a:lnTo>
                    <a:pt x="55" y="62"/>
                  </a:lnTo>
                  <a:lnTo>
                    <a:pt x="57" y="50"/>
                  </a:lnTo>
                  <a:lnTo>
                    <a:pt x="58" y="34"/>
                  </a:lnTo>
                  <a:lnTo>
                    <a:pt x="59" y="18"/>
                  </a:lnTo>
                  <a:lnTo>
                    <a:pt x="59" y="0"/>
                  </a:lnTo>
                  <a:lnTo>
                    <a:pt x="66" y="0"/>
                  </a:lnTo>
                  <a:lnTo>
                    <a:pt x="66" y="18"/>
                  </a:lnTo>
                  <a:lnTo>
                    <a:pt x="65" y="36"/>
                  </a:lnTo>
                  <a:lnTo>
                    <a:pt x="64" y="52"/>
                  </a:lnTo>
                  <a:lnTo>
                    <a:pt x="62" y="68"/>
                  </a:lnTo>
                  <a:lnTo>
                    <a:pt x="59" y="82"/>
                  </a:lnTo>
                  <a:lnTo>
                    <a:pt x="56" y="96"/>
                  </a:lnTo>
                  <a:lnTo>
                    <a:pt x="52" y="108"/>
                  </a:lnTo>
                  <a:lnTo>
                    <a:pt x="48" y="118"/>
                  </a:lnTo>
                  <a:lnTo>
                    <a:pt x="43" y="128"/>
                  </a:lnTo>
                  <a:lnTo>
                    <a:pt x="38" y="138"/>
                  </a:lnTo>
                  <a:lnTo>
                    <a:pt x="32" y="144"/>
                  </a:lnTo>
                  <a:lnTo>
                    <a:pt x="26" y="149"/>
                  </a:lnTo>
                  <a:lnTo>
                    <a:pt x="20" y="155"/>
                  </a:lnTo>
                  <a:lnTo>
                    <a:pt x="14" y="159"/>
                  </a:lnTo>
                  <a:lnTo>
                    <a:pt x="7" y="161"/>
                  </a:lnTo>
                  <a:lnTo>
                    <a:pt x="1" y="163"/>
                  </a:lnTo>
                  <a:lnTo>
                    <a:pt x="0" y="1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621" name="Freeform 530">
              <a:extLst>
                <a:ext uri="{FF2B5EF4-FFF2-40B4-BE49-F238E27FC236}">
                  <a16:creationId xmlns:a16="http://schemas.microsoft.com/office/drawing/2014/main" xmlns="" id="{ED50D17C-3C35-4B3C-AE62-B452DC6AB481}"/>
                </a:ext>
              </a:extLst>
            </p:cNvPr>
            <p:cNvSpPr>
              <a:spLocks/>
            </p:cNvSpPr>
            <p:nvPr/>
          </p:nvSpPr>
          <p:spPr bwMode="auto">
            <a:xfrm>
              <a:off x="1967" y="-228"/>
              <a:ext cx="7" cy="8"/>
            </a:xfrm>
            <a:custGeom>
              <a:avLst/>
              <a:gdLst>
                <a:gd name="T0" fmla="*/ 0 w 7"/>
                <a:gd name="T1" fmla="*/ 6 h 16"/>
                <a:gd name="T2" fmla="*/ 0 w 7"/>
                <a:gd name="T3" fmla="*/ 16 h 16"/>
                <a:gd name="T4" fmla="*/ 4 w 7"/>
                <a:gd name="T5" fmla="*/ 14 h 16"/>
                <a:gd name="T6" fmla="*/ 3 w 7"/>
                <a:gd name="T7" fmla="*/ 0 h 16"/>
                <a:gd name="T8" fmla="*/ 7 w 7"/>
                <a:gd name="T9" fmla="*/ 6 h 16"/>
                <a:gd name="T10" fmla="*/ 0 w 7"/>
                <a:gd name="T11" fmla="*/ 6 h 16"/>
              </a:gdLst>
              <a:ahLst/>
              <a:cxnLst>
                <a:cxn ang="0">
                  <a:pos x="T0" y="T1"/>
                </a:cxn>
                <a:cxn ang="0">
                  <a:pos x="T2" y="T3"/>
                </a:cxn>
                <a:cxn ang="0">
                  <a:pos x="T4" y="T5"/>
                </a:cxn>
                <a:cxn ang="0">
                  <a:pos x="T6" y="T7"/>
                </a:cxn>
                <a:cxn ang="0">
                  <a:pos x="T8" y="T9"/>
                </a:cxn>
                <a:cxn ang="0">
                  <a:pos x="T10" y="T11"/>
                </a:cxn>
              </a:cxnLst>
              <a:rect l="0" t="0" r="r" b="b"/>
              <a:pathLst>
                <a:path w="7" h="16">
                  <a:moveTo>
                    <a:pt x="0" y="6"/>
                  </a:moveTo>
                  <a:lnTo>
                    <a:pt x="0" y="16"/>
                  </a:lnTo>
                  <a:lnTo>
                    <a:pt x="4" y="14"/>
                  </a:lnTo>
                  <a:lnTo>
                    <a:pt x="3" y="0"/>
                  </a:lnTo>
                  <a:lnTo>
                    <a:pt x="7" y="6"/>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622" name="Freeform 531">
              <a:extLst>
                <a:ext uri="{FF2B5EF4-FFF2-40B4-BE49-F238E27FC236}">
                  <a16:creationId xmlns:a16="http://schemas.microsoft.com/office/drawing/2014/main" xmlns="" id="{B07CDED1-20FF-414C-9D85-C0A2A74B8EB6}"/>
                </a:ext>
              </a:extLst>
            </p:cNvPr>
            <p:cNvSpPr>
              <a:spLocks/>
            </p:cNvSpPr>
            <p:nvPr/>
          </p:nvSpPr>
          <p:spPr bwMode="auto">
            <a:xfrm>
              <a:off x="1970" y="-369"/>
              <a:ext cx="66" cy="67"/>
            </a:xfrm>
            <a:custGeom>
              <a:avLst/>
              <a:gdLst>
                <a:gd name="T0" fmla="*/ 59 w 66"/>
                <a:gd name="T1" fmla="*/ 136 h 136"/>
                <a:gd name="T2" fmla="*/ 58 w 66"/>
                <a:gd name="T3" fmla="*/ 122 h 136"/>
                <a:gd name="T4" fmla="*/ 57 w 66"/>
                <a:gd name="T5" fmla="*/ 116 h 136"/>
                <a:gd name="T6" fmla="*/ 57 w 66"/>
                <a:gd name="T7" fmla="*/ 110 h 136"/>
                <a:gd name="T8" fmla="*/ 55 w 66"/>
                <a:gd name="T9" fmla="*/ 98 h 136"/>
                <a:gd name="T10" fmla="*/ 52 w 66"/>
                <a:gd name="T11" fmla="*/ 86 h 136"/>
                <a:gd name="T12" fmla="*/ 50 w 66"/>
                <a:gd name="T13" fmla="*/ 76 h 136"/>
                <a:gd name="T14" fmla="*/ 47 w 66"/>
                <a:gd name="T15" fmla="*/ 66 h 136"/>
                <a:gd name="T16" fmla="*/ 43 w 66"/>
                <a:gd name="T17" fmla="*/ 58 h 136"/>
                <a:gd name="T18" fmla="*/ 39 w 66"/>
                <a:gd name="T19" fmla="*/ 50 h 136"/>
                <a:gd name="T20" fmla="*/ 35 w 66"/>
                <a:gd name="T21" fmla="*/ 42 h 136"/>
                <a:gd name="T22" fmla="*/ 30 w 66"/>
                <a:gd name="T23" fmla="*/ 34 h 136"/>
                <a:gd name="T24" fmla="*/ 26 w 66"/>
                <a:gd name="T25" fmla="*/ 30 h 136"/>
                <a:gd name="T26" fmla="*/ 21 w 66"/>
                <a:gd name="T27" fmla="*/ 24 h 136"/>
                <a:gd name="T28" fmla="*/ 16 w 66"/>
                <a:gd name="T29" fmla="*/ 20 h 136"/>
                <a:gd name="T30" fmla="*/ 11 w 66"/>
                <a:gd name="T31" fmla="*/ 18 h 136"/>
                <a:gd name="T32" fmla="*/ 5 w 66"/>
                <a:gd name="T33" fmla="*/ 14 h 136"/>
                <a:gd name="T34" fmla="*/ 0 w 66"/>
                <a:gd name="T35" fmla="*/ 14 h 136"/>
                <a:gd name="T36" fmla="*/ 1 w 66"/>
                <a:gd name="T37" fmla="*/ 0 h 136"/>
                <a:gd name="T38" fmla="*/ 7 w 66"/>
                <a:gd name="T39" fmla="*/ 0 h 136"/>
                <a:gd name="T40" fmla="*/ 13 w 66"/>
                <a:gd name="T41" fmla="*/ 4 h 136"/>
                <a:gd name="T42" fmla="*/ 19 w 66"/>
                <a:gd name="T43" fmla="*/ 6 h 136"/>
                <a:gd name="T44" fmla="*/ 24 w 66"/>
                <a:gd name="T45" fmla="*/ 12 h 136"/>
                <a:gd name="T46" fmla="*/ 30 w 66"/>
                <a:gd name="T47" fmla="*/ 16 h 136"/>
                <a:gd name="T48" fmla="*/ 35 w 66"/>
                <a:gd name="T49" fmla="*/ 24 h 136"/>
                <a:gd name="T50" fmla="*/ 40 w 66"/>
                <a:gd name="T51" fmla="*/ 30 h 136"/>
                <a:gd name="T52" fmla="*/ 44 w 66"/>
                <a:gd name="T53" fmla="*/ 38 h 136"/>
                <a:gd name="T54" fmla="*/ 49 w 66"/>
                <a:gd name="T55" fmla="*/ 48 h 136"/>
                <a:gd name="T56" fmla="*/ 52 w 66"/>
                <a:gd name="T57" fmla="*/ 58 h 136"/>
                <a:gd name="T58" fmla="*/ 56 w 66"/>
                <a:gd name="T59" fmla="*/ 68 h 136"/>
                <a:gd name="T60" fmla="*/ 59 w 66"/>
                <a:gd name="T61" fmla="*/ 80 h 136"/>
                <a:gd name="T62" fmla="*/ 61 w 66"/>
                <a:gd name="T63" fmla="*/ 92 h 136"/>
                <a:gd name="T64" fmla="*/ 63 w 66"/>
                <a:gd name="T65" fmla="*/ 106 h 136"/>
                <a:gd name="T66" fmla="*/ 64 w 66"/>
                <a:gd name="T67" fmla="*/ 112 h 136"/>
                <a:gd name="T68" fmla="*/ 65 w 66"/>
                <a:gd name="T69" fmla="*/ 120 h 136"/>
                <a:gd name="T70" fmla="*/ 66 w 66"/>
                <a:gd name="T71" fmla="*/ 134 h 136"/>
                <a:gd name="T72" fmla="*/ 59 w 66"/>
                <a:gd name="T73"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6" h="136">
                  <a:moveTo>
                    <a:pt x="59" y="136"/>
                  </a:moveTo>
                  <a:lnTo>
                    <a:pt x="58" y="122"/>
                  </a:lnTo>
                  <a:lnTo>
                    <a:pt x="57" y="116"/>
                  </a:lnTo>
                  <a:lnTo>
                    <a:pt x="57" y="110"/>
                  </a:lnTo>
                  <a:lnTo>
                    <a:pt x="55" y="98"/>
                  </a:lnTo>
                  <a:lnTo>
                    <a:pt x="52" y="86"/>
                  </a:lnTo>
                  <a:lnTo>
                    <a:pt x="50" y="76"/>
                  </a:lnTo>
                  <a:lnTo>
                    <a:pt x="47" y="66"/>
                  </a:lnTo>
                  <a:lnTo>
                    <a:pt x="43" y="58"/>
                  </a:lnTo>
                  <a:lnTo>
                    <a:pt x="39" y="50"/>
                  </a:lnTo>
                  <a:lnTo>
                    <a:pt x="35" y="42"/>
                  </a:lnTo>
                  <a:lnTo>
                    <a:pt x="30" y="34"/>
                  </a:lnTo>
                  <a:lnTo>
                    <a:pt x="26" y="30"/>
                  </a:lnTo>
                  <a:lnTo>
                    <a:pt x="21" y="24"/>
                  </a:lnTo>
                  <a:lnTo>
                    <a:pt x="16" y="20"/>
                  </a:lnTo>
                  <a:lnTo>
                    <a:pt x="11" y="18"/>
                  </a:lnTo>
                  <a:lnTo>
                    <a:pt x="5" y="14"/>
                  </a:lnTo>
                  <a:lnTo>
                    <a:pt x="0" y="14"/>
                  </a:lnTo>
                  <a:lnTo>
                    <a:pt x="1" y="0"/>
                  </a:lnTo>
                  <a:lnTo>
                    <a:pt x="7" y="0"/>
                  </a:lnTo>
                  <a:lnTo>
                    <a:pt x="13" y="4"/>
                  </a:lnTo>
                  <a:lnTo>
                    <a:pt x="19" y="6"/>
                  </a:lnTo>
                  <a:lnTo>
                    <a:pt x="24" y="12"/>
                  </a:lnTo>
                  <a:lnTo>
                    <a:pt x="30" y="16"/>
                  </a:lnTo>
                  <a:lnTo>
                    <a:pt x="35" y="24"/>
                  </a:lnTo>
                  <a:lnTo>
                    <a:pt x="40" y="30"/>
                  </a:lnTo>
                  <a:lnTo>
                    <a:pt x="44" y="38"/>
                  </a:lnTo>
                  <a:lnTo>
                    <a:pt x="49" y="48"/>
                  </a:lnTo>
                  <a:lnTo>
                    <a:pt x="52" y="58"/>
                  </a:lnTo>
                  <a:lnTo>
                    <a:pt x="56" y="68"/>
                  </a:lnTo>
                  <a:lnTo>
                    <a:pt x="59" y="80"/>
                  </a:lnTo>
                  <a:lnTo>
                    <a:pt x="61" y="92"/>
                  </a:lnTo>
                  <a:lnTo>
                    <a:pt x="63" y="106"/>
                  </a:lnTo>
                  <a:lnTo>
                    <a:pt x="64" y="112"/>
                  </a:lnTo>
                  <a:lnTo>
                    <a:pt x="65" y="120"/>
                  </a:lnTo>
                  <a:lnTo>
                    <a:pt x="66" y="134"/>
                  </a:lnTo>
                  <a:lnTo>
                    <a:pt x="59"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623" name="Freeform 532">
              <a:extLst>
                <a:ext uri="{FF2B5EF4-FFF2-40B4-BE49-F238E27FC236}">
                  <a16:creationId xmlns:a16="http://schemas.microsoft.com/office/drawing/2014/main" xmlns="" id="{C47AF18A-8AD8-4D6E-BBE3-9BD31586FF28}"/>
                </a:ext>
              </a:extLst>
            </p:cNvPr>
            <p:cNvSpPr>
              <a:spLocks/>
            </p:cNvSpPr>
            <p:nvPr/>
          </p:nvSpPr>
          <p:spPr bwMode="auto">
            <a:xfrm>
              <a:off x="2029" y="-303"/>
              <a:ext cx="7" cy="1"/>
            </a:xfrm>
            <a:custGeom>
              <a:avLst/>
              <a:gdLst>
                <a:gd name="T0" fmla="*/ 7 w 7"/>
                <a:gd name="T1" fmla="*/ 0 h 2"/>
                <a:gd name="T2" fmla="*/ 0 w 7"/>
                <a:gd name="T3" fmla="*/ 2 h 2"/>
                <a:gd name="T4" fmla="*/ 0 w 7"/>
                <a:gd name="T5" fmla="*/ 0 h 2"/>
                <a:gd name="T6" fmla="*/ 7 w 7"/>
                <a:gd name="T7" fmla="*/ 0 h 2"/>
              </a:gdLst>
              <a:ahLst/>
              <a:cxnLst>
                <a:cxn ang="0">
                  <a:pos x="T0" y="T1"/>
                </a:cxn>
                <a:cxn ang="0">
                  <a:pos x="T2" y="T3"/>
                </a:cxn>
                <a:cxn ang="0">
                  <a:pos x="T4" y="T5"/>
                </a:cxn>
                <a:cxn ang="0">
                  <a:pos x="T6" y="T7"/>
                </a:cxn>
              </a:cxnLst>
              <a:rect l="0" t="0" r="r" b="b"/>
              <a:pathLst>
                <a:path w="7" h="2">
                  <a:moveTo>
                    <a:pt x="7" y="0"/>
                  </a:moveTo>
                  <a:lnTo>
                    <a:pt x="0" y="2"/>
                  </a:lnTo>
                  <a:lnTo>
                    <a:pt x="0" y="0"/>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624" name="Freeform 533">
              <a:extLst>
                <a:ext uri="{FF2B5EF4-FFF2-40B4-BE49-F238E27FC236}">
                  <a16:creationId xmlns:a16="http://schemas.microsoft.com/office/drawing/2014/main" xmlns="" id="{39A0F008-AF50-4734-9527-8D1391E44641}"/>
                </a:ext>
              </a:extLst>
            </p:cNvPr>
            <p:cNvSpPr>
              <a:spLocks/>
            </p:cNvSpPr>
            <p:nvPr/>
          </p:nvSpPr>
          <p:spPr bwMode="auto">
            <a:xfrm>
              <a:off x="1967" y="-369"/>
              <a:ext cx="7" cy="7"/>
            </a:xfrm>
            <a:custGeom>
              <a:avLst/>
              <a:gdLst>
                <a:gd name="T0" fmla="*/ 4 w 7"/>
                <a:gd name="T1" fmla="*/ 0 h 14"/>
                <a:gd name="T2" fmla="*/ 0 w 7"/>
                <a:gd name="T3" fmla="*/ 0 h 14"/>
                <a:gd name="T4" fmla="*/ 0 w 7"/>
                <a:gd name="T5" fmla="*/ 6 h 14"/>
                <a:gd name="T6" fmla="*/ 7 w 7"/>
                <a:gd name="T7" fmla="*/ 6 h 14"/>
                <a:gd name="T8" fmla="*/ 3 w 7"/>
                <a:gd name="T9" fmla="*/ 14 h 14"/>
                <a:gd name="T10" fmla="*/ 4 w 7"/>
                <a:gd name="T11" fmla="*/ 0 h 14"/>
              </a:gdLst>
              <a:ahLst/>
              <a:cxnLst>
                <a:cxn ang="0">
                  <a:pos x="T0" y="T1"/>
                </a:cxn>
                <a:cxn ang="0">
                  <a:pos x="T2" y="T3"/>
                </a:cxn>
                <a:cxn ang="0">
                  <a:pos x="T4" y="T5"/>
                </a:cxn>
                <a:cxn ang="0">
                  <a:pos x="T6" y="T7"/>
                </a:cxn>
                <a:cxn ang="0">
                  <a:pos x="T8" y="T9"/>
                </a:cxn>
                <a:cxn ang="0">
                  <a:pos x="T10" y="T11"/>
                </a:cxn>
              </a:cxnLst>
              <a:rect l="0" t="0" r="r" b="b"/>
              <a:pathLst>
                <a:path w="7" h="14">
                  <a:moveTo>
                    <a:pt x="4" y="0"/>
                  </a:moveTo>
                  <a:lnTo>
                    <a:pt x="0" y="0"/>
                  </a:lnTo>
                  <a:lnTo>
                    <a:pt x="0" y="6"/>
                  </a:lnTo>
                  <a:lnTo>
                    <a:pt x="7" y="6"/>
                  </a:lnTo>
                  <a:lnTo>
                    <a:pt x="3" y="14"/>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625" name="Rectangle 534">
              <a:extLst>
                <a:ext uri="{FF2B5EF4-FFF2-40B4-BE49-F238E27FC236}">
                  <a16:creationId xmlns:a16="http://schemas.microsoft.com/office/drawing/2014/main" xmlns="" id="{0B6EDDCF-AB33-4CDA-88C6-F584AD941851}"/>
                </a:ext>
              </a:extLst>
            </p:cNvPr>
            <p:cNvSpPr>
              <a:spLocks noChangeArrowheads="1"/>
            </p:cNvSpPr>
            <p:nvPr/>
          </p:nvSpPr>
          <p:spPr bwMode="auto">
            <a:xfrm>
              <a:off x="1962" y="-740"/>
              <a:ext cx="7" cy="13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626" name="Freeform 535">
              <a:extLst>
                <a:ext uri="{FF2B5EF4-FFF2-40B4-BE49-F238E27FC236}">
                  <a16:creationId xmlns:a16="http://schemas.microsoft.com/office/drawing/2014/main" xmlns="" id="{0536CB23-D745-4C34-8A38-5F2F028B676D}"/>
                </a:ext>
              </a:extLst>
            </p:cNvPr>
            <p:cNvSpPr>
              <a:spLocks/>
            </p:cNvSpPr>
            <p:nvPr/>
          </p:nvSpPr>
          <p:spPr bwMode="auto">
            <a:xfrm>
              <a:off x="1965" y="-678"/>
              <a:ext cx="67" cy="78"/>
            </a:xfrm>
            <a:custGeom>
              <a:avLst/>
              <a:gdLst>
                <a:gd name="T0" fmla="*/ 0 w 67"/>
                <a:gd name="T1" fmla="*/ 142 h 158"/>
                <a:gd name="T2" fmla="*/ 6 w 67"/>
                <a:gd name="T3" fmla="*/ 142 h 158"/>
                <a:gd name="T4" fmla="*/ 12 w 67"/>
                <a:gd name="T5" fmla="*/ 140 h 158"/>
                <a:gd name="T6" fmla="*/ 18 w 67"/>
                <a:gd name="T7" fmla="*/ 136 h 158"/>
                <a:gd name="T8" fmla="*/ 24 w 67"/>
                <a:gd name="T9" fmla="*/ 132 h 158"/>
                <a:gd name="T10" fmla="*/ 29 w 67"/>
                <a:gd name="T11" fmla="*/ 126 h 158"/>
                <a:gd name="T12" fmla="*/ 34 w 67"/>
                <a:gd name="T13" fmla="*/ 120 h 158"/>
                <a:gd name="T14" fmla="*/ 39 w 67"/>
                <a:gd name="T15" fmla="*/ 112 h 158"/>
                <a:gd name="T16" fmla="*/ 43 w 67"/>
                <a:gd name="T17" fmla="*/ 104 h 158"/>
                <a:gd name="T18" fmla="*/ 47 w 67"/>
                <a:gd name="T19" fmla="*/ 94 h 158"/>
                <a:gd name="T20" fmla="*/ 51 w 67"/>
                <a:gd name="T21" fmla="*/ 84 h 158"/>
                <a:gd name="T22" fmla="*/ 54 w 67"/>
                <a:gd name="T23" fmla="*/ 72 h 158"/>
                <a:gd name="T24" fmla="*/ 56 w 67"/>
                <a:gd name="T25" fmla="*/ 60 h 158"/>
                <a:gd name="T26" fmla="*/ 58 w 67"/>
                <a:gd name="T27" fmla="*/ 46 h 158"/>
                <a:gd name="T28" fmla="*/ 59 w 67"/>
                <a:gd name="T29" fmla="*/ 32 h 158"/>
                <a:gd name="T30" fmla="*/ 60 w 67"/>
                <a:gd name="T31" fmla="*/ 16 h 158"/>
                <a:gd name="T32" fmla="*/ 60 w 67"/>
                <a:gd name="T33" fmla="*/ 0 h 158"/>
                <a:gd name="T34" fmla="*/ 67 w 67"/>
                <a:gd name="T35" fmla="*/ 0 h 158"/>
                <a:gd name="T36" fmla="*/ 67 w 67"/>
                <a:gd name="T37" fmla="*/ 18 h 158"/>
                <a:gd name="T38" fmla="*/ 66 w 67"/>
                <a:gd name="T39" fmla="*/ 34 h 158"/>
                <a:gd name="T40" fmla="*/ 65 w 67"/>
                <a:gd name="T41" fmla="*/ 50 h 158"/>
                <a:gd name="T42" fmla="*/ 63 w 67"/>
                <a:gd name="T43" fmla="*/ 64 h 158"/>
                <a:gd name="T44" fmla="*/ 60 w 67"/>
                <a:gd name="T45" fmla="*/ 78 h 158"/>
                <a:gd name="T46" fmla="*/ 57 w 67"/>
                <a:gd name="T47" fmla="*/ 92 h 158"/>
                <a:gd name="T48" fmla="*/ 53 w 67"/>
                <a:gd name="T49" fmla="*/ 104 h 158"/>
                <a:gd name="T50" fmla="*/ 48 w 67"/>
                <a:gd name="T51" fmla="*/ 114 h 158"/>
                <a:gd name="T52" fmla="*/ 43 w 67"/>
                <a:gd name="T53" fmla="*/ 124 h 158"/>
                <a:gd name="T54" fmla="*/ 38 w 67"/>
                <a:gd name="T55" fmla="*/ 132 h 158"/>
                <a:gd name="T56" fmla="*/ 33 w 67"/>
                <a:gd name="T57" fmla="*/ 138 h 158"/>
                <a:gd name="T58" fmla="*/ 27 w 67"/>
                <a:gd name="T59" fmla="*/ 144 h 158"/>
                <a:gd name="T60" fmla="*/ 20 w 67"/>
                <a:gd name="T61" fmla="*/ 150 h 158"/>
                <a:gd name="T62" fmla="*/ 14 w 67"/>
                <a:gd name="T63" fmla="*/ 154 h 158"/>
                <a:gd name="T64" fmla="*/ 7 w 67"/>
                <a:gd name="T65" fmla="*/ 156 h 158"/>
                <a:gd name="T66" fmla="*/ 1 w 67"/>
                <a:gd name="T67" fmla="*/ 158 h 158"/>
                <a:gd name="T68" fmla="*/ 0 w 67"/>
                <a:gd name="T69" fmla="*/ 1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158">
                  <a:moveTo>
                    <a:pt x="0" y="142"/>
                  </a:moveTo>
                  <a:lnTo>
                    <a:pt x="6" y="142"/>
                  </a:lnTo>
                  <a:lnTo>
                    <a:pt x="12" y="140"/>
                  </a:lnTo>
                  <a:lnTo>
                    <a:pt x="18" y="136"/>
                  </a:lnTo>
                  <a:lnTo>
                    <a:pt x="24" y="132"/>
                  </a:lnTo>
                  <a:lnTo>
                    <a:pt x="29" y="126"/>
                  </a:lnTo>
                  <a:lnTo>
                    <a:pt x="34" y="120"/>
                  </a:lnTo>
                  <a:lnTo>
                    <a:pt x="39" y="112"/>
                  </a:lnTo>
                  <a:lnTo>
                    <a:pt x="43" y="104"/>
                  </a:lnTo>
                  <a:lnTo>
                    <a:pt x="47" y="94"/>
                  </a:lnTo>
                  <a:lnTo>
                    <a:pt x="51" y="84"/>
                  </a:lnTo>
                  <a:lnTo>
                    <a:pt x="54" y="72"/>
                  </a:lnTo>
                  <a:lnTo>
                    <a:pt x="56" y="60"/>
                  </a:lnTo>
                  <a:lnTo>
                    <a:pt x="58" y="46"/>
                  </a:lnTo>
                  <a:lnTo>
                    <a:pt x="59" y="32"/>
                  </a:lnTo>
                  <a:lnTo>
                    <a:pt x="60" y="16"/>
                  </a:lnTo>
                  <a:lnTo>
                    <a:pt x="60" y="0"/>
                  </a:lnTo>
                  <a:lnTo>
                    <a:pt x="67" y="0"/>
                  </a:lnTo>
                  <a:lnTo>
                    <a:pt x="67" y="18"/>
                  </a:lnTo>
                  <a:lnTo>
                    <a:pt x="66" y="34"/>
                  </a:lnTo>
                  <a:lnTo>
                    <a:pt x="65" y="50"/>
                  </a:lnTo>
                  <a:lnTo>
                    <a:pt x="63" y="64"/>
                  </a:lnTo>
                  <a:lnTo>
                    <a:pt x="60" y="78"/>
                  </a:lnTo>
                  <a:lnTo>
                    <a:pt x="57" y="92"/>
                  </a:lnTo>
                  <a:lnTo>
                    <a:pt x="53" y="104"/>
                  </a:lnTo>
                  <a:lnTo>
                    <a:pt x="48" y="114"/>
                  </a:lnTo>
                  <a:lnTo>
                    <a:pt x="43" y="124"/>
                  </a:lnTo>
                  <a:lnTo>
                    <a:pt x="38" y="132"/>
                  </a:lnTo>
                  <a:lnTo>
                    <a:pt x="33" y="138"/>
                  </a:lnTo>
                  <a:lnTo>
                    <a:pt x="27" y="144"/>
                  </a:lnTo>
                  <a:lnTo>
                    <a:pt x="20" y="150"/>
                  </a:lnTo>
                  <a:lnTo>
                    <a:pt x="14" y="154"/>
                  </a:lnTo>
                  <a:lnTo>
                    <a:pt x="7" y="156"/>
                  </a:lnTo>
                  <a:lnTo>
                    <a:pt x="1" y="158"/>
                  </a:lnTo>
                  <a:lnTo>
                    <a:pt x="0" y="1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627" name="Freeform 536">
              <a:extLst>
                <a:ext uri="{FF2B5EF4-FFF2-40B4-BE49-F238E27FC236}">
                  <a16:creationId xmlns:a16="http://schemas.microsoft.com/office/drawing/2014/main" xmlns="" id="{3BF28726-E873-479B-9E14-CFD4EA10BAA1}"/>
                </a:ext>
              </a:extLst>
            </p:cNvPr>
            <p:cNvSpPr>
              <a:spLocks/>
            </p:cNvSpPr>
            <p:nvPr/>
          </p:nvSpPr>
          <p:spPr bwMode="auto">
            <a:xfrm>
              <a:off x="1962" y="-608"/>
              <a:ext cx="7" cy="8"/>
            </a:xfrm>
            <a:custGeom>
              <a:avLst/>
              <a:gdLst>
                <a:gd name="T0" fmla="*/ 0 w 7"/>
                <a:gd name="T1" fmla="*/ 8 h 16"/>
                <a:gd name="T2" fmla="*/ 0 w 7"/>
                <a:gd name="T3" fmla="*/ 16 h 16"/>
                <a:gd name="T4" fmla="*/ 4 w 7"/>
                <a:gd name="T5" fmla="*/ 16 h 16"/>
                <a:gd name="T6" fmla="*/ 3 w 7"/>
                <a:gd name="T7" fmla="*/ 0 h 16"/>
                <a:gd name="T8" fmla="*/ 7 w 7"/>
                <a:gd name="T9" fmla="*/ 8 h 16"/>
                <a:gd name="T10" fmla="*/ 0 w 7"/>
                <a:gd name="T11" fmla="*/ 8 h 16"/>
              </a:gdLst>
              <a:ahLst/>
              <a:cxnLst>
                <a:cxn ang="0">
                  <a:pos x="T0" y="T1"/>
                </a:cxn>
                <a:cxn ang="0">
                  <a:pos x="T2" y="T3"/>
                </a:cxn>
                <a:cxn ang="0">
                  <a:pos x="T4" y="T5"/>
                </a:cxn>
                <a:cxn ang="0">
                  <a:pos x="T6" y="T7"/>
                </a:cxn>
                <a:cxn ang="0">
                  <a:pos x="T8" y="T9"/>
                </a:cxn>
                <a:cxn ang="0">
                  <a:pos x="T10" y="T11"/>
                </a:cxn>
              </a:cxnLst>
              <a:rect l="0" t="0" r="r" b="b"/>
              <a:pathLst>
                <a:path w="7" h="16">
                  <a:moveTo>
                    <a:pt x="0" y="8"/>
                  </a:moveTo>
                  <a:lnTo>
                    <a:pt x="0" y="16"/>
                  </a:lnTo>
                  <a:lnTo>
                    <a:pt x="4" y="16"/>
                  </a:lnTo>
                  <a:lnTo>
                    <a:pt x="3" y="0"/>
                  </a:lnTo>
                  <a:lnTo>
                    <a:pt x="7" y="8"/>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628" name="Freeform 537">
              <a:extLst>
                <a:ext uri="{FF2B5EF4-FFF2-40B4-BE49-F238E27FC236}">
                  <a16:creationId xmlns:a16="http://schemas.microsoft.com/office/drawing/2014/main" xmlns="" id="{B52C38EA-2084-4B5D-B6D9-5A5C5F504555}"/>
                </a:ext>
              </a:extLst>
            </p:cNvPr>
            <p:cNvSpPr>
              <a:spLocks/>
            </p:cNvSpPr>
            <p:nvPr/>
          </p:nvSpPr>
          <p:spPr bwMode="auto">
            <a:xfrm>
              <a:off x="1965" y="-743"/>
              <a:ext cx="67" cy="65"/>
            </a:xfrm>
            <a:custGeom>
              <a:avLst/>
              <a:gdLst>
                <a:gd name="T0" fmla="*/ 60 w 67"/>
                <a:gd name="T1" fmla="*/ 130 h 130"/>
                <a:gd name="T2" fmla="*/ 59 w 67"/>
                <a:gd name="T3" fmla="*/ 118 h 130"/>
                <a:gd name="T4" fmla="*/ 57 w 67"/>
                <a:gd name="T5" fmla="*/ 106 h 130"/>
                <a:gd name="T6" fmla="*/ 55 w 67"/>
                <a:gd name="T7" fmla="*/ 94 h 130"/>
                <a:gd name="T8" fmla="*/ 53 w 67"/>
                <a:gd name="T9" fmla="*/ 84 h 130"/>
                <a:gd name="T10" fmla="*/ 50 w 67"/>
                <a:gd name="T11" fmla="*/ 74 h 130"/>
                <a:gd name="T12" fmla="*/ 47 w 67"/>
                <a:gd name="T13" fmla="*/ 64 h 130"/>
                <a:gd name="T14" fmla="*/ 44 w 67"/>
                <a:gd name="T15" fmla="*/ 56 h 130"/>
                <a:gd name="T16" fmla="*/ 40 w 67"/>
                <a:gd name="T17" fmla="*/ 48 h 130"/>
                <a:gd name="T18" fmla="*/ 36 w 67"/>
                <a:gd name="T19" fmla="*/ 40 h 130"/>
                <a:gd name="T20" fmla="*/ 31 w 67"/>
                <a:gd name="T21" fmla="*/ 34 h 130"/>
                <a:gd name="T22" fmla="*/ 26 w 67"/>
                <a:gd name="T23" fmla="*/ 28 h 130"/>
                <a:gd name="T24" fmla="*/ 21 w 67"/>
                <a:gd name="T25" fmla="*/ 24 h 130"/>
                <a:gd name="T26" fmla="*/ 16 w 67"/>
                <a:gd name="T27" fmla="*/ 20 h 130"/>
                <a:gd name="T28" fmla="*/ 11 w 67"/>
                <a:gd name="T29" fmla="*/ 18 h 130"/>
                <a:gd name="T30" fmla="*/ 6 w 67"/>
                <a:gd name="T31" fmla="*/ 16 h 130"/>
                <a:gd name="T32" fmla="*/ 0 w 67"/>
                <a:gd name="T33" fmla="*/ 14 h 130"/>
                <a:gd name="T34" fmla="*/ 1 w 67"/>
                <a:gd name="T35" fmla="*/ 0 h 130"/>
                <a:gd name="T36" fmla="*/ 7 w 67"/>
                <a:gd name="T37" fmla="*/ 2 h 130"/>
                <a:gd name="T38" fmla="*/ 13 w 67"/>
                <a:gd name="T39" fmla="*/ 4 h 130"/>
                <a:gd name="T40" fmla="*/ 19 w 67"/>
                <a:gd name="T41" fmla="*/ 6 h 130"/>
                <a:gd name="T42" fmla="*/ 24 w 67"/>
                <a:gd name="T43" fmla="*/ 12 h 130"/>
                <a:gd name="T44" fmla="*/ 30 w 67"/>
                <a:gd name="T45" fmla="*/ 16 h 130"/>
                <a:gd name="T46" fmla="*/ 35 w 67"/>
                <a:gd name="T47" fmla="*/ 22 h 130"/>
                <a:gd name="T48" fmla="*/ 40 w 67"/>
                <a:gd name="T49" fmla="*/ 30 h 130"/>
                <a:gd name="T50" fmla="*/ 45 w 67"/>
                <a:gd name="T51" fmla="*/ 38 h 130"/>
                <a:gd name="T52" fmla="*/ 49 w 67"/>
                <a:gd name="T53" fmla="*/ 46 h 130"/>
                <a:gd name="T54" fmla="*/ 53 w 67"/>
                <a:gd name="T55" fmla="*/ 56 h 130"/>
                <a:gd name="T56" fmla="*/ 56 w 67"/>
                <a:gd name="T57" fmla="*/ 66 h 130"/>
                <a:gd name="T58" fmla="*/ 60 w 67"/>
                <a:gd name="T59" fmla="*/ 78 h 130"/>
                <a:gd name="T60" fmla="*/ 62 w 67"/>
                <a:gd name="T61" fmla="*/ 90 h 130"/>
                <a:gd name="T62" fmla="*/ 64 w 67"/>
                <a:gd name="T63" fmla="*/ 102 h 130"/>
                <a:gd name="T64" fmla="*/ 66 w 67"/>
                <a:gd name="T65" fmla="*/ 114 h 130"/>
                <a:gd name="T66" fmla="*/ 67 w 67"/>
                <a:gd name="T67" fmla="*/ 128 h 130"/>
                <a:gd name="T68" fmla="*/ 60 w 67"/>
                <a:gd name="T6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130">
                  <a:moveTo>
                    <a:pt x="60" y="130"/>
                  </a:moveTo>
                  <a:lnTo>
                    <a:pt x="59" y="118"/>
                  </a:lnTo>
                  <a:lnTo>
                    <a:pt x="57" y="106"/>
                  </a:lnTo>
                  <a:lnTo>
                    <a:pt x="55" y="94"/>
                  </a:lnTo>
                  <a:lnTo>
                    <a:pt x="53" y="84"/>
                  </a:lnTo>
                  <a:lnTo>
                    <a:pt x="50" y="74"/>
                  </a:lnTo>
                  <a:lnTo>
                    <a:pt x="47" y="64"/>
                  </a:lnTo>
                  <a:lnTo>
                    <a:pt x="44" y="56"/>
                  </a:lnTo>
                  <a:lnTo>
                    <a:pt x="40" y="48"/>
                  </a:lnTo>
                  <a:lnTo>
                    <a:pt x="36" y="40"/>
                  </a:lnTo>
                  <a:lnTo>
                    <a:pt x="31" y="34"/>
                  </a:lnTo>
                  <a:lnTo>
                    <a:pt x="26" y="28"/>
                  </a:lnTo>
                  <a:lnTo>
                    <a:pt x="21" y="24"/>
                  </a:lnTo>
                  <a:lnTo>
                    <a:pt x="16" y="20"/>
                  </a:lnTo>
                  <a:lnTo>
                    <a:pt x="11" y="18"/>
                  </a:lnTo>
                  <a:lnTo>
                    <a:pt x="6" y="16"/>
                  </a:lnTo>
                  <a:lnTo>
                    <a:pt x="0" y="14"/>
                  </a:lnTo>
                  <a:lnTo>
                    <a:pt x="1" y="0"/>
                  </a:lnTo>
                  <a:lnTo>
                    <a:pt x="7" y="2"/>
                  </a:lnTo>
                  <a:lnTo>
                    <a:pt x="13" y="4"/>
                  </a:lnTo>
                  <a:lnTo>
                    <a:pt x="19" y="6"/>
                  </a:lnTo>
                  <a:lnTo>
                    <a:pt x="24" y="12"/>
                  </a:lnTo>
                  <a:lnTo>
                    <a:pt x="30" y="16"/>
                  </a:lnTo>
                  <a:lnTo>
                    <a:pt x="35" y="22"/>
                  </a:lnTo>
                  <a:lnTo>
                    <a:pt x="40" y="30"/>
                  </a:lnTo>
                  <a:lnTo>
                    <a:pt x="45" y="38"/>
                  </a:lnTo>
                  <a:lnTo>
                    <a:pt x="49" y="46"/>
                  </a:lnTo>
                  <a:lnTo>
                    <a:pt x="53" y="56"/>
                  </a:lnTo>
                  <a:lnTo>
                    <a:pt x="56" y="66"/>
                  </a:lnTo>
                  <a:lnTo>
                    <a:pt x="60" y="78"/>
                  </a:lnTo>
                  <a:lnTo>
                    <a:pt x="62" y="90"/>
                  </a:lnTo>
                  <a:lnTo>
                    <a:pt x="64" y="102"/>
                  </a:lnTo>
                  <a:lnTo>
                    <a:pt x="66" y="114"/>
                  </a:lnTo>
                  <a:lnTo>
                    <a:pt x="67" y="128"/>
                  </a:lnTo>
                  <a:lnTo>
                    <a:pt x="60" y="1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629" name="Freeform 538">
              <a:extLst>
                <a:ext uri="{FF2B5EF4-FFF2-40B4-BE49-F238E27FC236}">
                  <a16:creationId xmlns:a16="http://schemas.microsoft.com/office/drawing/2014/main" xmlns="" id="{8C23D94F-456D-4663-A377-919ED279CBA0}"/>
                </a:ext>
              </a:extLst>
            </p:cNvPr>
            <p:cNvSpPr>
              <a:spLocks/>
            </p:cNvSpPr>
            <p:nvPr/>
          </p:nvSpPr>
          <p:spPr bwMode="auto">
            <a:xfrm>
              <a:off x="2025" y="-679"/>
              <a:ext cx="7" cy="1"/>
            </a:xfrm>
            <a:custGeom>
              <a:avLst/>
              <a:gdLst>
                <a:gd name="T0" fmla="*/ 7 w 7"/>
                <a:gd name="T1" fmla="*/ 2 h 2"/>
                <a:gd name="T2" fmla="*/ 7 w 7"/>
                <a:gd name="T3" fmla="*/ 0 h 2"/>
                <a:gd name="T4" fmla="*/ 0 w 7"/>
                <a:gd name="T5" fmla="*/ 2 h 2"/>
                <a:gd name="T6" fmla="*/ 7 w 7"/>
                <a:gd name="T7" fmla="*/ 2 h 2"/>
              </a:gdLst>
              <a:ahLst/>
              <a:cxnLst>
                <a:cxn ang="0">
                  <a:pos x="T0" y="T1"/>
                </a:cxn>
                <a:cxn ang="0">
                  <a:pos x="T2" y="T3"/>
                </a:cxn>
                <a:cxn ang="0">
                  <a:pos x="T4" y="T5"/>
                </a:cxn>
                <a:cxn ang="0">
                  <a:pos x="T6" y="T7"/>
                </a:cxn>
              </a:cxnLst>
              <a:rect l="0" t="0" r="r" b="b"/>
              <a:pathLst>
                <a:path w="7" h="2">
                  <a:moveTo>
                    <a:pt x="7" y="2"/>
                  </a:moveTo>
                  <a:lnTo>
                    <a:pt x="7" y="0"/>
                  </a:lnTo>
                  <a:lnTo>
                    <a:pt x="0" y="2"/>
                  </a:lnTo>
                  <a:lnTo>
                    <a:pt x="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630" name="Freeform 539">
              <a:extLst>
                <a:ext uri="{FF2B5EF4-FFF2-40B4-BE49-F238E27FC236}">
                  <a16:creationId xmlns:a16="http://schemas.microsoft.com/office/drawing/2014/main" xmlns="" id="{B4CCB262-F437-4C77-9402-41E996E6C4FF}"/>
                </a:ext>
              </a:extLst>
            </p:cNvPr>
            <p:cNvSpPr>
              <a:spLocks/>
            </p:cNvSpPr>
            <p:nvPr/>
          </p:nvSpPr>
          <p:spPr bwMode="auto">
            <a:xfrm>
              <a:off x="1962" y="-743"/>
              <a:ext cx="7" cy="7"/>
            </a:xfrm>
            <a:custGeom>
              <a:avLst/>
              <a:gdLst>
                <a:gd name="T0" fmla="*/ 4 w 7"/>
                <a:gd name="T1" fmla="*/ 0 h 14"/>
                <a:gd name="T2" fmla="*/ 0 w 7"/>
                <a:gd name="T3" fmla="*/ 0 h 14"/>
                <a:gd name="T4" fmla="*/ 0 w 7"/>
                <a:gd name="T5" fmla="*/ 6 h 14"/>
                <a:gd name="T6" fmla="*/ 7 w 7"/>
                <a:gd name="T7" fmla="*/ 6 h 14"/>
                <a:gd name="T8" fmla="*/ 3 w 7"/>
                <a:gd name="T9" fmla="*/ 14 h 14"/>
                <a:gd name="T10" fmla="*/ 4 w 7"/>
                <a:gd name="T11" fmla="*/ 0 h 14"/>
              </a:gdLst>
              <a:ahLst/>
              <a:cxnLst>
                <a:cxn ang="0">
                  <a:pos x="T0" y="T1"/>
                </a:cxn>
                <a:cxn ang="0">
                  <a:pos x="T2" y="T3"/>
                </a:cxn>
                <a:cxn ang="0">
                  <a:pos x="T4" y="T5"/>
                </a:cxn>
                <a:cxn ang="0">
                  <a:pos x="T6" y="T7"/>
                </a:cxn>
                <a:cxn ang="0">
                  <a:pos x="T8" y="T9"/>
                </a:cxn>
                <a:cxn ang="0">
                  <a:pos x="T10" y="T11"/>
                </a:cxn>
              </a:cxnLst>
              <a:rect l="0" t="0" r="r" b="b"/>
              <a:pathLst>
                <a:path w="7" h="14">
                  <a:moveTo>
                    <a:pt x="4" y="0"/>
                  </a:moveTo>
                  <a:lnTo>
                    <a:pt x="0" y="0"/>
                  </a:lnTo>
                  <a:lnTo>
                    <a:pt x="0" y="6"/>
                  </a:lnTo>
                  <a:lnTo>
                    <a:pt x="7" y="6"/>
                  </a:lnTo>
                  <a:lnTo>
                    <a:pt x="3" y="14"/>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631" name="Oval 540">
              <a:extLst>
                <a:ext uri="{FF2B5EF4-FFF2-40B4-BE49-F238E27FC236}">
                  <a16:creationId xmlns:a16="http://schemas.microsoft.com/office/drawing/2014/main" xmlns="" id="{5B700D06-DD49-4285-8A44-BB7C9C6A699F}"/>
                </a:ext>
              </a:extLst>
            </p:cNvPr>
            <p:cNvSpPr>
              <a:spLocks noChangeArrowheads="1"/>
            </p:cNvSpPr>
            <p:nvPr/>
          </p:nvSpPr>
          <p:spPr bwMode="auto">
            <a:xfrm>
              <a:off x="2586" y="-680"/>
              <a:ext cx="32" cy="3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632" name="Oval 541">
              <a:extLst>
                <a:ext uri="{FF2B5EF4-FFF2-40B4-BE49-F238E27FC236}">
                  <a16:creationId xmlns:a16="http://schemas.microsoft.com/office/drawing/2014/main" xmlns="" id="{17CCD356-EB9D-4946-BA2C-C718B04FCD1D}"/>
                </a:ext>
              </a:extLst>
            </p:cNvPr>
            <p:cNvSpPr>
              <a:spLocks noChangeArrowheads="1"/>
            </p:cNvSpPr>
            <p:nvPr/>
          </p:nvSpPr>
          <p:spPr bwMode="auto">
            <a:xfrm>
              <a:off x="2586" y="-339"/>
              <a:ext cx="32" cy="3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633" name="Oval 542">
              <a:extLst>
                <a:ext uri="{FF2B5EF4-FFF2-40B4-BE49-F238E27FC236}">
                  <a16:creationId xmlns:a16="http://schemas.microsoft.com/office/drawing/2014/main" xmlns="" id="{7D444781-4BC0-486A-A706-C8343938D556}"/>
                </a:ext>
              </a:extLst>
            </p:cNvPr>
            <p:cNvSpPr>
              <a:spLocks noChangeArrowheads="1"/>
            </p:cNvSpPr>
            <p:nvPr/>
          </p:nvSpPr>
          <p:spPr bwMode="auto">
            <a:xfrm>
              <a:off x="1541" y="-286"/>
              <a:ext cx="32" cy="3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634" name="Oval 543">
              <a:extLst>
                <a:ext uri="{FF2B5EF4-FFF2-40B4-BE49-F238E27FC236}">
                  <a16:creationId xmlns:a16="http://schemas.microsoft.com/office/drawing/2014/main" xmlns="" id="{698A376E-AC2A-4B84-8FE9-821E6E8695DE}"/>
                </a:ext>
              </a:extLst>
            </p:cNvPr>
            <p:cNvSpPr>
              <a:spLocks noChangeArrowheads="1"/>
            </p:cNvSpPr>
            <p:nvPr/>
          </p:nvSpPr>
          <p:spPr bwMode="auto">
            <a:xfrm>
              <a:off x="1803" y="-495"/>
              <a:ext cx="32" cy="3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grpSp>
      <p:sp>
        <p:nvSpPr>
          <p:cNvPr id="747" name="TextBox 746">
            <a:extLst>
              <a:ext uri="{FF2B5EF4-FFF2-40B4-BE49-F238E27FC236}">
                <a16:creationId xmlns:a16="http://schemas.microsoft.com/office/drawing/2014/main" xmlns="" id="{C82A73B2-C37E-4FDA-96E3-30BC08BEC827}"/>
              </a:ext>
            </a:extLst>
          </p:cNvPr>
          <p:cNvSpPr txBox="1"/>
          <p:nvPr/>
        </p:nvSpPr>
        <p:spPr>
          <a:xfrm>
            <a:off x="645482" y="5971907"/>
            <a:ext cx="4040320" cy="646331"/>
          </a:xfrm>
          <a:prstGeom prst="rect">
            <a:avLst/>
          </a:prstGeom>
          <a:noFill/>
        </p:spPr>
        <p:txBody>
          <a:bodyPr wrap="square" rtlCol="0">
            <a:spAutoFit/>
          </a:bodyPr>
          <a:lstStyle/>
          <a:p>
            <a:r>
              <a:rPr lang="en-US" dirty="0"/>
              <a:t>Logic diagram of positive edge triggered D flip flop</a:t>
            </a:r>
          </a:p>
        </p:txBody>
      </p:sp>
    </p:spTree>
    <p:extLst>
      <p:ext uri="{BB962C8B-B14F-4D97-AF65-F5344CB8AC3E}">
        <p14:creationId xmlns:p14="http://schemas.microsoft.com/office/powerpoint/2010/main" val="3559330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8D0602-65D2-436E-B62E-191AB1DA9342}"/>
              </a:ext>
            </a:extLst>
          </p:cNvPr>
          <p:cNvSpPr>
            <a:spLocks noGrp="1"/>
          </p:cNvSpPr>
          <p:nvPr>
            <p:ph type="title"/>
          </p:nvPr>
        </p:nvSpPr>
        <p:spPr>
          <a:xfrm>
            <a:off x="609599" y="152400"/>
            <a:ext cx="7620001" cy="1066800"/>
          </a:xfrm>
        </p:spPr>
        <p:txBody>
          <a:bodyPr>
            <a:normAutofit/>
          </a:bodyPr>
          <a:lstStyle/>
          <a:p>
            <a:r>
              <a:rPr lang="en-US" sz="2400" dirty="0"/>
              <a:t>Characteristics Table and Characteristic Equation</a:t>
            </a:r>
          </a:p>
        </p:txBody>
      </p:sp>
      <p:graphicFrame>
        <p:nvGraphicFramePr>
          <p:cNvPr id="5" name="Content Placeholder 4">
            <a:extLst>
              <a:ext uri="{FF2B5EF4-FFF2-40B4-BE49-F238E27FC236}">
                <a16:creationId xmlns:a16="http://schemas.microsoft.com/office/drawing/2014/main" xmlns="" id="{6402017B-6B37-40EA-82B6-566E1DEFA8CE}"/>
              </a:ext>
            </a:extLst>
          </p:cNvPr>
          <p:cNvGraphicFramePr>
            <a:graphicFrameLocks noGrp="1"/>
          </p:cNvGraphicFramePr>
          <p:nvPr>
            <p:ph idx="1"/>
            <p:extLst>
              <p:ext uri="{D42A27DB-BD31-4B8C-83A1-F6EECF244321}">
                <p14:modId xmlns:p14="http://schemas.microsoft.com/office/powerpoint/2010/main" val="259745069"/>
              </p:ext>
            </p:extLst>
          </p:nvPr>
        </p:nvGraphicFramePr>
        <p:xfrm>
          <a:off x="1066800" y="1497978"/>
          <a:ext cx="6400800" cy="1879425"/>
        </p:xfrm>
        <a:graphic>
          <a:graphicData uri="http://schemas.openxmlformats.org/drawingml/2006/table">
            <a:tbl>
              <a:tblPr/>
              <a:tblGrid>
                <a:gridCol w="1280160">
                  <a:extLst>
                    <a:ext uri="{9D8B030D-6E8A-4147-A177-3AD203B41FA5}">
                      <a16:colId xmlns:a16="http://schemas.microsoft.com/office/drawing/2014/main" xmlns="" val="2182111986"/>
                    </a:ext>
                  </a:extLst>
                </a:gridCol>
                <a:gridCol w="1280160">
                  <a:extLst>
                    <a:ext uri="{9D8B030D-6E8A-4147-A177-3AD203B41FA5}">
                      <a16:colId xmlns:a16="http://schemas.microsoft.com/office/drawing/2014/main" xmlns="" val="1027266095"/>
                    </a:ext>
                  </a:extLst>
                </a:gridCol>
                <a:gridCol w="1280160">
                  <a:extLst>
                    <a:ext uri="{9D8B030D-6E8A-4147-A177-3AD203B41FA5}">
                      <a16:colId xmlns:a16="http://schemas.microsoft.com/office/drawing/2014/main" xmlns="" val="1732853670"/>
                    </a:ext>
                  </a:extLst>
                </a:gridCol>
                <a:gridCol w="1280160">
                  <a:extLst>
                    <a:ext uri="{9D8B030D-6E8A-4147-A177-3AD203B41FA5}">
                      <a16:colId xmlns:a16="http://schemas.microsoft.com/office/drawing/2014/main" xmlns="" val="466067077"/>
                    </a:ext>
                  </a:extLst>
                </a:gridCol>
                <a:gridCol w="1280160">
                  <a:extLst>
                    <a:ext uri="{9D8B030D-6E8A-4147-A177-3AD203B41FA5}">
                      <a16:colId xmlns:a16="http://schemas.microsoft.com/office/drawing/2014/main" xmlns="" val="3498287994"/>
                    </a:ext>
                  </a:extLst>
                </a:gridCol>
              </a:tblGrid>
              <a:tr h="375885">
                <a:tc>
                  <a:txBody>
                    <a:bodyPr/>
                    <a:lstStyle/>
                    <a:p>
                      <a:pPr marL="0" marR="0" algn="ctr">
                        <a:lnSpc>
                          <a:spcPct val="110000"/>
                        </a:lnSpc>
                        <a:spcBef>
                          <a:spcPts val="300"/>
                        </a:spcBef>
                        <a:spcAft>
                          <a:spcPts val="3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CP</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lnSpc>
                          <a:spcPct val="112000"/>
                        </a:lnSpc>
                        <a:spcBef>
                          <a:spcPts val="350"/>
                        </a:spcBef>
                        <a:spcAft>
                          <a:spcPts val="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lvl="0" indent="0" algn="ctr" defTabSz="457200" rtl="0" eaLnBrk="1" fontAlgn="auto" latinLnBrk="0" hangingPunct="1">
                        <a:lnSpc>
                          <a:spcPct val="112000"/>
                        </a:lnSpc>
                        <a:spcBef>
                          <a:spcPts val="350"/>
                        </a:spcBef>
                        <a:spcAft>
                          <a:spcPts val="0"/>
                        </a:spcAft>
                        <a:buClrTx/>
                        <a:buSzTx/>
                        <a:buFontTx/>
                        <a:buNone/>
                        <a:tabLst/>
                        <a:defRPr/>
                      </a:pP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Q</a:t>
                      </a:r>
                      <a:r>
                        <a:rPr lang="en-US" sz="2000" b="1" baseline="-25000" dirty="0" err="1">
                          <a:effectLst/>
                          <a:latin typeface="Times New Roman" panose="02020603050405020304" pitchFamily="18" charset="0"/>
                          <a:ea typeface="Calibri" panose="020F0502020204030204" pitchFamily="34" charset="0"/>
                          <a:cs typeface="Times New Roman" panose="02020603050405020304" pitchFamily="18" charset="0"/>
                        </a:rPr>
                        <a:t>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lnSpc>
                          <a:spcPct val="112000"/>
                        </a:lnSpc>
                        <a:spcBef>
                          <a:spcPts val="350"/>
                        </a:spcBef>
                        <a:spcAft>
                          <a:spcPts val="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Q</a:t>
                      </a:r>
                      <a:r>
                        <a:rPr lang="en-US" sz="2000" b="1" baseline="-25000">
                          <a:effectLst/>
                          <a:latin typeface="Times New Roman" panose="02020603050405020304" pitchFamily="18" charset="0"/>
                          <a:ea typeface="Calibri" panose="020F0502020204030204" pitchFamily="34" charset="0"/>
                          <a:cs typeface="Times New Roman" panose="02020603050405020304" pitchFamily="18" charset="0"/>
                        </a:rPr>
                        <a:t>n + 1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just">
                        <a:lnSpc>
                          <a:spcPct val="112000"/>
                        </a:lnSpc>
                        <a:spcBef>
                          <a:spcPts val="350"/>
                        </a:spcBef>
                        <a:spcAft>
                          <a:spcPts val="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Remarks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extLst>
                  <a:ext uri="{0D108BD9-81ED-4DB2-BD59-A6C34878D82A}">
                    <a16:rowId xmlns:a16="http://schemas.microsoft.com/office/drawing/2014/main" xmlns="" val="1184675209"/>
                  </a:ext>
                </a:extLst>
              </a:tr>
              <a:tr h="375885">
                <a:tc>
                  <a:txBody>
                    <a:bodyPr/>
                    <a:lstStyle/>
                    <a:p>
                      <a:pPr marL="0" marR="0" algn="ctr">
                        <a:lnSpc>
                          <a:spcPct val="110000"/>
                        </a:lnSpc>
                        <a:spcBef>
                          <a:spcPts val="300"/>
                        </a:spcBef>
                        <a:spcAft>
                          <a:spcPts val="3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35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35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35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2000"/>
                        </a:lnSpc>
                        <a:spcBef>
                          <a:spcPts val="35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same as D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830342147"/>
                  </a:ext>
                </a:extLst>
              </a:tr>
              <a:tr h="375885">
                <a:tc>
                  <a:txBody>
                    <a:bodyPr/>
                    <a:lstStyle/>
                    <a:p>
                      <a:pPr marL="0" marR="0" algn="ctr">
                        <a:lnSpc>
                          <a:spcPct val="110000"/>
                        </a:lnSpc>
                        <a:spcBef>
                          <a:spcPts val="300"/>
                        </a:spcBef>
                        <a:spcAft>
                          <a:spcPts val="3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35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35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35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2000"/>
                        </a:lnSpc>
                        <a:spcBef>
                          <a:spcPts val="35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same as 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951041002"/>
                  </a:ext>
                </a:extLst>
              </a:tr>
              <a:tr h="375885">
                <a:tc>
                  <a:txBody>
                    <a:bodyPr/>
                    <a:lstStyle/>
                    <a:p>
                      <a:pPr marL="0" marR="0" algn="ctr">
                        <a:lnSpc>
                          <a:spcPct val="110000"/>
                        </a:lnSpc>
                        <a:spcBef>
                          <a:spcPts val="300"/>
                        </a:spcBef>
                        <a:spcAft>
                          <a:spcPts val="3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35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35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35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2000"/>
                        </a:lnSpc>
                        <a:spcBef>
                          <a:spcPts val="35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same as 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959496"/>
                  </a:ext>
                </a:extLst>
              </a:tr>
              <a:tr h="375885">
                <a:tc>
                  <a:txBody>
                    <a:bodyPr/>
                    <a:lstStyle/>
                    <a:p>
                      <a:pPr marL="0" marR="0" algn="ctr">
                        <a:lnSpc>
                          <a:spcPct val="110000"/>
                        </a:lnSpc>
                        <a:spcBef>
                          <a:spcPts val="300"/>
                        </a:spcBef>
                        <a:spcAft>
                          <a:spcPts val="3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35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35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35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2000"/>
                        </a:lnSpc>
                        <a:spcBef>
                          <a:spcPts val="35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same as 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431725524"/>
                  </a:ext>
                </a:extLst>
              </a:tr>
            </a:tbl>
          </a:graphicData>
        </a:graphic>
      </p:graphicFrame>
      <p:sp>
        <p:nvSpPr>
          <p:cNvPr id="6" name="Rectangle 5">
            <a:extLst>
              <a:ext uri="{FF2B5EF4-FFF2-40B4-BE49-F238E27FC236}">
                <a16:creationId xmlns:a16="http://schemas.microsoft.com/office/drawing/2014/main" xmlns="" id="{8643B4F3-8DF3-4D41-A2D7-CDE69176BC98}"/>
              </a:ext>
            </a:extLst>
          </p:cNvPr>
          <p:cNvSpPr/>
          <p:nvPr/>
        </p:nvSpPr>
        <p:spPr>
          <a:xfrm>
            <a:off x="1237098" y="3480596"/>
            <a:ext cx="3345788" cy="379143"/>
          </a:xfrm>
          <a:prstGeom prst="rect">
            <a:avLst/>
          </a:prstGeom>
        </p:spPr>
        <p:txBody>
          <a:bodyPr wrap="none">
            <a:spAutoFit/>
          </a:bodyPr>
          <a:lstStyle/>
          <a:p>
            <a:pPr algn="ctr">
              <a:lnSpc>
                <a:spcPct val="112000"/>
              </a:lnSpc>
              <a:spcBef>
                <a:spcPts val="200"/>
              </a:spcBef>
              <a:spcAft>
                <a:spcPts val="200"/>
              </a:spcAft>
            </a:pPr>
            <a:r>
              <a:rPr lang="en-US" dirty="0">
                <a:latin typeface="Times New Roman" panose="02020603050405020304" pitchFamily="18" charset="0"/>
                <a:ea typeface="Calibri" panose="020F0502020204030204" pitchFamily="34" charset="0"/>
              </a:rPr>
              <a:t>Characteristics table of D flip flop</a:t>
            </a:r>
          </a:p>
        </p:txBody>
      </p:sp>
      <p:graphicFrame>
        <p:nvGraphicFramePr>
          <p:cNvPr id="7" name="Table 6">
            <a:extLst>
              <a:ext uri="{FF2B5EF4-FFF2-40B4-BE49-F238E27FC236}">
                <a16:creationId xmlns:a16="http://schemas.microsoft.com/office/drawing/2014/main" xmlns="" id="{F2552F07-89CE-4E11-9B2E-E4748D4B4934}"/>
              </a:ext>
            </a:extLst>
          </p:cNvPr>
          <p:cNvGraphicFramePr>
            <a:graphicFrameLocks noGrp="1"/>
          </p:cNvGraphicFramePr>
          <p:nvPr>
            <p:extLst>
              <p:ext uri="{D42A27DB-BD31-4B8C-83A1-F6EECF244321}">
                <p14:modId xmlns:p14="http://schemas.microsoft.com/office/powerpoint/2010/main" val="383156848"/>
              </p:ext>
            </p:extLst>
          </p:nvPr>
        </p:nvGraphicFramePr>
        <p:xfrm>
          <a:off x="2057400" y="4517660"/>
          <a:ext cx="1905000" cy="379143"/>
        </p:xfrm>
        <a:graphic>
          <a:graphicData uri="http://schemas.openxmlformats.org/drawingml/2006/table">
            <a:tbl>
              <a:tblPr>
                <a:tableStyleId>{5C22544A-7EE6-4342-B048-85BDC9FD1C3A}</a:tableStyleId>
              </a:tblPr>
              <a:tblGrid>
                <a:gridCol w="1905000">
                  <a:extLst>
                    <a:ext uri="{9D8B030D-6E8A-4147-A177-3AD203B41FA5}">
                      <a16:colId xmlns:a16="http://schemas.microsoft.com/office/drawing/2014/main" xmlns="" val="423858554"/>
                    </a:ext>
                  </a:extLst>
                </a:gridCol>
              </a:tblGrid>
              <a:tr h="379143">
                <a:tc>
                  <a:txBody>
                    <a:bodyPr/>
                    <a:lstStyle/>
                    <a:p>
                      <a:pPr marL="0" marR="0" algn="ctr">
                        <a:lnSpc>
                          <a:spcPct val="110000"/>
                        </a:lnSpc>
                        <a:spcBef>
                          <a:spcPts val="200"/>
                        </a:spcBef>
                        <a:spcAft>
                          <a:spcPts val="200"/>
                        </a:spcAft>
                      </a:pPr>
                      <a:r>
                        <a:rPr lang="en-US" sz="2000" dirty="0">
                          <a:effectLst/>
                        </a:rPr>
                        <a:t>Q</a:t>
                      </a:r>
                      <a:r>
                        <a:rPr lang="en-US" sz="2000" baseline="-25000" dirty="0">
                          <a:effectLst/>
                        </a:rPr>
                        <a:t>n+1 </a:t>
                      </a:r>
                      <a:r>
                        <a:rPr lang="en-US" sz="2000" dirty="0">
                          <a:effectLst/>
                        </a:rPr>
                        <a:t>= 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967512260"/>
                  </a:ext>
                </a:extLst>
              </a:tr>
            </a:tbl>
          </a:graphicData>
        </a:graphic>
      </p:graphicFrame>
      <p:sp>
        <p:nvSpPr>
          <p:cNvPr id="8" name="Rectangle 7">
            <a:extLst>
              <a:ext uri="{FF2B5EF4-FFF2-40B4-BE49-F238E27FC236}">
                <a16:creationId xmlns:a16="http://schemas.microsoft.com/office/drawing/2014/main" xmlns="" id="{4973DB2A-2703-4231-9BD7-1E3F8B9D60E5}"/>
              </a:ext>
            </a:extLst>
          </p:cNvPr>
          <p:cNvSpPr/>
          <p:nvPr/>
        </p:nvSpPr>
        <p:spPr>
          <a:xfrm>
            <a:off x="928430" y="4953000"/>
            <a:ext cx="4384535" cy="379143"/>
          </a:xfrm>
          <a:prstGeom prst="rect">
            <a:avLst/>
          </a:prstGeom>
        </p:spPr>
        <p:txBody>
          <a:bodyPr wrap="none">
            <a:spAutoFit/>
          </a:bodyPr>
          <a:lstStyle/>
          <a:p>
            <a:pPr algn="ctr">
              <a:lnSpc>
                <a:spcPct val="112000"/>
              </a:lnSpc>
              <a:spcBef>
                <a:spcPts val="200"/>
              </a:spcBef>
              <a:spcAft>
                <a:spcPts val="200"/>
              </a:spcAft>
            </a:pPr>
            <a:r>
              <a:rPr lang="en-US" dirty="0">
                <a:latin typeface="Times New Roman" panose="02020603050405020304" pitchFamily="18" charset="0"/>
                <a:ea typeface="Calibri" panose="020F0502020204030204" pitchFamily="34" charset="0"/>
              </a:rPr>
              <a:t>It is the characteristics equation of D flip flop</a:t>
            </a:r>
          </a:p>
        </p:txBody>
      </p:sp>
      <p:sp>
        <p:nvSpPr>
          <p:cNvPr id="9" name="Rectangle 8">
            <a:extLst>
              <a:ext uri="{FF2B5EF4-FFF2-40B4-BE49-F238E27FC236}">
                <a16:creationId xmlns:a16="http://schemas.microsoft.com/office/drawing/2014/main" xmlns="" id="{6724B25F-7997-4D81-9B1C-5DA2AB549174}"/>
              </a:ext>
            </a:extLst>
          </p:cNvPr>
          <p:cNvSpPr/>
          <p:nvPr/>
        </p:nvSpPr>
        <p:spPr>
          <a:xfrm>
            <a:off x="1413399" y="4138517"/>
            <a:ext cx="1518364" cy="379143"/>
          </a:xfrm>
          <a:prstGeom prst="rect">
            <a:avLst/>
          </a:prstGeom>
        </p:spPr>
        <p:txBody>
          <a:bodyPr wrap="none">
            <a:spAutoFit/>
          </a:bodyPr>
          <a:lstStyle/>
          <a:p>
            <a:pPr algn="ctr">
              <a:lnSpc>
                <a:spcPct val="112000"/>
              </a:lnSpc>
              <a:spcBef>
                <a:spcPts val="200"/>
              </a:spcBef>
              <a:spcAft>
                <a:spcPts val="200"/>
              </a:spcAft>
            </a:pPr>
            <a:r>
              <a:rPr lang="en-US" dirty="0">
                <a:latin typeface="Times New Roman" panose="02020603050405020304" pitchFamily="18" charset="0"/>
                <a:ea typeface="Calibri" panose="020F0502020204030204" pitchFamily="34" charset="0"/>
              </a:rPr>
              <a:t>Using K-Map,</a:t>
            </a:r>
          </a:p>
        </p:txBody>
      </p:sp>
    </p:spTree>
    <p:extLst>
      <p:ext uri="{BB962C8B-B14F-4D97-AF65-F5344CB8AC3E}">
        <p14:creationId xmlns:p14="http://schemas.microsoft.com/office/powerpoint/2010/main" val="547974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730247-2620-43A7-B963-B2E7926CB51C}"/>
              </a:ext>
            </a:extLst>
          </p:cNvPr>
          <p:cNvSpPr>
            <a:spLocks noGrp="1"/>
          </p:cNvSpPr>
          <p:nvPr>
            <p:ph type="title"/>
          </p:nvPr>
        </p:nvSpPr>
        <p:spPr>
          <a:xfrm>
            <a:off x="609600" y="228600"/>
            <a:ext cx="6347713" cy="762000"/>
          </a:xfrm>
        </p:spPr>
        <p:txBody>
          <a:bodyPr/>
          <a:lstStyle/>
          <a:p>
            <a:r>
              <a:rPr lang="en-US" dirty="0"/>
              <a:t>Edge triggered JK Flip Flop</a:t>
            </a:r>
          </a:p>
        </p:txBody>
      </p:sp>
      <p:sp>
        <p:nvSpPr>
          <p:cNvPr id="3" name="Content Placeholder 2">
            <a:extLst>
              <a:ext uri="{FF2B5EF4-FFF2-40B4-BE49-F238E27FC236}">
                <a16:creationId xmlns:a16="http://schemas.microsoft.com/office/drawing/2014/main" xmlns="" id="{0D80D5A2-86A2-4BCC-B77D-3F15F9BF3453}"/>
              </a:ext>
            </a:extLst>
          </p:cNvPr>
          <p:cNvSpPr>
            <a:spLocks noGrp="1"/>
          </p:cNvSpPr>
          <p:nvPr>
            <p:ph idx="1"/>
          </p:nvPr>
        </p:nvSpPr>
        <p:spPr>
          <a:xfrm>
            <a:off x="609599" y="1143000"/>
            <a:ext cx="7391401" cy="4898363"/>
          </a:xfrm>
        </p:spPr>
        <p:txBody>
          <a:bodyPr/>
          <a:lstStyle/>
          <a:p>
            <a:r>
              <a:rPr lang="en-US" dirty="0"/>
              <a:t>Refinement of SR flip flop to solve indeterminate state</a:t>
            </a:r>
          </a:p>
          <a:p>
            <a:r>
              <a:rPr lang="en-US" dirty="0"/>
              <a:t>Inputs J and K behaves like inputs S and R to set and Reset the flip flop</a:t>
            </a:r>
          </a:p>
        </p:txBody>
      </p:sp>
      <p:grpSp>
        <p:nvGrpSpPr>
          <p:cNvPr id="4" name="Group 5">
            <a:extLst>
              <a:ext uri="{FF2B5EF4-FFF2-40B4-BE49-F238E27FC236}">
                <a16:creationId xmlns:a16="http://schemas.microsoft.com/office/drawing/2014/main" xmlns="" id="{FFEE7B7C-5C74-4B9F-B541-D4E5A494F9B9}"/>
              </a:ext>
            </a:extLst>
          </p:cNvPr>
          <p:cNvGrpSpPr>
            <a:grpSpLocks noChangeAspect="1"/>
          </p:cNvGrpSpPr>
          <p:nvPr/>
        </p:nvGrpSpPr>
        <p:grpSpPr bwMode="auto">
          <a:xfrm>
            <a:off x="685811" y="2362215"/>
            <a:ext cx="6640291" cy="2543244"/>
            <a:chOff x="864" y="1008"/>
            <a:chExt cx="2236" cy="802"/>
          </a:xfrm>
        </p:grpSpPr>
        <p:sp>
          <p:nvSpPr>
            <p:cNvPr id="5" name="AutoShape 4">
              <a:extLst>
                <a:ext uri="{FF2B5EF4-FFF2-40B4-BE49-F238E27FC236}">
                  <a16:creationId xmlns:a16="http://schemas.microsoft.com/office/drawing/2014/main" xmlns="" id="{913CC744-6C21-446F-A811-46D8D63025A2}"/>
                </a:ext>
              </a:extLst>
            </p:cNvPr>
            <p:cNvSpPr>
              <a:spLocks noChangeAspect="1" noChangeArrowheads="1" noTextEdit="1"/>
            </p:cNvSpPr>
            <p:nvPr/>
          </p:nvSpPr>
          <p:spPr bwMode="auto">
            <a:xfrm>
              <a:off x="864" y="1008"/>
              <a:ext cx="2236" cy="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 name="Rectangle 6">
              <a:extLst>
                <a:ext uri="{FF2B5EF4-FFF2-40B4-BE49-F238E27FC236}">
                  <a16:creationId xmlns:a16="http://schemas.microsoft.com/office/drawing/2014/main" xmlns="" id="{3F673DE0-AF7B-488C-9848-05F4C4EF7E13}"/>
                </a:ext>
              </a:extLst>
            </p:cNvPr>
            <p:cNvSpPr>
              <a:spLocks noChangeArrowheads="1"/>
            </p:cNvSpPr>
            <p:nvPr/>
          </p:nvSpPr>
          <p:spPr bwMode="auto">
            <a:xfrm>
              <a:off x="2591" y="1203"/>
              <a:ext cx="305"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7" name="Rectangle 7">
              <a:extLst>
                <a:ext uri="{FF2B5EF4-FFF2-40B4-BE49-F238E27FC236}">
                  <a16:creationId xmlns:a16="http://schemas.microsoft.com/office/drawing/2014/main" xmlns="" id="{1EDB4EBF-96A2-48B8-B14C-81D8F410213E}"/>
                </a:ext>
              </a:extLst>
            </p:cNvPr>
            <p:cNvSpPr>
              <a:spLocks noChangeArrowheads="1"/>
            </p:cNvSpPr>
            <p:nvPr/>
          </p:nvSpPr>
          <p:spPr bwMode="auto">
            <a:xfrm>
              <a:off x="2892" y="1207"/>
              <a:ext cx="8" cy="3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 name="Freeform 8">
              <a:extLst>
                <a:ext uri="{FF2B5EF4-FFF2-40B4-BE49-F238E27FC236}">
                  <a16:creationId xmlns:a16="http://schemas.microsoft.com/office/drawing/2014/main" xmlns="" id="{D3CC7CCE-FA38-44A3-A942-BF9D495A4D8C}"/>
                </a:ext>
              </a:extLst>
            </p:cNvPr>
            <p:cNvSpPr>
              <a:spLocks/>
            </p:cNvSpPr>
            <p:nvPr/>
          </p:nvSpPr>
          <p:spPr bwMode="auto">
            <a:xfrm>
              <a:off x="2892" y="1203"/>
              <a:ext cx="8" cy="9"/>
            </a:xfrm>
            <a:custGeom>
              <a:avLst/>
              <a:gdLst>
                <a:gd name="T0" fmla="*/ 4 w 8"/>
                <a:gd name="T1" fmla="*/ 0 h 9"/>
                <a:gd name="T2" fmla="*/ 8 w 8"/>
                <a:gd name="T3" fmla="*/ 0 h 9"/>
                <a:gd name="T4" fmla="*/ 8 w 8"/>
                <a:gd name="T5" fmla="*/ 4 h 9"/>
                <a:gd name="T6" fmla="*/ 0 w 8"/>
                <a:gd name="T7" fmla="*/ 4 h 9"/>
                <a:gd name="T8" fmla="*/ 4 w 8"/>
                <a:gd name="T9" fmla="*/ 9 h 9"/>
                <a:gd name="T10" fmla="*/ 4 w 8"/>
                <a:gd name="T11" fmla="*/ 0 h 9"/>
              </a:gdLst>
              <a:ahLst/>
              <a:cxnLst>
                <a:cxn ang="0">
                  <a:pos x="T0" y="T1"/>
                </a:cxn>
                <a:cxn ang="0">
                  <a:pos x="T2" y="T3"/>
                </a:cxn>
                <a:cxn ang="0">
                  <a:pos x="T4" y="T5"/>
                </a:cxn>
                <a:cxn ang="0">
                  <a:pos x="T6" y="T7"/>
                </a:cxn>
                <a:cxn ang="0">
                  <a:pos x="T8" y="T9"/>
                </a:cxn>
                <a:cxn ang="0">
                  <a:pos x="T10" y="T11"/>
                </a:cxn>
              </a:cxnLst>
              <a:rect l="0" t="0" r="r" b="b"/>
              <a:pathLst>
                <a:path w="8" h="9">
                  <a:moveTo>
                    <a:pt x="4" y="0"/>
                  </a:moveTo>
                  <a:lnTo>
                    <a:pt x="8" y="0"/>
                  </a:lnTo>
                  <a:lnTo>
                    <a:pt x="8" y="4"/>
                  </a:lnTo>
                  <a:lnTo>
                    <a:pt x="0" y="4"/>
                  </a:lnTo>
                  <a:lnTo>
                    <a:pt x="4" y="9"/>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9" name="Rectangle 9">
              <a:extLst>
                <a:ext uri="{FF2B5EF4-FFF2-40B4-BE49-F238E27FC236}">
                  <a16:creationId xmlns:a16="http://schemas.microsoft.com/office/drawing/2014/main" xmlns="" id="{BE42D70A-6707-4CAB-950F-D5717382C124}"/>
                </a:ext>
              </a:extLst>
            </p:cNvPr>
            <p:cNvSpPr>
              <a:spLocks noChangeArrowheads="1"/>
            </p:cNvSpPr>
            <p:nvPr/>
          </p:nvSpPr>
          <p:spPr bwMode="auto">
            <a:xfrm>
              <a:off x="2591" y="1524"/>
              <a:ext cx="305"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10" name="Freeform 10">
              <a:extLst>
                <a:ext uri="{FF2B5EF4-FFF2-40B4-BE49-F238E27FC236}">
                  <a16:creationId xmlns:a16="http://schemas.microsoft.com/office/drawing/2014/main" xmlns="" id="{BC6F399B-1DB2-47A0-ABD6-E477ABBC0816}"/>
                </a:ext>
              </a:extLst>
            </p:cNvPr>
            <p:cNvSpPr>
              <a:spLocks/>
            </p:cNvSpPr>
            <p:nvPr/>
          </p:nvSpPr>
          <p:spPr bwMode="auto">
            <a:xfrm>
              <a:off x="2892" y="1524"/>
              <a:ext cx="8" cy="8"/>
            </a:xfrm>
            <a:custGeom>
              <a:avLst/>
              <a:gdLst>
                <a:gd name="T0" fmla="*/ 8 w 8"/>
                <a:gd name="T1" fmla="*/ 4 h 8"/>
                <a:gd name="T2" fmla="*/ 8 w 8"/>
                <a:gd name="T3" fmla="*/ 8 h 8"/>
                <a:gd name="T4" fmla="*/ 4 w 8"/>
                <a:gd name="T5" fmla="*/ 8 h 8"/>
                <a:gd name="T6" fmla="*/ 4 w 8"/>
                <a:gd name="T7" fmla="*/ 0 h 8"/>
                <a:gd name="T8" fmla="*/ 0 w 8"/>
                <a:gd name="T9" fmla="*/ 4 h 8"/>
                <a:gd name="T10" fmla="*/ 8 w 8"/>
                <a:gd name="T11" fmla="*/ 4 h 8"/>
              </a:gdLst>
              <a:ahLst/>
              <a:cxnLst>
                <a:cxn ang="0">
                  <a:pos x="T0" y="T1"/>
                </a:cxn>
                <a:cxn ang="0">
                  <a:pos x="T2" y="T3"/>
                </a:cxn>
                <a:cxn ang="0">
                  <a:pos x="T4" y="T5"/>
                </a:cxn>
                <a:cxn ang="0">
                  <a:pos x="T6" y="T7"/>
                </a:cxn>
                <a:cxn ang="0">
                  <a:pos x="T8" y="T9"/>
                </a:cxn>
                <a:cxn ang="0">
                  <a:pos x="T10" y="T11"/>
                </a:cxn>
              </a:cxnLst>
              <a:rect l="0" t="0" r="r" b="b"/>
              <a:pathLst>
                <a:path w="8" h="8">
                  <a:moveTo>
                    <a:pt x="8" y="4"/>
                  </a:moveTo>
                  <a:lnTo>
                    <a:pt x="8" y="8"/>
                  </a:lnTo>
                  <a:lnTo>
                    <a:pt x="4" y="8"/>
                  </a:lnTo>
                  <a:lnTo>
                    <a:pt x="4" y="0"/>
                  </a:lnTo>
                  <a:lnTo>
                    <a:pt x="0" y="4"/>
                  </a:lnTo>
                  <a:lnTo>
                    <a:pt x="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11" name="Rectangle 11">
              <a:extLst>
                <a:ext uri="{FF2B5EF4-FFF2-40B4-BE49-F238E27FC236}">
                  <a16:creationId xmlns:a16="http://schemas.microsoft.com/office/drawing/2014/main" xmlns="" id="{D58A3CF8-3992-4764-B58D-6A5B9F0977CC}"/>
                </a:ext>
              </a:extLst>
            </p:cNvPr>
            <p:cNvSpPr>
              <a:spLocks noChangeArrowheads="1"/>
            </p:cNvSpPr>
            <p:nvPr/>
          </p:nvSpPr>
          <p:spPr bwMode="auto">
            <a:xfrm>
              <a:off x="2587" y="1207"/>
              <a:ext cx="8" cy="3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12" name="Freeform 12">
              <a:extLst>
                <a:ext uri="{FF2B5EF4-FFF2-40B4-BE49-F238E27FC236}">
                  <a16:creationId xmlns:a16="http://schemas.microsoft.com/office/drawing/2014/main" xmlns="" id="{A71667DC-0F7D-437B-ACBE-4977C56E843E}"/>
                </a:ext>
              </a:extLst>
            </p:cNvPr>
            <p:cNvSpPr>
              <a:spLocks/>
            </p:cNvSpPr>
            <p:nvPr/>
          </p:nvSpPr>
          <p:spPr bwMode="auto">
            <a:xfrm>
              <a:off x="2587" y="1524"/>
              <a:ext cx="8" cy="8"/>
            </a:xfrm>
            <a:custGeom>
              <a:avLst/>
              <a:gdLst>
                <a:gd name="T0" fmla="*/ 4 w 8"/>
                <a:gd name="T1" fmla="*/ 8 h 8"/>
                <a:gd name="T2" fmla="*/ 0 w 8"/>
                <a:gd name="T3" fmla="*/ 8 h 8"/>
                <a:gd name="T4" fmla="*/ 0 w 8"/>
                <a:gd name="T5" fmla="*/ 4 h 8"/>
                <a:gd name="T6" fmla="*/ 8 w 8"/>
                <a:gd name="T7" fmla="*/ 4 h 8"/>
                <a:gd name="T8" fmla="*/ 4 w 8"/>
                <a:gd name="T9" fmla="*/ 0 h 8"/>
                <a:gd name="T10" fmla="*/ 4 w 8"/>
                <a:gd name="T11" fmla="*/ 8 h 8"/>
              </a:gdLst>
              <a:ahLst/>
              <a:cxnLst>
                <a:cxn ang="0">
                  <a:pos x="T0" y="T1"/>
                </a:cxn>
                <a:cxn ang="0">
                  <a:pos x="T2" y="T3"/>
                </a:cxn>
                <a:cxn ang="0">
                  <a:pos x="T4" y="T5"/>
                </a:cxn>
                <a:cxn ang="0">
                  <a:pos x="T6" y="T7"/>
                </a:cxn>
                <a:cxn ang="0">
                  <a:pos x="T8" y="T9"/>
                </a:cxn>
                <a:cxn ang="0">
                  <a:pos x="T10" y="T11"/>
                </a:cxn>
              </a:cxnLst>
              <a:rect l="0" t="0" r="r" b="b"/>
              <a:pathLst>
                <a:path w="8" h="8">
                  <a:moveTo>
                    <a:pt x="4" y="8"/>
                  </a:moveTo>
                  <a:lnTo>
                    <a:pt x="0" y="8"/>
                  </a:lnTo>
                  <a:lnTo>
                    <a:pt x="0" y="4"/>
                  </a:lnTo>
                  <a:lnTo>
                    <a:pt x="8" y="4"/>
                  </a:lnTo>
                  <a:lnTo>
                    <a:pt x="4" y="0"/>
                  </a:lnTo>
                  <a:lnTo>
                    <a:pt x="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13" name="Freeform 13">
              <a:extLst>
                <a:ext uri="{FF2B5EF4-FFF2-40B4-BE49-F238E27FC236}">
                  <a16:creationId xmlns:a16="http://schemas.microsoft.com/office/drawing/2014/main" xmlns="" id="{B0376CE6-68A8-4641-B455-DFC97F45F67B}"/>
                </a:ext>
              </a:extLst>
            </p:cNvPr>
            <p:cNvSpPr>
              <a:spLocks/>
            </p:cNvSpPr>
            <p:nvPr/>
          </p:nvSpPr>
          <p:spPr bwMode="auto">
            <a:xfrm>
              <a:off x="2587" y="1203"/>
              <a:ext cx="8" cy="9"/>
            </a:xfrm>
            <a:custGeom>
              <a:avLst/>
              <a:gdLst>
                <a:gd name="T0" fmla="*/ 0 w 8"/>
                <a:gd name="T1" fmla="*/ 4 h 9"/>
                <a:gd name="T2" fmla="*/ 0 w 8"/>
                <a:gd name="T3" fmla="*/ 0 h 9"/>
                <a:gd name="T4" fmla="*/ 4 w 8"/>
                <a:gd name="T5" fmla="*/ 0 h 9"/>
                <a:gd name="T6" fmla="*/ 4 w 8"/>
                <a:gd name="T7" fmla="*/ 9 h 9"/>
                <a:gd name="T8" fmla="*/ 8 w 8"/>
                <a:gd name="T9" fmla="*/ 4 h 9"/>
                <a:gd name="T10" fmla="*/ 0 w 8"/>
                <a:gd name="T11" fmla="*/ 4 h 9"/>
              </a:gdLst>
              <a:ahLst/>
              <a:cxnLst>
                <a:cxn ang="0">
                  <a:pos x="T0" y="T1"/>
                </a:cxn>
                <a:cxn ang="0">
                  <a:pos x="T2" y="T3"/>
                </a:cxn>
                <a:cxn ang="0">
                  <a:pos x="T4" y="T5"/>
                </a:cxn>
                <a:cxn ang="0">
                  <a:pos x="T6" y="T7"/>
                </a:cxn>
                <a:cxn ang="0">
                  <a:pos x="T8" y="T9"/>
                </a:cxn>
                <a:cxn ang="0">
                  <a:pos x="T10" y="T11"/>
                </a:cxn>
              </a:cxnLst>
              <a:rect l="0" t="0" r="r" b="b"/>
              <a:pathLst>
                <a:path w="8" h="9">
                  <a:moveTo>
                    <a:pt x="0" y="4"/>
                  </a:moveTo>
                  <a:lnTo>
                    <a:pt x="0" y="0"/>
                  </a:lnTo>
                  <a:lnTo>
                    <a:pt x="4" y="0"/>
                  </a:lnTo>
                  <a:lnTo>
                    <a:pt x="4" y="9"/>
                  </a:lnTo>
                  <a:lnTo>
                    <a:pt x="8"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14" name="Rectangle 14">
              <a:extLst>
                <a:ext uri="{FF2B5EF4-FFF2-40B4-BE49-F238E27FC236}">
                  <a16:creationId xmlns:a16="http://schemas.microsoft.com/office/drawing/2014/main" xmlns="" id="{EDF009C3-7DCC-42EF-89A0-864C65180669}"/>
                </a:ext>
              </a:extLst>
            </p:cNvPr>
            <p:cNvSpPr>
              <a:spLocks noChangeArrowheads="1"/>
            </p:cNvSpPr>
            <p:nvPr/>
          </p:nvSpPr>
          <p:spPr bwMode="auto">
            <a:xfrm>
              <a:off x="2900" y="1288"/>
              <a:ext cx="18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15" name="Rectangle 15">
              <a:extLst>
                <a:ext uri="{FF2B5EF4-FFF2-40B4-BE49-F238E27FC236}">
                  <a16:creationId xmlns:a16="http://schemas.microsoft.com/office/drawing/2014/main" xmlns="" id="{FC36C275-EDE1-47B6-B2F9-F6572FEE00BB}"/>
                </a:ext>
              </a:extLst>
            </p:cNvPr>
            <p:cNvSpPr>
              <a:spLocks noChangeArrowheads="1"/>
            </p:cNvSpPr>
            <p:nvPr/>
          </p:nvSpPr>
          <p:spPr bwMode="auto">
            <a:xfrm>
              <a:off x="2900" y="1452"/>
              <a:ext cx="184"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16" name="Rectangle 16">
              <a:extLst>
                <a:ext uri="{FF2B5EF4-FFF2-40B4-BE49-F238E27FC236}">
                  <a16:creationId xmlns:a16="http://schemas.microsoft.com/office/drawing/2014/main" xmlns="" id="{A1C3263F-C7ED-4D13-8A5A-AAFDE7A45FEE}"/>
                </a:ext>
              </a:extLst>
            </p:cNvPr>
            <p:cNvSpPr>
              <a:spLocks noChangeArrowheads="1"/>
            </p:cNvSpPr>
            <p:nvPr/>
          </p:nvSpPr>
          <p:spPr bwMode="auto">
            <a:xfrm>
              <a:off x="2471" y="1252"/>
              <a:ext cx="1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17" name="Rectangle 17">
              <a:extLst>
                <a:ext uri="{FF2B5EF4-FFF2-40B4-BE49-F238E27FC236}">
                  <a16:creationId xmlns:a16="http://schemas.microsoft.com/office/drawing/2014/main" xmlns="" id="{DC30ACFE-628B-428F-A2CD-EA2BD08F5658}"/>
                </a:ext>
              </a:extLst>
            </p:cNvPr>
            <p:cNvSpPr>
              <a:spLocks noChangeArrowheads="1"/>
            </p:cNvSpPr>
            <p:nvPr/>
          </p:nvSpPr>
          <p:spPr bwMode="auto">
            <a:xfrm>
              <a:off x="2471" y="1368"/>
              <a:ext cx="124"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18" name="Rectangle 18">
              <a:extLst>
                <a:ext uri="{FF2B5EF4-FFF2-40B4-BE49-F238E27FC236}">
                  <a16:creationId xmlns:a16="http://schemas.microsoft.com/office/drawing/2014/main" xmlns="" id="{D034AF12-6026-46F2-BBB1-D947E78242A5}"/>
                </a:ext>
              </a:extLst>
            </p:cNvPr>
            <p:cNvSpPr>
              <a:spLocks noChangeArrowheads="1"/>
            </p:cNvSpPr>
            <p:nvPr/>
          </p:nvSpPr>
          <p:spPr bwMode="auto">
            <a:xfrm>
              <a:off x="2471" y="1468"/>
              <a:ext cx="1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19" name="Rectangle 19">
              <a:extLst>
                <a:ext uri="{FF2B5EF4-FFF2-40B4-BE49-F238E27FC236}">
                  <a16:creationId xmlns:a16="http://schemas.microsoft.com/office/drawing/2014/main" xmlns="" id="{301EF5F2-7A50-459C-9A83-F4588727A817}"/>
                </a:ext>
              </a:extLst>
            </p:cNvPr>
            <p:cNvSpPr>
              <a:spLocks noChangeArrowheads="1"/>
            </p:cNvSpPr>
            <p:nvPr/>
          </p:nvSpPr>
          <p:spPr bwMode="auto">
            <a:xfrm>
              <a:off x="2611" y="1218"/>
              <a:ext cx="20"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J</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20" name="Rectangle 20">
              <a:extLst>
                <a:ext uri="{FF2B5EF4-FFF2-40B4-BE49-F238E27FC236}">
                  <a16:creationId xmlns:a16="http://schemas.microsoft.com/office/drawing/2014/main" xmlns="" id="{CA75B3C4-FEB3-47BD-9C92-969ED32356FB}"/>
                </a:ext>
              </a:extLst>
            </p:cNvPr>
            <p:cNvSpPr>
              <a:spLocks noChangeArrowheads="1"/>
            </p:cNvSpPr>
            <p:nvPr/>
          </p:nvSpPr>
          <p:spPr bwMode="auto">
            <a:xfrm>
              <a:off x="2607" y="1326"/>
              <a:ext cx="63"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Times New Roman" panose="02020603050405020304" pitchFamily="18" charset="0"/>
                </a:rPr>
                <a:t>CP</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21" name="Rectangle 21">
              <a:extLst>
                <a:ext uri="{FF2B5EF4-FFF2-40B4-BE49-F238E27FC236}">
                  <a16:creationId xmlns:a16="http://schemas.microsoft.com/office/drawing/2014/main" xmlns="" id="{BE7AE59F-CE10-419B-B52A-1C4E825F0DDF}"/>
                </a:ext>
              </a:extLst>
            </p:cNvPr>
            <p:cNvSpPr>
              <a:spLocks noChangeArrowheads="1"/>
            </p:cNvSpPr>
            <p:nvPr/>
          </p:nvSpPr>
          <p:spPr bwMode="auto">
            <a:xfrm>
              <a:off x="2649" y="1326"/>
              <a:ext cx="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22" name="Rectangle 22">
              <a:extLst>
                <a:ext uri="{FF2B5EF4-FFF2-40B4-BE49-F238E27FC236}">
                  <a16:creationId xmlns:a16="http://schemas.microsoft.com/office/drawing/2014/main" xmlns="" id="{4CA35CC5-7A00-4A97-A849-C947CF66668B}"/>
                </a:ext>
              </a:extLst>
            </p:cNvPr>
            <p:cNvSpPr>
              <a:spLocks noChangeArrowheads="1"/>
            </p:cNvSpPr>
            <p:nvPr/>
          </p:nvSpPr>
          <p:spPr bwMode="auto">
            <a:xfrm>
              <a:off x="2607" y="1422"/>
              <a:ext cx="3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K</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23" name="Rectangle 23">
              <a:extLst>
                <a:ext uri="{FF2B5EF4-FFF2-40B4-BE49-F238E27FC236}">
                  <a16:creationId xmlns:a16="http://schemas.microsoft.com/office/drawing/2014/main" xmlns="" id="{F6571959-629B-44AA-9596-707ECCFD0778}"/>
                </a:ext>
              </a:extLst>
            </p:cNvPr>
            <p:cNvSpPr>
              <a:spLocks noChangeArrowheads="1"/>
            </p:cNvSpPr>
            <p:nvPr/>
          </p:nvSpPr>
          <p:spPr bwMode="auto">
            <a:xfrm>
              <a:off x="2828" y="1418"/>
              <a:ext cx="3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Q</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24" name="Rectangle 24">
              <a:extLst>
                <a:ext uri="{FF2B5EF4-FFF2-40B4-BE49-F238E27FC236}">
                  <a16:creationId xmlns:a16="http://schemas.microsoft.com/office/drawing/2014/main" xmlns="" id="{2C5CF3B5-09EF-417E-8920-BBAE5706C2A6}"/>
                </a:ext>
              </a:extLst>
            </p:cNvPr>
            <p:cNvSpPr>
              <a:spLocks noChangeArrowheads="1"/>
            </p:cNvSpPr>
            <p:nvPr/>
          </p:nvSpPr>
          <p:spPr bwMode="auto">
            <a:xfrm>
              <a:off x="2824" y="1412"/>
              <a:ext cx="5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25" name="Rectangle 25">
              <a:extLst>
                <a:ext uri="{FF2B5EF4-FFF2-40B4-BE49-F238E27FC236}">
                  <a16:creationId xmlns:a16="http://schemas.microsoft.com/office/drawing/2014/main" xmlns="" id="{A45F4B2F-09AA-4088-A66B-7DD17B9DF63E}"/>
                </a:ext>
              </a:extLst>
            </p:cNvPr>
            <p:cNvSpPr>
              <a:spLocks noChangeArrowheads="1"/>
            </p:cNvSpPr>
            <p:nvPr/>
          </p:nvSpPr>
          <p:spPr bwMode="auto">
            <a:xfrm>
              <a:off x="2824" y="1268"/>
              <a:ext cx="3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Q</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26" name="Oval 26">
              <a:extLst>
                <a:ext uri="{FF2B5EF4-FFF2-40B4-BE49-F238E27FC236}">
                  <a16:creationId xmlns:a16="http://schemas.microsoft.com/office/drawing/2014/main" xmlns="" id="{7E1DE0E4-176E-4A14-91F0-4FA590B751F3}"/>
                </a:ext>
              </a:extLst>
            </p:cNvPr>
            <p:cNvSpPr>
              <a:spLocks noChangeArrowheads="1"/>
            </p:cNvSpPr>
            <p:nvPr/>
          </p:nvSpPr>
          <p:spPr bwMode="auto">
            <a:xfrm>
              <a:off x="2723" y="1163"/>
              <a:ext cx="44" cy="45"/>
            </a:xfrm>
            <a:prstGeom prst="ellipse">
              <a:avLst/>
            </a:pr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a:p>
          </p:txBody>
        </p:sp>
        <p:sp>
          <p:nvSpPr>
            <p:cNvPr id="27" name="Rectangle 27">
              <a:extLst>
                <a:ext uri="{FF2B5EF4-FFF2-40B4-BE49-F238E27FC236}">
                  <a16:creationId xmlns:a16="http://schemas.microsoft.com/office/drawing/2014/main" xmlns="" id="{8C3889E9-1575-4239-A96F-7599B600B3A4}"/>
                </a:ext>
              </a:extLst>
            </p:cNvPr>
            <p:cNvSpPr>
              <a:spLocks noChangeArrowheads="1"/>
            </p:cNvSpPr>
            <p:nvPr/>
          </p:nvSpPr>
          <p:spPr bwMode="auto">
            <a:xfrm>
              <a:off x="2743" y="1103"/>
              <a:ext cx="8" cy="5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28" name="Oval 28">
              <a:extLst>
                <a:ext uri="{FF2B5EF4-FFF2-40B4-BE49-F238E27FC236}">
                  <a16:creationId xmlns:a16="http://schemas.microsoft.com/office/drawing/2014/main" xmlns="" id="{DC27CDD9-E596-491D-A319-7F8E1353E819}"/>
                </a:ext>
              </a:extLst>
            </p:cNvPr>
            <p:cNvSpPr>
              <a:spLocks noChangeArrowheads="1"/>
            </p:cNvSpPr>
            <p:nvPr/>
          </p:nvSpPr>
          <p:spPr bwMode="auto">
            <a:xfrm>
              <a:off x="2711" y="1532"/>
              <a:ext cx="44" cy="44"/>
            </a:xfrm>
            <a:prstGeom prst="ellipse">
              <a:avLst/>
            </a:pr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a:p>
          </p:txBody>
        </p:sp>
        <p:sp>
          <p:nvSpPr>
            <p:cNvPr id="29" name="Rectangle 29">
              <a:extLst>
                <a:ext uri="{FF2B5EF4-FFF2-40B4-BE49-F238E27FC236}">
                  <a16:creationId xmlns:a16="http://schemas.microsoft.com/office/drawing/2014/main" xmlns="" id="{ECABF4AD-AC5B-4D04-8769-5162E8D19F2E}"/>
                </a:ext>
              </a:extLst>
            </p:cNvPr>
            <p:cNvSpPr>
              <a:spLocks noChangeArrowheads="1"/>
            </p:cNvSpPr>
            <p:nvPr/>
          </p:nvSpPr>
          <p:spPr bwMode="auto">
            <a:xfrm>
              <a:off x="2727" y="1576"/>
              <a:ext cx="8" cy="4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30" name="Rectangle 30">
              <a:extLst>
                <a:ext uri="{FF2B5EF4-FFF2-40B4-BE49-F238E27FC236}">
                  <a16:creationId xmlns:a16="http://schemas.microsoft.com/office/drawing/2014/main" xmlns="" id="{B8A1D90C-9055-422D-A791-B30FC48E3E05}"/>
                </a:ext>
              </a:extLst>
            </p:cNvPr>
            <p:cNvSpPr>
              <a:spLocks noChangeArrowheads="1"/>
            </p:cNvSpPr>
            <p:nvPr/>
          </p:nvSpPr>
          <p:spPr bwMode="auto">
            <a:xfrm>
              <a:off x="2703" y="1629"/>
              <a:ext cx="35"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C</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31" name="Rectangle 31">
              <a:extLst>
                <a:ext uri="{FF2B5EF4-FFF2-40B4-BE49-F238E27FC236}">
                  <a16:creationId xmlns:a16="http://schemas.microsoft.com/office/drawing/2014/main" xmlns="" id="{8F5B9501-B908-461B-8293-C41336FD0DE0}"/>
                </a:ext>
              </a:extLst>
            </p:cNvPr>
            <p:cNvSpPr>
              <a:spLocks noChangeArrowheads="1"/>
            </p:cNvSpPr>
            <p:nvPr/>
          </p:nvSpPr>
          <p:spPr bwMode="auto">
            <a:xfrm>
              <a:off x="2749" y="1629"/>
              <a:ext cx="15"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l</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32" name="Rectangle 32">
              <a:extLst>
                <a:ext uri="{FF2B5EF4-FFF2-40B4-BE49-F238E27FC236}">
                  <a16:creationId xmlns:a16="http://schemas.microsoft.com/office/drawing/2014/main" xmlns="" id="{2C2ED591-E80B-4186-9CCE-7BF4EF9FA41E}"/>
                </a:ext>
              </a:extLst>
            </p:cNvPr>
            <p:cNvSpPr>
              <a:spLocks noChangeArrowheads="1"/>
            </p:cNvSpPr>
            <p:nvPr/>
          </p:nvSpPr>
          <p:spPr bwMode="auto">
            <a:xfrm>
              <a:off x="2768" y="1629"/>
              <a:ext cx="23"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e</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33" name="Rectangle 33">
              <a:extLst>
                <a:ext uri="{FF2B5EF4-FFF2-40B4-BE49-F238E27FC236}">
                  <a16:creationId xmlns:a16="http://schemas.microsoft.com/office/drawing/2014/main" xmlns="" id="{DFB17E11-D416-4D81-B76A-A7521E4F3C3A}"/>
                </a:ext>
              </a:extLst>
            </p:cNvPr>
            <p:cNvSpPr>
              <a:spLocks noChangeArrowheads="1"/>
            </p:cNvSpPr>
            <p:nvPr/>
          </p:nvSpPr>
          <p:spPr bwMode="auto">
            <a:xfrm>
              <a:off x="2798" y="1629"/>
              <a:ext cx="23"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a</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34" name="Rectangle 34">
              <a:extLst>
                <a:ext uri="{FF2B5EF4-FFF2-40B4-BE49-F238E27FC236}">
                  <a16:creationId xmlns:a16="http://schemas.microsoft.com/office/drawing/2014/main" xmlns="" id="{3DBCBF0F-7C86-493F-B2F3-4AF9CFB6DC64}"/>
                </a:ext>
              </a:extLst>
            </p:cNvPr>
            <p:cNvSpPr>
              <a:spLocks noChangeArrowheads="1"/>
            </p:cNvSpPr>
            <p:nvPr/>
          </p:nvSpPr>
          <p:spPr bwMode="auto">
            <a:xfrm>
              <a:off x="2829" y="1629"/>
              <a:ext cx="1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r</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35" name="Rectangle 35">
              <a:extLst>
                <a:ext uri="{FF2B5EF4-FFF2-40B4-BE49-F238E27FC236}">
                  <a16:creationId xmlns:a16="http://schemas.microsoft.com/office/drawing/2014/main" xmlns="" id="{ECBD2200-4918-48E4-8201-895AF5718A90}"/>
                </a:ext>
              </a:extLst>
            </p:cNvPr>
            <p:cNvSpPr>
              <a:spLocks noChangeArrowheads="1"/>
            </p:cNvSpPr>
            <p:nvPr/>
          </p:nvSpPr>
          <p:spPr bwMode="auto">
            <a:xfrm>
              <a:off x="2717" y="1017"/>
              <a:ext cx="29"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P</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36" name="Rectangle 36">
              <a:extLst>
                <a:ext uri="{FF2B5EF4-FFF2-40B4-BE49-F238E27FC236}">
                  <a16:creationId xmlns:a16="http://schemas.microsoft.com/office/drawing/2014/main" xmlns="" id="{11CDC132-5A29-4F03-BD68-69A2BDE0FFA0}"/>
                </a:ext>
              </a:extLst>
            </p:cNvPr>
            <p:cNvSpPr>
              <a:spLocks noChangeArrowheads="1"/>
            </p:cNvSpPr>
            <p:nvPr/>
          </p:nvSpPr>
          <p:spPr bwMode="auto">
            <a:xfrm>
              <a:off x="2755" y="1017"/>
              <a:ext cx="1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r</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37" name="Rectangle 37">
              <a:extLst>
                <a:ext uri="{FF2B5EF4-FFF2-40B4-BE49-F238E27FC236}">
                  <a16:creationId xmlns:a16="http://schemas.microsoft.com/office/drawing/2014/main" xmlns="" id="{EF0DB2B2-F5A3-4550-9CA7-A6CE5715F4C0}"/>
                </a:ext>
              </a:extLst>
            </p:cNvPr>
            <p:cNvSpPr>
              <a:spLocks noChangeArrowheads="1"/>
            </p:cNvSpPr>
            <p:nvPr/>
          </p:nvSpPr>
          <p:spPr bwMode="auto">
            <a:xfrm>
              <a:off x="2778" y="1017"/>
              <a:ext cx="23"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e</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38" name="Rectangle 38">
              <a:extLst>
                <a:ext uri="{FF2B5EF4-FFF2-40B4-BE49-F238E27FC236}">
                  <a16:creationId xmlns:a16="http://schemas.microsoft.com/office/drawing/2014/main" xmlns="" id="{18D95809-863D-4E4B-96CA-48FDCE70AD46}"/>
                </a:ext>
              </a:extLst>
            </p:cNvPr>
            <p:cNvSpPr>
              <a:spLocks noChangeArrowheads="1"/>
            </p:cNvSpPr>
            <p:nvPr/>
          </p:nvSpPr>
          <p:spPr bwMode="auto">
            <a:xfrm>
              <a:off x="2808" y="1017"/>
              <a:ext cx="20"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s</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39" name="Rectangle 39">
              <a:extLst>
                <a:ext uri="{FF2B5EF4-FFF2-40B4-BE49-F238E27FC236}">
                  <a16:creationId xmlns:a16="http://schemas.microsoft.com/office/drawing/2014/main" xmlns="" id="{3AD454EA-594D-4A48-A990-4A2DCD43CF53}"/>
                </a:ext>
              </a:extLst>
            </p:cNvPr>
            <p:cNvSpPr>
              <a:spLocks noChangeArrowheads="1"/>
            </p:cNvSpPr>
            <p:nvPr/>
          </p:nvSpPr>
          <p:spPr bwMode="auto">
            <a:xfrm>
              <a:off x="2836" y="1017"/>
              <a:ext cx="23"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e</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40" name="Rectangle 40">
              <a:extLst>
                <a:ext uri="{FF2B5EF4-FFF2-40B4-BE49-F238E27FC236}">
                  <a16:creationId xmlns:a16="http://schemas.microsoft.com/office/drawing/2014/main" xmlns="" id="{67F8D7CB-23A4-42D0-AB4F-8D724EF8DAF0}"/>
                </a:ext>
              </a:extLst>
            </p:cNvPr>
            <p:cNvSpPr>
              <a:spLocks noChangeArrowheads="1"/>
            </p:cNvSpPr>
            <p:nvPr/>
          </p:nvSpPr>
          <p:spPr bwMode="auto">
            <a:xfrm>
              <a:off x="2866" y="1017"/>
              <a:ext cx="15"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41" name="Rectangle 41">
              <a:extLst>
                <a:ext uri="{FF2B5EF4-FFF2-40B4-BE49-F238E27FC236}">
                  <a16:creationId xmlns:a16="http://schemas.microsoft.com/office/drawing/2014/main" xmlns="" id="{FBA9830F-D1B3-423C-889B-83910AA5DBE9}"/>
                </a:ext>
              </a:extLst>
            </p:cNvPr>
            <p:cNvSpPr>
              <a:spLocks noChangeArrowheads="1"/>
            </p:cNvSpPr>
            <p:nvPr/>
          </p:nvSpPr>
          <p:spPr bwMode="auto">
            <a:xfrm>
              <a:off x="1865" y="1183"/>
              <a:ext cx="20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42" name="Freeform 42">
              <a:extLst>
                <a:ext uri="{FF2B5EF4-FFF2-40B4-BE49-F238E27FC236}">
                  <a16:creationId xmlns:a16="http://schemas.microsoft.com/office/drawing/2014/main" xmlns="" id="{97AF92E5-07A3-444D-B636-0184DE3AD46A}"/>
                </a:ext>
              </a:extLst>
            </p:cNvPr>
            <p:cNvSpPr>
              <a:spLocks/>
            </p:cNvSpPr>
            <p:nvPr/>
          </p:nvSpPr>
          <p:spPr bwMode="auto">
            <a:xfrm>
              <a:off x="1598" y="1257"/>
              <a:ext cx="385" cy="199"/>
            </a:xfrm>
            <a:custGeom>
              <a:avLst/>
              <a:gdLst>
                <a:gd name="T0" fmla="*/ 0 w 385"/>
                <a:gd name="T1" fmla="*/ 192 h 199"/>
                <a:gd name="T2" fmla="*/ 4 w 385"/>
                <a:gd name="T3" fmla="*/ 199 h 199"/>
                <a:gd name="T4" fmla="*/ 385 w 385"/>
                <a:gd name="T5" fmla="*/ 7 h 199"/>
                <a:gd name="T6" fmla="*/ 381 w 385"/>
                <a:gd name="T7" fmla="*/ 0 h 199"/>
                <a:gd name="T8" fmla="*/ 0 w 385"/>
                <a:gd name="T9" fmla="*/ 192 h 199"/>
              </a:gdLst>
              <a:ahLst/>
              <a:cxnLst>
                <a:cxn ang="0">
                  <a:pos x="T0" y="T1"/>
                </a:cxn>
                <a:cxn ang="0">
                  <a:pos x="T2" y="T3"/>
                </a:cxn>
                <a:cxn ang="0">
                  <a:pos x="T4" y="T5"/>
                </a:cxn>
                <a:cxn ang="0">
                  <a:pos x="T6" y="T7"/>
                </a:cxn>
                <a:cxn ang="0">
                  <a:pos x="T8" y="T9"/>
                </a:cxn>
              </a:cxnLst>
              <a:rect l="0" t="0" r="r" b="b"/>
              <a:pathLst>
                <a:path w="385" h="199">
                  <a:moveTo>
                    <a:pt x="0" y="192"/>
                  </a:moveTo>
                  <a:lnTo>
                    <a:pt x="4" y="199"/>
                  </a:lnTo>
                  <a:lnTo>
                    <a:pt x="385" y="7"/>
                  </a:lnTo>
                  <a:lnTo>
                    <a:pt x="381" y="0"/>
                  </a:lnTo>
                  <a:lnTo>
                    <a:pt x="0" y="1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43" name="Rectangle 43">
              <a:extLst>
                <a:ext uri="{FF2B5EF4-FFF2-40B4-BE49-F238E27FC236}">
                  <a16:creationId xmlns:a16="http://schemas.microsoft.com/office/drawing/2014/main" xmlns="" id="{83C12F0D-BB3F-4804-B44A-C76666085286}"/>
                </a:ext>
              </a:extLst>
            </p:cNvPr>
            <p:cNvSpPr>
              <a:spLocks noChangeArrowheads="1"/>
            </p:cNvSpPr>
            <p:nvPr/>
          </p:nvSpPr>
          <p:spPr bwMode="auto">
            <a:xfrm>
              <a:off x="1380" y="1556"/>
              <a:ext cx="36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44" name="Rectangle 44">
              <a:extLst>
                <a:ext uri="{FF2B5EF4-FFF2-40B4-BE49-F238E27FC236}">
                  <a16:creationId xmlns:a16="http://schemas.microsoft.com/office/drawing/2014/main" xmlns="" id="{DC66445D-003F-4A45-AFCC-DE2422017356}"/>
                </a:ext>
              </a:extLst>
            </p:cNvPr>
            <p:cNvSpPr>
              <a:spLocks noChangeArrowheads="1"/>
            </p:cNvSpPr>
            <p:nvPr/>
          </p:nvSpPr>
          <p:spPr bwMode="auto">
            <a:xfrm>
              <a:off x="1600" y="1444"/>
              <a:ext cx="8" cy="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45" name="Rectangle 45">
              <a:extLst>
                <a:ext uri="{FF2B5EF4-FFF2-40B4-BE49-F238E27FC236}">
                  <a16:creationId xmlns:a16="http://schemas.microsoft.com/office/drawing/2014/main" xmlns="" id="{352979B4-2A7B-4CCD-AC6A-B2139858EC48}"/>
                </a:ext>
              </a:extLst>
            </p:cNvPr>
            <p:cNvSpPr>
              <a:spLocks noChangeArrowheads="1"/>
            </p:cNvSpPr>
            <p:nvPr/>
          </p:nvSpPr>
          <p:spPr bwMode="auto">
            <a:xfrm>
              <a:off x="1600" y="1512"/>
              <a:ext cx="14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46" name="Rectangle 46">
              <a:extLst>
                <a:ext uri="{FF2B5EF4-FFF2-40B4-BE49-F238E27FC236}">
                  <a16:creationId xmlns:a16="http://schemas.microsoft.com/office/drawing/2014/main" xmlns="" id="{80E445DD-A94E-41E9-AC46-B1EC033CBBFD}"/>
                </a:ext>
              </a:extLst>
            </p:cNvPr>
            <p:cNvSpPr>
              <a:spLocks noChangeArrowheads="1"/>
            </p:cNvSpPr>
            <p:nvPr/>
          </p:nvSpPr>
          <p:spPr bwMode="auto">
            <a:xfrm>
              <a:off x="1867" y="1531"/>
              <a:ext cx="2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47" name="Rectangle 47">
              <a:extLst>
                <a:ext uri="{FF2B5EF4-FFF2-40B4-BE49-F238E27FC236}">
                  <a16:creationId xmlns:a16="http://schemas.microsoft.com/office/drawing/2014/main" xmlns="" id="{90EA2474-7231-4E21-B8E3-4BD5B7677353}"/>
                </a:ext>
              </a:extLst>
            </p:cNvPr>
            <p:cNvSpPr>
              <a:spLocks noChangeArrowheads="1"/>
            </p:cNvSpPr>
            <p:nvPr/>
          </p:nvSpPr>
          <p:spPr bwMode="auto">
            <a:xfrm>
              <a:off x="1981" y="1460"/>
              <a:ext cx="8" cy="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48" name="Freeform 48">
              <a:extLst>
                <a:ext uri="{FF2B5EF4-FFF2-40B4-BE49-F238E27FC236}">
                  <a16:creationId xmlns:a16="http://schemas.microsoft.com/office/drawing/2014/main" xmlns="" id="{24306C00-26F3-49EF-A68D-A98DDADE1939}"/>
                </a:ext>
              </a:extLst>
            </p:cNvPr>
            <p:cNvSpPr>
              <a:spLocks/>
            </p:cNvSpPr>
            <p:nvPr/>
          </p:nvSpPr>
          <p:spPr bwMode="auto">
            <a:xfrm>
              <a:off x="1602" y="1321"/>
              <a:ext cx="384" cy="143"/>
            </a:xfrm>
            <a:custGeom>
              <a:avLst/>
              <a:gdLst>
                <a:gd name="T0" fmla="*/ 381 w 384"/>
                <a:gd name="T1" fmla="*/ 143 h 143"/>
                <a:gd name="T2" fmla="*/ 384 w 384"/>
                <a:gd name="T3" fmla="*/ 136 h 143"/>
                <a:gd name="T4" fmla="*/ 3 w 384"/>
                <a:gd name="T5" fmla="*/ 0 h 143"/>
                <a:gd name="T6" fmla="*/ 0 w 384"/>
                <a:gd name="T7" fmla="*/ 7 h 143"/>
                <a:gd name="T8" fmla="*/ 381 w 384"/>
                <a:gd name="T9" fmla="*/ 143 h 143"/>
              </a:gdLst>
              <a:ahLst/>
              <a:cxnLst>
                <a:cxn ang="0">
                  <a:pos x="T0" y="T1"/>
                </a:cxn>
                <a:cxn ang="0">
                  <a:pos x="T2" y="T3"/>
                </a:cxn>
                <a:cxn ang="0">
                  <a:pos x="T4" y="T5"/>
                </a:cxn>
                <a:cxn ang="0">
                  <a:pos x="T6" y="T7"/>
                </a:cxn>
                <a:cxn ang="0">
                  <a:pos x="T8" y="T9"/>
                </a:cxn>
              </a:cxnLst>
              <a:rect l="0" t="0" r="r" b="b"/>
              <a:pathLst>
                <a:path w="384" h="143">
                  <a:moveTo>
                    <a:pt x="381" y="143"/>
                  </a:moveTo>
                  <a:lnTo>
                    <a:pt x="384" y="136"/>
                  </a:lnTo>
                  <a:lnTo>
                    <a:pt x="3" y="0"/>
                  </a:lnTo>
                  <a:lnTo>
                    <a:pt x="0" y="7"/>
                  </a:lnTo>
                  <a:lnTo>
                    <a:pt x="381" y="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49" name="Rectangle 49">
              <a:extLst>
                <a:ext uri="{FF2B5EF4-FFF2-40B4-BE49-F238E27FC236}">
                  <a16:creationId xmlns:a16="http://schemas.microsoft.com/office/drawing/2014/main" xmlns="" id="{78050851-6A24-4B28-8937-0B0C99F9B057}"/>
                </a:ext>
              </a:extLst>
            </p:cNvPr>
            <p:cNvSpPr>
              <a:spLocks noChangeArrowheads="1"/>
            </p:cNvSpPr>
            <p:nvPr/>
          </p:nvSpPr>
          <p:spPr bwMode="auto">
            <a:xfrm>
              <a:off x="1600" y="1203"/>
              <a:ext cx="8" cy="1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50" name="Rectangle 50">
              <a:extLst>
                <a:ext uri="{FF2B5EF4-FFF2-40B4-BE49-F238E27FC236}">
                  <a16:creationId xmlns:a16="http://schemas.microsoft.com/office/drawing/2014/main" xmlns="" id="{25E6F555-8691-495F-815C-EBD0D1790FBD}"/>
                </a:ext>
              </a:extLst>
            </p:cNvPr>
            <p:cNvSpPr>
              <a:spLocks noChangeArrowheads="1"/>
            </p:cNvSpPr>
            <p:nvPr/>
          </p:nvSpPr>
          <p:spPr bwMode="auto">
            <a:xfrm>
              <a:off x="1604" y="1199"/>
              <a:ext cx="145"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51" name="Rectangle 51">
              <a:extLst>
                <a:ext uri="{FF2B5EF4-FFF2-40B4-BE49-F238E27FC236}">
                  <a16:creationId xmlns:a16="http://schemas.microsoft.com/office/drawing/2014/main" xmlns="" id="{ED6C73D3-F4B7-441D-8F25-C78E17D58370}"/>
                </a:ext>
              </a:extLst>
            </p:cNvPr>
            <p:cNvSpPr>
              <a:spLocks noChangeArrowheads="1"/>
            </p:cNvSpPr>
            <p:nvPr/>
          </p:nvSpPr>
          <p:spPr bwMode="auto">
            <a:xfrm>
              <a:off x="1372" y="1159"/>
              <a:ext cx="373"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52" name="Freeform 52">
              <a:extLst>
                <a:ext uri="{FF2B5EF4-FFF2-40B4-BE49-F238E27FC236}">
                  <a16:creationId xmlns:a16="http://schemas.microsoft.com/office/drawing/2014/main" xmlns="" id="{2E8B7880-E808-4784-947F-F283C053124A}"/>
                </a:ext>
              </a:extLst>
            </p:cNvPr>
            <p:cNvSpPr>
              <a:spLocks/>
            </p:cNvSpPr>
            <p:nvPr/>
          </p:nvSpPr>
          <p:spPr bwMode="auto">
            <a:xfrm>
              <a:off x="1817" y="1155"/>
              <a:ext cx="26" cy="27"/>
            </a:xfrm>
            <a:custGeom>
              <a:avLst/>
              <a:gdLst>
                <a:gd name="T0" fmla="*/ 0 w 26"/>
                <a:gd name="T1" fmla="*/ 26 h 27"/>
                <a:gd name="T2" fmla="*/ 0 w 26"/>
                <a:gd name="T3" fmla="*/ 21 h 27"/>
                <a:gd name="T4" fmla="*/ 2 w 26"/>
                <a:gd name="T5" fmla="*/ 16 h 27"/>
                <a:gd name="T6" fmla="*/ 4 w 26"/>
                <a:gd name="T7" fmla="*/ 12 h 27"/>
                <a:gd name="T8" fmla="*/ 7 w 26"/>
                <a:gd name="T9" fmla="*/ 8 h 27"/>
                <a:gd name="T10" fmla="*/ 11 w 26"/>
                <a:gd name="T11" fmla="*/ 5 h 27"/>
                <a:gd name="T12" fmla="*/ 15 w 26"/>
                <a:gd name="T13" fmla="*/ 3 h 27"/>
                <a:gd name="T14" fmla="*/ 20 w 26"/>
                <a:gd name="T15" fmla="*/ 1 h 27"/>
                <a:gd name="T16" fmla="*/ 25 w 26"/>
                <a:gd name="T17" fmla="*/ 0 h 27"/>
                <a:gd name="T18" fmla="*/ 26 w 26"/>
                <a:gd name="T19" fmla="*/ 8 h 27"/>
                <a:gd name="T20" fmla="*/ 22 w 26"/>
                <a:gd name="T21" fmla="*/ 9 h 27"/>
                <a:gd name="T22" fmla="*/ 19 w 26"/>
                <a:gd name="T23" fmla="*/ 10 h 27"/>
                <a:gd name="T24" fmla="*/ 15 w 26"/>
                <a:gd name="T25" fmla="*/ 12 h 27"/>
                <a:gd name="T26" fmla="*/ 13 w 26"/>
                <a:gd name="T27" fmla="*/ 14 h 27"/>
                <a:gd name="T28" fmla="*/ 10 w 26"/>
                <a:gd name="T29" fmla="*/ 17 h 27"/>
                <a:gd name="T30" fmla="*/ 9 w 26"/>
                <a:gd name="T31" fmla="*/ 20 h 27"/>
                <a:gd name="T32" fmla="*/ 8 w 26"/>
                <a:gd name="T33" fmla="*/ 23 h 27"/>
                <a:gd name="T34" fmla="*/ 7 w 26"/>
                <a:gd name="T35" fmla="*/ 27 h 27"/>
                <a:gd name="T36" fmla="*/ 0 w 26"/>
                <a:gd name="T3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7">
                  <a:moveTo>
                    <a:pt x="0" y="26"/>
                  </a:moveTo>
                  <a:lnTo>
                    <a:pt x="0" y="21"/>
                  </a:lnTo>
                  <a:lnTo>
                    <a:pt x="2" y="16"/>
                  </a:lnTo>
                  <a:lnTo>
                    <a:pt x="4" y="12"/>
                  </a:lnTo>
                  <a:lnTo>
                    <a:pt x="7" y="8"/>
                  </a:lnTo>
                  <a:lnTo>
                    <a:pt x="11" y="5"/>
                  </a:lnTo>
                  <a:lnTo>
                    <a:pt x="15" y="3"/>
                  </a:lnTo>
                  <a:lnTo>
                    <a:pt x="20" y="1"/>
                  </a:lnTo>
                  <a:lnTo>
                    <a:pt x="25" y="0"/>
                  </a:lnTo>
                  <a:lnTo>
                    <a:pt x="26" y="8"/>
                  </a:lnTo>
                  <a:lnTo>
                    <a:pt x="22" y="9"/>
                  </a:lnTo>
                  <a:lnTo>
                    <a:pt x="19" y="10"/>
                  </a:lnTo>
                  <a:lnTo>
                    <a:pt x="15" y="12"/>
                  </a:lnTo>
                  <a:lnTo>
                    <a:pt x="13" y="14"/>
                  </a:lnTo>
                  <a:lnTo>
                    <a:pt x="10" y="17"/>
                  </a:lnTo>
                  <a:lnTo>
                    <a:pt x="9" y="20"/>
                  </a:lnTo>
                  <a:lnTo>
                    <a:pt x="8" y="23"/>
                  </a:lnTo>
                  <a:lnTo>
                    <a:pt x="7" y="27"/>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53" name="Freeform 53">
              <a:extLst>
                <a:ext uri="{FF2B5EF4-FFF2-40B4-BE49-F238E27FC236}">
                  <a16:creationId xmlns:a16="http://schemas.microsoft.com/office/drawing/2014/main" xmlns="" id="{8961F1E9-0B6C-4D9E-A8A4-30D719DF0DC8}"/>
                </a:ext>
              </a:extLst>
            </p:cNvPr>
            <p:cNvSpPr>
              <a:spLocks/>
            </p:cNvSpPr>
            <p:nvPr/>
          </p:nvSpPr>
          <p:spPr bwMode="auto">
            <a:xfrm>
              <a:off x="1842" y="1155"/>
              <a:ext cx="27" cy="27"/>
            </a:xfrm>
            <a:custGeom>
              <a:avLst/>
              <a:gdLst>
                <a:gd name="T0" fmla="*/ 1 w 27"/>
                <a:gd name="T1" fmla="*/ 0 h 27"/>
                <a:gd name="T2" fmla="*/ 6 w 27"/>
                <a:gd name="T3" fmla="*/ 1 h 27"/>
                <a:gd name="T4" fmla="*/ 11 w 27"/>
                <a:gd name="T5" fmla="*/ 3 h 27"/>
                <a:gd name="T6" fmla="*/ 15 w 27"/>
                <a:gd name="T7" fmla="*/ 5 h 27"/>
                <a:gd name="T8" fmla="*/ 19 w 27"/>
                <a:gd name="T9" fmla="*/ 8 h 27"/>
                <a:gd name="T10" fmla="*/ 22 w 27"/>
                <a:gd name="T11" fmla="*/ 12 h 27"/>
                <a:gd name="T12" fmla="*/ 24 w 27"/>
                <a:gd name="T13" fmla="*/ 16 h 27"/>
                <a:gd name="T14" fmla="*/ 26 w 27"/>
                <a:gd name="T15" fmla="*/ 21 h 27"/>
                <a:gd name="T16" fmla="*/ 27 w 27"/>
                <a:gd name="T17" fmla="*/ 26 h 27"/>
                <a:gd name="T18" fmla="*/ 19 w 27"/>
                <a:gd name="T19" fmla="*/ 27 h 27"/>
                <a:gd name="T20" fmla="*/ 18 w 27"/>
                <a:gd name="T21" fmla="*/ 23 h 27"/>
                <a:gd name="T22" fmla="*/ 17 w 27"/>
                <a:gd name="T23" fmla="*/ 20 h 27"/>
                <a:gd name="T24" fmla="*/ 15 w 27"/>
                <a:gd name="T25" fmla="*/ 16 h 27"/>
                <a:gd name="T26" fmla="*/ 13 w 27"/>
                <a:gd name="T27" fmla="*/ 14 h 27"/>
                <a:gd name="T28" fmla="*/ 10 w 27"/>
                <a:gd name="T29" fmla="*/ 11 h 27"/>
                <a:gd name="T30" fmla="*/ 7 w 27"/>
                <a:gd name="T31" fmla="*/ 10 h 27"/>
                <a:gd name="T32" fmla="*/ 4 w 27"/>
                <a:gd name="T33" fmla="*/ 9 h 27"/>
                <a:gd name="T34" fmla="*/ 0 w 27"/>
                <a:gd name="T35" fmla="*/ 8 h 27"/>
                <a:gd name="T36" fmla="*/ 1 w 27"/>
                <a:gd name="T3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7">
                  <a:moveTo>
                    <a:pt x="1" y="0"/>
                  </a:moveTo>
                  <a:lnTo>
                    <a:pt x="6" y="1"/>
                  </a:lnTo>
                  <a:lnTo>
                    <a:pt x="11" y="3"/>
                  </a:lnTo>
                  <a:lnTo>
                    <a:pt x="15" y="5"/>
                  </a:lnTo>
                  <a:lnTo>
                    <a:pt x="19" y="8"/>
                  </a:lnTo>
                  <a:lnTo>
                    <a:pt x="22" y="12"/>
                  </a:lnTo>
                  <a:lnTo>
                    <a:pt x="24" y="16"/>
                  </a:lnTo>
                  <a:lnTo>
                    <a:pt x="26" y="21"/>
                  </a:lnTo>
                  <a:lnTo>
                    <a:pt x="27" y="26"/>
                  </a:lnTo>
                  <a:lnTo>
                    <a:pt x="19" y="27"/>
                  </a:lnTo>
                  <a:lnTo>
                    <a:pt x="18" y="23"/>
                  </a:lnTo>
                  <a:lnTo>
                    <a:pt x="17" y="20"/>
                  </a:lnTo>
                  <a:lnTo>
                    <a:pt x="15" y="16"/>
                  </a:lnTo>
                  <a:lnTo>
                    <a:pt x="13" y="14"/>
                  </a:lnTo>
                  <a:lnTo>
                    <a:pt x="10" y="11"/>
                  </a:lnTo>
                  <a:lnTo>
                    <a:pt x="7" y="10"/>
                  </a:lnTo>
                  <a:lnTo>
                    <a:pt x="4" y="9"/>
                  </a:lnTo>
                  <a:lnTo>
                    <a:pt x="0" y="8"/>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54" name="Freeform 54">
              <a:extLst>
                <a:ext uri="{FF2B5EF4-FFF2-40B4-BE49-F238E27FC236}">
                  <a16:creationId xmlns:a16="http://schemas.microsoft.com/office/drawing/2014/main" xmlns="" id="{AFFF1F79-72E5-46AE-929B-B95A6E193222}"/>
                </a:ext>
              </a:extLst>
            </p:cNvPr>
            <p:cNvSpPr>
              <a:spLocks/>
            </p:cNvSpPr>
            <p:nvPr/>
          </p:nvSpPr>
          <p:spPr bwMode="auto">
            <a:xfrm>
              <a:off x="1842" y="1155"/>
              <a:ext cx="1" cy="8"/>
            </a:xfrm>
            <a:custGeom>
              <a:avLst/>
              <a:gdLst>
                <a:gd name="T0" fmla="*/ 0 w 1"/>
                <a:gd name="T1" fmla="*/ 0 h 8"/>
                <a:gd name="T2" fmla="*/ 1 w 1"/>
                <a:gd name="T3" fmla="*/ 0 h 8"/>
                <a:gd name="T4" fmla="*/ 0 w 1"/>
                <a:gd name="T5" fmla="*/ 8 h 8"/>
                <a:gd name="T6" fmla="*/ 1 w 1"/>
                <a:gd name="T7" fmla="*/ 8 h 8"/>
                <a:gd name="T8" fmla="*/ 0 w 1"/>
                <a:gd name="T9" fmla="*/ 0 h 8"/>
              </a:gdLst>
              <a:ahLst/>
              <a:cxnLst>
                <a:cxn ang="0">
                  <a:pos x="T0" y="T1"/>
                </a:cxn>
                <a:cxn ang="0">
                  <a:pos x="T2" y="T3"/>
                </a:cxn>
                <a:cxn ang="0">
                  <a:pos x="T4" y="T5"/>
                </a:cxn>
                <a:cxn ang="0">
                  <a:pos x="T6" y="T7"/>
                </a:cxn>
                <a:cxn ang="0">
                  <a:pos x="T8" y="T9"/>
                </a:cxn>
              </a:cxnLst>
              <a:rect l="0" t="0" r="r" b="b"/>
              <a:pathLst>
                <a:path w="1" h="8">
                  <a:moveTo>
                    <a:pt x="0" y="0"/>
                  </a:moveTo>
                  <a:lnTo>
                    <a:pt x="1" y="0"/>
                  </a:lnTo>
                  <a:lnTo>
                    <a:pt x="0" y="8"/>
                  </a:lnTo>
                  <a:lnTo>
                    <a:pt x="1"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55" name="Freeform 55">
              <a:extLst>
                <a:ext uri="{FF2B5EF4-FFF2-40B4-BE49-F238E27FC236}">
                  <a16:creationId xmlns:a16="http://schemas.microsoft.com/office/drawing/2014/main" xmlns="" id="{4701DF69-8F3F-4C93-9400-B7691453ECDB}"/>
                </a:ext>
              </a:extLst>
            </p:cNvPr>
            <p:cNvSpPr>
              <a:spLocks/>
            </p:cNvSpPr>
            <p:nvPr/>
          </p:nvSpPr>
          <p:spPr bwMode="auto">
            <a:xfrm>
              <a:off x="1842" y="1181"/>
              <a:ext cx="27" cy="26"/>
            </a:xfrm>
            <a:custGeom>
              <a:avLst/>
              <a:gdLst>
                <a:gd name="T0" fmla="*/ 27 w 27"/>
                <a:gd name="T1" fmla="*/ 1 h 26"/>
                <a:gd name="T2" fmla="*/ 26 w 27"/>
                <a:gd name="T3" fmla="*/ 6 h 26"/>
                <a:gd name="T4" fmla="*/ 24 w 27"/>
                <a:gd name="T5" fmla="*/ 11 h 26"/>
                <a:gd name="T6" fmla="*/ 22 w 27"/>
                <a:gd name="T7" fmla="*/ 15 h 26"/>
                <a:gd name="T8" fmla="*/ 19 w 27"/>
                <a:gd name="T9" fmla="*/ 19 h 26"/>
                <a:gd name="T10" fmla="*/ 15 w 27"/>
                <a:gd name="T11" fmla="*/ 22 h 26"/>
                <a:gd name="T12" fmla="*/ 11 w 27"/>
                <a:gd name="T13" fmla="*/ 24 h 26"/>
                <a:gd name="T14" fmla="*/ 6 w 27"/>
                <a:gd name="T15" fmla="*/ 26 h 26"/>
                <a:gd name="T16" fmla="*/ 1 w 27"/>
                <a:gd name="T17" fmla="*/ 26 h 26"/>
                <a:gd name="T18" fmla="*/ 0 w 27"/>
                <a:gd name="T19" fmla="*/ 19 h 26"/>
                <a:gd name="T20" fmla="*/ 4 w 27"/>
                <a:gd name="T21" fmla="*/ 18 h 26"/>
                <a:gd name="T22" fmla="*/ 7 w 27"/>
                <a:gd name="T23" fmla="*/ 17 h 26"/>
                <a:gd name="T24" fmla="*/ 10 w 27"/>
                <a:gd name="T25" fmla="*/ 15 h 26"/>
                <a:gd name="T26" fmla="*/ 13 w 27"/>
                <a:gd name="T27" fmla="*/ 13 h 26"/>
                <a:gd name="T28" fmla="*/ 16 w 27"/>
                <a:gd name="T29" fmla="*/ 10 h 26"/>
                <a:gd name="T30" fmla="*/ 17 w 27"/>
                <a:gd name="T31" fmla="*/ 7 h 26"/>
                <a:gd name="T32" fmla="*/ 18 w 27"/>
                <a:gd name="T33" fmla="*/ 4 h 26"/>
                <a:gd name="T34" fmla="*/ 19 w 27"/>
                <a:gd name="T35" fmla="*/ 0 h 26"/>
                <a:gd name="T36" fmla="*/ 27 w 27"/>
                <a:gd name="T37"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6">
                  <a:moveTo>
                    <a:pt x="27" y="1"/>
                  </a:moveTo>
                  <a:lnTo>
                    <a:pt x="26" y="6"/>
                  </a:lnTo>
                  <a:lnTo>
                    <a:pt x="24" y="11"/>
                  </a:lnTo>
                  <a:lnTo>
                    <a:pt x="22" y="15"/>
                  </a:lnTo>
                  <a:lnTo>
                    <a:pt x="19" y="19"/>
                  </a:lnTo>
                  <a:lnTo>
                    <a:pt x="15" y="22"/>
                  </a:lnTo>
                  <a:lnTo>
                    <a:pt x="11" y="24"/>
                  </a:lnTo>
                  <a:lnTo>
                    <a:pt x="6" y="26"/>
                  </a:lnTo>
                  <a:lnTo>
                    <a:pt x="1" y="26"/>
                  </a:lnTo>
                  <a:lnTo>
                    <a:pt x="0" y="19"/>
                  </a:lnTo>
                  <a:lnTo>
                    <a:pt x="4" y="18"/>
                  </a:lnTo>
                  <a:lnTo>
                    <a:pt x="7" y="17"/>
                  </a:lnTo>
                  <a:lnTo>
                    <a:pt x="10" y="15"/>
                  </a:lnTo>
                  <a:lnTo>
                    <a:pt x="13" y="13"/>
                  </a:lnTo>
                  <a:lnTo>
                    <a:pt x="16" y="10"/>
                  </a:lnTo>
                  <a:lnTo>
                    <a:pt x="17" y="7"/>
                  </a:lnTo>
                  <a:lnTo>
                    <a:pt x="18" y="4"/>
                  </a:lnTo>
                  <a:lnTo>
                    <a:pt x="19" y="0"/>
                  </a:lnTo>
                  <a:lnTo>
                    <a:pt x="2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56" name="Freeform 56">
              <a:extLst>
                <a:ext uri="{FF2B5EF4-FFF2-40B4-BE49-F238E27FC236}">
                  <a16:creationId xmlns:a16="http://schemas.microsoft.com/office/drawing/2014/main" xmlns="" id="{996A9881-6D81-4804-831A-3EF735F5F0FE}"/>
                </a:ext>
              </a:extLst>
            </p:cNvPr>
            <p:cNvSpPr>
              <a:spLocks/>
            </p:cNvSpPr>
            <p:nvPr/>
          </p:nvSpPr>
          <p:spPr bwMode="auto">
            <a:xfrm>
              <a:off x="1861" y="1181"/>
              <a:ext cx="8" cy="1"/>
            </a:xfrm>
            <a:custGeom>
              <a:avLst/>
              <a:gdLst>
                <a:gd name="T0" fmla="*/ 8 w 8"/>
                <a:gd name="T1" fmla="*/ 0 h 1"/>
                <a:gd name="T2" fmla="*/ 8 w 8"/>
                <a:gd name="T3" fmla="*/ 1 h 1"/>
                <a:gd name="T4" fmla="*/ 0 w 8"/>
                <a:gd name="T5" fmla="*/ 0 h 1"/>
                <a:gd name="T6" fmla="*/ 0 w 8"/>
                <a:gd name="T7" fmla="*/ 1 h 1"/>
                <a:gd name="T8" fmla="*/ 8 w 8"/>
                <a:gd name="T9" fmla="*/ 0 h 1"/>
              </a:gdLst>
              <a:ahLst/>
              <a:cxnLst>
                <a:cxn ang="0">
                  <a:pos x="T0" y="T1"/>
                </a:cxn>
                <a:cxn ang="0">
                  <a:pos x="T2" y="T3"/>
                </a:cxn>
                <a:cxn ang="0">
                  <a:pos x="T4" y="T5"/>
                </a:cxn>
                <a:cxn ang="0">
                  <a:pos x="T6" y="T7"/>
                </a:cxn>
                <a:cxn ang="0">
                  <a:pos x="T8" y="T9"/>
                </a:cxn>
              </a:cxnLst>
              <a:rect l="0" t="0" r="r" b="b"/>
              <a:pathLst>
                <a:path w="8" h="1">
                  <a:moveTo>
                    <a:pt x="8" y="0"/>
                  </a:moveTo>
                  <a:lnTo>
                    <a:pt x="8" y="1"/>
                  </a:lnTo>
                  <a:lnTo>
                    <a:pt x="0" y="0"/>
                  </a:lnTo>
                  <a:lnTo>
                    <a:pt x="0" y="1"/>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57" name="Freeform 57">
              <a:extLst>
                <a:ext uri="{FF2B5EF4-FFF2-40B4-BE49-F238E27FC236}">
                  <a16:creationId xmlns:a16="http://schemas.microsoft.com/office/drawing/2014/main" xmlns="" id="{D43883F0-214D-4843-B239-E65C40975E6C}"/>
                </a:ext>
              </a:extLst>
            </p:cNvPr>
            <p:cNvSpPr>
              <a:spLocks/>
            </p:cNvSpPr>
            <p:nvPr/>
          </p:nvSpPr>
          <p:spPr bwMode="auto">
            <a:xfrm>
              <a:off x="1817" y="1181"/>
              <a:ext cx="26" cy="26"/>
            </a:xfrm>
            <a:custGeom>
              <a:avLst/>
              <a:gdLst>
                <a:gd name="T0" fmla="*/ 25 w 26"/>
                <a:gd name="T1" fmla="*/ 26 h 26"/>
                <a:gd name="T2" fmla="*/ 20 w 26"/>
                <a:gd name="T3" fmla="*/ 26 h 26"/>
                <a:gd name="T4" fmla="*/ 15 w 26"/>
                <a:gd name="T5" fmla="*/ 24 h 26"/>
                <a:gd name="T6" fmla="*/ 11 w 26"/>
                <a:gd name="T7" fmla="*/ 22 h 26"/>
                <a:gd name="T8" fmla="*/ 7 w 26"/>
                <a:gd name="T9" fmla="*/ 19 h 26"/>
                <a:gd name="T10" fmla="*/ 4 w 26"/>
                <a:gd name="T11" fmla="*/ 15 h 26"/>
                <a:gd name="T12" fmla="*/ 2 w 26"/>
                <a:gd name="T13" fmla="*/ 11 h 26"/>
                <a:gd name="T14" fmla="*/ 0 w 26"/>
                <a:gd name="T15" fmla="*/ 6 h 26"/>
                <a:gd name="T16" fmla="*/ 0 w 26"/>
                <a:gd name="T17" fmla="*/ 1 h 26"/>
                <a:gd name="T18" fmla="*/ 7 w 26"/>
                <a:gd name="T19" fmla="*/ 0 h 26"/>
                <a:gd name="T20" fmla="*/ 8 w 26"/>
                <a:gd name="T21" fmla="*/ 4 h 26"/>
                <a:gd name="T22" fmla="*/ 9 w 26"/>
                <a:gd name="T23" fmla="*/ 7 h 26"/>
                <a:gd name="T24" fmla="*/ 11 w 26"/>
                <a:gd name="T25" fmla="*/ 10 h 26"/>
                <a:gd name="T26" fmla="*/ 13 w 26"/>
                <a:gd name="T27" fmla="*/ 13 h 26"/>
                <a:gd name="T28" fmla="*/ 16 w 26"/>
                <a:gd name="T29" fmla="*/ 16 h 26"/>
                <a:gd name="T30" fmla="*/ 19 w 26"/>
                <a:gd name="T31" fmla="*/ 17 h 26"/>
                <a:gd name="T32" fmla="*/ 22 w 26"/>
                <a:gd name="T33" fmla="*/ 18 h 26"/>
                <a:gd name="T34" fmla="*/ 26 w 26"/>
                <a:gd name="T35" fmla="*/ 19 h 26"/>
                <a:gd name="T36" fmla="*/ 25 w 26"/>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5" y="26"/>
                  </a:moveTo>
                  <a:lnTo>
                    <a:pt x="20" y="26"/>
                  </a:lnTo>
                  <a:lnTo>
                    <a:pt x="15" y="24"/>
                  </a:lnTo>
                  <a:lnTo>
                    <a:pt x="11" y="22"/>
                  </a:lnTo>
                  <a:lnTo>
                    <a:pt x="7" y="19"/>
                  </a:lnTo>
                  <a:lnTo>
                    <a:pt x="4" y="15"/>
                  </a:lnTo>
                  <a:lnTo>
                    <a:pt x="2" y="11"/>
                  </a:lnTo>
                  <a:lnTo>
                    <a:pt x="0" y="6"/>
                  </a:lnTo>
                  <a:lnTo>
                    <a:pt x="0" y="1"/>
                  </a:lnTo>
                  <a:lnTo>
                    <a:pt x="7" y="0"/>
                  </a:lnTo>
                  <a:lnTo>
                    <a:pt x="8" y="4"/>
                  </a:lnTo>
                  <a:lnTo>
                    <a:pt x="9" y="7"/>
                  </a:lnTo>
                  <a:lnTo>
                    <a:pt x="11" y="10"/>
                  </a:lnTo>
                  <a:lnTo>
                    <a:pt x="13" y="13"/>
                  </a:lnTo>
                  <a:lnTo>
                    <a:pt x="16" y="16"/>
                  </a:lnTo>
                  <a:lnTo>
                    <a:pt x="19" y="17"/>
                  </a:lnTo>
                  <a:lnTo>
                    <a:pt x="22" y="18"/>
                  </a:lnTo>
                  <a:lnTo>
                    <a:pt x="26" y="19"/>
                  </a:lnTo>
                  <a:lnTo>
                    <a:pt x="25"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58" name="Freeform 58">
              <a:extLst>
                <a:ext uri="{FF2B5EF4-FFF2-40B4-BE49-F238E27FC236}">
                  <a16:creationId xmlns:a16="http://schemas.microsoft.com/office/drawing/2014/main" xmlns="" id="{C3B7789F-6F97-4529-8ACE-1972D07BDBC9}"/>
                </a:ext>
              </a:extLst>
            </p:cNvPr>
            <p:cNvSpPr>
              <a:spLocks/>
            </p:cNvSpPr>
            <p:nvPr/>
          </p:nvSpPr>
          <p:spPr bwMode="auto">
            <a:xfrm>
              <a:off x="1842" y="1200"/>
              <a:ext cx="1" cy="7"/>
            </a:xfrm>
            <a:custGeom>
              <a:avLst/>
              <a:gdLst>
                <a:gd name="T0" fmla="*/ 1 w 1"/>
                <a:gd name="T1" fmla="*/ 7 h 7"/>
                <a:gd name="T2" fmla="*/ 0 w 1"/>
                <a:gd name="T3" fmla="*/ 7 h 7"/>
                <a:gd name="T4" fmla="*/ 1 w 1"/>
                <a:gd name="T5" fmla="*/ 0 h 7"/>
                <a:gd name="T6" fmla="*/ 0 w 1"/>
                <a:gd name="T7" fmla="*/ 0 h 7"/>
                <a:gd name="T8" fmla="*/ 1 w 1"/>
                <a:gd name="T9" fmla="*/ 7 h 7"/>
              </a:gdLst>
              <a:ahLst/>
              <a:cxnLst>
                <a:cxn ang="0">
                  <a:pos x="T0" y="T1"/>
                </a:cxn>
                <a:cxn ang="0">
                  <a:pos x="T2" y="T3"/>
                </a:cxn>
                <a:cxn ang="0">
                  <a:pos x="T4" y="T5"/>
                </a:cxn>
                <a:cxn ang="0">
                  <a:pos x="T6" y="T7"/>
                </a:cxn>
                <a:cxn ang="0">
                  <a:pos x="T8" y="T9"/>
                </a:cxn>
              </a:cxnLst>
              <a:rect l="0" t="0" r="r" b="b"/>
              <a:pathLst>
                <a:path w="1" h="7">
                  <a:moveTo>
                    <a:pt x="1" y="7"/>
                  </a:moveTo>
                  <a:lnTo>
                    <a:pt x="0" y="7"/>
                  </a:lnTo>
                  <a:lnTo>
                    <a:pt x="1" y="0"/>
                  </a:lnTo>
                  <a:lnTo>
                    <a:pt x="0" y="0"/>
                  </a:lnTo>
                  <a:lnTo>
                    <a:pt x="1"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59" name="Freeform 59">
              <a:extLst>
                <a:ext uri="{FF2B5EF4-FFF2-40B4-BE49-F238E27FC236}">
                  <a16:creationId xmlns:a16="http://schemas.microsoft.com/office/drawing/2014/main" xmlns="" id="{1A284BAA-80FE-443F-952C-DFEBAA303A23}"/>
                </a:ext>
              </a:extLst>
            </p:cNvPr>
            <p:cNvSpPr>
              <a:spLocks/>
            </p:cNvSpPr>
            <p:nvPr/>
          </p:nvSpPr>
          <p:spPr bwMode="auto">
            <a:xfrm>
              <a:off x="1817" y="1181"/>
              <a:ext cx="7" cy="1"/>
            </a:xfrm>
            <a:custGeom>
              <a:avLst/>
              <a:gdLst>
                <a:gd name="T0" fmla="*/ 0 w 7"/>
                <a:gd name="T1" fmla="*/ 1 h 1"/>
                <a:gd name="T2" fmla="*/ 0 w 7"/>
                <a:gd name="T3" fmla="*/ 0 h 1"/>
                <a:gd name="T4" fmla="*/ 7 w 7"/>
                <a:gd name="T5" fmla="*/ 1 h 1"/>
                <a:gd name="T6" fmla="*/ 7 w 7"/>
                <a:gd name="T7" fmla="*/ 0 h 1"/>
                <a:gd name="T8" fmla="*/ 0 w 7"/>
                <a:gd name="T9" fmla="*/ 1 h 1"/>
              </a:gdLst>
              <a:ahLst/>
              <a:cxnLst>
                <a:cxn ang="0">
                  <a:pos x="T0" y="T1"/>
                </a:cxn>
                <a:cxn ang="0">
                  <a:pos x="T2" y="T3"/>
                </a:cxn>
                <a:cxn ang="0">
                  <a:pos x="T4" y="T5"/>
                </a:cxn>
                <a:cxn ang="0">
                  <a:pos x="T6" y="T7"/>
                </a:cxn>
                <a:cxn ang="0">
                  <a:pos x="T8" y="T9"/>
                </a:cxn>
              </a:cxnLst>
              <a:rect l="0" t="0" r="r" b="b"/>
              <a:pathLst>
                <a:path w="7" h="1">
                  <a:moveTo>
                    <a:pt x="0" y="1"/>
                  </a:moveTo>
                  <a:lnTo>
                    <a:pt x="0" y="0"/>
                  </a:lnTo>
                  <a:lnTo>
                    <a:pt x="7" y="1"/>
                  </a:lnTo>
                  <a:lnTo>
                    <a:pt x="7"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0" name="Freeform 60">
              <a:extLst>
                <a:ext uri="{FF2B5EF4-FFF2-40B4-BE49-F238E27FC236}">
                  <a16:creationId xmlns:a16="http://schemas.microsoft.com/office/drawing/2014/main" xmlns="" id="{500847BF-04E4-4E63-A7DE-86CDEA9DCABE}"/>
                </a:ext>
              </a:extLst>
            </p:cNvPr>
            <p:cNvSpPr>
              <a:spLocks/>
            </p:cNvSpPr>
            <p:nvPr/>
          </p:nvSpPr>
          <p:spPr bwMode="auto">
            <a:xfrm>
              <a:off x="1285" y="1492"/>
              <a:ext cx="13" cy="19"/>
            </a:xfrm>
            <a:custGeom>
              <a:avLst/>
              <a:gdLst>
                <a:gd name="T0" fmla="*/ 0 w 13"/>
                <a:gd name="T1" fmla="*/ 12 h 19"/>
                <a:gd name="T2" fmla="*/ 2 w 13"/>
                <a:gd name="T3" fmla="*/ 11 h 19"/>
                <a:gd name="T4" fmla="*/ 3 w 13"/>
                <a:gd name="T5" fmla="*/ 10 h 19"/>
                <a:gd name="T6" fmla="*/ 3 w 13"/>
                <a:gd name="T7" fmla="*/ 10 h 19"/>
                <a:gd name="T8" fmla="*/ 3 w 13"/>
                <a:gd name="T9" fmla="*/ 10 h 19"/>
                <a:gd name="T10" fmla="*/ 3 w 13"/>
                <a:gd name="T11" fmla="*/ 10 h 19"/>
                <a:gd name="T12" fmla="*/ 3 w 13"/>
                <a:gd name="T13" fmla="*/ 10 h 19"/>
                <a:gd name="T14" fmla="*/ 3 w 13"/>
                <a:gd name="T15" fmla="*/ 9 h 19"/>
                <a:gd name="T16" fmla="*/ 2 w 13"/>
                <a:gd name="T17" fmla="*/ 7 h 19"/>
                <a:gd name="T18" fmla="*/ 2 w 13"/>
                <a:gd name="T19" fmla="*/ 3 h 19"/>
                <a:gd name="T20" fmla="*/ 5 w 13"/>
                <a:gd name="T21" fmla="*/ 1 h 19"/>
                <a:gd name="T22" fmla="*/ 8 w 13"/>
                <a:gd name="T23" fmla="*/ 1 h 19"/>
                <a:gd name="T24" fmla="*/ 13 w 13"/>
                <a:gd name="T25" fmla="*/ 0 h 19"/>
                <a:gd name="T26" fmla="*/ 13 w 13"/>
                <a:gd name="T27" fmla="*/ 8 h 19"/>
                <a:gd name="T28" fmla="*/ 8 w 13"/>
                <a:gd name="T29" fmla="*/ 9 h 19"/>
                <a:gd name="T30" fmla="*/ 7 w 13"/>
                <a:gd name="T31" fmla="*/ 9 h 19"/>
                <a:gd name="T32" fmla="*/ 9 w 13"/>
                <a:gd name="T33" fmla="*/ 8 h 19"/>
                <a:gd name="T34" fmla="*/ 10 w 13"/>
                <a:gd name="T35" fmla="*/ 5 h 19"/>
                <a:gd name="T36" fmla="*/ 10 w 13"/>
                <a:gd name="T37" fmla="*/ 6 h 19"/>
                <a:gd name="T38" fmla="*/ 11 w 13"/>
                <a:gd name="T39" fmla="*/ 8 h 19"/>
                <a:gd name="T40" fmla="*/ 11 w 13"/>
                <a:gd name="T41" fmla="*/ 9 h 19"/>
                <a:gd name="T42" fmla="*/ 11 w 13"/>
                <a:gd name="T43" fmla="*/ 12 h 19"/>
                <a:gd name="T44" fmla="*/ 10 w 13"/>
                <a:gd name="T45" fmla="*/ 14 h 19"/>
                <a:gd name="T46" fmla="*/ 9 w 13"/>
                <a:gd name="T47" fmla="*/ 16 h 19"/>
                <a:gd name="T48" fmla="*/ 7 w 13"/>
                <a:gd name="T49" fmla="*/ 17 h 19"/>
                <a:gd name="T50" fmla="*/ 5 w 13"/>
                <a:gd name="T51" fmla="*/ 19 h 19"/>
                <a:gd name="T52" fmla="*/ 0 w 13"/>
                <a:gd name="T53"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 h="19">
                  <a:moveTo>
                    <a:pt x="0" y="12"/>
                  </a:moveTo>
                  <a:lnTo>
                    <a:pt x="2" y="11"/>
                  </a:lnTo>
                  <a:lnTo>
                    <a:pt x="3" y="10"/>
                  </a:lnTo>
                  <a:lnTo>
                    <a:pt x="3" y="10"/>
                  </a:lnTo>
                  <a:lnTo>
                    <a:pt x="3" y="10"/>
                  </a:lnTo>
                  <a:lnTo>
                    <a:pt x="3" y="10"/>
                  </a:lnTo>
                  <a:lnTo>
                    <a:pt x="3" y="10"/>
                  </a:lnTo>
                  <a:lnTo>
                    <a:pt x="3" y="9"/>
                  </a:lnTo>
                  <a:lnTo>
                    <a:pt x="2" y="7"/>
                  </a:lnTo>
                  <a:lnTo>
                    <a:pt x="2" y="3"/>
                  </a:lnTo>
                  <a:lnTo>
                    <a:pt x="5" y="1"/>
                  </a:lnTo>
                  <a:lnTo>
                    <a:pt x="8" y="1"/>
                  </a:lnTo>
                  <a:lnTo>
                    <a:pt x="13" y="0"/>
                  </a:lnTo>
                  <a:lnTo>
                    <a:pt x="13" y="8"/>
                  </a:lnTo>
                  <a:lnTo>
                    <a:pt x="8" y="9"/>
                  </a:lnTo>
                  <a:lnTo>
                    <a:pt x="7" y="9"/>
                  </a:lnTo>
                  <a:lnTo>
                    <a:pt x="9" y="8"/>
                  </a:lnTo>
                  <a:lnTo>
                    <a:pt x="10" y="5"/>
                  </a:lnTo>
                  <a:lnTo>
                    <a:pt x="10" y="6"/>
                  </a:lnTo>
                  <a:lnTo>
                    <a:pt x="11" y="8"/>
                  </a:lnTo>
                  <a:lnTo>
                    <a:pt x="11" y="9"/>
                  </a:lnTo>
                  <a:lnTo>
                    <a:pt x="11" y="12"/>
                  </a:lnTo>
                  <a:lnTo>
                    <a:pt x="10" y="14"/>
                  </a:lnTo>
                  <a:lnTo>
                    <a:pt x="9" y="16"/>
                  </a:lnTo>
                  <a:lnTo>
                    <a:pt x="7" y="17"/>
                  </a:lnTo>
                  <a:lnTo>
                    <a:pt x="5" y="19"/>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1" name="Freeform 61">
              <a:extLst>
                <a:ext uri="{FF2B5EF4-FFF2-40B4-BE49-F238E27FC236}">
                  <a16:creationId xmlns:a16="http://schemas.microsoft.com/office/drawing/2014/main" xmlns="" id="{AA3AF1A1-1F26-4890-A2AB-0B754D911D10}"/>
                </a:ext>
              </a:extLst>
            </p:cNvPr>
            <p:cNvSpPr>
              <a:spLocks/>
            </p:cNvSpPr>
            <p:nvPr/>
          </p:nvSpPr>
          <p:spPr bwMode="auto">
            <a:xfrm>
              <a:off x="1297" y="1492"/>
              <a:ext cx="81" cy="69"/>
            </a:xfrm>
            <a:custGeom>
              <a:avLst/>
              <a:gdLst>
                <a:gd name="T0" fmla="*/ 1 w 81"/>
                <a:gd name="T1" fmla="*/ 0 h 69"/>
                <a:gd name="T2" fmla="*/ 9 w 81"/>
                <a:gd name="T3" fmla="*/ 1 h 69"/>
                <a:gd name="T4" fmla="*/ 16 w 81"/>
                <a:gd name="T5" fmla="*/ 2 h 69"/>
                <a:gd name="T6" fmla="*/ 24 w 81"/>
                <a:gd name="T7" fmla="*/ 3 h 69"/>
                <a:gd name="T8" fmla="*/ 28 w 81"/>
                <a:gd name="T9" fmla="*/ 4 h 69"/>
                <a:gd name="T10" fmla="*/ 32 w 81"/>
                <a:gd name="T11" fmla="*/ 6 h 69"/>
                <a:gd name="T12" fmla="*/ 38 w 81"/>
                <a:gd name="T13" fmla="*/ 9 h 69"/>
                <a:gd name="T14" fmla="*/ 45 w 81"/>
                <a:gd name="T15" fmla="*/ 12 h 69"/>
                <a:gd name="T16" fmla="*/ 51 w 81"/>
                <a:gd name="T17" fmla="*/ 16 h 69"/>
                <a:gd name="T18" fmla="*/ 57 w 81"/>
                <a:gd name="T19" fmla="*/ 20 h 69"/>
                <a:gd name="T20" fmla="*/ 62 w 81"/>
                <a:gd name="T21" fmla="*/ 25 h 69"/>
                <a:gd name="T22" fmla="*/ 67 w 81"/>
                <a:gd name="T23" fmla="*/ 30 h 69"/>
                <a:gd name="T24" fmla="*/ 71 w 81"/>
                <a:gd name="T25" fmla="*/ 36 h 69"/>
                <a:gd name="T26" fmla="*/ 74 w 81"/>
                <a:gd name="T27" fmla="*/ 42 h 69"/>
                <a:gd name="T28" fmla="*/ 77 w 81"/>
                <a:gd name="T29" fmla="*/ 48 h 69"/>
                <a:gd name="T30" fmla="*/ 79 w 81"/>
                <a:gd name="T31" fmla="*/ 54 h 69"/>
                <a:gd name="T32" fmla="*/ 80 w 81"/>
                <a:gd name="T33" fmla="*/ 61 h 69"/>
                <a:gd name="T34" fmla="*/ 81 w 81"/>
                <a:gd name="T35" fmla="*/ 68 h 69"/>
                <a:gd name="T36" fmla="*/ 73 w 81"/>
                <a:gd name="T37" fmla="*/ 69 h 69"/>
                <a:gd name="T38" fmla="*/ 72 w 81"/>
                <a:gd name="T39" fmla="*/ 62 h 69"/>
                <a:gd name="T40" fmla="*/ 71 w 81"/>
                <a:gd name="T41" fmla="*/ 56 h 69"/>
                <a:gd name="T42" fmla="*/ 70 w 81"/>
                <a:gd name="T43" fmla="*/ 51 h 69"/>
                <a:gd name="T44" fmla="*/ 67 w 81"/>
                <a:gd name="T45" fmla="*/ 45 h 69"/>
                <a:gd name="T46" fmla="*/ 64 w 81"/>
                <a:gd name="T47" fmla="*/ 40 h 69"/>
                <a:gd name="T48" fmla="*/ 60 w 81"/>
                <a:gd name="T49" fmla="*/ 35 h 69"/>
                <a:gd name="T50" fmla="*/ 56 w 81"/>
                <a:gd name="T51" fmla="*/ 30 h 69"/>
                <a:gd name="T52" fmla="*/ 52 w 81"/>
                <a:gd name="T53" fmla="*/ 26 h 69"/>
                <a:gd name="T54" fmla="*/ 47 w 81"/>
                <a:gd name="T55" fmla="*/ 22 h 69"/>
                <a:gd name="T56" fmla="*/ 41 w 81"/>
                <a:gd name="T57" fmla="*/ 19 h 69"/>
                <a:gd name="T58" fmla="*/ 35 w 81"/>
                <a:gd name="T59" fmla="*/ 16 h 69"/>
                <a:gd name="T60" fmla="*/ 29 w 81"/>
                <a:gd name="T61" fmla="*/ 13 h 69"/>
                <a:gd name="T62" fmla="*/ 26 w 81"/>
                <a:gd name="T63" fmla="*/ 12 h 69"/>
                <a:gd name="T64" fmla="*/ 22 w 81"/>
                <a:gd name="T65" fmla="*/ 11 h 69"/>
                <a:gd name="T66" fmla="*/ 15 w 81"/>
                <a:gd name="T67" fmla="*/ 10 h 69"/>
                <a:gd name="T68" fmla="*/ 8 w 81"/>
                <a:gd name="T69" fmla="*/ 9 h 69"/>
                <a:gd name="T70" fmla="*/ 0 w 81"/>
                <a:gd name="T71" fmla="*/ 8 h 69"/>
                <a:gd name="T72" fmla="*/ 1 w 81"/>
                <a:gd name="T7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1" h="69">
                  <a:moveTo>
                    <a:pt x="1" y="0"/>
                  </a:moveTo>
                  <a:lnTo>
                    <a:pt x="9" y="1"/>
                  </a:lnTo>
                  <a:lnTo>
                    <a:pt x="16" y="2"/>
                  </a:lnTo>
                  <a:lnTo>
                    <a:pt x="24" y="3"/>
                  </a:lnTo>
                  <a:lnTo>
                    <a:pt x="28" y="4"/>
                  </a:lnTo>
                  <a:lnTo>
                    <a:pt x="32" y="6"/>
                  </a:lnTo>
                  <a:lnTo>
                    <a:pt x="38" y="9"/>
                  </a:lnTo>
                  <a:lnTo>
                    <a:pt x="45" y="12"/>
                  </a:lnTo>
                  <a:lnTo>
                    <a:pt x="51" y="16"/>
                  </a:lnTo>
                  <a:lnTo>
                    <a:pt x="57" y="20"/>
                  </a:lnTo>
                  <a:lnTo>
                    <a:pt x="62" y="25"/>
                  </a:lnTo>
                  <a:lnTo>
                    <a:pt x="67" y="30"/>
                  </a:lnTo>
                  <a:lnTo>
                    <a:pt x="71" y="36"/>
                  </a:lnTo>
                  <a:lnTo>
                    <a:pt x="74" y="42"/>
                  </a:lnTo>
                  <a:lnTo>
                    <a:pt x="77" y="48"/>
                  </a:lnTo>
                  <a:lnTo>
                    <a:pt x="79" y="54"/>
                  </a:lnTo>
                  <a:lnTo>
                    <a:pt x="80" y="61"/>
                  </a:lnTo>
                  <a:lnTo>
                    <a:pt x="81" y="68"/>
                  </a:lnTo>
                  <a:lnTo>
                    <a:pt x="73" y="69"/>
                  </a:lnTo>
                  <a:lnTo>
                    <a:pt x="72" y="62"/>
                  </a:lnTo>
                  <a:lnTo>
                    <a:pt x="71" y="56"/>
                  </a:lnTo>
                  <a:lnTo>
                    <a:pt x="70" y="51"/>
                  </a:lnTo>
                  <a:lnTo>
                    <a:pt x="67" y="45"/>
                  </a:lnTo>
                  <a:lnTo>
                    <a:pt x="64" y="40"/>
                  </a:lnTo>
                  <a:lnTo>
                    <a:pt x="60" y="35"/>
                  </a:lnTo>
                  <a:lnTo>
                    <a:pt x="56" y="30"/>
                  </a:lnTo>
                  <a:lnTo>
                    <a:pt x="52" y="26"/>
                  </a:lnTo>
                  <a:lnTo>
                    <a:pt x="47" y="22"/>
                  </a:lnTo>
                  <a:lnTo>
                    <a:pt x="41" y="19"/>
                  </a:lnTo>
                  <a:lnTo>
                    <a:pt x="35" y="16"/>
                  </a:lnTo>
                  <a:lnTo>
                    <a:pt x="29" y="13"/>
                  </a:lnTo>
                  <a:lnTo>
                    <a:pt x="26" y="12"/>
                  </a:lnTo>
                  <a:lnTo>
                    <a:pt x="22" y="11"/>
                  </a:lnTo>
                  <a:lnTo>
                    <a:pt x="15" y="10"/>
                  </a:lnTo>
                  <a:lnTo>
                    <a:pt x="8" y="9"/>
                  </a:lnTo>
                  <a:lnTo>
                    <a:pt x="0" y="8"/>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2" name="Freeform 62">
              <a:extLst>
                <a:ext uri="{FF2B5EF4-FFF2-40B4-BE49-F238E27FC236}">
                  <a16:creationId xmlns:a16="http://schemas.microsoft.com/office/drawing/2014/main" xmlns="" id="{A5184BA7-116C-4A90-A542-B258D93AE017}"/>
                </a:ext>
              </a:extLst>
            </p:cNvPr>
            <p:cNvSpPr>
              <a:spLocks/>
            </p:cNvSpPr>
            <p:nvPr/>
          </p:nvSpPr>
          <p:spPr bwMode="auto">
            <a:xfrm>
              <a:off x="1297" y="1492"/>
              <a:ext cx="1" cy="8"/>
            </a:xfrm>
            <a:custGeom>
              <a:avLst/>
              <a:gdLst>
                <a:gd name="T0" fmla="*/ 1 w 1"/>
                <a:gd name="T1" fmla="*/ 0 h 8"/>
                <a:gd name="T2" fmla="*/ 0 w 1"/>
                <a:gd name="T3" fmla="*/ 8 h 8"/>
                <a:gd name="T4" fmla="*/ 1 w 1"/>
                <a:gd name="T5" fmla="*/ 8 h 8"/>
                <a:gd name="T6" fmla="*/ 1 w 1"/>
                <a:gd name="T7" fmla="*/ 0 h 8"/>
              </a:gdLst>
              <a:ahLst/>
              <a:cxnLst>
                <a:cxn ang="0">
                  <a:pos x="T0" y="T1"/>
                </a:cxn>
                <a:cxn ang="0">
                  <a:pos x="T2" y="T3"/>
                </a:cxn>
                <a:cxn ang="0">
                  <a:pos x="T4" y="T5"/>
                </a:cxn>
                <a:cxn ang="0">
                  <a:pos x="T6" y="T7"/>
                </a:cxn>
              </a:cxnLst>
              <a:rect l="0" t="0" r="r" b="b"/>
              <a:pathLst>
                <a:path w="1" h="8">
                  <a:moveTo>
                    <a:pt x="1" y="0"/>
                  </a:moveTo>
                  <a:lnTo>
                    <a:pt x="0" y="8"/>
                  </a:lnTo>
                  <a:lnTo>
                    <a:pt x="1" y="8"/>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63" name="Freeform 63">
              <a:extLst>
                <a:ext uri="{FF2B5EF4-FFF2-40B4-BE49-F238E27FC236}">
                  <a16:creationId xmlns:a16="http://schemas.microsoft.com/office/drawing/2014/main" xmlns="" id="{A63DD8A1-703D-404D-B77D-856C80E6BC13}"/>
                </a:ext>
              </a:extLst>
            </p:cNvPr>
            <p:cNvSpPr>
              <a:spLocks/>
            </p:cNvSpPr>
            <p:nvPr/>
          </p:nvSpPr>
          <p:spPr bwMode="auto">
            <a:xfrm>
              <a:off x="1297" y="1560"/>
              <a:ext cx="81" cy="69"/>
            </a:xfrm>
            <a:custGeom>
              <a:avLst/>
              <a:gdLst>
                <a:gd name="T0" fmla="*/ 81 w 81"/>
                <a:gd name="T1" fmla="*/ 0 h 69"/>
                <a:gd name="T2" fmla="*/ 80 w 81"/>
                <a:gd name="T3" fmla="*/ 7 h 69"/>
                <a:gd name="T4" fmla="*/ 79 w 81"/>
                <a:gd name="T5" fmla="*/ 14 h 69"/>
                <a:gd name="T6" fmla="*/ 77 w 81"/>
                <a:gd name="T7" fmla="*/ 21 h 69"/>
                <a:gd name="T8" fmla="*/ 74 w 81"/>
                <a:gd name="T9" fmla="*/ 27 h 69"/>
                <a:gd name="T10" fmla="*/ 71 w 81"/>
                <a:gd name="T11" fmla="*/ 33 h 69"/>
                <a:gd name="T12" fmla="*/ 67 w 81"/>
                <a:gd name="T13" fmla="*/ 39 h 69"/>
                <a:gd name="T14" fmla="*/ 62 w 81"/>
                <a:gd name="T15" fmla="*/ 44 h 69"/>
                <a:gd name="T16" fmla="*/ 57 w 81"/>
                <a:gd name="T17" fmla="*/ 50 h 69"/>
                <a:gd name="T18" fmla="*/ 51 w 81"/>
                <a:gd name="T19" fmla="*/ 54 h 69"/>
                <a:gd name="T20" fmla="*/ 45 w 81"/>
                <a:gd name="T21" fmla="*/ 58 h 69"/>
                <a:gd name="T22" fmla="*/ 38 w 81"/>
                <a:gd name="T23" fmla="*/ 61 h 69"/>
                <a:gd name="T24" fmla="*/ 32 w 81"/>
                <a:gd name="T25" fmla="*/ 64 h 69"/>
                <a:gd name="T26" fmla="*/ 24 w 81"/>
                <a:gd name="T27" fmla="*/ 66 h 69"/>
                <a:gd name="T28" fmla="*/ 17 w 81"/>
                <a:gd name="T29" fmla="*/ 68 h 69"/>
                <a:gd name="T30" fmla="*/ 9 w 81"/>
                <a:gd name="T31" fmla="*/ 69 h 69"/>
                <a:gd name="T32" fmla="*/ 1 w 81"/>
                <a:gd name="T33" fmla="*/ 69 h 69"/>
                <a:gd name="T34" fmla="*/ 0 w 81"/>
                <a:gd name="T35" fmla="*/ 62 h 69"/>
                <a:gd name="T36" fmla="*/ 8 w 81"/>
                <a:gd name="T37" fmla="*/ 61 h 69"/>
                <a:gd name="T38" fmla="*/ 15 w 81"/>
                <a:gd name="T39" fmla="*/ 60 h 69"/>
                <a:gd name="T40" fmla="*/ 22 w 81"/>
                <a:gd name="T41" fmla="*/ 59 h 69"/>
                <a:gd name="T42" fmla="*/ 29 w 81"/>
                <a:gd name="T43" fmla="*/ 57 h 69"/>
                <a:gd name="T44" fmla="*/ 35 w 81"/>
                <a:gd name="T45" fmla="*/ 54 h 69"/>
                <a:gd name="T46" fmla="*/ 41 w 81"/>
                <a:gd name="T47" fmla="*/ 51 h 69"/>
                <a:gd name="T48" fmla="*/ 47 w 81"/>
                <a:gd name="T49" fmla="*/ 46 h 69"/>
                <a:gd name="T50" fmla="*/ 52 w 81"/>
                <a:gd name="T51" fmla="*/ 43 h 69"/>
                <a:gd name="T52" fmla="*/ 56 w 81"/>
                <a:gd name="T53" fmla="*/ 38 h 69"/>
                <a:gd name="T54" fmla="*/ 60 w 81"/>
                <a:gd name="T55" fmla="*/ 34 h 69"/>
                <a:gd name="T56" fmla="*/ 64 w 81"/>
                <a:gd name="T57" fmla="*/ 29 h 69"/>
                <a:gd name="T58" fmla="*/ 67 w 81"/>
                <a:gd name="T59" fmla="*/ 23 h 69"/>
                <a:gd name="T60" fmla="*/ 70 w 81"/>
                <a:gd name="T61" fmla="*/ 18 h 69"/>
                <a:gd name="T62" fmla="*/ 71 w 81"/>
                <a:gd name="T63" fmla="*/ 12 h 69"/>
                <a:gd name="T64" fmla="*/ 72 w 81"/>
                <a:gd name="T65" fmla="*/ 7 h 69"/>
                <a:gd name="T66" fmla="*/ 73 w 81"/>
                <a:gd name="T67" fmla="*/ 0 h 69"/>
                <a:gd name="T68" fmla="*/ 81 w 81"/>
                <a:gd name="T6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1" h="69">
                  <a:moveTo>
                    <a:pt x="81" y="0"/>
                  </a:moveTo>
                  <a:lnTo>
                    <a:pt x="80" y="7"/>
                  </a:lnTo>
                  <a:lnTo>
                    <a:pt x="79" y="14"/>
                  </a:lnTo>
                  <a:lnTo>
                    <a:pt x="77" y="21"/>
                  </a:lnTo>
                  <a:lnTo>
                    <a:pt x="74" y="27"/>
                  </a:lnTo>
                  <a:lnTo>
                    <a:pt x="71" y="33"/>
                  </a:lnTo>
                  <a:lnTo>
                    <a:pt x="67" y="39"/>
                  </a:lnTo>
                  <a:lnTo>
                    <a:pt x="62" y="44"/>
                  </a:lnTo>
                  <a:lnTo>
                    <a:pt x="57" y="50"/>
                  </a:lnTo>
                  <a:lnTo>
                    <a:pt x="51" y="54"/>
                  </a:lnTo>
                  <a:lnTo>
                    <a:pt x="45" y="58"/>
                  </a:lnTo>
                  <a:lnTo>
                    <a:pt x="38" y="61"/>
                  </a:lnTo>
                  <a:lnTo>
                    <a:pt x="32" y="64"/>
                  </a:lnTo>
                  <a:lnTo>
                    <a:pt x="24" y="66"/>
                  </a:lnTo>
                  <a:lnTo>
                    <a:pt x="17" y="68"/>
                  </a:lnTo>
                  <a:lnTo>
                    <a:pt x="9" y="69"/>
                  </a:lnTo>
                  <a:lnTo>
                    <a:pt x="1" y="69"/>
                  </a:lnTo>
                  <a:lnTo>
                    <a:pt x="0" y="62"/>
                  </a:lnTo>
                  <a:lnTo>
                    <a:pt x="8" y="61"/>
                  </a:lnTo>
                  <a:lnTo>
                    <a:pt x="15" y="60"/>
                  </a:lnTo>
                  <a:lnTo>
                    <a:pt x="22" y="59"/>
                  </a:lnTo>
                  <a:lnTo>
                    <a:pt x="29" y="57"/>
                  </a:lnTo>
                  <a:lnTo>
                    <a:pt x="35" y="54"/>
                  </a:lnTo>
                  <a:lnTo>
                    <a:pt x="41" y="51"/>
                  </a:lnTo>
                  <a:lnTo>
                    <a:pt x="47" y="46"/>
                  </a:lnTo>
                  <a:lnTo>
                    <a:pt x="52" y="43"/>
                  </a:lnTo>
                  <a:lnTo>
                    <a:pt x="56" y="38"/>
                  </a:lnTo>
                  <a:lnTo>
                    <a:pt x="60" y="34"/>
                  </a:lnTo>
                  <a:lnTo>
                    <a:pt x="64" y="29"/>
                  </a:lnTo>
                  <a:lnTo>
                    <a:pt x="67" y="23"/>
                  </a:lnTo>
                  <a:lnTo>
                    <a:pt x="70" y="18"/>
                  </a:lnTo>
                  <a:lnTo>
                    <a:pt x="71" y="12"/>
                  </a:lnTo>
                  <a:lnTo>
                    <a:pt x="72" y="7"/>
                  </a:lnTo>
                  <a:lnTo>
                    <a:pt x="73" y="0"/>
                  </a:lnTo>
                  <a:lnTo>
                    <a:pt x="8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192" name="Freeform 64">
              <a:extLst>
                <a:ext uri="{FF2B5EF4-FFF2-40B4-BE49-F238E27FC236}">
                  <a16:creationId xmlns:a16="http://schemas.microsoft.com/office/drawing/2014/main" xmlns="" id="{2ADC829E-CE05-426F-8C19-314F0700FE45}"/>
                </a:ext>
              </a:extLst>
            </p:cNvPr>
            <p:cNvSpPr>
              <a:spLocks/>
            </p:cNvSpPr>
            <p:nvPr/>
          </p:nvSpPr>
          <p:spPr bwMode="auto">
            <a:xfrm>
              <a:off x="1370" y="1560"/>
              <a:ext cx="8" cy="1"/>
            </a:xfrm>
            <a:custGeom>
              <a:avLst/>
              <a:gdLst>
                <a:gd name="T0" fmla="*/ 8 w 8"/>
                <a:gd name="T1" fmla="*/ 0 h 1"/>
                <a:gd name="T2" fmla="*/ 0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0" y="0"/>
                  </a:lnTo>
                  <a:lnTo>
                    <a:pt x="0" y="1"/>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193" name="Freeform 65">
              <a:extLst>
                <a:ext uri="{FF2B5EF4-FFF2-40B4-BE49-F238E27FC236}">
                  <a16:creationId xmlns:a16="http://schemas.microsoft.com/office/drawing/2014/main" xmlns="" id="{C8E153FA-1353-49D2-9E22-839F066BE19E}"/>
                </a:ext>
              </a:extLst>
            </p:cNvPr>
            <p:cNvSpPr>
              <a:spLocks/>
            </p:cNvSpPr>
            <p:nvPr/>
          </p:nvSpPr>
          <p:spPr bwMode="auto">
            <a:xfrm>
              <a:off x="1289" y="1614"/>
              <a:ext cx="11" cy="15"/>
            </a:xfrm>
            <a:custGeom>
              <a:avLst/>
              <a:gdLst>
                <a:gd name="T0" fmla="*/ 8 w 11"/>
                <a:gd name="T1" fmla="*/ 15 h 15"/>
                <a:gd name="T2" fmla="*/ 5 w 11"/>
                <a:gd name="T3" fmla="*/ 15 h 15"/>
                <a:gd name="T4" fmla="*/ 0 w 11"/>
                <a:gd name="T5" fmla="*/ 12 h 15"/>
                <a:gd name="T6" fmla="*/ 1 w 11"/>
                <a:gd name="T7" fmla="*/ 7 h 15"/>
                <a:gd name="T8" fmla="*/ 2 w 11"/>
                <a:gd name="T9" fmla="*/ 6 h 15"/>
                <a:gd name="T10" fmla="*/ 3 w 11"/>
                <a:gd name="T11" fmla="*/ 6 h 15"/>
                <a:gd name="T12" fmla="*/ 3 w 11"/>
                <a:gd name="T13" fmla="*/ 7 h 15"/>
                <a:gd name="T14" fmla="*/ 4 w 11"/>
                <a:gd name="T15" fmla="*/ 8 h 15"/>
                <a:gd name="T16" fmla="*/ 1 w 11"/>
                <a:gd name="T17" fmla="*/ 6 h 15"/>
                <a:gd name="T18" fmla="*/ 6 w 11"/>
                <a:gd name="T19" fmla="*/ 0 h 15"/>
                <a:gd name="T20" fmla="*/ 9 w 11"/>
                <a:gd name="T21" fmla="*/ 2 h 15"/>
                <a:gd name="T22" fmla="*/ 11 w 11"/>
                <a:gd name="T23" fmla="*/ 7 h 15"/>
                <a:gd name="T24" fmla="*/ 10 w 11"/>
                <a:gd name="T25" fmla="*/ 11 h 15"/>
                <a:gd name="T26" fmla="*/ 8 w 11"/>
                <a:gd name="T27" fmla="*/ 12 h 15"/>
                <a:gd name="T28" fmla="*/ 7 w 11"/>
                <a:gd name="T29" fmla="*/ 13 h 15"/>
                <a:gd name="T30" fmla="*/ 7 w 11"/>
                <a:gd name="T31" fmla="*/ 9 h 15"/>
                <a:gd name="T32" fmla="*/ 6 w 11"/>
                <a:gd name="T33" fmla="*/ 7 h 15"/>
                <a:gd name="T34" fmla="*/ 9 w 11"/>
                <a:gd name="T35" fmla="*/ 8 h 15"/>
                <a:gd name="T36" fmla="*/ 8 w 11"/>
                <a:gd name="T3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5">
                  <a:moveTo>
                    <a:pt x="8" y="15"/>
                  </a:moveTo>
                  <a:lnTo>
                    <a:pt x="5" y="15"/>
                  </a:lnTo>
                  <a:lnTo>
                    <a:pt x="0" y="12"/>
                  </a:lnTo>
                  <a:lnTo>
                    <a:pt x="1" y="7"/>
                  </a:lnTo>
                  <a:lnTo>
                    <a:pt x="2" y="6"/>
                  </a:lnTo>
                  <a:lnTo>
                    <a:pt x="3" y="6"/>
                  </a:lnTo>
                  <a:lnTo>
                    <a:pt x="3" y="7"/>
                  </a:lnTo>
                  <a:lnTo>
                    <a:pt x="4" y="8"/>
                  </a:lnTo>
                  <a:lnTo>
                    <a:pt x="1" y="6"/>
                  </a:lnTo>
                  <a:lnTo>
                    <a:pt x="6" y="0"/>
                  </a:lnTo>
                  <a:lnTo>
                    <a:pt x="9" y="2"/>
                  </a:lnTo>
                  <a:lnTo>
                    <a:pt x="11" y="7"/>
                  </a:lnTo>
                  <a:lnTo>
                    <a:pt x="10" y="11"/>
                  </a:lnTo>
                  <a:lnTo>
                    <a:pt x="8" y="12"/>
                  </a:lnTo>
                  <a:lnTo>
                    <a:pt x="7" y="13"/>
                  </a:lnTo>
                  <a:lnTo>
                    <a:pt x="7" y="9"/>
                  </a:lnTo>
                  <a:lnTo>
                    <a:pt x="6" y="7"/>
                  </a:lnTo>
                  <a:lnTo>
                    <a:pt x="9" y="8"/>
                  </a:lnTo>
                  <a:lnTo>
                    <a:pt x="8"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195" name="Freeform 66">
              <a:extLst>
                <a:ext uri="{FF2B5EF4-FFF2-40B4-BE49-F238E27FC236}">
                  <a16:creationId xmlns:a16="http://schemas.microsoft.com/office/drawing/2014/main" xmlns="" id="{EC692DCA-3084-44C8-93A8-7FB53EC57F76}"/>
                </a:ext>
              </a:extLst>
            </p:cNvPr>
            <p:cNvSpPr>
              <a:spLocks/>
            </p:cNvSpPr>
            <p:nvPr/>
          </p:nvSpPr>
          <p:spPr bwMode="auto">
            <a:xfrm>
              <a:off x="1297" y="1622"/>
              <a:ext cx="1" cy="7"/>
            </a:xfrm>
            <a:custGeom>
              <a:avLst/>
              <a:gdLst>
                <a:gd name="T0" fmla="*/ 1 w 1"/>
                <a:gd name="T1" fmla="*/ 7 h 7"/>
                <a:gd name="T2" fmla="*/ 0 w 1"/>
                <a:gd name="T3" fmla="*/ 7 h 7"/>
                <a:gd name="T4" fmla="*/ 1 w 1"/>
                <a:gd name="T5" fmla="*/ 0 h 7"/>
                <a:gd name="T6" fmla="*/ 0 w 1"/>
                <a:gd name="T7" fmla="*/ 0 h 7"/>
                <a:gd name="T8" fmla="*/ 1 w 1"/>
                <a:gd name="T9" fmla="*/ 7 h 7"/>
              </a:gdLst>
              <a:ahLst/>
              <a:cxnLst>
                <a:cxn ang="0">
                  <a:pos x="T0" y="T1"/>
                </a:cxn>
                <a:cxn ang="0">
                  <a:pos x="T2" y="T3"/>
                </a:cxn>
                <a:cxn ang="0">
                  <a:pos x="T4" y="T5"/>
                </a:cxn>
                <a:cxn ang="0">
                  <a:pos x="T6" y="T7"/>
                </a:cxn>
                <a:cxn ang="0">
                  <a:pos x="T8" y="T9"/>
                </a:cxn>
              </a:cxnLst>
              <a:rect l="0" t="0" r="r" b="b"/>
              <a:pathLst>
                <a:path w="1" h="7">
                  <a:moveTo>
                    <a:pt x="1" y="7"/>
                  </a:moveTo>
                  <a:lnTo>
                    <a:pt x="0" y="7"/>
                  </a:lnTo>
                  <a:lnTo>
                    <a:pt x="1" y="0"/>
                  </a:lnTo>
                  <a:lnTo>
                    <a:pt x="0" y="0"/>
                  </a:lnTo>
                  <a:lnTo>
                    <a:pt x="1"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196" name="Freeform 67">
              <a:extLst>
                <a:ext uri="{FF2B5EF4-FFF2-40B4-BE49-F238E27FC236}">
                  <a16:creationId xmlns:a16="http://schemas.microsoft.com/office/drawing/2014/main" xmlns="" id="{053DA374-BA07-4325-B0E6-C01B6773D7A1}"/>
                </a:ext>
              </a:extLst>
            </p:cNvPr>
            <p:cNvSpPr>
              <a:spLocks/>
            </p:cNvSpPr>
            <p:nvPr/>
          </p:nvSpPr>
          <p:spPr bwMode="auto">
            <a:xfrm>
              <a:off x="1818" y="1510"/>
              <a:ext cx="26" cy="27"/>
            </a:xfrm>
            <a:custGeom>
              <a:avLst/>
              <a:gdLst>
                <a:gd name="T0" fmla="*/ 0 w 26"/>
                <a:gd name="T1" fmla="*/ 26 h 27"/>
                <a:gd name="T2" fmla="*/ 0 w 26"/>
                <a:gd name="T3" fmla="*/ 21 h 27"/>
                <a:gd name="T4" fmla="*/ 2 w 26"/>
                <a:gd name="T5" fmla="*/ 16 h 27"/>
                <a:gd name="T6" fmla="*/ 4 w 26"/>
                <a:gd name="T7" fmla="*/ 12 h 27"/>
                <a:gd name="T8" fmla="*/ 7 w 26"/>
                <a:gd name="T9" fmla="*/ 8 h 27"/>
                <a:gd name="T10" fmla="*/ 11 w 26"/>
                <a:gd name="T11" fmla="*/ 5 h 27"/>
                <a:gd name="T12" fmla="*/ 15 w 26"/>
                <a:gd name="T13" fmla="*/ 3 h 27"/>
                <a:gd name="T14" fmla="*/ 20 w 26"/>
                <a:gd name="T15" fmla="*/ 1 h 27"/>
                <a:gd name="T16" fmla="*/ 25 w 26"/>
                <a:gd name="T17" fmla="*/ 0 h 27"/>
                <a:gd name="T18" fmla="*/ 26 w 26"/>
                <a:gd name="T19" fmla="*/ 8 h 27"/>
                <a:gd name="T20" fmla="*/ 22 w 26"/>
                <a:gd name="T21" fmla="*/ 9 h 27"/>
                <a:gd name="T22" fmla="*/ 19 w 26"/>
                <a:gd name="T23" fmla="*/ 10 h 27"/>
                <a:gd name="T24" fmla="*/ 15 w 26"/>
                <a:gd name="T25" fmla="*/ 12 h 27"/>
                <a:gd name="T26" fmla="*/ 13 w 26"/>
                <a:gd name="T27" fmla="*/ 14 h 27"/>
                <a:gd name="T28" fmla="*/ 10 w 26"/>
                <a:gd name="T29" fmla="*/ 17 h 27"/>
                <a:gd name="T30" fmla="*/ 9 w 26"/>
                <a:gd name="T31" fmla="*/ 20 h 27"/>
                <a:gd name="T32" fmla="*/ 8 w 26"/>
                <a:gd name="T33" fmla="*/ 23 h 27"/>
                <a:gd name="T34" fmla="*/ 7 w 26"/>
                <a:gd name="T35" fmla="*/ 27 h 27"/>
                <a:gd name="T36" fmla="*/ 0 w 26"/>
                <a:gd name="T3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7">
                  <a:moveTo>
                    <a:pt x="0" y="26"/>
                  </a:moveTo>
                  <a:lnTo>
                    <a:pt x="0" y="21"/>
                  </a:lnTo>
                  <a:lnTo>
                    <a:pt x="2" y="16"/>
                  </a:lnTo>
                  <a:lnTo>
                    <a:pt x="4" y="12"/>
                  </a:lnTo>
                  <a:lnTo>
                    <a:pt x="7" y="8"/>
                  </a:lnTo>
                  <a:lnTo>
                    <a:pt x="11" y="5"/>
                  </a:lnTo>
                  <a:lnTo>
                    <a:pt x="15" y="3"/>
                  </a:lnTo>
                  <a:lnTo>
                    <a:pt x="20" y="1"/>
                  </a:lnTo>
                  <a:lnTo>
                    <a:pt x="25" y="0"/>
                  </a:lnTo>
                  <a:lnTo>
                    <a:pt x="26" y="8"/>
                  </a:lnTo>
                  <a:lnTo>
                    <a:pt x="22" y="9"/>
                  </a:lnTo>
                  <a:lnTo>
                    <a:pt x="19" y="10"/>
                  </a:lnTo>
                  <a:lnTo>
                    <a:pt x="15" y="12"/>
                  </a:lnTo>
                  <a:lnTo>
                    <a:pt x="13" y="14"/>
                  </a:lnTo>
                  <a:lnTo>
                    <a:pt x="10" y="17"/>
                  </a:lnTo>
                  <a:lnTo>
                    <a:pt x="9" y="20"/>
                  </a:lnTo>
                  <a:lnTo>
                    <a:pt x="8" y="23"/>
                  </a:lnTo>
                  <a:lnTo>
                    <a:pt x="7" y="27"/>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197" name="Freeform 68">
              <a:extLst>
                <a:ext uri="{FF2B5EF4-FFF2-40B4-BE49-F238E27FC236}">
                  <a16:creationId xmlns:a16="http://schemas.microsoft.com/office/drawing/2014/main" xmlns="" id="{32FD6E84-553C-4828-9269-A5714BD9C334}"/>
                </a:ext>
              </a:extLst>
            </p:cNvPr>
            <p:cNvSpPr>
              <a:spLocks/>
            </p:cNvSpPr>
            <p:nvPr/>
          </p:nvSpPr>
          <p:spPr bwMode="auto">
            <a:xfrm>
              <a:off x="1843" y="1510"/>
              <a:ext cx="27" cy="27"/>
            </a:xfrm>
            <a:custGeom>
              <a:avLst/>
              <a:gdLst>
                <a:gd name="T0" fmla="*/ 1 w 27"/>
                <a:gd name="T1" fmla="*/ 0 h 27"/>
                <a:gd name="T2" fmla="*/ 6 w 27"/>
                <a:gd name="T3" fmla="*/ 1 h 27"/>
                <a:gd name="T4" fmla="*/ 11 w 27"/>
                <a:gd name="T5" fmla="*/ 3 h 27"/>
                <a:gd name="T6" fmla="*/ 15 w 27"/>
                <a:gd name="T7" fmla="*/ 5 h 27"/>
                <a:gd name="T8" fmla="*/ 19 w 27"/>
                <a:gd name="T9" fmla="*/ 8 h 27"/>
                <a:gd name="T10" fmla="*/ 22 w 27"/>
                <a:gd name="T11" fmla="*/ 12 h 27"/>
                <a:gd name="T12" fmla="*/ 24 w 27"/>
                <a:gd name="T13" fmla="*/ 16 h 27"/>
                <a:gd name="T14" fmla="*/ 26 w 27"/>
                <a:gd name="T15" fmla="*/ 21 h 27"/>
                <a:gd name="T16" fmla="*/ 27 w 27"/>
                <a:gd name="T17" fmla="*/ 26 h 27"/>
                <a:gd name="T18" fmla="*/ 19 w 27"/>
                <a:gd name="T19" fmla="*/ 27 h 27"/>
                <a:gd name="T20" fmla="*/ 18 w 27"/>
                <a:gd name="T21" fmla="*/ 23 h 27"/>
                <a:gd name="T22" fmla="*/ 17 w 27"/>
                <a:gd name="T23" fmla="*/ 20 h 27"/>
                <a:gd name="T24" fmla="*/ 15 w 27"/>
                <a:gd name="T25" fmla="*/ 16 h 27"/>
                <a:gd name="T26" fmla="*/ 13 w 27"/>
                <a:gd name="T27" fmla="*/ 14 h 27"/>
                <a:gd name="T28" fmla="*/ 10 w 27"/>
                <a:gd name="T29" fmla="*/ 11 h 27"/>
                <a:gd name="T30" fmla="*/ 7 w 27"/>
                <a:gd name="T31" fmla="*/ 10 h 27"/>
                <a:gd name="T32" fmla="*/ 4 w 27"/>
                <a:gd name="T33" fmla="*/ 9 h 27"/>
                <a:gd name="T34" fmla="*/ 0 w 27"/>
                <a:gd name="T35" fmla="*/ 8 h 27"/>
                <a:gd name="T36" fmla="*/ 1 w 27"/>
                <a:gd name="T3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7">
                  <a:moveTo>
                    <a:pt x="1" y="0"/>
                  </a:moveTo>
                  <a:lnTo>
                    <a:pt x="6" y="1"/>
                  </a:lnTo>
                  <a:lnTo>
                    <a:pt x="11" y="3"/>
                  </a:lnTo>
                  <a:lnTo>
                    <a:pt x="15" y="5"/>
                  </a:lnTo>
                  <a:lnTo>
                    <a:pt x="19" y="8"/>
                  </a:lnTo>
                  <a:lnTo>
                    <a:pt x="22" y="12"/>
                  </a:lnTo>
                  <a:lnTo>
                    <a:pt x="24" y="16"/>
                  </a:lnTo>
                  <a:lnTo>
                    <a:pt x="26" y="21"/>
                  </a:lnTo>
                  <a:lnTo>
                    <a:pt x="27" y="26"/>
                  </a:lnTo>
                  <a:lnTo>
                    <a:pt x="19" y="27"/>
                  </a:lnTo>
                  <a:lnTo>
                    <a:pt x="18" y="23"/>
                  </a:lnTo>
                  <a:lnTo>
                    <a:pt x="17" y="20"/>
                  </a:lnTo>
                  <a:lnTo>
                    <a:pt x="15" y="16"/>
                  </a:lnTo>
                  <a:lnTo>
                    <a:pt x="13" y="14"/>
                  </a:lnTo>
                  <a:lnTo>
                    <a:pt x="10" y="11"/>
                  </a:lnTo>
                  <a:lnTo>
                    <a:pt x="7" y="10"/>
                  </a:lnTo>
                  <a:lnTo>
                    <a:pt x="4" y="9"/>
                  </a:lnTo>
                  <a:lnTo>
                    <a:pt x="0" y="8"/>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198" name="Freeform 69">
              <a:extLst>
                <a:ext uri="{FF2B5EF4-FFF2-40B4-BE49-F238E27FC236}">
                  <a16:creationId xmlns:a16="http://schemas.microsoft.com/office/drawing/2014/main" xmlns="" id="{B3F05C6F-43F9-4ED5-8806-C25FCB2B580E}"/>
                </a:ext>
              </a:extLst>
            </p:cNvPr>
            <p:cNvSpPr>
              <a:spLocks/>
            </p:cNvSpPr>
            <p:nvPr/>
          </p:nvSpPr>
          <p:spPr bwMode="auto">
            <a:xfrm>
              <a:off x="1843" y="1510"/>
              <a:ext cx="1" cy="8"/>
            </a:xfrm>
            <a:custGeom>
              <a:avLst/>
              <a:gdLst>
                <a:gd name="T0" fmla="*/ 0 w 1"/>
                <a:gd name="T1" fmla="*/ 0 h 8"/>
                <a:gd name="T2" fmla="*/ 1 w 1"/>
                <a:gd name="T3" fmla="*/ 0 h 8"/>
                <a:gd name="T4" fmla="*/ 0 w 1"/>
                <a:gd name="T5" fmla="*/ 8 h 8"/>
                <a:gd name="T6" fmla="*/ 1 w 1"/>
                <a:gd name="T7" fmla="*/ 8 h 8"/>
                <a:gd name="T8" fmla="*/ 0 w 1"/>
                <a:gd name="T9" fmla="*/ 0 h 8"/>
              </a:gdLst>
              <a:ahLst/>
              <a:cxnLst>
                <a:cxn ang="0">
                  <a:pos x="T0" y="T1"/>
                </a:cxn>
                <a:cxn ang="0">
                  <a:pos x="T2" y="T3"/>
                </a:cxn>
                <a:cxn ang="0">
                  <a:pos x="T4" y="T5"/>
                </a:cxn>
                <a:cxn ang="0">
                  <a:pos x="T6" y="T7"/>
                </a:cxn>
                <a:cxn ang="0">
                  <a:pos x="T8" y="T9"/>
                </a:cxn>
              </a:cxnLst>
              <a:rect l="0" t="0" r="r" b="b"/>
              <a:pathLst>
                <a:path w="1" h="8">
                  <a:moveTo>
                    <a:pt x="0" y="0"/>
                  </a:moveTo>
                  <a:lnTo>
                    <a:pt x="1" y="0"/>
                  </a:lnTo>
                  <a:lnTo>
                    <a:pt x="0" y="8"/>
                  </a:lnTo>
                  <a:lnTo>
                    <a:pt x="1"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199" name="Freeform 70">
              <a:extLst>
                <a:ext uri="{FF2B5EF4-FFF2-40B4-BE49-F238E27FC236}">
                  <a16:creationId xmlns:a16="http://schemas.microsoft.com/office/drawing/2014/main" xmlns="" id="{96C577F8-781C-4FD8-8931-AB9E7256B48E}"/>
                </a:ext>
              </a:extLst>
            </p:cNvPr>
            <p:cNvSpPr>
              <a:spLocks/>
            </p:cNvSpPr>
            <p:nvPr/>
          </p:nvSpPr>
          <p:spPr bwMode="auto">
            <a:xfrm>
              <a:off x="1843" y="1536"/>
              <a:ext cx="27" cy="26"/>
            </a:xfrm>
            <a:custGeom>
              <a:avLst/>
              <a:gdLst>
                <a:gd name="T0" fmla="*/ 27 w 27"/>
                <a:gd name="T1" fmla="*/ 1 h 26"/>
                <a:gd name="T2" fmla="*/ 26 w 27"/>
                <a:gd name="T3" fmla="*/ 6 h 26"/>
                <a:gd name="T4" fmla="*/ 24 w 27"/>
                <a:gd name="T5" fmla="*/ 11 h 26"/>
                <a:gd name="T6" fmla="*/ 22 w 27"/>
                <a:gd name="T7" fmla="*/ 15 h 26"/>
                <a:gd name="T8" fmla="*/ 19 w 27"/>
                <a:gd name="T9" fmla="*/ 19 h 26"/>
                <a:gd name="T10" fmla="*/ 15 w 27"/>
                <a:gd name="T11" fmla="*/ 22 h 26"/>
                <a:gd name="T12" fmla="*/ 11 w 27"/>
                <a:gd name="T13" fmla="*/ 24 h 26"/>
                <a:gd name="T14" fmla="*/ 6 w 27"/>
                <a:gd name="T15" fmla="*/ 26 h 26"/>
                <a:gd name="T16" fmla="*/ 1 w 27"/>
                <a:gd name="T17" fmla="*/ 26 h 26"/>
                <a:gd name="T18" fmla="*/ 0 w 27"/>
                <a:gd name="T19" fmla="*/ 19 h 26"/>
                <a:gd name="T20" fmla="*/ 4 w 27"/>
                <a:gd name="T21" fmla="*/ 18 h 26"/>
                <a:gd name="T22" fmla="*/ 7 w 27"/>
                <a:gd name="T23" fmla="*/ 17 h 26"/>
                <a:gd name="T24" fmla="*/ 10 w 27"/>
                <a:gd name="T25" fmla="*/ 15 h 26"/>
                <a:gd name="T26" fmla="*/ 13 w 27"/>
                <a:gd name="T27" fmla="*/ 13 h 26"/>
                <a:gd name="T28" fmla="*/ 16 w 27"/>
                <a:gd name="T29" fmla="*/ 10 h 26"/>
                <a:gd name="T30" fmla="*/ 17 w 27"/>
                <a:gd name="T31" fmla="*/ 7 h 26"/>
                <a:gd name="T32" fmla="*/ 18 w 27"/>
                <a:gd name="T33" fmla="*/ 4 h 26"/>
                <a:gd name="T34" fmla="*/ 19 w 27"/>
                <a:gd name="T35" fmla="*/ 0 h 26"/>
                <a:gd name="T36" fmla="*/ 27 w 27"/>
                <a:gd name="T37"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6">
                  <a:moveTo>
                    <a:pt x="27" y="1"/>
                  </a:moveTo>
                  <a:lnTo>
                    <a:pt x="26" y="6"/>
                  </a:lnTo>
                  <a:lnTo>
                    <a:pt x="24" y="11"/>
                  </a:lnTo>
                  <a:lnTo>
                    <a:pt x="22" y="15"/>
                  </a:lnTo>
                  <a:lnTo>
                    <a:pt x="19" y="19"/>
                  </a:lnTo>
                  <a:lnTo>
                    <a:pt x="15" y="22"/>
                  </a:lnTo>
                  <a:lnTo>
                    <a:pt x="11" y="24"/>
                  </a:lnTo>
                  <a:lnTo>
                    <a:pt x="6" y="26"/>
                  </a:lnTo>
                  <a:lnTo>
                    <a:pt x="1" y="26"/>
                  </a:lnTo>
                  <a:lnTo>
                    <a:pt x="0" y="19"/>
                  </a:lnTo>
                  <a:lnTo>
                    <a:pt x="4" y="18"/>
                  </a:lnTo>
                  <a:lnTo>
                    <a:pt x="7" y="17"/>
                  </a:lnTo>
                  <a:lnTo>
                    <a:pt x="10" y="15"/>
                  </a:lnTo>
                  <a:lnTo>
                    <a:pt x="13" y="13"/>
                  </a:lnTo>
                  <a:lnTo>
                    <a:pt x="16" y="10"/>
                  </a:lnTo>
                  <a:lnTo>
                    <a:pt x="17" y="7"/>
                  </a:lnTo>
                  <a:lnTo>
                    <a:pt x="18" y="4"/>
                  </a:lnTo>
                  <a:lnTo>
                    <a:pt x="19" y="0"/>
                  </a:lnTo>
                  <a:lnTo>
                    <a:pt x="2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00" name="Freeform 71">
              <a:extLst>
                <a:ext uri="{FF2B5EF4-FFF2-40B4-BE49-F238E27FC236}">
                  <a16:creationId xmlns:a16="http://schemas.microsoft.com/office/drawing/2014/main" xmlns="" id="{30BF00D4-D914-47F5-8373-CE648B55A3E8}"/>
                </a:ext>
              </a:extLst>
            </p:cNvPr>
            <p:cNvSpPr>
              <a:spLocks/>
            </p:cNvSpPr>
            <p:nvPr/>
          </p:nvSpPr>
          <p:spPr bwMode="auto">
            <a:xfrm>
              <a:off x="1862" y="1536"/>
              <a:ext cx="8" cy="1"/>
            </a:xfrm>
            <a:custGeom>
              <a:avLst/>
              <a:gdLst>
                <a:gd name="T0" fmla="*/ 8 w 8"/>
                <a:gd name="T1" fmla="*/ 0 h 1"/>
                <a:gd name="T2" fmla="*/ 8 w 8"/>
                <a:gd name="T3" fmla="*/ 1 h 1"/>
                <a:gd name="T4" fmla="*/ 0 w 8"/>
                <a:gd name="T5" fmla="*/ 0 h 1"/>
                <a:gd name="T6" fmla="*/ 0 w 8"/>
                <a:gd name="T7" fmla="*/ 1 h 1"/>
                <a:gd name="T8" fmla="*/ 8 w 8"/>
                <a:gd name="T9" fmla="*/ 0 h 1"/>
              </a:gdLst>
              <a:ahLst/>
              <a:cxnLst>
                <a:cxn ang="0">
                  <a:pos x="T0" y="T1"/>
                </a:cxn>
                <a:cxn ang="0">
                  <a:pos x="T2" y="T3"/>
                </a:cxn>
                <a:cxn ang="0">
                  <a:pos x="T4" y="T5"/>
                </a:cxn>
                <a:cxn ang="0">
                  <a:pos x="T6" y="T7"/>
                </a:cxn>
                <a:cxn ang="0">
                  <a:pos x="T8" y="T9"/>
                </a:cxn>
              </a:cxnLst>
              <a:rect l="0" t="0" r="r" b="b"/>
              <a:pathLst>
                <a:path w="8" h="1">
                  <a:moveTo>
                    <a:pt x="8" y="0"/>
                  </a:moveTo>
                  <a:lnTo>
                    <a:pt x="8" y="1"/>
                  </a:lnTo>
                  <a:lnTo>
                    <a:pt x="0" y="0"/>
                  </a:lnTo>
                  <a:lnTo>
                    <a:pt x="0" y="1"/>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01" name="Freeform 72">
              <a:extLst>
                <a:ext uri="{FF2B5EF4-FFF2-40B4-BE49-F238E27FC236}">
                  <a16:creationId xmlns:a16="http://schemas.microsoft.com/office/drawing/2014/main" xmlns="" id="{7E3C041C-14C4-4306-BF0E-E454E82C4342}"/>
                </a:ext>
              </a:extLst>
            </p:cNvPr>
            <p:cNvSpPr>
              <a:spLocks/>
            </p:cNvSpPr>
            <p:nvPr/>
          </p:nvSpPr>
          <p:spPr bwMode="auto">
            <a:xfrm>
              <a:off x="1818" y="1536"/>
              <a:ext cx="26" cy="26"/>
            </a:xfrm>
            <a:custGeom>
              <a:avLst/>
              <a:gdLst>
                <a:gd name="T0" fmla="*/ 25 w 26"/>
                <a:gd name="T1" fmla="*/ 26 h 26"/>
                <a:gd name="T2" fmla="*/ 20 w 26"/>
                <a:gd name="T3" fmla="*/ 26 h 26"/>
                <a:gd name="T4" fmla="*/ 15 w 26"/>
                <a:gd name="T5" fmla="*/ 24 h 26"/>
                <a:gd name="T6" fmla="*/ 11 w 26"/>
                <a:gd name="T7" fmla="*/ 22 h 26"/>
                <a:gd name="T8" fmla="*/ 7 w 26"/>
                <a:gd name="T9" fmla="*/ 19 h 26"/>
                <a:gd name="T10" fmla="*/ 4 w 26"/>
                <a:gd name="T11" fmla="*/ 15 h 26"/>
                <a:gd name="T12" fmla="*/ 2 w 26"/>
                <a:gd name="T13" fmla="*/ 11 h 26"/>
                <a:gd name="T14" fmla="*/ 0 w 26"/>
                <a:gd name="T15" fmla="*/ 6 h 26"/>
                <a:gd name="T16" fmla="*/ 0 w 26"/>
                <a:gd name="T17" fmla="*/ 1 h 26"/>
                <a:gd name="T18" fmla="*/ 7 w 26"/>
                <a:gd name="T19" fmla="*/ 0 h 26"/>
                <a:gd name="T20" fmla="*/ 8 w 26"/>
                <a:gd name="T21" fmla="*/ 4 h 26"/>
                <a:gd name="T22" fmla="*/ 9 w 26"/>
                <a:gd name="T23" fmla="*/ 7 h 26"/>
                <a:gd name="T24" fmla="*/ 11 w 26"/>
                <a:gd name="T25" fmla="*/ 10 h 26"/>
                <a:gd name="T26" fmla="*/ 13 w 26"/>
                <a:gd name="T27" fmla="*/ 13 h 26"/>
                <a:gd name="T28" fmla="*/ 16 w 26"/>
                <a:gd name="T29" fmla="*/ 16 h 26"/>
                <a:gd name="T30" fmla="*/ 19 w 26"/>
                <a:gd name="T31" fmla="*/ 17 h 26"/>
                <a:gd name="T32" fmla="*/ 22 w 26"/>
                <a:gd name="T33" fmla="*/ 18 h 26"/>
                <a:gd name="T34" fmla="*/ 26 w 26"/>
                <a:gd name="T35" fmla="*/ 19 h 26"/>
                <a:gd name="T36" fmla="*/ 25 w 26"/>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5" y="26"/>
                  </a:moveTo>
                  <a:lnTo>
                    <a:pt x="20" y="26"/>
                  </a:lnTo>
                  <a:lnTo>
                    <a:pt x="15" y="24"/>
                  </a:lnTo>
                  <a:lnTo>
                    <a:pt x="11" y="22"/>
                  </a:lnTo>
                  <a:lnTo>
                    <a:pt x="7" y="19"/>
                  </a:lnTo>
                  <a:lnTo>
                    <a:pt x="4" y="15"/>
                  </a:lnTo>
                  <a:lnTo>
                    <a:pt x="2" y="11"/>
                  </a:lnTo>
                  <a:lnTo>
                    <a:pt x="0" y="6"/>
                  </a:lnTo>
                  <a:lnTo>
                    <a:pt x="0" y="1"/>
                  </a:lnTo>
                  <a:lnTo>
                    <a:pt x="7" y="0"/>
                  </a:lnTo>
                  <a:lnTo>
                    <a:pt x="8" y="4"/>
                  </a:lnTo>
                  <a:lnTo>
                    <a:pt x="9" y="7"/>
                  </a:lnTo>
                  <a:lnTo>
                    <a:pt x="11" y="10"/>
                  </a:lnTo>
                  <a:lnTo>
                    <a:pt x="13" y="13"/>
                  </a:lnTo>
                  <a:lnTo>
                    <a:pt x="16" y="16"/>
                  </a:lnTo>
                  <a:lnTo>
                    <a:pt x="19" y="17"/>
                  </a:lnTo>
                  <a:lnTo>
                    <a:pt x="22" y="18"/>
                  </a:lnTo>
                  <a:lnTo>
                    <a:pt x="26" y="19"/>
                  </a:lnTo>
                  <a:lnTo>
                    <a:pt x="25"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02" name="Freeform 73">
              <a:extLst>
                <a:ext uri="{FF2B5EF4-FFF2-40B4-BE49-F238E27FC236}">
                  <a16:creationId xmlns:a16="http://schemas.microsoft.com/office/drawing/2014/main" xmlns="" id="{76834259-1829-40D1-B22A-6BC075AAFE68}"/>
                </a:ext>
              </a:extLst>
            </p:cNvPr>
            <p:cNvSpPr>
              <a:spLocks/>
            </p:cNvSpPr>
            <p:nvPr/>
          </p:nvSpPr>
          <p:spPr bwMode="auto">
            <a:xfrm>
              <a:off x="1843" y="1555"/>
              <a:ext cx="1" cy="7"/>
            </a:xfrm>
            <a:custGeom>
              <a:avLst/>
              <a:gdLst>
                <a:gd name="T0" fmla="*/ 1 w 1"/>
                <a:gd name="T1" fmla="*/ 7 h 7"/>
                <a:gd name="T2" fmla="*/ 0 w 1"/>
                <a:gd name="T3" fmla="*/ 7 h 7"/>
                <a:gd name="T4" fmla="*/ 1 w 1"/>
                <a:gd name="T5" fmla="*/ 0 h 7"/>
                <a:gd name="T6" fmla="*/ 0 w 1"/>
                <a:gd name="T7" fmla="*/ 0 h 7"/>
                <a:gd name="T8" fmla="*/ 1 w 1"/>
                <a:gd name="T9" fmla="*/ 7 h 7"/>
              </a:gdLst>
              <a:ahLst/>
              <a:cxnLst>
                <a:cxn ang="0">
                  <a:pos x="T0" y="T1"/>
                </a:cxn>
                <a:cxn ang="0">
                  <a:pos x="T2" y="T3"/>
                </a:cxn>
                <a:cxn ang="0">
                  <a:pos x="T4" y="T5"/>
                </a:cxn>
                <a:cxn ang="0">
                  <a:pos x="T6" y="T7"/>
                </a:cxn>
                <a:cxn ang="0">
                  <a:pos x="T8" y="T9"/>
                </a:cxn>
              </a:cxnLst>
              <a:rect l="0" t="0" r="r" b="b"/>
              <a:pathLst>
                <a:path w="1" h="7">
                  <a:moveTo>
                    <a:pt x="1" y="7"/>
                  </a:moveTo>
                  <a:lnTo>
                    <a:pt x="0" y="7"/>
                  </a:lnTo>
                  <a:lnTo>
                    <a:pt x="1" y="0"/>
                  </a:lnTo>
                  <a:lnTo>
                    <a:pt x="0" y="0"/>
                  </a:lnTo>
                  <a:lnTo>
                    <a:pt x="1"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03" name="Freeform 74">
              <a:extLst>
                <a:ext uri="{FF2B5EF4-FFF2-40B4-BE49-F238E27FC236}">
                  <a16:creationId xmlns:a16="http://schemas.microsoft.com/office/drawing/2014/main" xmlns="" id="{0DB22F5C-C5CA-423B-9C09-351CD60A8137}"/>
                </a:ext>
              </a:extLst>
            </p:cNvPr>
            <p:cNvSpPr>
              <a:spLocks/>
            </p:cNvSpPr>
            <p:nvPr/>
          </p:nvSpPr>
          <p:spPr bwMode="auto">
            <a:xfrm>
              <a:off x="1818" y="1536"/>
              <a:ext cx="7" cy="1"/>
            </a:xfrm>
            <a:custGeom>
              <a:avLst/>
              <a:gdLst>
                <a:gd name="T0" fmla="*/ 0 w 7"/>
                <a:gd name="T1" fmla="*/ 1 h 1"/>
                <a:gd name="T2" fmla="*/ 0 w 7"/>
                <a:gd name="T3" fmla="*/ 0 h 1"/>
                <a:gd name="T4" fmla="*/ 7 w 7"/>
                <a:gd name="T5" fmla="*/ 1 h 1"/>
                <a:gd name="T6" fmla="*/ 7 w 7"/>
                <a:gd name="T7" fmla="*/ 0 h 1"/>
                <a:gd name="T8" fmla="*/ 0 w 7"/>
                <a:gd name="T9" fmla="*/ 1 h 1"/>
              </a:gdLst>
              <a:ahLst/>
              <a:cxnLst>
                <a:cxn ang="0">
                  <a:pos x="T0" y="T1"/>
                </a:cxn>
                <a:cxn ang="0">
                  <a:pos x="T2" y="T3"/>
                </a:cxn>
                <a:cxn ang="0">
                  <a:pos x="T4" y="T5"/>
                </a:cxn>
                <a:cxn ang="0">
                  <a:pos x="T6" y="T7"/>
                </a:cxn>
                <a:cxn ang="0">
                  <a:pos x="T8" y="T9"/>
                </a:cxn>
              </a:cxnLst>
              <a:rect l="0" t="0" r="r" b="b"/>
              <a:pathLst>
                <a:path w="7" h="1">
                  <a:moveTo>
                    <a:pt x="0" y="1"/>
                  </a:moveTo>
                  <a:lnTo>
                    <a:pt x="0" y="0"/>
                  </a:lnTo>
                  <a:lnTo>
                    <a:pt x="7" y="1"/>
                  </a:lnTo>
                  <a:lnTo>
                    <a:pt x="7"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04" name="Rectangle 75">
              <a:extLst>
                <a:ext uri="{FF2B5EF4-FFF2-40B4-BE49-F238E27FC236}">
                  <a16:creationId xmlns:a16="http://schemas.microsoft.com/office/drawing/2014/main" xmlns="" id="{19ACAD80-1EDE-4D87-B0FA-A497EF4AB5B5}"/>
                </a:ext>
              </a:extLst>
            </p:cNvPr>
            <p:cNvSpPr>
              <a:spLocks noChangeArrowheads="1"/>
            </p:cNvSpPr>
            <p:nvPr/>
          </p:nvSpPr>
          <p:spPr bwMode="auto">
            <a:xfrm>
              <a:off x="2077" y="1136"/>
              <a:ext cx="5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imes New Roman" panose="02020603050405020304" pitchFamily="18" charset="0"/>
                </a:rPr>
                <a:t>Q</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05" name="Rectangle 76">
              <a:extLst>
                <a:ext uri="{FF2B5EF4-FFF2-40B4-BE49-F238E27FC236}">
                  <a16:creationId xmlns:a16="http://schemas.microsoft.com/office/drawing/2014/main" xmlns="" id="{5B19313D-700E-4726-A4A4-D0EE2E4DE829}"/>
                </a:ext>
              </a:extLst>
            </p:cNvPr>
            <p:cNvSpPr>
              <a:spLocks noChangeArrowheads="1"/>
            </p:cNvSpPr>
            <p:nvPr/>
          </p:nvSpPr>
          <p:spPr bwMode="auto">
            <a:xfrm>
              <a:off x="2105" y="1481"/>
              <a:ext cx="5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imes New Roman" panose="02020603050405020304" pitchFamily="18" charset="0"/>
                </a:rPr>
                <a:t>Q</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06" name="Rectangle 77">
              <a:extLst>
                <a:ext uri="{FF2B5EF4-FFF2-40B4-BE49-F238E27FC236}">
                  <a16:creationId xmlns:a16="http://schemas.microsoft.com/office/drawing/2014/main" xmlns="" id="{B000A31A-8569-4B92-BDFA-B86194D1F6E7}"/>
                </a:ext>
              </a:extLst>
            </p:cNvPr>
            <p:cNvSpPr>
              <a:spLocks noChangeArrowheads="1"/>
            </p:cNvSpPr>
            <p:nvPr/>
          </p:nvSpPr>
          <p:spPr bwMode="auto">
            <a:xfrm>
              <a:off x="2105" y="1476"/>
              <a:ext cx="6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07" name="Rectangle 78">
              <a:extLst>
                <a:ext uri="{FF2B5EF4-FFF2-40B4-BE49-F238E27FC236}">
                  <a16:creationId xmlns:a16="http://schemas.microsoft.com/office/drawing/2014/main" xmlns="" id="{99C20F9D-A640-4ACD-AEC4-1B1C437D9C02}"/>
                </a:ext>
              </a:extLst>
            </p:cNvPr>
            <p:cNvSpPr>
              <a:spLocks noChangeArrowheads="1"/>
            </p:cNvSpPr>
            <p:nvPr/>
          </p:nvSpPr>
          <p:spPr bwMode="auto">
            <a:xfrm>
              <a:off x="1981" y="1183"/>
              <a:ext cx="8" cy="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08" name="Rectangle 79">
              <a:extLst>
                <a:ext uri="{FF2B5EF4-FFF2-40B4-BE49-F238E27FC236}">
                  <a16:creationId xmlns:a16="http://schemas.microsoft.com/office/drawing/2014/main" xmlns="" id="{50CF4CA1-FFDB-4233-9CDA-192884A39B10}"/>
                </a:ext>
              </a:extLst>
            </p:cNvPr>
            <p:cNvSpPr>
              <a:spLocks noChangeArrowheads="1"/>
            </p:cNvSpPr>
            <p:nvPr/>
          </p:nvSpPr>
          <p:spPr bwMode="auto">
            <a:xfrm>
              <a:off x="931" y="1560"/>
              <a:ext cx="36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09" name="Rectangle 80">
              <a:extLst>
                <a:ext uri="{FF2B5EF4-FFF2-40B4-BE49-F238E27FC236}">
                  <a16:creationId xmlns:a16="http://schemas.microsoft.com/office/drawing/2014/main" xmlns="" id="{4525375B-7486-41D3-A084-A78071FD70CE}"/>
                </a:ext>
              </a:extLst>
            </p:cNvPr>
            <p:cNvSpPr>
              <a:spLocks noChangeArrowheads="1"/>
            </p:cNvSpPr>
            <p:nvPr/>
          </p:nvSpPr>
          <p:spPr bwMode="auto">
            <a:xfrm>
              <a:off x="939" y="1167"/>
              <a:ext cx="353"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10" name="Rectangle 81">
              <a:extLst>
                <a:ext uri="{FF2B5EF4-FFF2-40B4-BE49-F238E27FC236}">
                  <a16:creationId xmlns:a16="http://schemas.microsoft.com/office/drawing/2014/main" xmlns="" id="{2F19F495-2AC4-4AD3-ABF1-6E005934096B}"/>
                </a:ext>
              </a:extLst>
            </p:cNvPr>
            <p:cNvSpPr>
              <a:spLocks noChangeArrowheads="1"/>
            </p:cNvSpPr>
            <p:nvPr/>
          </p:nvSpPr>
          <p:spPr bwMode="auto">
            <a:xfrm>
              <a:off x="1200" y="1207"/>
              <a:ext cx="92"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11" name="Rectangle 82">
              <a:extLst>
                <a:ext uri="{FF2B5EF4-FFF2-40B4-BE49-F238E27FC236}">
                  <a16:creationId xmlns:a16="http://schemas.microsoft.com/office/drawing/2014/main" xmlns="" id="{5E3855E6-0FC2-4C86-AAAE-4245404C0205}"/>
                </a:ext>
              </a:extLst>
            </p:cNvPr>
            <p:cNvSpPr>
              <a:spLocks noChangeArrowheads="1"/>
            </p:cNvSpPr>
            <p:nvPr/>
          </p:nvSpPr>
          <p:spPr bwMode="auto">
            <a:xfrm>
              <a:off x="1204" y="1516"/>
              <a:ext cx="8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12" name="Rectangle 83">
              <a:extLst>
                <a:ext uri="{FF2B5EF4-FFF2-40B4-BE49-F238E27FC236}">
                  <a16:creationId xmlns:a16="http://schemas.microsoft.com/office/drawing/2014/main" xmlns="" id="{66799F55-DC61-4585-A27D-20AE9F52ECD3}"/>
                </a:ext>
              </a:extLst>
            </p:cNvPr>
            <p:cNvSpPr>
              <a:spLocks noChangeArrowheads="1"/>
            </p:cNvSpPr>
            <p:nvPr/>
          </p:nvSpPr>
          <p:spPr bwMode="auto">
            <a:xfrm>
              <a:off x="1197" y="1216"/>
              <a:ext cx="8" cy="3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13" name="Rectangle 84">
              <a:extLst>
                <a:ext uri="{FF2B5EF4-FFF2-40B4-BE49-F238E27FC236}">
                  <a16:creationId xmlns:a16="http://schemas.microsoft.com/office/drawing/2014/main" xmlns="" id="{25AC4186-5E73-44C4-85FA-CDADBDA8532C}"/>
                </a:ext>
              </a:extLst>
            </p:cNvPr>
            <p:cNvSpPr>
              <a:spLocks noChangeArrowheads="1"/>
            </p:cNvSpPr>
            <p:nvPr/>
          </p:nvSpPr>
          <p:spPr bwMode="auto">
            <a:xfrm>
              <a:off x="1080" y="1364"/>
              <a:ext cx="125"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14" name="Rectangle 85">
              <a:extLst>
                <a:ext uri="{FF2B5EF4-FFF2-40B4-BE49-F238E27FC236}">
                  <a16:creationId xmlns:a16="http://schemas.microsoft.com/office/drawing/2014/main" xmlns="" id="{9796E3E8-5D4F-4399-A213-EC4DFDF72872}"/>
                </a:ext>
              </a:extLst>
            </p:cNvPr>
            <p:cNvSpPr>
              <a:spLocks noChangeArrowheads="1"/>
            </p:cNvSpPr>
            <p:nvPr/>
          </p:nvSpPr>
          <p:spPr bwMode="auto">
            <a:xfrm>
              <a:off x="1465" y="1465"/>
              <a:ext cx="4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imes New Roman" panose="02020603050405020304" pitchFamily="18" charset="0"/>
                </a:rPr>
                <a:t>S</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15" name="Rectangle 86">
              <a:extLst>
                <a:ext uri="{FF2B5EF4-FFF2-40B4-BE49-F238E27FC236}">
                  <a16:creationId xmlns:a16="http://schemas.microsoft.com/office/drawing/2014/main" xmlns="" id="{E101BEDF-732C-4FA0-9B14-2F47B00671AC}"/>
                </a:ext>
              </a:extLst>
            </p:cNvPr>
            <p:cNvSpPr>
              <a:spLocks noChangeArrowheads="1"/>
            </p:cNvSpPr>
            <p:nvPr/>
          </p:nvSpPr>
          <p:spPr bwMode="auto">
            <a:xfrm>
              <a:off x="976" y="1318"/>
              <a:ext cx="10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CP</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8216" name="Rectangle 87">
              <a:extLst>
                <a:ext uri="{FF2B5EF4-FFF2-40B4-BE49-F238E27FC236}">
                  <a16:creationId xmlns:a16="http://schemas.microsoft.com/office/drawing/2014/main" xmlns="" id="{731111B6-7BEF-4E64-80C2-D34E9E526589}"/>
                </a:ext>
              </a:extLst>
            </p:cNvPr>
            <p:cNvSpPr>
              <a:spLocks noChangeArrowheads="1"/>
            </p:cNvSpPr>
            <p:nvPr/>
          </p:nvSpPr>
          <p:spPr bwMode="auto">
            <a:xfrm>
              <a:off x="1023" y="1318"/>
              <a:ext cx="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8217" name="Rectangle 88">
              <a:extLst>
                <a:ext uri="{FF2B5EF4-FFF2-40B4-BE49-F238E27FC236}">
                  <a16:creationId xmlns:a16="http://schemas.microsoft.com/office/drawing/2014/main" xmlns="" id="{9B6FF695-E260-47A5-9282-D5EBC99E4D0C}"/>
                </a:ext>
              </a:extLst>
            </p:cNvPr>
            <p:cNvSpPr>
              <a:spLocks noChangeArrowheads="1"/>
            </p:cNvSpPr>
            <p:nvPr/>
          </p:nvSpPr>
          <p:spPr bwMode="auto">
            <a:xfrm>
              <a:off x="1169" y="1135"/>
              <a:ext cx="12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18" name="Rectangle 89">
              <a:extLst>
                <a:ext uri="{FF2B5EF4-FFF2-40B4-BE49-F238E27FC236}">
                  <a16:creationId xmlns:a16="http://schemas.microsoft.com/office/drawing/2014/main" xmlns="" id="{46751157-A176-4EE7-B5CD-F02DCB7BAECB}"/>
                </a:ext>
              </a:extLst>
            </p:cNvPr>
            <p:cNvSpPr>
              <a:spLocks noChangeArrowheads="1"/>
            </p:cNvSpPr>
            <p:nvPr/>
          </p:nvSpPr>
          <p:spPr bwMode="auto">
            <a:xfrm>
              <a:off x="1169" y="1019"/>
              <a:ext cx="8" cy="1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19" name="Rectangle 90">
              <a:extLst>
                <a:ext uri="{FF2B5EF4-FFF2-40B4-BE49-F238E27FC236}">
                  <a16:creationId xmlns:a16="http://schemas.microsoft.com/office/drawing/2014/main" xmlns="" id="{01D3470F-43AC-41C5-ABC0-320E7D494BF3}"/>
                </a:ext>
              </a:extLst>
            </p:cNvPr>
            <p:cNvSpPr>
              <a:spLocks noChangeArrowheads="1"/>
            </p:cNvSpPr>
            <p:nvPr/>
          </p:nvSpPr>
          <p:spPr bwMode="auto">
            <a:xfrm>
              <a:off x="1177" y="1015"/>
              <a:ext cx="84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20" name="Rectangle 91">
              <a:extLst>
                <a:ext uri="{FF2B5EF4-FFF2-40B4-BE49-F238E27FC236}">
                  <a16:creationId xmlns:a16="http://schemas.microsoft.com/office/drawing/2014/main" xmlns="" id="{0323B535-62C3-4D15-AFF7-1E12B6564C5B}"/>
                </a:ext>
              </a:extLst>
            </p:cNvPr>
            <p:cNvSpPr>
              <a:spLocks noChangeArrowheads="1"/>
            </p:cNvSpPr>
            <p:nvPr/>
          </p:nvSpPr>
          <p:spPr bwMode="auto">
            <a:xfrm>
              <a:off x="2014" y="1019"/>
              <a:ext cx="8" cy="1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21" name="Rectangle 92">
              <a:extLst>
                <a:ext uri="{FF2B5EF4-FFF2-40B4-BE49-F238E27FC236}">
                  <a16:creationId xmlns:a16="http://schemas.microsoft.com/office/drawing/2014/main" xmlns="" id="{06394792-F065-40EB-AD3B-0D21638F1E27}"/>
                </a:ext>
              </a:extLst>
            </p:cNvPr>
            <p:cNvSpPr>
              <a:spLocks noChangeArrowheads="1"/>
            </p:cNvSpPr>
            <p:nvPr/>
          </p:nvSpPr>
          <p:spPr bwMode="auto">
            <a:xfrm>
              <a:off x="2015" y="1532"/>
              <a:ext cx="8" cy="1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22" name="Rectangle 93">
              <a:extLst>
                <a:ext uri="{FF2B5EF4-FFF2-40B4-BE49-F238E27FC236}">
                  <a16:creationId xmlns:a16="http://schemas.microsoft.com/office/drawing/2014/main" xmlns="" id="{99E8AC7F-2B9B-4447-9C6A-29A9FDE4FE33}"/>
                </a:ext>
              </a:extLst>
            </p:cNvPr>
            <p:cNvSpPr>
              <a:spLocks noChangeArrowheads="1"/>
            </p:cNvSpPr>
            <p:nvPr/>
          </p:nvSpPr>
          <p:spPr bwMode="auto">
            <a:xfrm>
              <a:off x="1181" y="1669"/>
              <a:ext cx="833"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23" name="Rectangle 94">
              <a:extLst>
                <a:ext uri="{FF2B5EF4-FFF2-40B4-BE49-F238E27FC236}">
                  <a16:creationId xmlns:a16="http://schemas.microsoft.com/office/drawing/2014/main" xmlns="" id="{10E75226-5471-40E8-ABF7-2E99FFF150A1}"/>
                </a:ext>
              </a:extLst>
            </p:cNvPr>
            <p:cNvSpPr>
              <a:spLocks noChangeArrowheads="1"/>
            </p:cNvSpPr>
            <p:nvPr/>
          </p:nvSpPr>
          <p:spPr bwMode="auto">
            <a:xfrm>
              <a:off x="1177" y="1592"/>
              <a:ext cx="8" cy="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24" name="Rectangle 95">
              <a:extLst>
                <a:ext uri="{FF2B5EF4-FFF2-40B4-BE49-F238E27FC236}">
                  <a16:creationId xmlns:a16="http://schemas.microsoft.com/office/drawing/2014/main" xmlns="" id="{EAC3A1C9-EA0C-42DF-91EF-3369D3042243}"/>
                </a:ext>
              </a:extLst>
            </p:cNvPr>
            <p:cNvSpPr>
              <a:spLocks noChangeArrowheads="1"/>
            </p:cNvSpPr>
            <p:nvPr/>
          </p:nvSpPr>
          <p:spPr bwMode="auto">
            <a:xfrm>
              <a:off x="1181" y="1592"/>
              <a:ext cx="11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25" name="Rectangle 96">
              <a:extLst>
                <a:ext uri="{FF2B5EF4-FFF2-40B4-BE49-F238E27FC236}">
                  <a16:creationId xmlns:a16="http://schemas.microsoft.com/office/drawing/2014/main" xmlns="" id="{A6C60BE2-61EE-4097-896A-F47502194CFB}"/>
                </a:ext>
              </a:extLst>
            </p:cNvPr>
            <p:cNvSpPr>
              <a:spLocks noChangeArrowheads="1"/>
            </p:cNvSpPr>
            <p:nvPr/>
          </p:nvSpPr>
          <p:spPr bwMode="auto">
            <a:xfrm>
              <a:off x="892" y="1525"/>
              <a:ext cx="3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imes New Roman" panose="02020603050405020304" pitchFamily="18" charset="0"/>
                </a:rPr>
                <a:t>J</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26" name="Rectangle 97">
              <a:extLst>
                <a:ext uri="{FF2B5EF4-FFF2-40B4-BE49-F238E27FC236}">
                  <a16:creationId xmlns:a16="http://schemas.microsoft.com/office/drawing/2014/main" xmlns="" id="{FC83282D-023A-4DFB-B5E6-D6202A7D50F3}"/>
                </a:ext>
              </a:extLst>
            </p:cNvPr>
            <p:cNvSpPr>
              <a:spLocks noChangeArrowheads="1"/>
            </p:cNvSpPr>
            <p:nvPr/>
          </p:nvSpPr>
          <p:spPr bwMode="auto">
            <a:xfrm>
              <a:off x="872" y="1104"/>
              <a:ext cx="5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imes New Roman" panose="02020603050405020304" pitchFamily="18" charset="0"/>
                </a:rPr>
                <a:t>K</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27" name="Rectangle 98">
              <a:extLst>
                <a:ext uri="{FF2B5EF4-FFF2-40B4-BE49-F238E27FC236}">
                  <a16:creationId xmlns:a16="http://schemas.microsoft.com/office/drawing/2014/main" xmlns="" id="{C2D92EAD-1BF2-4E63-91EA-21E72AB40ABB}"/>
                </a:ext>
              </a:extLst>
            </p:cNvPr>
            <p:cNvSpPr>
              <a:spLocks noChangeArrowheads="1"/>
            </p:cNvSpPr>
            <p:nvPr/>
          </p:nvSpPr>
          <p:spPr bwMode="auto">
            <a:xfrm>
              <a:off x="1317" y="1719"/>
              <a:ext cx="40"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Times New Roman" panose="02020603050405020304" pitchFamily="18" charset="0"/>
                </a:rPr>
                <a:t>F</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28" name="Rectangle 99">
              <a:extLst>
                <a:ext uri="{FF2B5EF4-FFF2-40B4-BE49-F238E27FC236}">
                  <a16:creationId xmlns:a16="http://schemas.microsoft.com/office/drawing/2014/main" xmlns="" id="{AD826159-6304-4EFC-9954-D8880505C067}"/>
                </a:ext>
              </a:extLst>
            </p:cNvPr>
            <p:cNvSpPr>
              <a:spLocks noChangeArrowheads="1"/>
            </p:cNvSpPr>
            <p:nvPr/>
          </p:nvSpPr>
          <p:spPr bwMode="auto">
            <a:xfrm>
              <a:off x="1368" y="1719"/>
              <a:ext cx="1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Times New Roman" panose="02020603050405020304" pitchFamily="18" charset="0"/>
                </a:rPr>
                <a:t>i</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29" name="Rectangle 100">
              <a:extLst>
                <a:ext uri="{FF2B5EF4-FFF2-40B4-BE49-F238E27FC236}">
                  <a16:creationId xmlns:a16="http://schemas.microsoft.com/office/drawing/2014/main" xmlns="" id="{511FD63D-9CAC-413C-AA60-6C580758A950}"/>
                </a:ext>
              </a:extLst>
            </p:cNvPr>
            <p:cNvSpPr>
              <a:spLocks noChangeArrowheads="1"/>
            </p:cNvSpPr>
            <p:nvPr/>
          </p:nvSpPr>
          <p:spPr bwMode="auto">
            <a:xfrm>
              <a:off x="1389" y="1719"/>
              <a:ext cx="30"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Times New Roman" panose="02020603050405020304" pitchFamily="18" charset="0"/>
                </a:rPr>
                <a:t>g</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30" name="Rectangle 101">
              <a:extLst>
                <a:ext uri="{FF2B5EF4-FFF2-40B4-BE49-F238E27FC236}">
                  <a16:creationId xmlns:a16="http://schemas.microsoft.com/office/drawing/2014/main" xmlns="" id="{C75BA1FA-8D3D-4F21-B1F3-D4B2AB4B6096}"/>
                </a:ext>
              </a:extLst>
            </p:cNvPr>
            <p:cNvSpPr>
              <a:spLocks noChangeArrowheads="1"/>
            </p:cNvSpPr>
            <p:nvPr/>
          </p:nvSpPr>
          <p:spPr bwMode="auto">
            <a:xfrm>
              <a:off x="1427" y="1719"/>
              <a:ext cx="1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Times New Roman" panose="02020603050405020304" pitchFamily="18" charset="0"/>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31" name="Rectangle 102">
              <a:extLst>
                <a:ext uri="{FF2B5EF4-FFF2-40B4-BE49-F238E27FC236}">
                  <a16:creationId xmlns:a16="http://schemas.microsoft.com/office/drawing/2014/main" xmlns="" id="{C834DB54-4305-43CC-B695-CA6CE6E5B632}"/>
                </a:ext>
              </a:extLst>
            </p:cNvPr>
            <p:cNvSpPr>
              <a:spLocks noChangeArrowheads="1"/>
            </p:cNvSpPr>
            <p:nvPr/>
          </p:nvSpPr>
          <p:spPr bwMode="auto">
            <a:xfrm>
              <a:off x="1446" y="1719"/>
              <a:ext cx="20"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Times New Roman" panose="02020603050405020304" pitchFamily="18" charset="0"/>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32" name="Rectangle 103">
              <a:extLst>
                <a:ext uri="{FF2B5EF4-FFF2-40B4-BE49-F238E27FC236}">
                  <a16:creationId xmlns:a16="http://schemas.microsoft.com/office/drawing/2014/main" xmlns="" id="{A00982E4-5035-4CA9-AE36-982E6CB0D072}"/>
                </a:ext>
              </a:extLst>
            </p:cNvPr>
            <p:cNvSpPr>
              <a:spLocks noChangeArrowheads="1"/>
            </p:cNvSpPr>
            <p:nvPr/>
          </p:nvSpPr>
          <p:spPr bwMode="auto">
            <a:xfrm>
              <a:off x="1472" y="1719"/>
              <a:ext cx="1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Times New Roman" panose="02020603050405020304" pitchFamily="18" charset="0"/>
                </a:rPr>
                <a:t> </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33" name="Rectangle 104">
              <a:extLst>
                <a:ext uri="{FF2B5EF4-FFF2-40B4-BE49-F238E27FC236}">
                  <a16:creationId xmlns:a16="http://schemas.microsoft.com/office/drawing/2014/main" xmlns="" id="{195E4A8F-8830-4E60-BEF6-69B7299485E7}"/>
                </a:ext>
              </a:extLst>
            </p:cNvPr>
            <p:cNvSpPr>
              <a:spLocks noChangeArrowheads="1"/>
            </p:cNvSpPr>
            <p:nvPr/>
          </p:nvSpPr>
          <p:spPr bwMode="auto">
            <a:xfrm>
              <a:off x="1491" y="1719"/>
              <a:ext cx="30"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Times New Roman" panose="02020603050405020304" pitchFamily="18" charset="0"/>
                </a:rPr>
                <a:t>J</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34" name="Rectangle 105">
              <a:extLst>
                <a:ext uri="{FF2B5EF4-FFF2-40B4-BE49-F238E27FC236}">
                  <a16:creationId xmlns:a16="http://schemas.microsoft.com/office/drawing/2014/main" xmlns="" id="{DEC4274E-A371-4084-B10D-51C63F2AAC72}"/>
                </a:ext>
              </a:extLst>
            </p:cNvPr>
            <p:cNvSpPr>
              <a:spLocks noChangeArrowheads="1"/>
            </p:cNvSpPr>
            <p:nvPr/>
          </p:nvSpPr>
          <p:spPr bwMode="auto">
            <a:xfrm>
              <a:off x="1529" y="1719"/>
              <a:ext cx="40"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Times New Roman" panose="02020603050405020304" pitchFamily="18" charset="0"/>
                </a:rPr>
                <a:t>K</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35" name="Rectangle 106">
              <a:extLst>
                <a:ext uri="{FF2B5EF4-FFF2-40B4-BE49-F238E27FC236}">
                  <a16:creationId xmlns:a16="http://schemas.microsoft.com/office/drawing/2014/main" xmlns="" id="{CCA5D8A0-170F-4CD0-8422-152973B16C2F}"/>
                </a:ext>
              </a:extLst>
            </p:cNvPr>
            <p:cNvSpPr>
              <a:spLocks noChangeArrowheads="1"/>
            </p:cNvSpPr>
            <p:nvPr/>
          </p:nvSpPr>
          <p:spPr bwMode="auto">
            <a:xfrm>
              <a:off x="1579" y="1719"/>
              <a:ext cx="1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Times New Roman" panose="02020603050405020304" pitchFamily="18" charset="0"/>
                </a:rPr>
                <a:t> </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36" name="Rectangle 107">
              <a:extLst>
                <a:ext uri="{FF2B5EF4-FFF2-40B4-BE49-F238E27FC236}">
                  <a16:creationId xmlns:a16="http://schemas.microsoft.com/office/drawing/2014/main" xmlns="" id="{8A6DC95B-2D1C-42BC-91AF-B96D413F069F}"/>
                </a:ext>
              </a:extLst>
            </p:cNvPr>
            <p:cNvSpPr>
              <a:spLocks noChangeArrowheads="1"/>
            </p:cNvSpPr>
            <p:nvPr/>
          </p:nvSpPr>
          <p:spPr bwMode="auto">
            <a:xfrm>
              <a:off x="1598" y="1719"/>
              <a:ext cx="20"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Times New Roman" panose="02020603050405020304" pitchFamily="18" charset="0"/>
                </a:rPr>
                <a:t>f</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37" name="Rectangle 108">
              <a:extLst>
                <a:ext uri="{FF2B5EF4-FFF2-40B4-BE49-F238E27FC236}">
                  <a16:creationId xmlns:a16="http://schemas.microsoft.com/office/drawing/2014/main" xmlns="" id="{F7B19743-5E07-4047-BEE9-5C07975E0CA1}"/>
                </a:ext>
              </a:extLst>
            </p:cNvPr>
            <p:cNvSpPr>
              <a:spLocks noChangeArrowheads="1"/>
            </p:cNvSpPr>
            <p:nvPr/>
          </p:nvSpPr>
          <p:spPr bwMode="auto">
            <a:xfrm>
              <a:off x="1624" y="1719"/>
              <a:ext cx="1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Times New Roman" panose="02020603050405020304" pitchFamily="18" charset="0"/>
                </a:rPr>
                <a:t>l</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38" name="Rectangle 109">
              <a:extLst>
                <a:ext uri="{FF2B5EF4-FFF2-40B4-BE49-F238E27FC236}">
                  <a16:creationId xmlns:a16="http://schemas.microsoft.com/office/drawing/2014/main" xmlns="" id="{A213F8DE-3F66-4083-A630-988EA26DA482}"/>
                </a:ext>
              </a:extLst>
            </p:cNvPr>
            <p:cNvSpPr>
              <a:spLocks noChangeArrowheads="1"/>
            </p:cNvSpPr>
            <p:nvPr/>
          </p:nvSpPr>
          <p:spPr bwMode="auto">
            <a:xfrm>
              <a:off x="1645" y="1719"/>
              <a:ext cx="1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Times New Roman" panose="02020603050405020304" pitchFamily="18" charset="0"/>
                </a:rPr>
                <a:t>i</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39" name="Rectangle 110">
              <a:extLst>
                <a:ext uri="{FF2B5EF4-FFF2-40B4-BE49-F238E27FC236}">
                  <a16:creationId xmlns:a16="http://schemas.microsoft.com/office/drawing/2014/main" xmlns="" id="{EC20495F-4703-45C7-AD70-6CC0C1E8E9D5}"/>
                </a:ext>
              </a:extLst>
            </p:cNvPr>
            <p:cNvSpPr>
              <a:spLocks noChangeArrowheads="1"/>
            </p:cNvSpPr>
            <p:nvPr/>
          </p:nvSpPr>
          <p:spPr bwMode="auto">
            <a:xfrm>
              <a:off x="1666" y="1719"/>
              <a:ext cx="30"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Times New Roman" panose="02020603050405020304" pitchFamily="18" charset="0"/>
                </a:rPr>
                <a:t>p</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40" name="Rectangle 111">
              <a:extLst>
                <a:ext uri="{FF2B5EF4-FFF2-40B4-BE49-F238E27FC236}">
                  <a16:creationId xmlns:a16="http://schemas.microsoft.com/office/drawing/2014/main" xmlns="" id="{A5A6F186-D80E-460D-87B2-0E9337DA310E}"/>
                </a:ext>
              </a:extLst>
            </p:cNvPr>
            <p:cNvSpPr>
              <a:spLocks noChangeArrowheads="1"/>
            </p:cNvSpPr>
            <p:nvPr/>
          </p:nvSpPr>
          <p:spPr bwMode="auto">
            <a:xfrm>
              <a:off x="1705" y="1719"/>
              <a:ext cx="1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Times New Roman" panose="02020603050405020304" pitchFamily="18" charset="0"/>
                </a:rPr>
                <a:t> </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41" name="Rectangle 112">
              <a:extLst>
                <a:ext uri="{FF2B5EF4-FFF2-40B4-BE49-F238E27FC236}">
                  <a16:creationId xmlns:a16="http://schemas.microsoft.com/office/drawing/2014/main" xmlns="" id="{34CEEF11-9AE6-4D80-89DC-F8AB15F9EE46}"/>
                </a:ext>
              </a:extLst>
            </p:cNvPr>
            <p:cNvSpPr>
              <a:spLocks noChangeArrowheads="1"/>
            </p:cNvSpPr>
            <p:nvPr/>
          </p:nvSpPr>
          <p:spPr bwMode="auto">
            <a:xfrm>
              <a:off x="1724" y="1719"/>
              <a:ext cx="20"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Times New Roman" panose="02020603050405020304" pitchFamily="18" charset="0"/>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42" name="Rectangle 113">
              <a:extLst>
                <a:ext uri="{FF2B5EF4-FFF2-40B4-BE49-F238E27FC236}">
                  <a16:creationId xmlns:a16="http://schemas.microsoft.com/office/drawing/2014/main" xmlns="" id="{FB857791-C325-4011-A856-5522EC8E5AEF}"/>
                </a:ext>
              </a:extLst>
            </p:cNvPr>
            <p:cNvSpPr>
              <a:spLocks noChangeArrowheads="1"/>
            </p:cNvSpPr>
            <p:nvPr/>
          </p:nvSpPr>
          <p:spPr bwMode="auto">
            <a:xfrm>
              <a:off x="1749" y="1719"/>
              <a:ext cx="1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Times New Roman" panose="02020603050405020304" pitchFamily="18" charset="0"/>
                </a:rPr>
                <a:t> </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43" name="Rectangle 114">
              <a:extLst>
                <a:ext uri="{FF2B5EF4-FFF2-40B4-BE49-F238E27FC236}">
                  <a16:creationId xmlns:a16="http://schemas.microsoft.com/office/drawing/2014/main" xmlns="" id="{3B320E37-3280-4EB0-902C-CD5E15ACFC5D}"/>
                </a:ext>
              </a:extLst>
            </p:cNvPr>
            <p:cNvSpPr>
              <a:spLocks noChangeArrowheads="1"/>
            </p:cNvSpPr>
            <p:nvPr/>
          </p:nvSpPr>
          <p:spPr bwMode="auto">
            <a:xfrm>
              <a:off x="1768" y="1719"/>
              <a:ext cx="20"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Times New Roman" panose="02020603050405020304" pitchFamily="18" charset="0"/>
                </a:rPr>
                <a:t>f</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44" name="Rectangle 115">
              <a:extLst>
                <a:ext uri="{FF2B5EF4-FFF2-40B4-BE49-F238E27FC236}">
                  <a16:creationId xmlns:a16="http://schemas.microsoft.com/office/drawing/2014/main" xmlns="" id="{F39C68E3-1C9B-4367-8C25-9F42EC8785CF}"/>
                </a:ext>
              </a:extLst>
            </p:cNvPr>
            <p:cNvSpPr>
              <a:spLocks noChangeArrowheads="1"/>
            </p:cNvSpPr>
            <p:nvPr/>
          </p:nvSpPr>
          <p:spPr bwMode="auto">
            <a:xfrm>
              <a:off x="1794" y="1719"/>
              <a:ext cx="1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Times New Roman" panose="02020603050405020304" pitchFamily="18" charset="0"/>
                </a:rPr>
                <a:t>l</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45" name="Rectangle 116">
              <a:extLst>
                <a:ext uri="{FF2B5EF4-FFF2-40B4-BE49-F238E27FC236}">
                  <a16:creationId xmlns:a16="http://schemas.microsoft.com/office/drawing/2014/main" xmlns="" id="{B4FD0F83-3AA5-4DAE-A4BB-10F1D0523FFF}"/>
                </a:ext>
              </a:extLst>
            </p:cNvPr>
            <p:cNvSpPr>
              <a:spLocks noChangeArrowheads="1"/>
            </p:cNvSpPr>
            <p:nvPr/>
          </p:nvSpPr>
          <p:spPr bwMode="auto">
            <a:xfrm>
              <a:off x="1815" y="1719"/>
              <a:ext cx="30"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Times New Roman" panose="02020603050405020304" pitchFamily="18" charset="0"/>
                </a:rPr>
                <a:t>o</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46" name="Rectangle 117">
              <a:extLst>
                <a:ext uri="{FF2B5EF4-FFF2-40B4-BE49-F238E27FC236}">
                  <a16:creationId xmlns:a16="http://schemas.microsoft.com/office/drawing/2014/main" xmlns="" id="{D21AC53A-C4DD-40D9-BAC6-7BE9AF48EA4B}"/>
                </a:ext>
              </a:extLst>
            </p:cNvPr>
            <p:cNvSpPr>
              <a:spLocks noChangeArrowheads="1"/>
            </p:cNvSpPr>
            <p:nvPr/>
          </p:nvSpPr>
          <p:spPr bwMode="auto">
            <a:xfrm>
              <a:off x="1853" y="1719"/>
              <a:ext cx="30"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Times New Roman" panose="02020603050405020304" pitchFamily="18" charset="0"/>
                </a:rPr>
                <a:t>p</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47" name="Rectangle 118">
              <a:extLst>
                <a:ext uri="{FF2B5EF4-FFF2-40B4-BE49-F238E27FC236}">
                  <a16:creationId xmlns:a16="http://schemas.microsoft.com/office/drawing/2014/main" xmlns="" id="{A6604BE1-02B3-4E89-BAD9-C55840A26ACD}"/>
                </a:ext>
              </a:extLst>
            </p:cNvPr>
            <p:cNvSpPr>
              <a:spLocks noChangeArrowheads="1"/>
            </p:cNvSpPr>
            <p:nvPr/>
          </p:nvSpPr>
          <p:spPr bwMode="auto">
            <a:xfrm>
              <a:off x="1287" y="1500"/>
              <a:ext cx="8" cy="1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48" name="Rectangle 119">
              <a:extLst>
                <a:ext uri="{FF2B5EF4-FFF2-40B4-BE49-F238E27FC236}">
                  <a16:creationId xmlns:a16="http://schemas.microsoft.com/office/drawing/2014/main" xmlns="" id="{971281AB-5274-408D-985D-40242F4730C1}"/>
                </a:ext>
              </a:extLst>
            </p:cNvPr>
            <p:cNvSpPr>
              <a:spLocks noChangeArrowheads="1"/>
            </p:cNvSpPr>
            <p:nvPr/>
          </p:nvSpPr>
          <p:spPr bwMode="auto">
            <a:xfrm>
              <a:off x="1515" y="1078"/>
              <a:ext cx="5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imes New Roman" panose="02020603050405020304" pitchFamily="18" charset="0"/>
                </a:rPr>
                <a:t>R</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49" name="Freeform 120">
              <a:extLst>
                <a:ext uri="{FF2B5EF4-FFF2-40B4-BE49-F238E27FC236}">
                  <a16:creationId xmlns:a16="http://schemas.microsoft.com/office/drawing/2014/main" xmlns="" id="{F0E788D0-F365-41CE-8042-3F1244C4C5FA}"/>
                </a:ext>
              </a:extLst>
            </p:cNvPr>
            <p:cNvSpPr>
              <a:spLocks/>
            </p:cNvSpPr>
            <p:nvPr/>
          </p:nvSpPr>
          <p:spPr bwMode="auto">
            <a:xfrm>
              <a:off x="1281" y="1101"/>
              <a:ext cx="13" cy="19"/>
            </a:xfrm>
            <a:custGeom>
              <a:avLst/>
              <a:gdLst>
                <a:gd name="T0" fmla="*/ 0 w 13"/>
                <a:gd name="T1" fmla="*/ 12 h 19"/>
                <a:gd name="T2" fmla="*/ 2 w 13"/>
                <a:gd name="T3" fmla="*/ 11 h 19"/>
                <a:gd name="T4" fmla="*/ 3 w 13"/>
                <a:gd name="T5" fmla="*/ 10 h 19"/>
                <a:gd name="T6" fmla="*/ 3 w 13"/>
                <a:gd name="T7" fmla="*/ 10 h 19"/>
                <a:gd name="T8" fmla="*/ 3 w 13"/>
                <a:gd name="T9" fmla="*/ 10 h 19"/>
                <a:gd name="T10" fmla="*/ 3 w 13"/>
                <a:gd name="T11" fmla="*/ 10 h 19"/>
                <a:gd name="T12" fmla="*/ 3 w 13"/>
                <a:gd name="T13" fmla="*/ 10 h 19"/>
                <a:gd name="T14" fmla="*/ 3 w 13"/>
                <a:gd name="T15" fmla="*/ 9 h 19"/>
                <a:gd name="T16" fmla="*/ 2 w 13"/>
                <a:gd name="T17" fmla="*/ 7 h 19"/>
                <a:gd name="T18" fmla="*/ 2 w 13"/>
                <a:gd name="T19" fmla="*/ 3 h 19"/>
                <a:gd name="T20" fmla="*/ 5 w 13"/>
                <a:gd name="T21" fmla="*/ 1 h 19"/>
                <a:gd name="T22" fmla="*/ 8 w 13"/>
                <a:gd name="T23" fmla="*/ 1 h 19"/>
                <a:gd name="T24" fmla="*/ 13 w 13"/>
                <a:gd name="T25" fmla="*/ 0 h 19"/>
                <a:gd name="T26" fmla="*/ 13 w 13"/>
                <a:gd name="T27" fmla="*/ 8 h 19"/>
                <a:gd name="T28" fmla="*/ 8 w 13"/>
                <a:gd name="T29" fmla="*/ 9 h 19"/>
                <a:gd name="T30" fmla="*/ 7 w 13"/>
                <a:gd name="T31" fmla="*/ 9 h 19"/>
                <a:gd name="T32" fmla="*/ 9 w 13"/>
                <a:gd name="T33" fmla="*/ 8 h 19"/>
                <a:gd name="T34" fmla="*/ 10 w 13"/>
                <a:gd name="T35" fmla="*/ 5 h 19"/>
                <a:gd name="T36" fmla="*/ 10 w 13"/>
                <a:gd name="T37" fmla="*/ 6 h 19"/>
                <a:gd name="T38" fmla="*/ 11 w 13"/>
                <a:gd name="T39" fmla="*/ 8 h 19"/>
                <a:gd name="T40" fmla="*/ 11 w 13"/>
                <a:gd name="T41" fmla="*/ 9 h 19"/>
                <a:gd name="T42" fmla="*/ 11 w 13"/>
                <a:gd name="T43" fmla="*/ 12 h 19"/>
                <a:gd name="T44" fmla="*/ 10 w 13"/>
                <a:gd name="T45" fmla="*/ 14 h 19"/>
                <a:gd name="T46" fmla="*/ 9 w 13"/>
                <a:gd name="T47" fmla="*/ 16 h 19"/>
                <a:gd name="T48" fmla="*/ 7 w 13"/>
                <a:gd name="T49" fmla="*/ 17 h 19"/>
                <a:gd name="T50" fmla="*/ 5 w 13"/>
                <a:gd name="T51" fmla="*/ 19 h 19"/>
                <a:gd name="T52" fmla="*/ 0 w 13"/>
                <a:gd name="T53"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 h="19">
                  <a:moveTo>
                    <a:pt x="0" y="12"/>
                  </a:moveTo>
                  <a:lnTo>
                    <a:pt x="2" y="11"/>
                  </a:lnTo>
                  <a:lnTo>
                    <a:pt x="3" y="10"/>
                  </a:lnTo>
                  <a:lnTo>
                    <a:pt x="3" y="10"/>
                  </a:lnTo>
                  <a:lnTo>
                    <a:pt x="3" y="10"/>
                  </a:lnTo>
                  <a:lnTo>
                    <a:pt x="3" y="10"/>
                  </a:lnTo>
                  <a:lnTo>
                    <a:pt x="3" y="10"/>
                  </a:lnTo>
                  <a:lnTo>
                    <a:pt x="3" y="9"/>
                  </a:lnTo>
                  <a:lnTo>
                    <a:pt x="2" y="7"/>
                  </a:lnTo>
                  <a:lnTo>
                    <a:pt x="2" y="3"/>
                  </a:lnTo>
                  <a:lnTo>
                    <a:pt x="5" y="1"/>
                  </a:lnTo>
                  <a:lnTo>
                    <a:pt x="8" y="1"/>
                  </a:lnTo>
                  <a:lnTo>
                    <a:pt x="13" y="0"/>
                  </a:lnTo>
                  <a:lnTo>
                    <a:pt x="13" y="8"/>
                  </a:lnTo>
                  <a:lnTo>
                    <a:pt x="8" y="9"/>
                  </a:lnTo>
                  <a:lnTo>
                    <a:pt x="7" y="9"/>
                  </a:lnTo>
                  <a:lnTo>
                    <a:pt x="9" y="8"/>
                  </a:lnTo>
                  <a:lnTo>
                    <a:pt x="10" y="5"/>
                  </a:lnTo>
                  <a:lnTo>
                    <a:pt x="10" y="6"/>
                  </a:lnTo>
                  <a:lnTo>
                    <a:pt x="11" y="8"/>
                  </a:lnTo>
                  <a:lnTo>
                    <a:pt x="11" y="9"/>
                  </a:lnTo>
                  <a:lnTo>
                    <a:pt x="11" y="12"/>
                  </a:lnTo>
                  <a:lnTo>
                    <a:pt x="10" y="14"/>
                  </a:lnTo>
                  <a:lnTo>
                    <a:pt x="9" y="16"/>
                  </a:lnTo>
                  <a:lnTo>
                    <a:pt x="7" y="17"/>
                  </a:lnTo>
                  <a:lnTo>
                    <a:pt x="5" y="19"/>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50" name="Freeform 121">
              <a:extLst>
                <a:ext uri="{FF2B5EF4-FFF2-40B4-BE49-F238E27FC236}">
                  <a16:creationId xmlns:a16="http://schemas.microsoft.com/office/drawing/2014/main" xmlns="" id="{C0C849B3-0388-4106-9C78-5584D59208B8}"/>
                </a:ext>
              </a:extLst>
            </p:cNvPr>
            <p:cNvSpPr>
              <a:spLocks/>
            </p:cNvSpPr>
            <p:nvPr/>
          </p:nvSpPr>
          <p:spPr bwMode="auto">
            <a:xfrm>
              <a:off x="1293" y="1101"/>
              <a:ext cx="81" cy="69"/>
            </a:xfrm>
            <a:custGeom>
              <a:avLst/>
              <a:gdLst>
                <a:gd name="T0" fmla="*/ 1 w 81"/>
                <a:gd name="T1" fmla="*/ 0 h 69"/>
                <a:gd name="T2" fmla="*/ 9 w 81"/>
                <a:gd name="T3" fmla="*/ 1 h 69"/>
                <a:gd name="T4" fmla="*/ 16 w 81"/>
                <a:gd name="T5" fmla="*/ 2 h 69"/>
                <a:gd name="T6" fmla="*/ 24 w 81"/>
                <a:gd name="T7" fmla="*/ 3 h 69"/>
                <a:gd name="T8" fmla="*/ 28 w 81"/>
                <a:gd name="T9" fmla="*/ 4 h 69"/>
                <a:gd name="T10" fmla="*/ 32 w 81"/>
                <a:gd name="T11" fmla="*/ 6 h 69"/>
                <a:gd name="T12" fmla="*/ 38 w 81"/>
                <a:gd name="T13" fmla="*/ 9 h 69"/>
                <a:gd name="T14" fmla="*/ 45 w 81"/>
                <a:gd name="T15" fmla="*/ 12 h 69"/>
                <a:gd name="T16" fmla="*/ 51 w 81"/>
                <a:gd name="T17" fmla="*/ 16 h 69"/>
                <a:gd name="T18" fmla="*/ 57 w 81"/>
                <a:gd name="T19" fmla="*/ 20 h 69"/>
                <a:gd name="T20" fmla="*/ 62 w 81"/>
                <a:gd name="T21" fmla="*/ 25 h 69"/>
                <a:gd name="T22" fmla="*/ 67 w 81"/>
                <a:gd name="T23" fmla="*/ 30 h 69"/>
                <a:gd name="T24" fmla="*/ 71 w 81"/>
                <a:gd name="T25" fmla="*/ 36 h 69"/>
                <a:gd name="T26" fmla="*/ 74 w 81"/>
                <a:gd name="T27" fmla="*/ 42 h 69"/>
                <a:gd name="T28" fmla="*/ 77 w 81"/>
                <a:gd name="T29" fmla="*/ 48 h 69"/>
                <a:gd name="T30" fmla="*/ 79 w 81"/>
                <a:gd name="T31" fmla="*/ 54 h 69"/>
                <a:gd name="T32" fmla="*/ 80 w 81"/>
                <a:gd name="T33" fmla="*/ 61 h 69"/>
                <a:gd name="T34" fmla="*/ 81 w 81"/>
                <a:gd name="T35" fmla="*/ 68 h 69"/>
                <a:gd name="T36" fmla="*/ 73 w 81"/>
                <a:gd name="T37" fmla="*/ 69 h 69"/>
                <a:gd name="T38" fmla="*/ 72 w 81"/>
                <a:gd name="T39" fmla="*/ 62 h 69"/>
                <a:gd name="T40" fmla="*/ 71 w 81"/>
                <a:gd name="T41" fmla="*/ 56 h 69"/>
                <a:gd name="T42" fmla="*/ 70 w 81"/>
                <a:gd name="T43" fmla="*/ 51 h 69"/>
                <a:gd name="T44" fmla="*/ 67 w 81"/>
                <a:gd name="T45" fmla="*/ 45 h 69"/>
                <a:gd name="T46" fmla="*/ 64 w 81"/>
                <a:gd name="T47" fmla="*/ 40 h 69"/>
                <a:gd name="T48" fmla="*/ 60 w 81"/>
                <a:gd name="T49" fmla="*/ 35 h 69"/>
                <a:gd name="T50" fmla="*/ 56 w 81"/>
                <a:gd name="T51" fmla="*/ 30 h 69"/>
                <a:gd name="T52" fmla="*/ 52 w 81"/>
                <a:gd name="T53" fmla="*/ 26 h 69"/>
                <a:gd name="T54" fmla="*/ 47 w 81"/>
                <a:gd name="T55" fmla="*/ 22 h 69"/>
                <a:gd name="T56" fmla="*/ 41 w 81"/>
                <a:gd name="T57" fmla="*/ 19 h 69"/>
                <a:gd name="T58" fmla="*/ 35 w 81"/>
                <a:gd name="T59" fmla="*/ 16 h 69"/>
                <a:gd name="T60" fmla="*/ 29 w 81"/>
                <a:gd name="T61" fmla="*/ 13 h 69"/>
                <a:gd name="T62" fmla="*/ 26 w 81"/>
                <a:gd name="T63" fmla="*/ 12 h 69"/>
                <a:gd name="T64" fmla="*/ 22 w 81"/>
                <a:gd name="T65" fmla="*/ 11 h 69"/>
                <a:gd name="T66" fmla="*/ 15 w 81"/>
                <a:gd name="T67" fmla="*/ 10 h 69"/>
                <a:gd name="T68" fmla="*/ 8 w 81"/>
                <a:gd name="T69" fmla="*/ 9 h 69"/>
                <a:gd name="T70" fmla="*/ 0 w 81"/>
                <a:gd name="T71" fmla="*/ 8 h 69"/>
                <a:gd name="T72" fmla="*/ 1 w 81"/>
                <a:gd name="T7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1" h="69">
                  <a:moveTo>
                    <a:pt x="1" y="0"/>
                  </a:moveTo>
                  <a:lnTo>
                    <a:pt x="9" y="1"/>
                  </a:lnTo>
                  <a:lnTo>
                    <a:pt x="16" y="2"/>
                  </a:lnTo>
                  <a:lnTo>
                    <a:pt x="24" y="3"/>
                  </a:lnTo>
                  <a:lnTo>
                    <a:pt x="28" y="4"/>
                  </a:lnTo>
                  <a:lnTo>
                    <a:pt x="32" y="6"/>
                  </a:lnTo>
                  <a:lnTo>
                    <a:pt x="38" y="9"/>
                  </a:lnTo>
                  <a:lnTo>
                    <a:pt x="45" y="12"/>
                  </a:lnTo>
                  <a:lnTo>
                    <a:pt x="51" y="16"/>
                  </a:lnTo>
                  <a:lnTo>
                    <a:pt x="57" y="20"/>
                  </a:lnTo>
                  <a:lnTo>
                    <a:pt x="62" y="25"/>
                  </a:lnTo>
                  <a:lnTo>
                    <a:pt x="67" y="30"/>
                  </a:lnTo>
                  <a:lnTo>
                    <a:pt x="71" y="36"/>
                  </a:lnTo>
                  <a:lnTo>
                    <a:pt x="74" y="42"/>
                  </a:lnTo>
                  <a:lnTo>
                    <a:pt x="77" y="48"/>
                  </a:lnTo>
                  <a:lnTo>
                    <a:pt x="79" y="54"/>
                  </a:lnTo>
                  <a:lnTo>
                    <a:pt x="80" y="61"/>
                  </a:lnTo>
                  <a:lnTo>
                    <a:pt x="81" y="68"/>
                  </a:lnTo>
                  <a:lnTo>
                    <a:pt x="73" y="69"/>
                  </a:lnTo>
                  <a:lnTo>
                    <a:pt x="72" y="62"/>
                  </a:lnTo>
                  <a:lnTo>
                    <a:pt x="71" y="56"/>
                  </a:lnTo>
                  <a:lnTo>
                    <a:pt x="70" y="51"/>
                  </a:lnTo>
                  <a:lnTo>
                    <a:pt x="67" y="45"/>
                  </a:lnTo>
                  <a:lnTo>
                    <a:pt x="64" y="40"/>
                  </a:lnTo>
                  <a:lnTo>
                    <a:pt x="60" y="35"/>
                  </a:lnTo>
                  <a:lnTo>
                    <a:pt x="56" y="30"/>
                  </a:lnTo>
                  <a:lnTo>
                    <a:pt x="52" y="26"/>
                  </a:lnTo>
                  <a:lnTo>
                    <a:pt x="47" y="22"/>
                  </a:lnTo>
                  <a:lnTo>
                    <a:pt x="41" y="19"/>
                  </a:lnTo>
                  <a:lnTo>
                    <a:pt x="35" y="16"/>
                  </a:lnTo>
                  <a:lnTo>
                    <a:pt x="29" y="13"/>
                  </a:lnTo>
                  <a:lnTo>
                    <a:pt x="26" y="12"/>
                  </a:lnTo>
                  <a:lnTo>
                    <a:pt x="22" y="11"/>
                  </a:lnTo>
                  <a:lnTo>
                    <a:pt x="15" y="10"/>
                  </a:lnTo>
                  <a:lnTo>
                    <a:pt x="8" y="9"/>
                  </a:lnTo>
                  <a:lnTo>
                    <a:pt x="0" y="8"/>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51" name="Freeform 122">
              <a:extLst>
                <a:ext uri="{FF2B5EF4-FFF2-40B4-BE49-F238E27FC236}">
                  <a16:creationId xmlns:a16="http://schemas.microsoft.com/office/drawing/2014/main" xmlns="" id="{EDCF83A3-4C31-4F65-98B6-6B5EBF85BB96}"/>
                </a:ext>
              </a:extLst>
            </p:cNvPr>
            <p:cNvSpPr>
              <a:spLocks/>
            </p:cNvSpPr>
            <p:nvPr/>
          </p:nvSpPr>
          <p:spPr bwMode="auto">
            <a:xfrm>
              <a:off x="1293" y="1101"/>
              <a:ext cx="1" cy="8"/>
            </a:xfrm>
            <a:custGeom>
              <a:avLst/>
              <a:gdLst>
                <a:gd name="T0" fmla="*/ 1 w 1"/>
                <a:gd name="T1" fmla="*/ 0 h 8"/>
                <a:gd name="T2" fmla="*/ 0 w 1"/>
                <a:gd name="T3" fmla="*/ 8 h 8"/>
                <a:gd name="T4" fmla="*/ 1 w 1"/>
                <a:gd name="T5" fmla="*/ 8 h 8"/>
                <a:gd name="T6" fmla="*/ 1 w 1"/>
                <a:gd name="T7" fmla="*/ 0 h 8"/>
              </a:gdLst>
              <a:ahLst/>
              <a:cxnLst>
                <a:cxn ang="0">
                  <a:pos x="T0" y="T1"/>
                </a:cxn>
                <a:cxn ang="0">
                  <a:pos x="T2" y="T3"/>
                </a:cxn>
                <a:cxn ang="0">
                  <a:pos x="T4" y="T5"/>
                </a:cxn>
                <a:cxn ang="0">
                  <a:pos x="T6" y="T7"/>
                </a:cxn>
              </a:cxnLst>
              <a:rect l="0" t="0" r="r" b="b"/>
              <a:pathLst>
                <a:path w="1" h="8">
                  <a:moveTo>
                    <a:pt x="1" y="0"/>
                  </a:moveTo>
                  <a:lnTo>
                    <a:pt x="0" y="8"/>
                  </a:lnTo>
                  <a:lnTo>
                    <a:pt x="1" y="8"/>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52" name="Freeform 123">
              <a:extLst>
                <a:ext uri="{FF2B5EF4-FFF2-40B4-BE49-F238E27FC236}">
                  <a16:creationId xmlns:a16="http://schemas.microsoft.com/office/drawing/2014/main" xmlns="" id="{DA97BC7A-CA73-4B6D-A63F-47EDAB1A64A5}"/>
                </a:ext>
              </a:extLst>
            </p:cNvPr>
            <p:cNvSpPr>
              <a:spLocks/>
            </p:cNvSpPr>
            <p:nvPr/>
          </p:nvSpPr>
          <p:spPr bwMode="auto">
            <a:xfrm>
              <a:off x="1293" y="1169"/>
              <a:ext cx="81" cy="69"/>
            </a:xfrm>
            <a:custGeom>
              <a:avLst/>
              <a:gdLst>
                <a:gd name="T0" fmla="*/ 81 w 81"/>
                <a:gd name="T1" fmla="*/ 0 h 69"/>
                <a:gd name="T2" fmla="*/ 80 w 81"/>
                <a:gd name="T3" fmla="*/ 7 h 69"/>
                <a:gd name="T4" fmla="*/ 79 w 81"/>
                <a:gd name="T5" fmla="*/ 14 h 69"/>
                <a:gd name="T6" fmla="*/ 77 w 81"/>
                <a:gd name="T7" fmla="*/ 21 h 69"/>
                <a:gd name="T8" fmla="*/ 74 w 81"/>
                <a:gd name="T9" fmla="*/ 27 h 69"/>
                <a:gd name="T10" fmla="*/ 71 w 81"/>
                <a:gd name="T11" fmla="*/ 33 h 69"/>
                <a:gd name="T12" fmla="*/ 67 w 81"/>
                <a:gd name="T13" fmla="*/ 40 h 69"/>
                <a:gd name="T14" fmla="*/ 62 w 81"/>
                <a:gd name="T15" fmla="*/ 45 h 69"/>
                <a:gd name="T16" fmla="*/ 57 w 81"/>
                <a:gd name="T17" fmla="*/ 50 h 69"/>
                <a:gd name="T18" fmla="*/ 51 w 81"/>
                <a:gd name="T19" fmla="*/ 54 h 69"/>
                <a:gd name="T20" fmla="*/ 45 w 81"/>
                <a:gd name="T21" fmla="*/ 58 h 69"/>
                <a:gd name="T22" fmla="*/ 38 w 81"/>
                <a:gd name="T23" fmla="*/ 61 h 69"/>
                <a:gd name="T24" fmla="*/ 32 w 81"/>
                <a:gd name="T25" fmla="*/ 64 h 69"/>
                <a:gd name="T26" fmla="*/ 24 w 81"/>
                <a:gd name="T27" fmla="*/ 66 h 69"/>
                <a:gd name="T28" fmla="*/ 17 w 81"/>
                <a:gd name="T29" fmla="*/ 68 h 69"/>
                <a:gd name="T30" fmla="*/ 9 w 81"/>
                <a:gd name="T31" fmla="*/ 69 h 69"/>
                <a:gd name="T32" fmla="*/ 1 w 81"/>
                <a:gd name="T33" fmla="*/ 69 h 69"/>
                <a:gd name="T34" fmla="*/ 0 w 81"/>
                <a:gd name="T35" fmla="*/ 62 h 69"/>
                <a:gd name="T36" fmla="*/ 8 w 81"/>
                <a:gd name="T37" fmla="*/ 61 h 69"/>
                <a:gd name="T38" fmla="*/ 15 w 81"/>
                <a:gd name="T39" fmla="*/ 60 h 69"/>
                <a:gd name="T40" fmla="*/ 22 w 81"/>
                <a:gd name="T41" fmla="*/ 59 h 69"/>
                <a:gd name="T42" fmla="*/ 29 w 81"/>
                <a:gd name="T43" fmla="*/ 57 h 69"/>
                <a:gd name="T44" fmla="*/ 35 w 81"/>
                <a:gd name="T45" fmla="*/ 54 h 69"/>
                <a:gd name="T46" fmla="*/ 41 w 81"/>
                <a:gd name="T47" fmla="*/ 51 h 69"/>
                <a:gd name="T48" fmla="*/ 47 w 81"/>
                <a:gd name="T49" fmla="*/ 47 h 69"/>
                <a:gd name="T50" fmla="*/ 52 w 81"/>
                <a:gd name="T51" fmla="*/ 44 h 69"/>
                <a:gd name="T52" fmla="*/ 56 w 81"/>
                <a:gd name="T53" fmla="*/ 38 h 69"/>
                <a:gd name="T54" fmla="*/ 60 w 81"/>
                <a:gd name="T55" fmla="*/ 34 h 69"/>
                <a:gd name="T56" fmla="*/ 64 w 81"/>
                <a:gd name="T57" fmla="*/ 29 h 69"/>
                <a:gd name="T58" fmla="*/ 67 w 81"/>
                <a:gd name="T59" fmla="*/ 23 h 69"/>
                <a:gd name="T60" fmla="*/ 70 w 81"/>
                <a:gd name="T61" fmla="*/ 18 h 69"/>
                <a:gd name="T62" fmla="*/ 71 w 81"/>
                <a:gd name="T63" fmla="*/ 12 h 69"/>
                <a:gd name="T64" fmla="*/ 72 w 81"/>
                <a:gd name="T65" fmla="*/ 7 h 69"/>
                <a:gd name="T66" fmla="*/ 73 w 81"/>
                <a:gd name="T67" fmla="*/ 0 h 69"/>
                <a:gd name="T68" fmla="*/ 81 w 81"/>
                <a:gd name="T6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1" h="69">
                  <a:moveTo>
                    <a:pt x="81" y="0"/>
                  </a:moveTo>
                  <a:lnTo>
                    <a:pt x="80" y="7"/>
                  </a:lnTo>
                  <a:lnTo>
                    <a:pt x="79" y="14"/>
                  </a:lnTo>
                  <a:lnTo>
                    <a:pt x="77" y="21"/>
                  </a:lnTo>
                  <a:lnTo>
                    <a:pt x="74" y="27"/>
                  </a:lnTo>
                  <a:lnTo>
                    <a:pt x="71" y="33"/>
                  </a:lnTo>
                  <a:lnTo>
                    <a:pt x="67" y="40"/>
                  </a:lnTo>
                  <a:lnTo>
                    <a:pt x="62" y="45"/>
                  </a:lnTo>
                  <a:lnTo>
                    <a:pt x="57" y="50"/>
                  </a:lnTo>
                  <a:lnTo>
                    <a:pt x="51" y="54"/>
                  </a:lnTo>
                  <a:lnTo>
                    <a:pt x="45" y="58"/>
                  </a:lnTo>
                  <a:lnTo>
                    <a:pt x="38" y="61"/>
                  </a:lnTo>
                  <a:lnTo>
                    <a:pt x="32" y="64"/>
                  </a:lnTo>
                  <a:lnTo>
                    <a:pt x="24" y="66"/>
                  </a:lnTo>
                  <a:lnTo>
                    <a:pt x="17" y="68"/>
                  </a:lnTo>
                  <a:lnTo>
                    <a:pt x="9" y="69"/>
                  </a:lnTo>
                  <a:lnTo>
                    <a:pt x="1" y="69"/>
                  </a:lnTo>
                  <a:lnTo>
                    <a:pt x="0" y="62"/>
                  </a:lnTo>
                  <a:lnTo>
                    <a:pt x="8" y="61"/>
                  </a:lnTo>
                  <a:lnTo>
                    <a:pt x="15" y="60"/>
                  </a:lnTo>
                  <a:lnTo>
                    <a:pt x="22" y="59"/>
                  </a:lnTo>
                  <a:lnTo>
                    <a:pt x="29" y="57"/>
                  </a:lnTo>
                  <a:lnTo>
                    <a:pt x="35" y="54"/>
                  </a:lnTo>
                  <a:lnTo>
                    <a:pt x="41" y="51"/>
                  </a:lnTo>
                  <a:lnTo>
                    <a:pt x="47" y="47"/>
                  </a:lnTo>
                  <a:lnTo>
                    <a:pt x="52" y="44"/>
                  </a:lnTo>
                  <a:lnTo>
                    <a:pt x="56" y="38"/>
                  </a:lnTo>
                  <a:lnTo>
                    <a:pt x="60" y="34"/>
                  </a:lnTo>
                  <a:lnTo>
                    <a:pt x="64" y="29"/>
                  </a:lnTo>
                  <a:lnTo>
                    <a:pt x="67" y="23"/>
                  </a:lnTo>
                  <a:lnTo>
                    <a:pt x="70" y="18"/>
                  </a:lnTo>
                  <a:lnTo>
                    <a:pt x="71" y="12"/>
                  </a:lnTo>
                  <a:lnTo>
                    <a:pt x="72" y="7"/>
                  </a:lnTo>
                  <a:lnTo>
                    <a:pt x="73" y="0"/>
                  </a:lnTo>
                  <a:lnTo>
                    <a:pt x="8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53" name="Freeform 124">
              <a:extLst>
                <a:ext uri="{FF2B5EF4-FFF2-40B4-BE49-F238E27FC236}">
                  <a16:creationId xmlns:a16="http://schemas.microsoft.com/office/drawing/2014/main" xmlns="" id="{B01EDDF5-51C1-412F-AD77-BD78A7AE31C5}"/>
                </a:ext>
              </a:extLst>
            </p:cNvPr>
            <p:cNvSpPr>
              <a:spLocks/>
            </p:cNvSpPr>
            <p:nvPr/>
          </p:nvSpPr>
          <p:spPr bwMode="auto">
            <a:xfrm>
              <a:off x="1366" y="1169"/>
              <a:ext cx="8" cy="1"/>
            </a:xfrm>
            <a:custGeom>
              <a:avLst/>
              <a:gdLst>
                <a:gd name="T0" fmla="*/ 8 w 8"/>
                <a:gd name="T1" fmla="*/ 0 h 1"/>
                <a:gd name="T2" fmla="*/ 0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0" y="0"/>
                  </a:lnTo>
                  <a:lnTo>
                    <a:pt x="0" y="1"/>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54" name="Freeform 125">
              <a:extLst>
                <a:ext uri="{FF2B5EF4-FFF2-40B4-BE49-F238E27FC236}">
                  <a16:creationId xmlns:a16="http://schemas.microsoft.com/office/drawing/2014/main" xmlns="" id="{B3E2619E-6C7F-4142-B83B-2F0719C4B836}"/>
                </a:ext>
              </a:extLst>
            </p:cNvPr>
            <p:cNvSpPr>
              <a:spLocks/>
            </p:cNvSpPr>
            <p:nvPr/>
          </p:nvSpPr>
          <p:spPr bwMode="auto">
            <a:xfrm>
              <a:off x="1285" y="1223"/>
              <a:ext cx="11" cy="15"/>
            </a:xfrm>
            <a:custGeom>
              <a:avLst/>
              <a:gdLst>
                <a:gd name="T0" fmla="*/ 8 w 11"/>
                <a:gd name="T1" fmla="*/ 15 h 15"/>
                <a:gd name="T2" fmla="*/ 5 w 11"/>
                <a:gd name="T3" fmla="*/ 15 h 15"/>
                <a:gd name="T4" fmla="*/ 0 w 11"/>
                <a:gd name="T5" fmla="*/ 12 h 15"/>
                <a:gd name="T6" fmla="*/ 1 w 11"/>
                <a:gd name="T7" fmla="*/ 7 h 15"/>
                <a:gd name="T8" fmla="*/ 2 w 11"/>
                <a:gd name="T9" fmla="*/ 6 h 15"/>
                <a:gd name="T10" fmla="*/ 3 w 11"/>
                <a:gd name="T11" fmla="*/ 6 h 15"/>
                <a:gd name="T12" fmla="*/ 3 w 11"/>
                <a:gd name="T13" fmla="*/ 7 h 15"/>
                <a:gd name="T14" fmla="*/ 4 w 11"/>
                <a:gd name="T15" fmla="*/ 8 h 15"/>
                <a:gd name="T16" fmla="*/ 1 w 11"/>
                <a:gd name="T17" fmla="*/ 6 h 15"/>
                <a:gd name="T18" fmla="*/ 6 w 11"/>
                <a:gd name="T19" fmla="*/ 0 h 15"/>
                <a:gd name="T20" fmla="*/ 9 w 11"/>
                <a:gd name="T21" fmla="*/ 2 h 15"/>
                <a:gd name="T22" fmla="*/ 11 w 11"/>
                <a:gd name="T23" fmla="*/ 7 h 15"/>
                <a:gd name="T24" fmla="*/ 10 w 11"/>
                <a:gd name="T25" fmla="*/ 11 h 15"/>
                <a:gd name="T26" fmla="*/ 8 w 11"/>
                <a:gd name="T27" fmla="*/ 12 h 15"/>
                <a:gd name="T28" fmla="*/ 7 w 11"/>
                <a:gd name="T29" fmla="*/ 13 h 15"/>
                <a:gd name="T30" fmla="*/ 7 w 11"/>
                <a:gd name="T31" fmla="*/ 9 h 15"/>
                <a:gd name="T32" fmla="*/ 6 w 11"/>
                <a:gd name="T33" fmla="*/ 7 h 15"/>
                <a:gd name="T34" fmla="*/ 9 w 11"/>
                <a:gd name="T35" fmla="*/ 8 h 15"/>
                <a:gd name="T36" fmla="*/ 8 w 11"/>
                <a:gd name="T3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5">
                  <a:moveTo>
                    <a:pt x="8" y="15"/>
                  </a:moveTo>
                  <a:lnTo>
                    <a:pt x="5" y="15"/>
                  </a:lnTo>
                  <a:lnTo>
                    <a:pt x="0" y="12"/>
                  </a:lnTo>
                  <a:lnTo>
                    <a:pt x="1" y="7"/>
                  </a:lnTo>
                  <a:lnTo>
                    <a:pt x="2" y="6"/>
                  </a:lnTo>
                  <a:lnTo>
                    <a:pt x="3" y="6"/>
                  </a:lnTo>
                  <a:lnTo>
                    <a:pt x="3" y="7"/>
                  </a:lnTo>
                  <a:lnTo>
                    <a:pt x="4" y="8"/>
                  </a:lnTo>
                  <a:lnTo>
                    <a:pt x="1" y="6"/>
                  </a:lnTo>
                  <a:lnTo>
                    <a:pt x="6" y="0"/>
                  </a:lnTo>
                  <a:lnTo>
                    <a:pt x="9" y="2"/>
                  </a:lnTo>
                  <a:lnTo>
                    <a:pt x="11" y="7"/>
                  </a:lnTo>
                  <a:lnTo>
                    <a:pt x="10" y="11"/>
                  </a:lnTo>
                  <a:lnTo>
                    <a:pt x="8" y="12"/>
                  </a:lnTo>
                  <a:lnTo>
                    <a:pt x="7" y="13"/>
                  </a:lnTo>
                  <a:lnTo>
                    <a:pt x="7" y="9"/>
                  </a:lnTo>
                  <a:lnTo>
                    <a:pt x="6" y="7"/>
                  </a:lnTo>
                  <a:lnTo>
                    <a:pt x="9" y="8"/>
                  </a:lnTo>
                  <a:lnTo>
                    <a:pt x="8"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55" name="Freeform 126">
              <a:extLst>
                <a:ext uri="{FF2B5EF4-FFF2-40B4-BE49-F238E27FC236}">
                  <a16:creationId xmlns:a16="http://schemas.microsoft.com/office/drawing/2014/main" xmlns="" id="{DBB27A3E-EF41-4473-A9E9-203AF55477A2}"/>
                </a:ext>
              </a:extLst>
            </p:cNvPr>
            <p:cNvSpPr>
              <a:spLocks/>
            </p:cNvSpPr>
            <p:nvPr/>
          </p:nvSpPr>
          <p:spPr bwMode="auto">
            <a:xfrm>
              <a:off x="1293" y="1231"/>
              <a:ext cx="1" cy="7"/>
            </a:xfrm>
            <a:custGeom>
              <a:avLst/>
              <a:gdLst>
                <a:gd name="T0" fmla="*/ 1 w 1"/>
                <a:gd name="T1" fmla="*/ 7 h 7"/>
                <a:gd name="T2" fmla="*/ 0 w 1"/>
                <a:gd name="T3" fmla="*/ 7 h 7"/>
                <a:gd name="T4" fmla="*/ 1 w 1"/>
                <a:gd name="T5" fmla="*/ 0 h 7"/>
                <a:gd name="T6" fmla="*/ 0 w 1"/>
                <a:gd name="T7" fmla="*/ 0 h 7"/>
                <a:gd name="T8" fmla="*/ 1 w 1"/>
                <a:gd name="T9" fmla="*/ 7 h 7"/>
              </a:gdLst>
              <a:ahLst/>
              <a:cxnLst>
                <a:cxn ang="0">
                  <a:pos x="T0" y="T1"/>
                </a:cxn>
                <a:cxn ang="0">
                  <a:pos x="T2" y="T3"/>
                </a:cxn>
                <a:cxn ang="0">
                  <a:pos x="T4" y="T5"/>
                </a:cxn>
                <a:cxn ang="0">
                  <a:pos x="T6" y="T7"/>
                </a:cxn>
                <a:cxn ang="0">
                  <a:pos x="T8" y="T9"/>
                </a:cxn>
              </a:cxnLst>
              <a:rect l="0" t="0" r="r" b="b"/>
              <a:pathLst>
                <a:path w="1" h="7">
                  <a:moveTo>
                    <a:pt x="1" y="7"/>
                  </a:moveTo>
                  <a:lnTo>
                    <a:pt x="0" y="7"/>
                  </a:lnTo>
                  <a:lnTo>
                    <a:pt x="1" y="0"/>
                  </a:lnTo>
                  <a:lnTo>
                    <a:pt x="0" y="0"/>
                  </a:lnTo>
                  <a:lnTo>
                    <a:pt x="1"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56" name="Rectangle 127">
              <a:extLst>
                <a:ext uri="{FF2B5EF4-FFF2-40B4-BE49-F238E27FC236}">
                  <a16:creationId xmlns:a16="http://schemas.microsoft.com/office/drawing/2014/main" xmlns="" id="{FC12EFA9-DDFA-4A73-A92E-1DD4DC5658ED}"/>
                </a:ext>
              </a:extLst>
            </p:cNvPr>
            <p:cNvSpPr>
              <a:spLocks noChangeArrowheads="1"/>
            </p:cNvSpPr>
            <p:nvPr/>
          </p:nvSpPr>
          <p:spPr bwMode="auto">
            <a:xfrm>
              <a:off x="1285" y="1109"/>
              <a:ext cx="8" cy="1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57" name="Freeform 128">
              <a:extLst>
                <a:ext uri="{FF2B5EF4-FFF2-40B4-BE49-F238E27FC236}">
                  <a16:creationId xmlns:a16="http://schemas.microsoft.com/office/drawing/2014/main" xmlns="" id="{5996AE77-C8DA-4EF4-838F-F1E6E475B99F}"/>
                </a:ext>
              </a:extLst>
            </p:cNvPr>
            <p:cNvSpPr>
              <a:spLocks/>
            </p:cNvSpPr>
            <p:nvPr/>
          </p:nvSpPr>
          <p:spPr bwMode="auto">
            <a:xfrm>
              <a:off x="1731" y="1133"/>
              <a:ext cx="19" cy="106"/>
            </a:xfrm>
            <a:custGeom>
              <a:avLst/>
              <a:gdLst>
                <a:gd name="T0" fmla="*/ 8 w 19"/>
                <a:gd name="T1" fmla="*/ 0 h 106"/>
                <a:gd name="T2" fmla="*/ 10 w 19"/>
                <a:gd name="T3" fmla="*/ 7 h 106"/>
                <a:gd name="T4" fmla="*/ 13 w 19"/>
                <a:gd name="T5" fmla="*/ 14 h 106"/>
                <a:gd name="T6" fmla="*/ 15 w 19"/>
                <a:gd name="T7" fmla="*/ 21 h 106"/>
                <a:gd name="T8" fmla="*/ 16 w 19"/>
                <a:gd name="T9" fmla="*/ 28 h 106"/>
                <a:gd name="T10" fmla="*/ 18 w 19"/>
                <a:gd name="T11" fmla="*/ 35 h 106"/>
                <a:gd name="T12" fmla="*/ 18 w 19"/>
                <a:gd name="T13" fmla="*/ 42 h 106"/>
                <a:gd name="T14" fmla="*/ 19 w 19"/>
                <a:gd name="T15" fmla="*/ 49 h 106"/>
                <a:gd name="T16" fmla="*/ 19 w 19"/>
                <a:gd name="T17" fmla="*/ 55 h 106"/>
                <a:gd name="T18" fmla="*/ 19 w 19"/>
                <a:gd name="T19" fmla="*/ 62 h 106"/>
                <a:gd name="T20" fmla="*/ 18 w 19"/>
                <a:gd name="T21" fmla="*/ 69 h 106"/>
                <a:gd name="T22" fmla="*/ 16 w 19"/>
                <a:gd name="T23" fmla="*/ 82 h 106"/>
                <a:gd name="T24" fmla="*/ 14 w 19"/>
                <a:gd name="T25" fmla="*/ 88 h 106"/>
                <a:gd name="T26" fmla="*/ 13 w 19"/>
                <a:gd name="T27" fmla="*/ 94 h 106"/>
                <a:gd name="T28" fmla="*/ 9 w 19"/>
                <a:gd name="T29" fmla="*/ 106 h 106"/>
                <a:gd name="T30" fmla="*/ 1 w 19"/>
                <a:gd name="T31" fmla="*/ 103 h 106"/>
                <a:gd name="T32" fmla="*/ 5 w 19"/>
                <a:gd name="T33" fmla="*/ 92 h 106"/>
                <a:gd name="T34" fmla="*/ 7 w 19"/>
                <a:gd name="T35" fmla="*/ 86 h 106"/>
                <a:gd name="T36" fmla="*/ 8 w 19"/>
                <a:gd name="T37" fmla="*/ 81 h 106"/>
                <a:gd name="T38" fmla="*/ 10 w 19"/>
                <a:gd name="T39" fmla="*/ 68 h 106"/>
                <a:gd name="T40" fmla="*/ 11 w 19"/>
                <a:gd name="T41" fmla="*/ 62 h 106"/>
                <a:gd name="T42" fmla="*/ 11 w 19"/>
                <a:gd name="T43" fmla="*/ 55 h 106"/>
                <a:gd name="T44" fmla="*/ 11 w 19"/>
                <a:gd name="T45" fmla="*/ 49 h 106"/>
                <a:gd name="T46" fmla="*/ 10 w 19"/>
                <a:gd name="T47" fmla="*/ 43 h 106"/>
                <a:gd name="T48" fmla="*/ 10 w 19"/>
                <a:gd name="T49" fmla="*/ 36 h 106"/>
                <a:gd name="T50" fmla="*/ 8 w 19"/>
                <a:gd name="T51" fmla="*/ 30 h 106"/>
                <a:gd name="T52" fmla="*/ 7 w 19"/>
                <a:gd name="T53" fmla="*/ 23 h 106"/>
                <a:gd name="T54" fmla="*/ 5 w 19"/>
                <a:gd name="T55" fmla="*/ 16 h 106"/>
                <a:gd name="T56" fmla="*/ 3 w 19"/>
                <a:gd name="T57" fmla="*/ 9 h 106"/>
                <a:gd name="T58" fmla="*/ 0 w 19"/>
                <a:gd name="T59" fmla="*/ 3 h 106"/>
                <a:gd name="T60" fmla="*/ 8 w 19"/>
                <a:gd name="T61"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 h="106">
                  <a:moveTo>
                    <a:pt x="8" y="0"/>
                  </a:moveTo>
                  <a:lnTo>
                    <a:pt x="10" y="7"/>
                  </a:lnTo>
                  <a:lnTo>
                    <a:pt x="13" y="14"/>
                  </a:lnTo>
                  <a:lnTo>
                    <a:pt x="15" y="21"/>
                  </a:lnTo>
                  <a:lnTo>
                    <a:pt x="16" y="28"/>
                  </a:lnTo>
                  <a:lnTo>
                    <a:pt x="18" y="35"/>
                  </a:lnTo>
                  <a:lnTo>
                    <a:pt x="18" y="42"/>
                  </a:lnTo>
                  <a:lnTo>
                    <a:pt x="19" y="49"/>
                  </a:lnTo>
                  <a:lnTo>
                    <a:pt x="19" y="55"/>
                  </a:lnTo>
                  <a:lnTo>
                    <a:pt x="19" y="62"/>
                  </a:lnTo>
                  <a:lnTo>
                    <a:pt x="18" y="69"/>
                  </a:lnTo>
                  <a:lnTo>
                    <a:pt x="16" y="82"/>
                  </a:lnTo>
                  <a:lnTo>
                    <a:pt x="14" y="88"/>
                  </a:lnTo>
                  <a:lnTo>
                    <a:pt x="13" y="94"/>
                  </a:lnTo>
                  <a:lnTo>
                    <a:pt x="9" y="106"/>
                  </a:lnTo>
                  <a:lnTo>
                    <a:pt x="1" y="103"/>
                  </a:lnTo>
                  <a:lnTo>
                    <a:pt x="5" y="92"/>
                  </a:lnTo>
                  <a:lnTo>
                    <a:pt x="7" y="86"/>
                  </a:lnTo>
                  <a:lnTo>
                    <a:pt x="8" y="81"/>
                  </a:lnTo>
                  <a:lnTo>
                    <a:pt x="10" y="68"/>
                  </a:lnTo>
                  <a:lnTo>
                    <a:pt x="11" y="62"/>
                  </a:lnTo>
                  <a:lnTo>
                    <a:pt x="11" y="55"/>
                  </a:lnTo>
                  <a:lnTo>
                    <a:pt x="11" y="49"/>
                  </a:lnTo>
                  <a:lnTo>
                    <a:pt x="10" y="43"/>
                  </a:lnTo>
                  <a:lnTo>
                    <a:pt x="10" y="36"/>
                  </a:lnTo>
                  <a:lnTo>
                    <a:pt x="8" y="30"/>
                  </a:lnTo>
                  <a:lnTo>
                    <a:pt x="7" y="23"/>
                  </a:lnTo>
                  <a:lnTo>
                    <a:pt x="5" y="16"/>
                  </a:lnTo>
                  <a:lnTo>
                    <a:pt x="3" y="9"/>
                  </a:lnTo>
                  <a:lnTo>
                    <a:pt x="0" y="3"/>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58" name="Freeform 129">
              <a:extLst>
                <a:ext uri="{FF2B5EF4-FFF2-40B4-BE49-F238E27FC236}">
                  <a16:creationId xmlns:a16="http://schemas.microsoft.com/office/drawing/2014/main" xmlns="" id="{18BC11E7-181B-4E77-B41D-49DF7C3F1A44}"/>
                </a:ext>
              </a:extLst>
            </p:cNvPr>
            <p:cNvSpPr>
              <a:spLocks/>
            </p:cNvSpPr>
            <p:nvPr/>
          </p:nvSpPr>
          <p:spPr bwMode="auto">
            <a:xfrm>
              <a:off x="1735" y="1181"/>
              <a:ext cx="87" cy="62"/>
            </a:xfrm>
            <a:custGeom>
              <a:avLst/>
              <a:gdLst>
                <a:gd name="T0" fmla="*/ 2 w 87"/>
                <a:gd name="T1" fmla="*/ 52 h 62"/>
                <a:gd name="T2" fmla="*/ 7 w 87"/>
                <a:gd name="T3" fmla="*/ 53 h 62"/>
                <a:gd name="T4" fmla="*/ 11 w 87"/>
                <a:gd name="T5" fmla="*/ 54 h 62"/>
                <a:gd name="T6" fmla="*/ 16 w 87"/>
                <a:gd name="T7" fmla="*/ 54 h 62"/>
                <a:gd name="T8" fmla="*/ 20 w 87"/>
                <a:gd name="T9" fmla="*/ 53 h 62"/>
                <a:gd name="T10" fmla="*/ 26 w 87"/>
                <a:gd name="T11" fmla="*/ 52 h 62"/>
                <a:gd name="T12" fmla="*/ 30 w 87"/>
                <a:gd name="T13" fmla="*/ 50 h 62"/>
                <a:gd name="T14" fmla="*/ 35 w 87"/>
                <a:gd name="T15" fmla="*/ 48 h 62"/>
                <a:gd name="T16" fmla="*/ 40 w 87"/>
                <a:gd name="T17" fmla="*/ 45 h 62"/>
                <a:gd name="T18" fmla="*/ 45 w 87"/>
                <a:gd name="T19" fmla="*/ 41 h 62"/>
                <a:gd name="T20" fmla="*/ 50 w 87"/>
                <a:gd name="T21" fmla="*/ 37 h 62"/>
                <a:gd name="T22" fmla="*/ 56 w 87"/>
                <a:gd name="T23" fmla="*/ 32 h 62"/>
                <a:gd name="T24" fmla="*/ 61 w 87"/>
                <a:gd name="T25" fmla="*/ 26 h 62"/>
                <a:gd name="T26" fmla="*/ 66 w 87"/>
                <a:gd name="T27" fmla="*/ 20 h 62"/>
                <a:gd name="T28" fmla="*/ 71 w 87"/>
                <a:gd name="T29" fmla="*/ 14 h 62"/>
                <a:gd name="T30" fmla="*/ 80 w 87"/>
                <a:gd name="T31" fmla="*/ 0 h 62"/>
                <a:gd name="T32" fmla="*/ 87 w 87"/>
                <a:gd name="T33" fmla="*/ 5 h 62"/>
                <a:gd name="T34" fmla="*/ 77 w 87"/>
                <a:gd name="T35" fmla="*/ 19 h 62"/>
                <a:gd name="T36" fmla="*/ 72 w 87"/>
                <a:gd name="T37" fmla="*/ 26 h 62"/>
                <a:gd name="T38" fmla="*/ 66 w 87"/>
                <a:gd name="T39" fmla="*/ 33 h 62"/>
                <a:gd name="T40" fmla="*/ 61 w 87"/>
                <a:gd name="T41" fmla="*/ 38 h 62"/>
                <a:gd name="T42" fmla="*/ 56 w 87"/>
                <a:gd name="T43" fmla="*/ 43 h 62"/>
                <a:gd name="T44" fmla="*/ 50 w 87"/>
                <a:gd name="T45" fmla="*/ 48 h 62"/>
                <a:gd name="T46" fmla="*/ 45 w 87"/>
                <a:gd name="T47" fmla="*/ 52 h 62"/>
                <a:gd name="T48" fmla="*/ 39 w 87"/>
                <a:gd name="T49" fmla="*/ 55 h 62"/>
                <a:gd name="T50" fmla="*/ 33 w 87"/>
                <a:gd name="T51" fmla="*/ 57 h 62"/>
                <a:gd name="T52" fmla="*/ 28 w 87"/>
                <a:gd name="T53" fmla="*/ 60 h 62"/>
                <a:gd name="T54" fmla="*/ 22 w 87"/>
                <a:gd name="T55" fmla="*/ 61 h 62"/>
                <a:gd name="T56" fmla="*/ 16 w 87"/>
                <a:gd name="T57" fmla="*/ 62 h 62"/>
                <a:gd name="T58" fmla="*/ 11 w 87"/>
                <a:gd name="T59" fmla="*/ 62 h 62"/>
                <a:gd name="T60" fmla="*/ 6 w 87"/>
                <a:gd name="T61" fmla="*/ 61 h 62"/>
                <a:gd name="T62" fmla="*/ 0 w 87"/>
                <a:gd name="T63" fmla="*/ 60 h 62"/>
                <a:gd name="T64" fmla="*/ 2 w 87"/>
                <a:gd name="T65"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7" h="62">
                  <a:moveTo>
                    <a:pt x="2" y="52"/>
                  </a:moveTo>
                  <a:lnTo>
                    <a:pt x="7" y="53"/>
                  </a:lnTo>
                  <a:lnTo>
                    <a:pt x="11" y="54"/>
                  </a:lnTo>
                  <a:lnTo>
                    <a:pt x="16" y="54"/>
                  </a:lnTo>
                  <a:lnTo>
                    <a:pt x="20" y="53"/>
                  </a:lnTo>
                  <a:lnTo>
                    <a:pt x="26" y="52"/>
                  </a:lnTo>
                  <a:lnTo>
                    <a:pt x="30" y="50"/>
                  </a:lnTo>
                  <a:lnTo>
                    <a:pt x="35" y="48"/>
                  </a:lnTo>
                  <a:lnTo>
                    <a:pt x="40" y="45"/>
                  </a:lnTo>
                  <a:lnTo>
                    <a:pt x="45" y="41"/>
                  </a:lnTo>
                  <a:lnTo>
                    <a:pt x="50" y="37"/>
                  </a:lnTo>
                  <a:lnTo>
                    <a:pt x="56" y="32"/>
                  </a:lnTo>
                  <a:lnTo>
                    <a:pt x="61" y="26"/>
                  </a:lnTo>
                  <a:lnTo>
                    <a:pt x="66" y="20"/>
                  </a:lnTo>
                  <a:lnTo>
                    <a:pt x="71" y="14"/>
                  </a:lnTo>
                  <a:lnTo>
                    <a:pt x="80" y="0"/>
                  </a:lnTo>
                  <a:lnTo>
                    <a:pt x="87" y="5"/>
                  </a:lnTo>
                  <a:lnTo>
                    <a:pt x="77" y="19"/>
                  </a:lnTo>
                  <a:lnTo>
                    <a:pt x="72" y="26"/>
                  </a:lnTo>
                  <a:lnTo>
                    <a:pt x="66" y="33"/>
                  </a:lnTo>
                  <a:lnTo>
                    <a:pt x="61" y="38"/>
                  </a:lnTo>
                  <a:lnTo>
                    <a:pt x="56" y="43"/>
                  </a:lnTo>
                  <a:lnTo>
                    <a:pt x="50" y="48"/>
                  </a:lnTo>
                  <a:lnTo>
                    <a:pt x="45" y="52"/>
                  </a:lnTo>
                  <a:lnTo>
                    <a:pt x="39" y="55"/>
                  </a:lnTo>
                  <a:lnTo>
                    <a:pt x="33" y="57"/>
                  </a:lnTo>
                  <a:lnTo>
                    <a:pt x="28" y="60"/>
                  </a:lnTo>
                  <a:lnTo>
                    <a:pt x="22" y="61"/>
                  </a:lnTo>
                  <a:lnTo>
                    <a:pt x="16" y="62"/>
                  </a:lnTo>
                  <a:lnTo>
                    <a:pt x="11" y="62"/>
                  </a:lnTo>
                  <a:lnTo>
                    <a:pt x="6" y="61"/>
                  </a:lnTo>
                  <a:lnTo>
                    <a:pt x="0" y="60"/>
                  </a:lnTo>
                  <a:lnTo>
                    <a:pt x="2"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59" name="Freeform 130">
              <a:extLst>
                <a:ext uri="{FF2B5EF4-FFF2-40B4-BE49-F238E27FC236}">
                  <a16:creationId xmlns:a16="http://schemas.microsoft.com/office/drawing/2014/main" xmlns="" id="{C508563D-551C-41DF-803B-480BE8650887}"/>
                </a:ext>
              </a:extLst>
            </p:cNvPr>
            <p:cNvSpPr>
              <a:spLocks/>
            </p:cNvSpPr>
            <p:nvPr/>
          </p:nvSpPr>
          <p:spPr bwMode="auto">
            <a:xfrm>
              <a:off x="1731" y="1233"/>
              <a:ext cx="9" cy="8"/>
            </a:xfrm>
            <a:custGeom>
              <a:avLst/>
              <a:gdLst>
                <a:gd name="T0" fmla="*/ 1 w 9"/>
                <a:gd name="T1" fmla="*/ 3 h 8"/>
                <a:gd name="T2" fmla="*/ 0 w 9"/>
                <a:gd name="T3" fmla="*/ 7 h 8"/>
                <a:gd name="T4" fmla="*/ 4 w 9"/>
                <a:gd name="T5" fmla="*/ 8 h 8"/>
                <a:gd name="T6" fmla="*/ 6 w 9"/>
                <a:gd name="T7" fmla="*/ 0 h 8"/>
                <a:gd name="T8" fmla="*/ 9 w 9"/>
                <a:gd name="T9" fmla="*/ 6 h 8"/>
                <a:gd name="T10" fmla="*/ 1 w 9"/>
                <a:gd name="T11" fmla="*/ 3 h 8"/>
              </a:gdLst>
              <a:ahLst/>
              <a:cxnLst>
                <a:cxn ang="0">
                  <a:pos x="T0" y="T1"/>
                </a:cxn>
                <a:cxn ang="0">
                  <a:pos x="T2" y="T3"/>
                </a:cxn>
                <a:cxn ang="0">
                  <a:pos x="T4" y="T5"/>
                </a:cxn>
                <a:cxn ang="0">
                  <a:pos x="T6" y="T7"/>
                </a:cxn>
                <a:cxn ang="0">
                  <a:pos x="T8" y="T9"/>
                </a:cxn>
                <a:cxn ang="0">
                  <a:pos x="T10" y="T11"/>
                </a:cxn>
              </a:cxnLst>
              <a:rect l="0" t="0" r="r" b="b"/>
              <a:pathLst>
                <a:path w="9" h="8">
                  <a:moveTo>
                    <a:pt x="1" y="3"/>
                  </a:moveTo>
                  <a:lnTo>
                    <a:pt x="0" y="7"/>
                  </a:lnTo>
                  <a:lnTo>
                    <a:pt x="4" y="8"/>
                  </a:lnTo>
                  <a:lnTo>
                    <a:pt x="6" y="0"/>
                  </a:lnTo>
                  <a:lnTo>
                    <a:pt x="9" y="6"/>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60" name="Freeform 131">
              <a:extLst>
                <a:ext uri="{FF2B5EF4-FFF2-40B4-BE49-F238E27FC236}">
                  <a16:creationId xmlns:a16="http://schemas.microsoft.com/office/drawing/2014/main" xmlns="" id="{326BC67C-5721-4CC5-9926-6FCF070C52B9}"/>
                </a:ext>
              </a:extLst>
            </p:cNvPr>
            <p:cNvSpPr>
              <a:spLocks/>
            </p:cNvSpPr>
            <p:nvPr/>
          </p:nvSpPr>
          <p:spPr bwMode="auto">
            <a:xfrm>
              <a:off x="1734" y="1130"/>
              <a:ext cx="87" cy="56"/>
            </a:xfrm>
            <a:custGeom>
              <a:avLst/>
              <a:gdLst>
                <a:gd name="T0" fmla="*/ 82 w 87"/>
                <a:gd name="T1" fmla="*/ 56 h 56"/>
                <a:gd name="T2" fmla="*/ 69 w 87"/>
                <a:gd name="T3" fmla="*/ 44 h 56"/>
                <a:gd name="T4" fmla="*/ 63 w 87"/>
                <a:gd name="T5" fmla="*/ 38 h 56"/>
                <a:gd name="T6" fmla="*/ 57 w 87"/>
                <a:gd name="T7" fmla="*/ 33 h 56"/>
                <a:gd name="T8" fmla="*/ 46 w 87"/>
                <a:gd name="T9" fmla="*/ 24 h 56"/>
                <a:gd name="T10" fmla="*/ 36 w 87"/>
                <a:gd name="T11" fmla="*/ 18 h 56"/>
                <a:gd name="T12" fmla="*/ 26 w 87"/>
                <a:gd name="T13" fmla="*/ 12 h 56"/>
                <a:gd name="T14" fmla="*/ 22 w 87"/>
                <a:gd name="T15" fmla="*/ 11 h 56"/>
                <a:gd name="T16" fmla="*/ 17 w 87"/>
                <a:gd name="T17" fmla="*/ 9 h 56"/>
                <a:gd name="T18" fmla="*/ 9 w 87"/>
                <a:gd name="T19" fmla="*/ 8 h 56"/>
                <a:gd name="T20" fmla="*/ 5 w 87"/>
                <a:gd name="T21" fmla="*/ 8 h 56"/>
                <a:gd name="T22" fmla="*/ 1 w 87"/>
                <a:gd name="T23" fmla="*/ 8 h 56"/>
                <a:gd name="T24" fmla="*/ 0 w 87"/>
                <a:gd name="T25" fmla="*/ 0 h 56"/>
                <a:gd name="T26" fmla="*/ 5 w 87"/>
                <a:gd name="T27" fmla="*/ 0 h 56"/>
                <a:gd name="T28" fmla="*/ 10 w 87"/>
                <a:gd name="T29" fmla="*/ 0 h 56"/>
                <a:gd name="T30" fmla="*/ 19 w 87"/>
                <a:gd name="T31" fmla="*/ 2 h 56"/>
                <a:gd name="T32" fmla="*/ 24 w 87"/>
                <a:gd name="T33" fmla="*/ 3 h 56"/>
                <a:gd name="T34" fmla="*/ 30 w 87"/>
                <a:gd name="T35" fmla="*/ 5 h 56"/>
                <a:gd name="T36" fmla="*/ 40 w 87"/>
                <a:gd name="T37" fmla="*/ 11 h 56"/>
                <a:gd name="T38" fmla="*/ 51 w 87"/>
                <a:gd name="T39" fmla="*/ 18 h 56"/>
                <a:gd name="T40" fmla="*/ 63 w 87"/>
                <a:gd name="T41" fmla="*/ 27 h 56"/>
                <a:gd name="T42" fmla="*/ 69 w 87"/>
                <a:gd name="T43" fmla="*/ 32 h 56"/>
                <a:gd name="T44" fmla="*/ 75 w 87"/>
                <a:gd name="T45" fmla="*/ 38 h 56"/>
                <a:gd name="T46" fmla="*/ 87 w 87"/>
                <a:gd name="T47" fmla="*/ 51 h 56"/>
                <a:gd name="T48" fmla="*/ 82 w 87"/>
                <a:gd name="T4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 h="56">
                  <a:moveTo>
                    <a:pt x="82" y="56"/>
                  </a:moveTo>
                  <a:lnTo>
                    <a:pt x="69" y="44"/>
                  </a:lnTo>
                  <a:lnTo>
                    <a:pt x="63" y="38"/>
                  </a:lnTo>
                  <a:lnTo>
                    <a:pt x="57" y="33"/>
                  </a:lnTo>
                  <a:lnTo>
                    <a:pt x="46" y="24"/>
                  </a:lnTo>
                  <a:lnTo>
                    <a:pt x="36" y="18"/>
                  </a:lnTo>
                  <a:lnTo>
                    <a:pt x="26" y="12"/>
                  </a:lnTo>
                  <a:lnTo>
                    <a:pt x="22" y="11"/>
                  </a:lnTo>
                  <a:lnTo>
                    <a:pt x="17" y="9"/>
                  </a:lnTo>
                  <a:lnTo>
                    <a:pt x="9" y="8"/>
                  </a:lnTo>
                  <a:lnTo>
                    <a:pt x="5" y="8"/>
                  </a:lnTo>
                  <a:lnTo>
                    <a:pt x="1" y="8"/>
                  </a:lnTo>
                  <a:lnTo>
                    <a:pt x="0" y="0"/>
                  </a:lnTo>
                  <a:lnTo>
                    <a:pt x="5" y="0"/>
                  </a:lnTo>
                  <a:lnTo>
                    <a:pt x="10" y="0"/>
                  </a:lnTo>
                  <a:lnTo>
                    <a:pt x="19" y="2"/>
                  </a:lnTo>
                  <a:lnTo>
                    <a:pt x="24" y="3"/>
                  </a:lnTo>
                  <a:lnTo>
                    <a:pt x="30" y="5"/>
                  </a:lnTo>
                  <a:lnTo>
                    <a:pt x="40" y="11"/>
                  </a:lnTo>
                  <a:lnTo>
                    <a:pt x="51" y="18"/>
                  </a:lnTo>
                  <a:lnTo>
                    <a:pt x="63" y="27"/>
                  </a:lnTo>
                  <a:lnTo>
                    <a:pt x="69" y="32"/>
                  </a:lnTo>
                  <a:lnTo>
                    <a:pt x="75" y="38"/>
                  </a:lnTo>
                  <a:lnTo>
                    <a:pt x="87" y="51"/>
                  </a:lnTo>
                  <a:lnTo>
                    <a:pt x="82"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61" name="Freeform 132">
              <a:extLst>
                <a:ext uri="{FF2B5EF4-FFF2-40B4-BE49-F238E27FC236}">
                  <a16:creationId xmlns:a16="http://schemas.microsoft.com/office/drawing/2014/main" xmlns="" id="{B51FC045-246C-4689-BA79-9877B339BE60}"/>
                </a:ext>
              </a:extLst>
            </p:cNvPr>
            <p:cNvSpPr>
              <a:spLocks/>
            </p:cNvSpPr>
            <p:nvPr/>
          </p:nvSpPr>
          <p:spPr bwMode="auto">
            <a:xfrm>
              <a:off x="1815" y="1181"/>
              <a:ext cx="9" cy="5"/>
            </a:xfrm>
            <a:custGeom>
              <a:avLst/>
              <a:gdLst>
                <a:gd name="T0" fmla="*/ 7 w 9"/>
                <a:gd name="T1" fmla="*/ 5 h 5"/>
                <a:gd name="T2" fmla="*/ 9 w 9"/>
                <a:gd name="T3" fmla="*/ 2 h 5"/>
                <a:gd name="T4" fmla="*/ 6 w 9"/>
                <a:gd name="T5" fmla="*/ 0 h 5"/>
                <a:gd name="T6" fmla="*/ 1 w 9"/>
                <a:gd name="T7" fmla="*/ 5 h 5"/>
                <a:gd name="T8" fmla="*/ 0 w 9"/>
                <a:gd name="T9" fmla="*/ 0 h 5"/>
                <a:gd name="T10" fmla="*/ 7 w 9"/>
                <a:gd name="T11" fmla="*/ 5 h 5"/>
              </a:gdLst>
              <a:ahLst/>
              <a:cxnLst>
                <a:cxn ang="0">
                  <a:pos x="T0" y="T1"/>
                </a:cxn>
                <a:cxn ang="0">
                  <a:pos x="T2" y="T3"/>
                </a:cxn>
                <a:cxn ang="0">
                  <a:pos x="T4" y="T5"/>
                </a:cxn>
                <a:cxn ang="0">
                  <a:pos x="T6" y="T7"/>
                </a:cxn>
                <a:cxn ang="0">
                  <a:pos x="T8" y="T9"/>
                </a:cxn>
                <a:cxn ang="0">
                  <a:pos x="T10" y="T11"/>
                </a:cxn>
              </a:cxnLst>
              <a:rect l="0" t="0" r="r" b="b"/>
              <a:pathLst>
                <a:path w="9" h="5">
                  <a:moveTo>
                    <a:pt x="7" y="5"/>
                  </a:moveTo>
                  <a:lnTo>
                    <a:pt x="9" y="2"/>
                  </a:lnTo>
                  <a:lnTo>
                    <a:pt x="6" y="0"/>
                  </a:lnTo>
                  <a:lnTo>
                    <a:pt x="1" y="5"/>
                  </a:lnTo>
                  <a:lnTo>
                    <a:pt x="0" y="0"/>
                  </a:lnTo>
                  <a:lnTo>
                    <a:pt x="7"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62" name="Freeform 133">
              <a:extLst>
                <a:ext uri="{FF2B5EF4-FFF2-40B4-BE49-F238E27FC236}">
                  <a16:creationId xmlns:a16="http://schemas.microsoft.com/office/drawing/2014/main" xmlns="" id="{1D7EFC03-D795-441B-8119-C4B7DC7A7173}"/>
                </a:ext>
              </a:extLst>
            </p:cNvPr>
            <p:cNvSpPr>
              <a:spLocks/>
            </p:cNvSpPr>
            <p:nvPr/>
          </p:nvSpPr>
          <p:spPr bwMode="auto">
            <a:xfrm>
              <a:off x="1729" y="1130"/>
              <a:ext cx="10" cy="8"/>
            </a:xfrm>
            <a:custGeom>
              <a:avLst/>
              <a:gdLst>
                <a:gd name="T0" fmla="*/ 5 w 10"/>
                <a:gd name="T1" fmla="*/ 0 h 8"/>
                <a:gd name="T2" fmla="*/ 0 w 10"/>
                <a:gd name="T3" fmla="*/ 1 h 8"/>
                <a:gd name="T4" fmla="*/ 2 w 10"/>
                <a:gd name="T5" fmla="*/ 6 h 8"/>
                <a:gd name="T6" fmla="*/ 10 w 10"/>
                <a:gd name="T7" fmla="*/ 3 h 8"/>
                <a:gd name="T8" fmla="*/ 6 w 10"/>
                <a:gd name="T9" fmla="*/ 8 h 8"/>
                <a:gd name="T10" fmla="*/ 5 w 10"/>
                <a:gd name="T11" fmla="*/ 0 h 8"/>
              </a:gdLst>
              <a:ahLst/>
              <a:cxnLst>
                <a:cxn ang="0">
                  <a:pos x="T0" y="T1"/>
                </a:cxn>
                <a:cxn ang="0">
                  <a:pos x="T2" y="T3"/>
                </a:cxn>
                <a:cxn ang="0">
                  <a:pos x="T4" y="T5"/>
                </a:cxn>
                <a:cxn ang="0">
                  <a:pos x="T6" y="T7"/>
                </a:cxn>
                <a:cxn ang="0">
                  <a:pos x="T8" y="T9"/>
                </a:cxn>
                <a:cxn ang="0">
                  <a:pos x="T10" y="T11"/>
                </a:cxn>
              </a:cxnLst>
              <a:rect l="0" t="0" r="r" b="b"/>
              <a:pathLst>
                <a:path w="10" h="8">
                  <a:moveTo>
                    <a:pt x="5" y="0"/>
                  </a:moveTo>
                  <a:lnTo>
                    <a:pt x="0" y="1"/>
                  </a:lnTo>
                  <a:lnTo>
                    <a:pt x="2" y="6"/>
                  </a:lnTo>
                  <a:lnTo>
                    <a:pt x="10" y="3"/>
                  </a:lnTo>
                  <a:lnTo>
                    <a:pt x="6" y="8"/>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63" name="Freeform 134">
              <a:extLst>
                <a:ext uri="{FF2B5EF4-FFF2-40B4-BE49-F238E27FC236}">
                  <a16:creationId xmlns:a16="http://schemas.microsoft.com/office/drawing/2014/main" xmlns="" id="{2F6BA432-BE3A-49BC-80C6-55DF50D6142D}"/>
                </a:ext>
              </a:extLst>
            </p:cNvPr>
            <p:cNvSpPr>
              <a:spLocks/>
            </p:cNvSpPr>
            <p:nvPr/>
          </p:nvSpPr>
          <p:spPr bwMode="auto">
            <a:xfrm>
              <a:off x="1728" y="1483"/>
              <a:ext cx="19" cy="105"/>
            </a:xfrm>
            <a:custGeom>
              <a:avLst/>
              <a:gdLst>
                <a:gd name="T0" fmla="*/ 8 w 19"/>
                <a:gd name="T1" fmla="*/ 0 h 105"/>
                <a:gd name="T2" fmla="*/ 11 w 19"/>
                <a:gd name="T3" fmla="*/ 7 h 105"/>
                <a:gd name="T4" fmla="*/ 13 w 19"/>
                <a:gd name="T5" fmla="*/ 14 h 105"/>
                <a:gd name="T6" fmla="*/ 15 w 19"/>
                <a:gd name="T7" fmla="*/ 21 h 105"/>
                <a:gd name="T8" fmla="*/ 16 w 19"/>
                <a:gd name="T9" fmla="*/ 28 h 105"/>
                <a:gd name="T10" fmla="*/ 18 w 19"/>
                <a:gd name="T11" fmla="*/ 35 h 105"/>
                <a:gd name="T12" fmla="*/ 18 w 19"/>
                <a:gd name="T13" fmla="*/ 42 h 105"/>
                <a:gd name="T14" fmla="*/ 19 w 19"/>
                <a:gd name="T15" fmla="*/ 49 h 105"/>
                <a:gd name="T16" fmla="*/ 19 w 19"/>
                <a:gd name="T17" fmla="*/ 55 h 105"/>
                <a:gd name="T18" fmla="*/ 19 w 19"/>
                <a:gd name="T19" fmla="*/ 62 h 105"/>
                <a:gd name="T20" fmla="*/ 18 w 19"/>
                <a:gd name="T21" fmla="*/ 69 h 105"/>
                <a:gd name="T22" fmla="*/ 16 w 19"/>
                <a:gd name="T23" fmla="*/ 81 h 105"/>
                <a:gd name="T24" fmla="*/ 14 w 19"/>
                <a:gd name="T25" fmla="*/ 87 h 105"/>
                <a:gd name="T26" fmla="*/ 13 w 19"/>
                <a:gd name="T27" fmla="*/ 93 h 105"/>
                <a:gd name="T28" fmla="*/ 9 w 19"/>
                <a:gd name="T29" fmla="*/ 105 h 105"/>
                <a:gd name="T30" fmla="*/ 1 w 19"/>
                <a:gd name="T31" fmla="*/ 102 h 105"/>
                <a:gd name="T32" fmla="*/ 5 w 19"/>
                <a:gd name="T33" fmla="*/ 91 h 105"/>
                <a:gd name="T34" fmla="*/ 7 w 19"/>
                <a:gd name="T35" fmla="*/ 85 h 105"/>
                <a:gd name="T36" fmla="*/ 8 w 19"/>
                <a:gd name="T37" fmla="*/ 80 h 105"/>
                <a:gd name="T38" fmla="*/ 10 w 19"/>
                <a:gd name="T39" fmla="*/ 68 h 105"/>
                <a:gd name="T40" fmla="*/ 11 w 19"/>
                <a:gd name="T41" fmla="*/ 62 h 105"/>
                <a:gd name="T42" fmla="*/ 11 w 19"/>
                <a:gd name="T43" fmla="*/ 55 h 105"/>
                <a:gd name="T44" fmla="*/ 11 w 19"/>
                <a:gd name="T45" fmla="*/ 49 h 105"/>
                <a:gd name="T46" fmla="*/ 10 w 19"/>
                <a:gd name="T47" fmla="*/ 43 h 105"/>
                <a:gd name="T48" fmla="*/ 10 w 19"/>
                <a:gd name="T49" fmla="*/ 36 h 105"/>
                <a:gd name="T50" fmla="*/ 9 w 19"/>
                <a:gd name="T51" fmla="*/ 30 h 105"/>
                <a:gd name="T52" fmla="*/ 7 w 19"/>
                <a:gd name="T53" fmla="*/ 23 h 105"/>
                <a:gd name="T54" fmla="*/ 5 w 19"/>
                <a:gd name="T55" fmla="*/ 16 h 105"/>
                <a:gd name="T56" fmla="*/ 3 w 19"/>
                <a:gd name="T57" fmla="*/ 9 h 105"/>
                <a:gd name="T58" fmla="*/ 0 w 19"/>
                <a:gd name="T59" fmla="*/ 2 h 105"/>
                <a:gd name="T60" fmla="*/ 8 w 19"/>
                <a:gd name="T6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 h="105">
                  <a:moveTo>
                    <a:pt x="8" y="0"/>
                  </a:moveTo>
                  <a:lnTo>
                    <a:pt x="11" y="7"/>
                  </a:lnTo>
                  <a:lnTo>
                    <a:pt x="13" y="14"/>
                  </a:lnTo>
                  <a:lnTo>
                    <a:pt x="15" y="21"/>
                  </a:lnTo>
                  <a:lnTo>
                    <a:pt x="16" y="28"/>
                  </a:lnTo>
                  <a:lnTo>
                    <a:pt x="18" y="35"/>
                  </a:lnTo>
                  <a:lnTo>
                    <a:pt x="18" y="42"/>
                  </a:lnTo>
                  <a:lnTo>
                    <a:pt x="19" y="49"/>
                  </a:lnTo>
                  <a:lnTo>
                    <a:pt x="19" y="55"/>
                  </a:lnTo>
                  <a:lnTo>
                    <a:pt x="19" y="62"/>
                  </a:lnTo>
                  <a:lnTo>
                    <a:pt x="18" y="69"/>
                  </a:lnTo>
                  <a:lnTo>
                    <a:pt x="16" y="81"/>
                  </a:lnTo>
                  <a:lnTo>
                    <a:pt x="14" y="87"/>
                  </a:lnTo>
                  <a:lnTo>
                    <a:pt x="13" y="93"/>
                  </a:lnTo>
                  <a:lnTo>
                    <a:pt x="9" y="105"/>
                  </a:lnTo>
                  <a:lnTo>
                    <a:pt x="1" y="102"/>
                  </a:lnTo>
                  <a:lnTo>
                    <a:pt x="5" y="91"/>
                  </a:lnTo>
                  <a:lnTo>
                    <a:pt x="7" y="85"/>
                  </a:lnTo>
                  <a:lnTo>
                    <a:pt x="8" y="80"/>
                  </a:lnTo>
                  <a:lnTo>
                    <a:pt x="10" y="68"/>
                  </a:lnTo>
                  <a:lnTo>
                    <a:pt x="11" y="62"/>
                  </a:lnTo>
                  <a:lnTo>
                    <a:pt x="11" y="55"/>
                  </a:lnTo>
                  <a:lnTo>
                    <a:pt x="11" y="49"/>
                  </a:lnTo>
                  <a:lnTo>
                    <a:pt x="10" y="43"/>
                  </a:lnTo>
                  <a:lnTo>
                    <a:pt x="10" y="36"/>
                  </a:lnTo>
                  <a:lnTo>
                    <a:pt x="9" y="30"/>
                  </a:lnTo>
                  <a:lnTo>
                    <a:pt x="7" y="23"/>
                  </a:lnTo>
                  <a:lnTo>
                    <a:pt x="5" y="16"/>
                  </a:lnTo>
                  <a:lnTo>
                    <a:pt x="3" y="9"/>
                  </a:lnTo>
                  <a:lnTo>
                    <a:pt x="0" y="2"/>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64" name="Freeform 135">
              <a:extLst>
                <a:ext uri="{FF2B5EF4-FFF2-40B4-BE49-F238E27FC236}">
                  <a16:creationId xmlns:a16="http://schemas.microsoft.com/office/drawing/2014/main" xmlns="" id="{AD4BB62D-12E9-4A7C-8369-E132F91A40D9}"/>
                </a:ext>
              </a:extLst>
            </p:cNvPr>
            <p:cNvSpPr>
              <a:spLocks/>
            </p:cNvSpPr>
            <p:nvPr/>
          </p:nvSpPr>
          <p:spPr bwMode="auto">
            <a:xfrm>
              <a:off x="1732" y="1531"/>
              <a:ext cx="87" cy="61"/>
            </a:xfrm>
            <a:custGeom>
              <a:avLst/>
              <a:gdLst>
                <a:gd name="T0" fmla="*/ 2 w 87"/>
                <a:gd name="T1" fmla="*/ 51 h 61"/>
                <a:gd name="T2" fmla="*/ 7 w 87"/>
                <a:gd name="T3" fmla="*/ 52 h 61"/>
                <a:gd name="T4" fmla="*/ 11 w 87"/>
                <a:gd name="T5" fmla="*/ 53 h 61"/>
                <a:gd name="T6" fmla="*/ 16 w 87"/>
                <a:gd name="T7" fmla="*/ 53 h 61"/>
                <a:gd name="T8" fmla="*/ 21 w 87"/>
                <a:gd name="T9" fmla="*/ 52 h 61"/>
                <a:gd name="T10" fmla="*/ 26 w 87"/>
                <a:gd name="T11" fmla="*/ 51 h 61"/>
                <a:gd name="T12" fmla="*/ 30 w 87"/>
                <a:gd name="T13" fmla="*/ 49 h 61"/>
                <a:gd name="T14" fmla="*/ 35 w 87"/>
                <a:gd name="T15" fmla="*/ 47 h 61"/>
                <a:gd name="T16" fmla="*/ 40 w 87"/>
                <a:gd name="T17" fmla="*/ 44 h 61"/>
                <a:gd name="T18" fmla="*/ 46 w 87"/>
                <a:gd name="T19" fmla="*/ 40 h 61"/>
                <a:gd name="T20" fmla="*/ 51 w 87"/>
                <a:gd name="T21" fmla="*/ 36 h 61"/>
                <a:gd name="T22" fmla="*/ 56 w 87"/>
                <a:gd name="T23" fmla="*/ 31 h 61"/>
                <a:gd name="T24" fmla="*/ 61 w 87"/>
                <a:gd name="T25" fmla="*/ 26 h 61"/>
                <a:gd name="T26" fmla="*/ 66 w 87"/>
                <a:gd name="T27" fmla="*/ 20 h 61"/>
                <a:gd name="T28" fmla="*/ 71 w 87"/>
                <a:gd name="T29" fmla="*/ 14 h 61"/>
                <a:gd name="T30" fmla="*/ 80 w 87"/>
                <a:gd name="T31" fmla="*/ 0 h 61"/>
                <a:gd name="T32" fmla="*/ 87 w 87"/>
                <a:gd name="T33" fmla="*/ 5 h 61"/>
                <a:gd name="T34" fmla="*/ 77 w 87"/>
                <a:gd name="T35" fmla="*/ 19 h 61"/>
                <a:gd name="T36" fmla="*/ 72 w 87"/>
                <a:gd name="T37" fmla="*/ 26 h 61"/>
                <a:gd name="T38" fmla="*/ 67 w 87"/>
                <a:gd name="T39" fmla="*/ 31 h 61"/>
                <a:gd name="T40" fmla="*/ 61 w 87"/>
                <a:gd name="T41" fmla="*/ 37 h 61"/>
                <a:gd name="T42" fmla="*/ 56 w 87"/>
                <a:gd name="T43" fmla="*/ 42 h 61"/>
                <a:gd name="T44" fmla="*/ 50 w 87"/>
                <a:gd name="T45" fmla="*/ 46 h 61"/>
                <a:gd name="T46" fmla="*/ 45 w 87"/>
                <a:gd name="T47" fmla="*/ 50 h 61"/>
                <a:gd name="T48" fmla="*/ 39 w 87"/>
                <a:gd name="T49" fmla="*/ 54 h 61"/>
                <a:gd name="T50" fmla="*/ 34 w 87"/>
                <a:gd name="T51" fmla="*/ 56 h 61"/>
                <a:gd name="T52" fmla="*/ 28 w 87"/>
                <a:gd name="T53" fmla="*/ 59 h 61"/>
                <a:gd name="T54" fmla="*/ 22 w 87"/>
                <a:gd name="T55" fmla="*/ 60 h 61"/>
                <a:gd name="T56" fmla="*/ 17 w 87"/>
                <a:gd name="T57" fmla="*/ 61 h 61"/>
                <a:gd name="T58" fmla="*/ 11 w 87"/>
                <a:gd name="T59" fmla="*/ 61 h 61"/>
                <a:gd name="T60" fmla="*/ 6 w 87"/>
                <a:gd name="T61" fmla="*/ 60 h 61"/>
                <a:gd name="T62" fmla="*/ 0 w 87"/>
                <a:gd name="T63" fmla="*/ 59 h 61"/>
                <a:gd name="T64" fmla="*/ 2 w 87"/>
                <a:gd name="T65" fmla="*/ 5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7" h="61">
                  <a:moveTo>
                    <a:pt x="2" y="51"/>
                  </a:moveTo>
                  <a:lnTo>
                    <a:pt x="7" y="52"/>
                  </a:lnTo>
                  <a:lnTo>
                    <a:pt x="11" y="53"/>
                  </a:lnTo>
                  <a:lnTo>
                    <a:pt x="16" y="53"/>
                  </a:lnTo>
                  <a:lnTo>
                    <a:pt x="21" y="52"/>
                  </a:lnTo>
                  <a:lnTo>
                    <a:pt x="26" y="51"/>
                  </a:lnTo>
                  <a:lnTo>
                    <a:pt x="30" y="49"/>
                  </a:lnTo>
                  <a:lnTo>
                    <a:pt x="35" y="47"/>
                  </a:lnTo>
                  <a:lnTo>
                    <a:pt x="40" y="44"/>
                  </a:lnTo>
                  <a:lnTo>
                    <a:pt x="46" y="40"/>
                  </a:lnTo>
                  <a:lnTo>
                    <a:pt x="51" y="36"/>
                  </a:lnTo>
                  <a:lnTo>
                    <a:pt x="56" y="31"/>
                  </a:lnTo>
                  <a:lnTo>
                    <a:pt x="61" y="26"/>
                  </a:lnTo>
                  <a:lnTo>
                    <a:pt x="66" y="20"/>
                  </a:lnTo>
                  <a:lnTo>
                    <a:pt x="71" y="14"/>
                  </a:lnTo>
                  <a:lnTo>
                    <a:pt x="80" y="0"/>
                  </a:lnTo>
                  <a:lnTo>
                    <a:pt x="87" y="5"/>
                  </a:lnTo>
                  <a:lnTo>
                    <a:pt x="77" y="19"/>
                  </a:lnTo>
                  <a:lnTo>
                    <a:pt x="72" y="26"/>
                  </a:lnTo>
                  <a:lnTo>
                    <a:pt x="67" y="31"/>
                  </a:lnTo>
                  <a:lnTo>
                    <a:pt x="61" y="37"/>
                  </a:lnTo>
                  <a:lnTo>
                    <a:pt x="56" y="42"/>
                  </a:lnTo>
                  <a:lnTo>
                    <a:pt x="50" y="46"/>
                  </a:lnTo>
                  <a:lnTo>
                    <a:pt x="45" y="50"/>
                  </a:lnTo>
                  <a:lnTo>
                    <a:pt x="39" y="54"/>
                  </a:lnTo>
                  <a:lnTo>
                    <a:pt x="34" y="56"/>
                  </a:lnTo>
                  <a:lnTo>
                    <a:pt x="28" y="59"/>
                  </a:lnTo>
                  <a:lnTo>
                    <a:pt x="22" y="60"/>
                  </a:lnTo>
                  <a:lnTo>
                    <a:pt x="17" y="61"/>
                  </a:lnTo>
                  <a:lnTo>
                    <a:pt x="11" y="61"/>
                  </a:lnTo>
                  <a:lnTo>
                    <a:pt x="6" y="60"/>
                  </a:lnTo>
                  <a:lnTo>
                    <a:pt x="0" y="59"/>
                  </a:lnTo>
                  <a:lnTo>
                    <a:pt x="2"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65" name="Freeform 136">
              <a:extLst>
                <a:ext uri="{FF2B5EF4-FFF2-40B4-BE49-F238E27FC236}">
                  <a16:creationId xmlns:a16="http://schemas.microsoft.com/office/drawing/2014/main" xmlns="" id="{CC38B3A4-AB70-40E1-AD13-BA4CC2FB0728}"/>
                </a:ext>
              </a:extLst>
            </p:cNvPr>
            <p:cNvSpPr>
              <a:spLocks/>
            </p:cNvSpPr>
            <p:nvPr/>
          </p:nvSpPr>
          <p:spPr bwMode="auto">
            <a:xfrm>
              <a:off x="1728" y="1582"/>
              <a:ext cx="9" cy="8"/>
            </a:xfrm>
            <a:custGeom>
              <a:avLst/>
              <a:gdLst>
                <a:gd name="T0" fmla="*/ 1 w 9"/>
                <a:gd name="T1" fmla="*/ 3 h 8"/>
                <a:gd name="T2" fmla="*/ 0 w 9"/>
                <a:gd name="T3" fmla="*/ 7 h 8"/>
                <a:gd name="T4" fmla="*/ 4 w 9"/>
                <a:gd name="T5" fmla="*/ 8 h 8"/>
                <a:gd name="T6" fmla="*/ 6 w 9"/>
                <a:gd name="T7" fmla="*/ 0 h 8"/>
                <a:gd name="T8" fmla="*/ 9 w 9"/>
                <a:gd name="T9" fmla="*/ 6 h 8"/>
                <a:gd name="T10" fmla="*/ 1 w 9"/>
                <a:gd name="T11" fmla="*/ 3 h 8"/>
              </a:gdLst>
              <a:ahLst/>
              <a:cxnLst>
                <a:cxn ang="0">
                  <a:pos x="T0" y="T1"/>
                </a:cxn>
                <a:cxn ang="0">
                  <a:pos x="T2" y="T3"/>
                </a:cxn>
                <a:cxn ang="0">
                  <a:pos x="T4" y="T5"/>
                </a:cxn>
                <a:cxn ang="0">
                  <a:pos x="T6" y="T7"/>
                </a:cxn>
                <a:cxn ang="0">
                  <a:pos x="T8" y="T9"/>
                </a:cxn>
                <a:cxn ang="0">
                  <a:pos x="T10" y="T11"/>
                </a:cxn>
              </a:cxnLst>
              <a:rect l="0" t="0" r="r" b="b"/>
              <a:pathLst>
                <a:path w="9" h="8">
                  <a:moveTo>
                    <a:pt x="1" y="3"/>
                  </a:moveTo>
                  <a:lnTo>
                    <a:pt x="0" y="7"/>
                  </a:lnTo>
                  <a:lnTo>
                    <a:pt x="4" y="8"/>
                  </a:lnTo>
                  <a:lnTo>
                    <a:pt x="6" y="0"/>
                  </a:lnTo>
                  <a:lnTo>
                    <a:pt x="9" y="6"/>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66" name="Freeform 137">
              <a:extLst>
                <a:ext uri="{FF2B5EF4-FFF2-40B4-BE49-F238E27FC236}">
                  <a16:creationId xmlns:a16="http://schemas.microsoft.com/office/drawing/2014/main" xmlns="" id="{2983E5E8-D182-4248-AD82-16A501BED233}"/>
                </a:ext>
              </a:extLst>
            </p:cNvPr>
            <p:cNvSpPr>
              <a:spLocks/>
            </p:cNvSpPr>
            <p:nvPr/>
          </p:nvSpPr>
          <p:spPr bwMode="auto">
            <a:xfrm>
              <a:off x="1732" y="1480"/>
              <a:ext cx="86" cy="56"/>
            </a:xfrm>
            <a:custGeom>
              <a:avLst/>
              <a:gdLst>
                <a:gd name="T0" fmla="*/ 81 w 86"/>
                <a:gd name="T1" fmla="*/ 56 h 56"/>
                <a:gd name="T2" fmla="*/ 68 w 86"/>
                <a:gd name="T3" fmla="*/ 44 h 56"/>
                <a:gd name="T4" fmla="*/ 62 w 86"/>
                <a:gd name="T5" fmla="*/ 38 h 56"/>
                <a:gd name="T6" fmla="*/ 57 w 86"/>
                <a:gd name="T7" fmla="*/ 33 h 56"/>
                <a:gd name="T8" fmla="*/ 45 w 86"/>
                <a:gd name="T9" fmla="*/ 24 h 56"/>
                <a:gd name="T10" fmla="*/ 35 w 86"/>
                <a:gd name="T11" fmla="*/ 17 h 56"/>
                <a:gd name="T12" fmla="*/ 25 w 86"/>
                <a:gd name="T13" fmla="*/ 12 h 56"/>
                <a:gd name="T14" fmla="*/ 21 w 86"/>
                <a:gd name="T15" fmla="*/ 11 h 56"/>
                <a:gd name="T16" fmla="*/ 17 w 86"/>
                <a:gd name="T17" fmla="*/ 9 h 56"/>
                <a:gd name="T18" fmla="*/ 8 w 86"/>
                <a:gd name="T19" fmla="*/ 8 h 56"/>
                <a:gd name="T20" fmla="*/ 4 w 86"/>
                <a:gd name="T21" fmla="*/ 8 h 56"/>
                <a:gd name="T22" fmla="*/ 1 w 86"/>
                <a:gd name="T23" fmla="*/ 8 h 56"/>
                <a:gd name="T24" fmla="*/ 0 w 86"/>
                <a:gd name="T25" fmla="*/ 0 h 56"/>
                <a:gd name="T26" fmla="*/ 4 w 86"/>
                <a:gd name="T27" fmla="*/ 0 h 56"/>
                <a:gd name="T28" fmla="*/ 9 w 86"/>
                <a:gd name="T29" fmla="*/ 0 h 56"/>
                <a:gd name="T30" fmla="*/ 18 w 86"/>
                <a:gd name="T31" fmla="*/ 2 h 56"/>
                <a:gd name="T32" fmla="*/ 23 w 86"/>
                <a:gd name="T33" fmla="*/ 3 h 56"/>
                <a:gd name="T34" fmla="*/ 29 w 86"/>
                <a:gd name="T35" fmla="*/ 5 h 56"/>
                <a:gd name="T36" fmla="*/ 39 w 86"/>
                <a:gd name="T37" fmla="*/ 11 h 56"/>
                <a:gd name="T38" fmla="*/ 50 w 86"/>
                <a:gd name="T39" fmla="*/ 18 h 56"/>
                <a:gd name="T40" fmla="*/ 62 w 86"/>
                <a:gd name="T41" fmla="*/ 27 h 56"/>
                <a:gd name="T42" fmla="*/ 68 w 86"/>
                <a:gd name="T43" fmla="*/ 32 h 56"/>
                <a:gd name="T44" fmla="*/ 74 w 86"/>
                <a:gd name="T45" fmla="*/ 38 h 56"/>
                <a:gd name="T46" fmla="*/ 86 w 86"/>
                <a:gd name="T47" fmla="*/ 50 h 56"/>
                <a:gd name="T48" fmla="*/ 81 w 86"/>
                <a:gd name="T4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6" h="56">
                  <a:moveTo>
                    <a:pt x="81" y="56"/>
                  </a:moveTo>
                  <a:lnTo>
                    <a:pt x="68" y="44"/>
                  </a:lnTo>
                  <a:lnTo>
                    <a:pt x="62" y="38"/>
                  </a:lnTo>
                  <a:lnTo>
                    <a:pt x="57" y="33"/>
                  </a:lnTo>
                  <a:lnTo>
                    <a:pt x="45" y="24"/>
                  </a:lnTo>
                  <a:lnTo>
                    <a:pt x="35" y="17"/>
                  </a:lnTo>
                  <a:lnTo>
                    <a:pt x="25" y="12"/>
                  </a:lnTo>
                  <a:lnTo>
                    <a:pt x="21" y="11"/>
                  </a:lnTo>
                  <a:lnTo>
                    <a:pt x="17" y="9"/>
                  </a:lnTo>
                  <a:lnTo>
                    <a:pt x="8" y="8"/>
                  </a:lnTo>
                  <a:lnTo>
                    <a:pt x="4" y="8"/>
                  </a:lnTo>
                  <a:lnTo>
                    <a:pt x="1" y="8"/>
                  </a:lnTo>
                  <a:lnTo>
                    <a:pt x="0" y="0"/>
                  </a:lnTo>
                  <a:lnTo>
                    <a:pt x="4" y="0"/>
                  </a:lnTo>
                  <a:lnTo>
                    <a:pt x="9" y="0"/>
                  </a:lnTo>
                  <a:lnTo>
                    <a:pt x="18" y="2"/>
                  </a:lnTo>
                  <a:lnTo>
                    <a:pt x="23" y="3"/>
                  </a:lnTo>
                  <a:lnTo>
                    <a:pt x="29" y="5"/>
                  </a:lnTo>
                  <a:lnTo>
                    <a:pt x="39" y="11"/>
                  </a:lnTo>
                  <a:lnTo>
                    <a:pt x="50" y="18"/>
                  </a:lnTo>
                  <a:lnTo>
                    <a:pt x="62" y="27"/>
                  </a:lnTo>
                  <a:lnTo>
                    <a:pt x="68" y="32"/>
                  </a:lnTo>
                  <a:lnTo>
                    <a:pt x="74" y="38"/>
                  </a:lnTo>
                  <a:lnTo>
                    <a:pt x="86" y="50"/>
                  </a:lnTo>
                  <a:lnTo>
                    <a:pt x="81"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67" name="Freeform 138">
              <a:extLst>
                <a:ext uri="{FF2B5EF4-FFF2-40B4-BE49-F238E27FC236}">
                  <a16:creationId xmlns:a16="http://schemas.microsoft.com/office/drawing/2014/main" xmlns="" id="{2A172142-31CF-4BEA-9664-F5C783ECEF1D}"/>
                </a:ext>
              </a:extLst>
            </p:cNvPr>
            <p:cNvSpPr>
              <a:spLocks/>
            </p:cNvSpPr>
            <p:nvPr/>
          </p:nvSpPr>
          <p:spPr bwMode="auto">
            <a:xfrm>
              <a:off x="1812" y="1530"/>
              <a:ext cx="9" cy="6"/>
            </a:xfrm>
            <a:custGeom>
              <a:avLst/>
              <a:gdLst>
                <a:gd name="T0" fmla="*/ 7 w 9"/>
                <a:gd name="T1" fmla="*/ 6 h 6"/>
                <a:gd name="T2" fmla="*/ 9 w 9"/>
                <a:gd name="T3" fmla="*/ 3 h 6"/>
                <a:gd name="T4" fmla="*/ 6 w 9"/>
                <a:gd name="T5" fmla="*/ 0 h 6"/>
                <a:gd name="T6" fmla="*/ 1 w 9"/>
                <a:gd name="T7" fmla="*/ 6 h 6"/>
                <a:gd name="T8" fmla="*/ 0 w 9"/>
                <a:gd name="T9" fmla="*/ 1 h 6"/>
                <a:gd name="T10" fmla="*/ 7 w 9"/>
                <a:gd name="T11" fmla="*/ 6 h 6"/>
              </a:gdLst>
              <a:ahLst/>
              <a:cxnLst>
                <a:cxn ang="0">
                  <a:pos x="T0" y="T1"/>
                </a:cxn>
                <a:cxn ang="0">
                  <a:pos x="T2" y="T3"/>
                </a:cxn>
                <a:cxn ang="0">
                  <a:pos x="T4" y="T5"/>
                </a:cxn>
                <a:cxn ang="0">
                  <a:pos x="T6" y="T7"/>
                </a:cxn>
                <a:cxn ang="0">
                  <a:pos x="T8" y="T9"/>
                </a:cxn>
                <a:cxn ang="0">
                  <a:pos x="T10" y="T11"/>
                </a:cxn>
              </a:cxnLst>
              <a:rect l="0" t="0" r="r" b="b"/>
              <a:pathLst>
                <a:path w="9" h="6">
                  <a:moveTo>
                    <a:pt x="7" y="6"/>
                  </a:moveTo>
                  <a:lnTo>
                    <a:pt x="9" y="3"/>
                  </a:lnTo>
                  <a:lnTo>
                    <a:pt x="6" y="0"/>
                  </a:lnTo>
                  <a:lnTo>
                    <a:pt x="1" y="6"/>
                  </a:lnTo>
                  <a:lnTo>
                    <a:pt x="0" y="1"/>
                  </a:lnTo>
                  <a:lnTo>
                    <a:pt x="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68" name="Freeform 139">
              <a:extLst>
                <a:ext uri="{FF2B5EF4-FFF2-40B4-BE49-F238E27FC236}">
                  <a16:creationId xmlns:a16="http://schemas.microsoft.com/office/drawing/2014/main" xmlns="" id="{BBD5361E-02D2-49D9-A1D5-006DA050CE94}"/>
                </a:ext>
              </a:extLst>
            </p:cNvPr>
            <p:cNvSpPr>
              <a:spLocks/>
            </p:cNvSpPr>
            <p:nvPr/>
          </p:nvSpPr>
          <p:spPr bwMode="auto">
            <a:xfrm>
              <a:off x="1726" y="1480"/>
              <a:ext cx="10" cy="8"/>
            </a:xfrm>
            <a:custGeom>
              <a:avLst/>
              <a:gdLst>
                <a:gd name="T0" fmla="*/ 6 w 10"/>
                <a:gd name="T1" fmla="*/ 0 h 8"/>
                <a:gd name="T2" fmla="*/ 0 w 10"/>
                <a:gd name="T3" fmla="*/ 1 h 8"/>
                <a:gd name="T4" fmla="*/ 2 w 10"/>
                <a:gd name="T5" fmla="*/ 5 h 8"/>
                <a:gd name="T6" fmla="*/ 10 w 10"/>
                <a:gd name="T7" fmla="*/ 3 h 8"/>
                <a:gd name="T8" fmla="*/ 7 w 10"/>
                <a:gd name="T9" fmla="*/ 8 h 8"/>
                <a:gd name="T10" fmla="*/ 6 w 10"/>
                <a:gd name="T11" fmla="*/ 0 h 8"/>
              </a:gdLst>
              <a:ahLst/>
              <a:cxnLst>
                <a:cxn ang="0">
                  <a:pos x="T0" y="T1"/>
                </a:cxn>
                <a:cxn ang="0">
                  <a:pos x="T2" y="T3"/>
                </a:cxn>
                <a:cxn ang="0">
                  <a:pos x="T4" y="T5"/>
                </a:cxn>
                <a:cxn ang="0">
                  <a:pos x="T6" y="T7"/>
                </a:cxn>
                <a:cxn ang="0">
                  <a:pos x="T8" y="T9"/>
                </a:cxn>
                <a:cxn ang="0">
                  <a:pos x="T10" y="T11"/>
                </a:cxn>
              </a:cxnLst>
              <a:rect l="0" t="0" r="r" b="b"/>
              <a:pathLst>
                <a:path w="10" h="8">
                  <a:moveTo>
                    <a:pt x="6" y="0"/>
                  </a:moveTo>
                  <a:lnTo>
                    <a:pt x="0" y="1"/>
                  </a:lnTo>
                  <a:lnTo>
                    <a:pt x="2" y="5"/>
                  </a:lnTo>
                  <a:lnTo>
                    <a:pt x="10" y="3"/>
                  </a:lnTo>
                  <a:lnTo>
                    <a:pt x="7" y="8"/>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69" name="Rectangle 140">
              <a:extLst>
                <a:ext uri="{FF2B5EF4-FFF2-40B4-BE49-F238E27FC236}">
                  <a16:creationId xmlns:a16="http://schemas.microsoft.com/office/drawing/2014/main" xmlns="" id="{7CC5859B-76FF-4610-8CC2-D7F0FCCF52B4}"/>
                </a:ext>
              </a:extLst>
            </p:cNvPr>
            <p:cNvSpPr>
              <a:spLocks noChangeArrowheads="1"/>
            </p:cNvSpPr>
            <p:nvPr/>
          </p:nvSpPr>
          <p:spPr bwMode="auto">
            <a:xfrm>
              <a:off x="2485" y="1719"/>
              <a:ext cx="40"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Times New Roman" panose="02020603050405020304" pitchFamily="18" charset="0"/>
                </a:rPr>
                <a:t>F</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70" name="Rectangle 141">
              <a:extLst>
                <a:ext uri="{FF2B5EF4-FFF2-40B4-BE49-F238E27FC236}">
                  <a16:creationId xmlns:a16="http://schemas.microsoft.com/office/drawing/2014/main" xmlns="" id="{10C4FC70-4599-4509-994E-98B9A419AACD}"/>
                </a:ext>
              </a:extLst>
            </p:cNvPr>
            <p:cNvSpPr>
              <a:spLocks noChangeArrowheads="1"/>
            </p:cNvSpPr>
            <p:nvPr/>
          </p:nvSpPr>
          <p:spPr bwMode="auto">
            <a:xfrm>
              <a:off x="2536" y="1719"/>
              <a:ext cx="1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Times New Roman" panose="02020603050405020304" pitchFamily="18" charset="0"/>
                </a:rPr>
                <a:t>i</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71" name="Rectangle 142">
              <a:extLst>
                <a:ext uri="{FF2B5EF4-FFF2-40B4-BE49-F238E27FC236}">
                  <a16:creationId xmlns:a16="http://schemas.microsoft.com/office/drawing/2014/main" xmlns="" id="{832B8A1F-0DF8-4806-A4FC-0381D7BEA632}"/>
                </a:ext>
              </a:extLst>
            </p:cNvPr>
            <p:cNvSpPr>
              <a:spLocks noChangeArrowheads="1"/>
            </p:cNvSpPr>
            <p:nvPr/>
          </p:nvSpPr>
          <p:spPr bwMode="auto">
            <a:xfrm>
              <a:off x="2557" y="1719"/>
              <a:ext cx="30"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Times New Roman" panose="02020603050405020304" pitchFamily="18" charset="0"/>
                </a:rPr>
                <a:t>g</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72" name="Rectangle 143">
              <a:extLst>
                <a:ext uri="{FF2B5EF4-FFF2-40B4-BE49-F238E27FC236}">
                  <a16:creationId xmlns:a16="http://schemas.microsoft.com/office/drawing/2014/main" xmlns="" id="{6D8F0ECC-1890-4CB8-93F0-7353482754E7}"/>
                </a:ext>
              </a:extLst>
            </p:cNvPr>
            <p:cNvSpPr>
              <a:spLocks noChangeArrowheads="1"/>
            </p:cNvSpPr>
            <p:nvPr/>
          </p:nvSpPr>
          <p:spPr bwMode="auto">
            <a:xfrm>
              <a:off x="2595" y="1719"/>
              <a:ext cx="1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Times New Roman" panose="02020603050405020304" pitchFamily="18" charset="0"/>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73" name="Rectangle 144">
              <a:extLst>
                <a:ext uri="{FF2B5EF4-FFF2-40B4-BE49-F238E27FC236}">
                  <a16:creationId xmlns:a16="http://schemas.microsoft.com/office/drawing/2014/main" xmlns="" id="{09B7EA95-A067-4251-A3E8-78BCC1FFE239}"/>
                </a:ext>
              </a:extLst>
            </p:cNvPr>
            <p:cNvSpPr>
              <a:spLocks noChangeArrowheads="1"/>
            </p:cNvSpPr>
            <p:nvPr/>
          </p:nvSpPr>
          <p:spPr bwMode="auto">
            <a:xfrm>
              <a:off x="2614" y="1719"/>
              <a:ext cx="20"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Times New Roman" panose="02020603050405020304" pitchFamily="18" charset="0"/>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74" name="Rectangle 145">
              <a:extLst>
                <a:ext uri="{FF2B5EF4-FFF2-40B4-BE49-F238E27FC236}">
                  <a16:creationId xmlns:a16="http://schemas.microsoft.com/office/drawing/2014/main" xmlns="" id="{4ECE3144-4BED-457F-954F-84FC00715A14}"/>
                </a:ext>
              </a:extLst>
            </p:cNvPr>
            <p:cNvSpPr>
              <a:spLocks noChangeArrowheads="1"/>
            </p:cNvSpPr>
            <p:nvPr/>
          </p:nvSpPr>
          <p:spPr bwMode="auto">
            <a:xfrm>
              <a:off x="2640" y="1719"/>
              <a:ext cx="1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Times New Roman" panose="02020603050405020304" pitchFamily="18" charset="0"/>
                </a:rPr>
                <a:t> </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75" name="Rectangle 146">
              <a:extLst>
                <a:ext uri="{FF2B5EF4-FFF2-40B4-BE49-F238E27FC236}">
                  <a16:creationId xmlns:a16="http://schemas.microsoft.com/office/drawing/2014/main" xmlns="" id="{152E0989-3EE7-44C4-995B-308628533C01}"/>
                </a:ext>
              </a:extLst>
            </p:cNvPr>
            <p:cNvSpPr>
              <a:spLocks noChangeArrowheads="1"/>
            </p:cNvSpPr>
            <p:nvPr/>
          </p:nvSpPr>
          <p:spPr bwMode="auto">
            <a:xfrm>
              <a:off x="2659" y="1719"/>
              <a:ext cx="3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Times New Roman" panose="02020603050405020304" pitchFamily="18" charset="0"/>
                </a:rPr>
                <a:t>L</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76" name="Rectangle 147">
              <a:extLst>
                <a:ext uri="{FF2B5EF4-FFF2-40B4-BE49-F238E27FC236}">
                  <a16:creationId xmlns:a16="http://schemas.microsoft.com/office/drawing/2014/main" xmlns="" id="{B01FC50F-D9F3-4400-B2C9-CE4C88934BC8}"/>
                </a:ext>
              </a:extLst>
            </p:cNvPr>
            <p:cNvSpPr>
              <a:spLocks noChangeArrowheads="1"/>
            </p:cNvSpPr>
            <p:nvPr/>
          </p:nvSpPr>
          <p:spPr bwMode="auto">
            <a:xfrm>
              <a:off x="2705" y="1719"/>
              <a:ext cx="30"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Times New Roman" panose="02020603050405020304" pitchFamily="18" charset="0"/>
                </a:rPr>
                <a:t>o</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77" name="Rectangle 148">
              <a:extLst>
                <a:ext uri="{FF2B5EF4-FFF2-40B4-BE49-F238E27FC236}">
                  <a16:creationId xmlns:a16="http://schemas.microsoft.com/office/drawing/2014/main" xmlns="" id="{8515F5F7-F1FB-42EB-B809-7301B5107DF4}"/>
                </a:ext>
              </a:extLst>
            </p:cNvPr>
            <p:cNvSpPr>
              <a:spLocks noChangeArrowheads="1"/>
            </p:cNvSpPr>
            <p:nvPr/>
          </p:nvSpPr>
          <p:spPr bwMode="auto">
            <a:xfrm>
              <a:off x="2743" y="1719"/>
              <a:ext cx="30"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Times New Roman" panose="02020603050405020304" pitchFamily="18" charset="0"/>
                </a:rPr>
                <a:t>g</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78" name="Rectangle 149">
              <a:extLst>
                <a:ext uri="{FF2B5EF4-FFF2-40B4-BE49-F238E27FC236}">
                  <a16:creationId xmlns:a16="http://schemas.microsoft.com/office/drawing/2014/main" xmlns="" id="{7D08E8F0-8BC2-4B1C-9EEA-AD1FC9093054}"/>
                </a:ext>
              </a:extLst>
            </p:cNvPr>
            <p:cNvSpPr>
              <a:spLocks noChangeArrowheads="1"/>
            </p:cNvSpPr>
            <p:nvPr/>
          </p:nvSpPr>
          <p:spPr bwMode="auto">
            <a:xfrm>
              <a:off x="2781" y="1719"/>
              <a:ext cx="1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Times New Roman" panose="02020603050405020304" pitchFamily="18" charset="0"/>
                </a:rPr>
                <a:t>i</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79" name="Rectangle 150">
              <a:extLst>
                <a:ext uri="{FF2B5EF4-FFF2-40B4-BE49-F238E27FC236}">
                  <a16:creationId xmlns:a16="http://schemas.microsoft.com/office/drawing/2014/main" xmlns="" id="{A480923D-1E74-4AA5-8FCA-4E6A7E6F9084}"/>
                </a:ext>
              </a:extLst>
            </p:cNvPr>
            <p:cNvSpPr>
              <a:spLocks noChangeArrowheads="1"/>
            </p:cNvSpPr>
            <p:nvPr/>
          </p:nvSpPr>
          <p:spPr bwMode="auto">
            <a:xfrm>
              <a:off x="2802" y="1719"/>
              <a:ext cx="2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Times New Roman" panose="02020603050405020304" pitchFamily="18" charset="0"/>
                </a:rPr>
                <a:t>c</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80" name="Rectangle 151">
              <a:extLst>
                <a:ext uri="{FF2B5EF4-FFF2-40B4-BE49-F238E27FC236}">
                  <a16:creationId xmlns:a16="http://schemas.microsoft.com/office/drawing/2014/main" xmlns="" id="{1BD7F8D3-541B-444E-92F3-0083031F8089}"/>
                </a:ext>
              </a:extLst>
            </p:cNvPr>
            <p:cNvSpPr>
              <a:spLocks noChangeArrowheads="1"/>
            </p:cNvSpPr>
            <p:nvPr/>
          </p:nvSpPr>
          <p:spPr bwMode="auto">
            <a:xfrm>
              <a:off x="2837" y="1719"/>
              <a:ext cx="1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Times New Roman" panose="02020603050405020304" pitchFamily="18" charset="0"/>
                </a:rPr>
                <a:t> </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81" name="Rectangle 152">
              <a:extLst>
                <a:ext uri="{FF2B5EF4-FFF2-40B4-BE49-F238E27FC236}">
                  <a16:creationId xmlns:a16="http://schemas.microsoft.com/office/drawing/2014/main" xmlns="" id="{8FC9540F-75D2-4B1E-8EF0-D7BB85B32252}"/>
                </a:ext>
              </a:extLst>
            </p:cNvPr>
            <p:cNvSpPr>
              <a:spLocks noChangeArrowheads="1"/>
            </p:cNvSpPr>
            <p:nvPr/>
          </p:nvSpPr>
          <p:spPr bwMode="auto">
            <a:xfrm>
              <a:off x="2856" y="1719"/>
              <a:ext cx="33"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Times New Roman" panose="02020603050405020304" pitchFamily="18" charset="0"/>
                </a:rPr>
                <a:t>S</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82" name="Rectangle 153">
              <a:extLst>
                <a:ext uri="{FF2B5EF4-FFF2-40B4-BE49-F238E27FC236}">
                  <a16:creationId xmlns:a16="http://schemas.microsoft.com/office/drawing/2014/main" xmlns="" id="{57B00F48-16F6-4D16-B5E0-BB7DF3418102}"/>
                </a:ext>
              </a:extLst>
            </p:cNvPr>
            <p:cNvSpPr>
              <a:spLocks noChangeArrowheads="1"/>
            </p:cNvSpPr>
            <p:nvPr/>
          </p:nvSpPr>
          <p:spPr bwMode="auto">
            <a:xfrm>
              <a:off x="2898" y="1719"/>
              <a:ext cx="2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Times New Roman" panose="02020603050405020304" pitchFamily="18" charset="0"/>
                </a:rPr>
                <a:t>y</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83" name="Rectangle 154">
              <a:extLst>
                <a:ext uri="{FF2B5EF4-FFF2-40B4-BE49-F238E27FC236}">
                  <a16:creationId xmlns:a16="http://schemas.microsoft.com/office/drawing/2014/main" xmlns="" id="{C6735583-49DA-4F70-B2BB-1B7C2E415363}"/>
                </a:ext>
              </a:extLst>
            </p:cNvPr>
            <p:cNvSpPr>
              <a:spLocks noChangeArrowheads="1"/>
            </p:cNvSpPr>
            <p:nvPr/>
          </p:nvSpPr>
          <p:spPr bwMode="auto">
            <a:xfrm>
              <a:off x="2932" y="1719"/>
              <a:ext cx="4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Times New Roman" panose="02020603050405020304" pitchFamily="18" charset="0"/>
                </a:rPr>
                <a:t>m</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84" name="Rectangle 155">
              <a:extLst>
                <a:ext uri="{FF2B5EF4-FFF2-40B4-BE49-F238E27FC236}">
                  <a16:creationId xmlns:a16="http://schemas.microsoft.com/office/drawing/2014/main" xmlns="" id="{E784112E-E4AB-4139-A2EB-5437B7BDBCFD}"/>
                </a:ext>
              </a:extLst>
            </p:cNvPr>
            <p:cNvSpPr>
              <a:spLocks noChangeArrowheads="1"/>
            </p:cNvSpPr>
            <p:nvPr/>
          </p:nvSpPr>
          <p:spPr bwMode="auto">
            <a:xfrm>
              <a:off x="2991" y="1719"/>
              <a:ext cx="30"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Times New Roman" panose="02020603050405020304" pitchFamily="18" charset="0"/>
                </a:rPr>
                <a:t>b</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85" name="Rectangle 156">
              <a:extLst>
                <a:ext uri="{FF2B5EF4-FFF2-40B4-BE49-F238E27FC236}">
                  <a16:creationId xmlns:a16="http://schemas.microsoft.com/office/drawing/2014/main" xmlns="" id="{1767B8AD-8465-4B2F-83B4-421F50B80288}"/>
                </a:ext>
              </a:extLst>
            </p:cNvPr>
            <p:cNvSpPr>
              <a:spLocks noChangeArrowheads="1"/>
            </p:cNvSpPr>
            <p:nvPr/>
          </p:nvSpPr>
          <p:spPr bwMode="auto">
            <a:xfrm>
              <a:off x="3029" y="1719"/>
              <a:ext cx="30"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Times New Roman" panose="02020603050405020304" pitchFamily="18" charset="0"/>
                </a:rPr>
                <a:t>o</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86" name="Rectangle 157">
              <a:extLst>
                <a:ext uri="{FF2B5EF4-FFF2-40B4-BE49-F238E27FC236}">
                  <a16:creationId xmlns:a16="http://schemas.microsoft.com/office/drawing/2014/main" xmlns="" id="{B943788C-8E42-4E72-824E-DF3E84A4A273}"/>
                </a:ext>
              </a:extLst>
            </p:cNvPr>
            <p:cNvSpPr>
              <a:spLocks noChangeArrowheads="1"/>
            </p:cNvSpPr>
            <p:nvPr/>
          </p:nvSpPr>
          <p:spPr bwMode="auto">
            <a:xfrm>
              <a:off x="3067" y="1719"/>
              <a:ext cx="1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Times New Roman" panose="02020603050405020304" pitchFamily="18" charset="0"/>
                </a:rPr>
                <a:t>l</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287" name="Oval 158">
              <a:extLst>
                <a:ext uri="{FF2B5EF4-FFF2-40B4-BE49-F238E27FC236}">
                  <a16:creationId xmlns:a16="http://schemas.microsoft.com/office/drawing/2014/main" xmlns="" id="{55DB974E-1D15-4996-A4E7-DE407900A908}"/>
                </a:ext>
              </a:extLst>
            </p:cNvPr>
            <p:cNvSpPr>
              <a:spLocks noChangeArrowheads="1"/>
            </p:cNvSpPr>
            <p:nvPr/>
          </p:nvSpPr>
          <p:spPr bwMode="auto">
            <a:xfrm>
              <a:off x="2007" y="1170"/>
              <a:ext cx="32" cy="3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88" name="Oval 159">
              <a:extLst>
                <a:ext uri="{FF2B5EF4-FFF2-40B4-BE49-F238E27FC236}">
                  <a16:creationId xmlns:a16="http://schemas.microsoft.com/office/drawing/2014/main" xmlns="" id="{52A7817F-40BB-4D1F-8C3C-6C54D7775D4C}"/>
                </a:ext>
              </a:extLst>
            </p:cNvPr>
            <p:cNvSpPr>
              <a:spLocks noChangeArrowheads="1"/>
            </p:cNvSpPr>
            <p:nvPr/>
          </p:nvSpPr>
          <p:spPr bwMode="auto">
            <a:xfrm>
              <a:off x="1965" y="1170"/>
              <a:ext cx="32" cy="3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89" name="Oval 160">
              <a:extLst>
                <a:ext uri="{FF2B5EF4-FFF2-40B4-BE49-F238E27FC236}">
                  <a16:creationId xmlns:a16="http://schemas.microsoft.com/office/drawing/2014/main" xmlns="" id="{DA2C17F5-C5F8-4C00-A9D4-C5328FB45CFB}"/>
                </a:ext>
              </a:extLst>
            </p:cNvPr>
            <p:cNvSpPr>
              <a:spLocks noChangeArrowheads="1"/>
            </p:cNvSpPr>
            <p:nvPr/>
          </p:nvSpPr>
          <p:spPr bwMode="auto">
            <a:xfrm>
              <a:off x="1967" y="1519"/>
              <a:ext cx="32" cy="3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90" name="Oval 161">
              <a:extLst>
                <a:ext uri="{FF2B5EF4-FFF2-40B4-BE49-F238E27FC236}">
                  <a16:creationId xmlns:a16="http://schemas.microsoft.com/office/drawing/2014/main" xmlns="" id="{584726F2-B3D1-4948-873F-57A9DE86C557}"/>
                </a:ext>
              </a:extLst>
            </p:cNvPr>
            <p:cNvSpPr>
              <a:spLocks noChangeArrowheads="1"/>
            </p:cNvSpPr>
            <p:nvPr/>
          </p:nvSpPr>
          <p:spPr bwMode="auto">
            <a:xfrm>
              <a:off x="2009" y="1519"/>
              <a:ext cx="32" cy="3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sp>
          <p:nvSpPr>
            <p:cNvPr id="8291" name="Oval 162">
              <a:extLst>
                <a:ext uri="{FF2B5EF4-FFF2-40B4-BE49-F238E27FC236}">
                  <a16:creationId xmlns:a16="http://schemas.microsoft.com/office/drawing/2014/main" xmlns="" id="{434FD994-7DA0-4542-B848-9BA290AE6D48}"/>
                </a:ext>
              </a:extLst>
            </p:cNvPr>
            <p:cNvSpPr>
              <a:spLocks noChangeArrowheads="1"/>
            </p:cNvSpPr>
            <p:nvPr/>
          </p:nvSpPr>
          <p:spPr bwMode="auto">
            <a:xfrm>
              <a:off x="1184" y="1353"/>
              <a:ext cx="32" cy="3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a:p>
          </p:txBody>
        </p:sp>
      </p:grpSp>
    </p:spTree>
    <p:extLst>
      <p:ext uri="{BB962C8B-B14F-4D97-AF65-F5344CB8AC3E}">
        <p14:creationId xmlns:p14="http://schemas.microsoft.com/office/powerpoint/2010/main" val="2431686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E694ED-F3C2-49F0-8BA2-2DB7F481EFC0}"/>
              </a:ext>
            </a:extLst>
          </p:cNvPr>
          <p:cNvSpPr>
            <a:spLocks noGrp="1"/>
          </p:cNvSpPr>
          <p:nvPr>
            <p:ph type="title"/>
          </p:nvPr>
        </p:nvSpPr>
        <p:spPr>
          <a:xfrm>
            <a:off x="609599" y="228600"/>
            <a:ext cx="6347713" cy="762000"/>
          </a:xfrm>
        </p:spPr>
        <p:txBody>
          <a:bodyPr>
            <a:normAutofit fontScale="90000"/>
          </a:bodyPr>
          <a:lstStyle/>
          <a:p>
            <a:r>
              <a:rPr lang="en-US" sz="2400" dirty="0"/>
              <a:t>Characteristics Table and Characteristic Equation</a:t>
            </a:r>
          </a:p>
        </p:txBody>
      </p:sp>
      <p:graphicFrame>
        <p:nvGraphicFramePr>
          <p:cNvPr id="4" name="Content Placeholder 3">
            <a:extLst>
              <a:ext uri="{FF2B5EF4-FFF2-40B4-BE49-F238E27FC236}">
                <a16:creationId xmlns:a16="http://schemas.microsoft.com/office/drawing/2014/main" xmlns="" id="{FAC6E90F-314A-46C1-8B7A-BD759D86D9EF}"/>
              </a:ext>
            </a:extLst>
          </p:cNvPr>
          <p:cNvGraphicFramePr>
            <a:graphicFrameLocks noGrp="1"/>
          </p:cNvGraphicFramePr>
          <p:nvPr>
            <p:ph idx="1"/>
            <p:extLst>
              <p:ext uri="{D42A27DB-BD31-4B8C-83A1-F6EECF244321}">
                <p14:modId xmlns:p14="http://schemas.microsoft.com/office/powerpoint/2010/main" val="3750979805"/>
              </p:ext>
            </p:extLst>
          </p:nvPr>
        </p:nvGraphicFramePr>
        <p:xfrm>
          <a:off x="838201" y="997974"/>
          <a:ext cx="6347718" cy="2583426"/>
        </p:xfrm>
        <a:graphic>
          <a:graphicData uri="http://schemas.openxmlformats.org/drawingml/2006/table">
            <a:tbl>
              <a:tblPr/>
              <a:tblGrid>
                <a:gridCol w="1057953">
                  <a:extLst>
                    <a:ext uri="{9D8B030D-6E8A-4147-A177-3AD203B41FA5}">
                      <a16:colId xmlns:a16="http://schemas.microsoft.com/office/drawing/2014/main" xmlns="" val="1178437807"/>
                    </a:ext>
                  </a:extLst>
                </a:gridCol>
                <a:gridCol w="1057953">
                  <a:extLst>
                    <a:ext uri="{9D8B030D-6E8A-4147-A177-3AD203B41FA5}">
                      <a16:colId xmlns:a16="http://schemas.microsoft.com/office/drawing/2014/main" xmlns="" val="3940738796"/>
                    </a:ext>
                  </a:extLst>
                </a:gridCol>
                <a:gridCol w="1057953">
                  <a:extLst>
                    <a:ext uri="{9D8B030D-6E8A-4147-A177-3AD203B41FA5}">
                      <a16:colId xmlns:a16="http://schemas.microsoft.com/office/drawing/2014/main" xmlns="" val="493313071"/>
                    </a:ext>
                  </a:extLst>
                </a:gridCol>
                <a:gridCol w="1057953">
                  <a:extLst>
                    <a:ext uri="{9D8B030D-6E8A-4147-A177-3AD203B41FA5}">
                      <a16:colId xmlns:a16="http://schemas.microsoft.com/office/drawing/2014/main" xmlns="" val="32384077"/>
                    </a:ext>
                  </a:extLst>
                </a:gridCol>
                <a:gridCol w="797387">
                  <a:extLst>
                    <a:ext uri="{9D8B030D-6E8A-4147-A177-3AD203B41FA5}">
                      <a16:colId xmlns:a16="http://schemas.microsoft.com/office/drawing/2014/main" xmlns="" val="2991112541"/>
                    </a:ext>
                  </a:extLst>
                </a:gridCol>
                <a:gridCol w="1318519">
                  <a:extLst>
                    <a:ext uri="{9D8B030D-6E8A-4147-A177-3AD203B41FA5}">
                      <a16:colId xmlns:a16="http://schemas.microsoft.com/office/drawing/2014/main" xmlns="" val="2711605550"/>
                    </a:ext>
                  </a:extLst>
                </a:gridCol>
              </a:tblGrid>
              <a:tr h="286106">
                <a:tc>
                  <a:txBody>
                    <a:bodyPr/>
                    <a:lstStyle/>
                    <a:p>
                      <a:pPr marL="0" marR="0" algn="ctr">
                        <a:lnSpc>
                          <a:spcPct val="110000"/>
                        </a:lnSpc>
                        <a:spcBef>
                          <a:spcPts val="300"/>
                        </a:spcBef>
                        <a:spcAft>
                          <a:spcPts val="3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CP</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lnSpc>
                          <a:spcPct val="110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J</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lnSpc>
                          <a:spcPct val="110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K</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lvl="0" indent="0" algn="ctr" defTabSz="457200" rtl="0" eaLnBrk="1" fontAlgn="auto" latinLnBrk="0" hangingPunct="1">
                        <a:lnSpc>
                          <a:spcPct val="110000"/>
                        </a:lnSpc>
                        <a:spcBef>
                          <a:spcPts val="0"/>
                        </a:spcBef>
                        <a:spcAft>
                          <a:spcPts val="0"/>
                        </a:spcAft>
                        <a:buClrTx/>
                        <a:buSzTx/>
                        <a:buFontTx/>
                        <a:buNone/>
                        <a:tabLst/>
                        <a:defRPr/>
                      </a:pP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Q</a:t>
                      </a:r>
                      <a:r>
                        <a:rPr lang="en-US" sz="1600" b="1" baseline="-25000" dirty="0" err="1">
                          <a:effectLst/>
                          <a:latin typeface="Times New Roman" panose="02020603050405020304" pitchFamily="18" charset="0"/>
                          <a:ea typeface="Calibri" panose="020F0502020204030204" pitchFamily="34" charset="0"/>
                          <a:cs typeface="Times New Roman" panose="02020603050405020304" pitchFamily="18" charset="0"/>
                        </a:rPr>
                        <a:t>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lnSpc>
                          <a:spcPct val="110000"/>
                        </a:lnSpc>
                        <a:spcBef>
                          <a:spcPts val="0"/>
                        </a:spcBef>
                        <a:spcAft>
                          <a:spcPts val="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Q</a:t>
                      </a:r>
                      <a:r>
                        <a:rPr lang="en-US" sz="1600" b="1" baseline="-25000">
                          <a:effectLst/>
                          <a:latin typeface="Times New Roman" panose="02020603050405020304" pitchFamily="18" charset="0"/>
                          <a:ea typeface="Calibri" panose="020F0502020204030204" pitchFamily="34" charset="0"/>
                          <a:cs typeface="Times New Roman" panose="02020603050405020304" pitchFamily="18" charset="0"/>
                        </a:rPr>
                        <a:t>n+1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just">
                        <a:lnSpc>
                          <a:spcPct val="110000"/>
                        </a:lnSpc>
                        <a:spcBef>
                          <a:spcPts val="0"/>
                        </a:spcBef>
                        <a:spcAft>
                          <a:spcPts val="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Remarks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extLst>
                  <a:ext uri="{0D108BD9-81ED-4DB2-BD59-A6C34878D82A}">
                    <a16:rowId xmlns:a16="http://schemas.microsoft.com/office/drawing/2014/main" xmlns="" val="1982057051"/>
                  </a:ext>
                </a:extLst>
              </a:tr>
              <a:tr h="286106">
                <a:tc>
                  <a:txBody>
                    <a:bodyPr/>
                    <a:lstStyle/>
                    <a:p>
                      <a:pPr marL="0" marR="0" algn="ctr">
                        <a:lnSpc>
                          <a:spcPct val="110000"/>
                        </a:lnSpc>
                        <a:spcBef>
                          <a:spcPts val="300"/>
                        </a:spcBef>
                        <a:spcAft>
                          <a:spcPts val="3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0</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0</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0</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0</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No change</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08959558"/>
                  </a:ext>
                </a:extLst>
              </a:tr>
              <a:tr h="286106">
                <a:tc>
                  <a:txBody>
                    <a:bodyPr/>
                    <a:lstStyle/>
                    <a:p>
                      <a:pPr marL="0" marR="0" algn="ctr">
                        <a:lnSpc>
                          <a:spcPct val="110000"/>
                        </a:lnSpc>
                        <a:spcBef>
                          <a:spcPts val="300"/>
                        </a:spcBef>
                        <a:spcAft>
                          <a:spcPts val="3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0</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0</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No Change</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30798207"/>
                  </a:ext>
                </a:extLst>
              </a:tr>
              <a:tr h="286106">
                <a:tc>
                  <a:txBody>
                    <a:bodyPr/>
                    <a:lstStyle/>
                    <a:p>
                      <a:pPr marL="0" marR="0" algn="ctr">
                        <a:lnSpc>
                          <a:spcPct val="110000"/>
                        </a:lnSpc>
                        <a:spcBef>
                          <a:spcPts val="300"/>
                        </a:spcBef>
                        <a:spcAft>
                          <a:spcPts val="3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0</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0</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Reset</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3351932"/>
                  </a:ext>
                </a:extLst>
              </a:tr>
              <a:tr h="286106">
                <a:tc>
                  <a:txBody>
                    <a:bodyPr/>
                    <a:lstStyle/>
                    <a:p>
                      <a:pPr marL="0" marR="0" algn="ctr">
                        <a:lnSpc>
                          <a:spcPct val="110000"/>
                        </a:lnSpc>
                        <a:spcBef>
                          <a:spcPts val="300"/>
                        </a:spcBef>
                        <a:spcAft>
                          <a:spcPts val="3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0</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Reset</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848215802"/>
                  </a:ext>
                </a:extLst>
              </a:tr>
              <a:tr h="286106">
                <a:tc>
                  <a:txBody>
                    <a:bodyPr/>
                    <a:lstStyle/>
                    <a:p>
                      <a:pPr marL="0" marR="0" lvl="0" indent="0" algn="ctr" defTabSz="457200" rtl="0" eaLnBrk="1" fontAlgn="auto" latinLnBrk="0" hangingPunct="1">
                        <a:lnSpc>
                          <a:spcPct val="110000"/>
                        </a:lnSpc>
                        <a:spcBef>
                          <a:spcPts val="300"/>
                        </a:spcBef>
                        <a:spcAft>
                          <a:spcPts val="300"/>
                        </a:spcAft>
                        <a:buClrTx/>
                        <a:buSzTx/>
                        <a:buFontTx/>
                        <a:buNone/>
                        <a:tabLst/>
                        <a:defRP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0</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0</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Set</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676612566"/>
                  </a:ext>
                </a:extLst>
              </a:tr>
              <a:tr h="286106">
                <a:tc>
                  <a:txBody>
                    <a:bodyPr/>
                    <a:lstStyle/>
                    <a:p>
                      <a:pPr marL="0" marR="0" algn="ctr">
                        <a:lnSpc>
                          <a:spcPct val="110000"/>
                        </a:lnSpc>
                        <a:spcBef>
                          <a:spcPts val="300"/>
                        </a:spcBef>
                        <a:spcAft>
                          <a:spcPts val="3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0</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Set</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954195648"/>
                  </a:ext>
                </a:extLst>
              </a:tr>
              <a:tr h="290342">
                <a:tc>
                  <a:txBody>
                    <a:bodyPr/>
                    <a:lstStyle/>
                    <a:p>
                      <a:pPr marL="0" marR="0" algn="ctr">
                        <a:lnSpc>
                          <a:spcPct val="110000"/>
                        </a:lnSpc>
                        <a:spcBef>
                          <a:spcPts val="300"/>
                        </a:spcBef>
                        <a:spcAft>
                          <a:spcPts val="3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0</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2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Toggle</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82861221"/>
                  </a:ext>
                </a:extLst>
              </a:tr>
              <a:tr h="290342">
                <a:tc>
                  <a:txBody>
                    <a:bodyPr/>
                    <a:lstStyle/>
                    <a:p>
                      <a:pPr marL="0" marR="0" algn="ctr">
                        <a:lnSpc>
                          <a:spcPct val="110000"/>
                        </a:lnSpc>
                        <a:spcBef>
                          <a:spcPts val="300"/>
                        </a:spcBef>
                        <a:spcAft>
                          <a:spcPts val="3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107950" marR="107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0</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2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Toggle</a:t>
                      </a:r>
                    </a:p>
                  </a:txBody>
                  <a:tcPr marL="144145" marR="1441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298727659"/>
                  </a:ext>
                </a:extLst>
              </a:tr>
            </a:tbl>
          </a:graphicData>
        </a:graphic>
      </p:graphicFrame>
      <p:sp>
        <p:nvSpPr>
          <p:cNvPr id="6" name="Rectangle 5">
            <a:extLst>
              <a:ext uri="{FF2B5EF4-FFF2-40B4-BE49-F238E27FC236}">
                <a16:creationId xmlns:a16="http://schemas.microsoft.com/office/drawing/2014/main" xmlns="" id="{1F1C000D-2922-4D94-9690-002ED81A957E}"/>
              </a:ext>
            </a:extLst>
          </p:cNvPr>
          <p:cNvSpPr/>
          <p:nvPr/>
        </p:nvSpPr>
        <p:spPr>
          <a:xfrm>
            <a:off x="2612717" y="3733800"/>
            <a:ext cx="2341475" cy="369332"/>
          </a:xfrm>
          <a:prstGeom prst="rect">
            <a:avLst/>
          </a:prstGeom>
        </p:spPr>
        <p:txBody>
          <a:bodyPr wrap="none">
            <a:spAutoFit/>
          </a:bodyPr>
          <a:lstStyle/>
          <a:p>
            <a:r>
              <a:rPr lang="en-US" dirty="0"/>
              <a:t>Characteristics Table</a:t>
            </a:r>
          </a:p>
        </p:txBody>
      </p:sp>
      <p:sp>
        <p:nvSpPr>
          <p:cNvPr id="7" name="Rectangle 6">
            <a:extLst>
              <a:ext uri="{FF2B5EF4-FFF2-40B4-BE49-F238E27FC236}">
                <a16:creationId xmlns:a16="http://schemas.microsoft.com/office/drawing/2014/main" xmlns="" id="{5F62CC99-3F02-48A1-8E18-2628A87DEDDC}"/>
              </a:ext>
            </a:extLst>
          </p:cNvPr>
          <p:cNvSpPr/>
          <p:nvPr/>
        </p:nvSpPr>
        <p:spPr>
          <a:xfrm>
            <a:off x="762000" y="4471219"/>
            <a:ext cx="1588897" cy="369332"/>
          </a:xfrm>
          <a:prstGeom prst="rect">
            <a:avLst/>
          </a:prstGeom>
        </p:spPr>
        <p:txBody>
          <a:bodyPr wrap="none">
            <a:spAutoFit/>
          </a:bodyPr>
          <a:lstStyle/>
          <a:p>
            <a:r>
              <a:rPr lang="en-US" dirty="0"/>
              <a:t>Using K-Map, </a:t>
            </a:r>
          </a:p>
        </p:txBody>
      </p:sp>
      <p:grpSp>
        <p:nvGrpSpPr>
          <p:cNvPr id="9" name="Group 3">
            <a:extLst>
              <a:ext uri="{FF2B5EF4-FFF2-40B4-BE49-F238E27FC236}">
                <a16:creationId xmlns:a16="http://schemas.microsoft.com/office/drawing/2014/main" xmlns="" id="{3B95033A-72C1-4513-9B68-C85A43941AAD}"/>
              </a:ext>
            </a:extLst>
          </p:cNvPr>
          <p:cNvGrpSpPr>
            <a:grpSpLocks noChangeAspect="1"/>
          </p:cNvGrpSpPr>
          <p:nvPr/>
        </p:nvGrpSpPr>
        <p:grpSpPr bwMode="auto">
          <a:xfrm>
            <a:off x="1524000" y="4655884"/>
            <a:ext cx="6629400" cy="754315"/>
            <a:chOff x="1138" y="3059"/>
            <a:chExt cx="2490" cy="229"/>
          </a:xfrm>
        </p:grpSpPr>
        <p:sp>
          <p:nvSpPr>
            <p:cNvPr id="10" name="AutoShape 2">
              <a:extLst>
                <a:ext uri="{FF2B5EF4-FFF2-40B4-BE49-F238E27FC236}">
                  <a16:creationId xmlns:a16="http://schemas.microsoft.com/office/drawing/2014/main" xmlns="" id="{11074258-DD45-41A6-9421-D640711908BA}"/>
                </a:ext>
              </a:extLst>
            </p:cNvPr>
            <p:cNvSpPr>
              <a:spLocks noChangeAspect="1" noChangeArrowheads="1" noTextEdit="1"/>
            </p:cNvSpPr>
            <p:nvPr/>
          </p:nvSpPr>
          <p:spPr bwMode="auto">
            <a:xfrm>
              <a:off x="1138" y="3059"/>
              <a:ext cx="249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1" name="Rectangle 4">
              <a:extLst>
                <a:ext uri="{FF2B5EF4-FFF2-40B4-BE49-F238E27FC236}">
                  <a16:creationId xmlns:a16="http://schemas.microsoft.com/office/drawing/2014/main" xmlns="" id="{266B143D-A425-4E0A-9130-5C7F08EBAFBB}"/>
                </a:ext>
              </a:extLst>
            </p:cNvPr>
            <p:cNvSpPr>
              <a:spLocks noChangeArrowheads="1"/>
            </p:cNvSpPr>
            <p:nvPr/>
          </p:nvSpPr>
          <p:spPr bwMode="auto">
            <a:xfrm>
              <a:off x="1138" y="3133"/>
              <a:ext cx="9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Q</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2" name="Rectangle 5">
              <a:extLst>
                <a:ext uri="{FF2B5EF4-FFF2-40B4-BE49-F238E27FC236}">
                  <a16:creationId xmlns:a16="http://schemas.microsoft.com/office/drawing/2014/main" xmlns="" id="{D6382FD0-1DD2-4487-A580-D4DA963DB723}"/>
                </a:ext>
              </a:extLst>
            </p:cNvPr>
            <p:cNvSpPr>
              <a:spLocks noChangeArrowheads="1"/>
            </p:cNvSpPr>
            <p:nvPr/>
          </p:nvSpPr>
          <p:spPr bwMode="auto">
            <a:xfrm>
              <a:off x="1196" y="3165"/>
              <a:ext cx="13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Times New Roman" panose="02020603050405020304" pitchFamily="18" charset="0"/>
                </a:rPr>
                <a:t>n+1</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xmlns="" id="{70F91FA5-F7D1-4828-9F59-C660C4AE9308}"/>
                </a:ext>
              </a:extLst>
            </p:cNvPr>
            <p:cNvSpPr>
              <a:spLocks noChangeArrowheads="1"/>
            </p:cNvSpPr>
            <p:nvPr/>
          </p:nvSpPr>
          <p:spPr bwMode="auto">
            <a:xfrm>
              <a:off x="1276" y="3133"/>
              <a:ext cx="3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 </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4" name="Rectangle 7">
              <a:extLst>
                <a:ext uri="{FF2B5EF4-FFF2-40B4-BE49-F238E27FC236}">
                  <a16:creationId xmlns:a16="http://schemas.microsoft.com/office/drawing/2014/main" xmlns="" id="{8FA5F586-47CF-4D11-AA8B-4A4E50D428C9}"/>
                </a:ext>
              </a:extLst>
            </p:cNvPr>
            <p:cNvSpPr>
              <a:spLocks noChangeArrowheads="1"/>
            </p:cNvSpPr>
            <p:nvPr/>
          </p:nvSpPr>
          <p:spPr bwMode="auto">
            <a:xfrm>
              <a:off x="1296" y="3133"/>
              <a:ext cx="10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 </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5" name="Rectangle 8">
              <a:extLst>
                <a:ext uri="{FF2B5EF4-FFF2-40B4-BE49-F238E27FC236}">
                  <a16:creationId xmlns:a16="http://schemas.microsoft.com/office/drawing/2014/main" xmlns="" id="{3489BF15-CF85-4A71-BB29-C12AF776BD12}"/>
                </a:ext>
              </a:extLst>
            </p:cNvPr>
            <p:cNvSpPr>
              <a:spLocks noChangeArrowheads="1"/>
            </p:cNvSpPr>
            <p:nvPr/>
          </p:nvSpPr>
          <p:spPr bwMode="auto">
            <a:xfrm>
              <a:off x="1363" y="3133"/>
              <a:ext cx="9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Q</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6" name="Rectangle 9">
              <a:extLst>
                <a:ext uri="{FF2B5EF4-FFF2-40B4-BE49-F238E27FC236}">
                  <a16:creationId xmlns:a16="http://schemas.microsoft.com/office/drawing/2014/main" xmlns="" id="{B78ED5AE-C3EC-4A31-9EC8-ED4FBF225A3A}"/>
                </a:ext>
              </a:extLst>
            </p:cNvPr>
            <p:cNvSpPr>
              <a:spLocks noChangeArrowheads="1"/>
            </p:cNvSpPr>
            <p:nvPr/>
          </p:nvSpPr>
          <p:spPr bwMode="auto">
            <a:xfrm>
              <a:off x="1375" y="3090"/>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7" name="Rectangle 10">
              <a:extLst>
                <a:ext uri="{FF2B5EF4-FFF2-40B4-BE49-F238E27FC236}">
                  <a16:creationId xmlns:a16="http://schemas.microsoft.com/office/drawing/2014/main" xmlns="" id="{868EE47F-434B-4C31-96B4-6BC3810DF963}"/>
                </a:ext>
              </a:extLst>
            </p:cNvPr>
            <p:cNvSpPr>
              <a:spLocks noChangeArrowheads="1"/>
            </p:cNvSpPr>
            <p:nvPr/>
          </p:nvSpPr>
          <p:spPr bwMode="auto">
            <a:xfrm>
              <a:off x="1421" y="3146"/>
              <a:ext cx="2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 </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8" name="Rectangle 11">
              <a:extLst>
                <a:ext uri="{FF2B5EF4-FFF2-40B4-BE49-F238E27FC236}">
                  <a16:creationId xmlns:a16="http://schemas.microsoft.com/office/drawing/2014/main" xmlns="" id="{DBE0C98D-BC9A-4FED-AEF2-A8038611E8AC}"/>
                </a:ext>
              </a:extLst>
            </p:cNvPr>
            <p:cNvSpPr>
              <a:spLocks noChangeArrowheads="1"/>
            </p:cNvSpPr>
            <p:nvPr/>
          </p:nvSpPr>
          <p:spPr bwMode="auto">
            <a:xfrm>
              <a:off x="1437" y="3165"/>
              <a:ext cx="4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Times New Roman" panose="02020603050405020304" pitchFamily="18" charset="0"/>
                </a:rPr>
                <a:t>n</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9" name="Rectangle 12">
              <a:extLst>
                <a:ext uri="{FF2B5EF4-FFF2-40B4-BE49-F238E27FC236}">
                  <a16:creationId xmlns:a16="http://schemas.microsoft.com/office/drawing/2014/main" xmlns="" id="{EE8A41FB-7679-4AD8-8779-205787A1131C}"/>
                </a:ext>
              </a:extLst>
            </p:cNvPr>
            <p:cNvSpPr>
              <a:spLocks noChangeArrowheads="1"/>
            </p:cNvSpPr>
            <p:nvPr/>
          </p:nvSpPr>
          <p:spPr bwMode="auto">
            <a:xfrm>
              <a:off x="1463" y="3133"/>
              <a:ext cx="24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J+ Q</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20" name="Rectangle 13">
              <a:extLst>
                <a:ext uri="{FF2B5EF4-FFF2-40B4-BE49-F238E27FC236}">
                  <a16:creationId xmlns:a16="http://schemas.microsoft.com/office/drawing/2014/main" xmlns="" id="{4EC5D091-7A57-4B5E-88E9-D589111C3619}"/>
                </a:ext>
              </a:extLst>
            </p:cNvPr>
            <p:cNvSpPr>
              <a:spLocks noChangeArrowheads="1"/>
            </p:cNvSpPr>
            <p:nvPr/>
          </p:nvSpPr>
          <p:spPr bwMode="auto">
            <a:xfrm>
              <a:off x="1617" y="3165"/>
              <a:ext cx="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Times New Roman" panose="02020603050405020304" pitchFamily="18" charset="0"/>
                </a:rPr>
                <a:t>n </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21" name="Rectangle 14">
              <a:extLst>
                <a:ext uri="{FF2B5EF4-FFF2-40B4-BE49-F238E27FC236}">
                  <a16:creationId xmlns:a16="http://schemas.microsoft.com/office/drawing/2014/main" xmlns="" id="{2433AB7E-4A69-4440-A201-AECF00F4A7D9}"/>
                </a:ext>
              </a:extLst>
            </p:cNvPr>
            <p:cNvSpPr>
              <a:spLocks noChangeArrowheads="1"/>
            </p:cNvSpPr>
            <p:nvPr/>
          </p:nvSpPr>
          <p:spPr bwMode="auto">
            <a:xfrm>
              <a:off x="1656" y="3133"/>
              <a:ext cx="9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K</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22" name="Rectangle 15">
              <a:extLst>
                <a:ext uri="{FF2B5EF4-FFF2-40B4-BE49-F238E27FC236}">
                  <a16:creationId xmlns:a16="http://schemas.microsoft.com/office/drawing/2014/main" xmlns="" id="{0F002BDD-0186-462F-BEA4-14ADF0BC0A09}"/>
                </a:ext>
              </a:extLst>
            </p:cNvPr>
            <p:cNvSpPr>
              <a:spLocks noChangeArrowheads="1"/>
            </p:cNvSpPr>
            <p:nvPr/>
          </p:nvSpPr>
          <p:spPr bwMode="auto">
            <a:xfrm>
              <a:off x="1668" y="3090"/>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23" name="Rectangle 16">
              <a:extLst>
                <a:ext uri="{FF2B5EF4-FFF2-40B4-BE49-F238E27FC236}">
                  <a16:creationId xmlns:a16="http://schemas.microsoft.com/office/drawing/2014/main" xmlns="" id="{2B6129D2-59BF-4228-9622-BC1AC234ED00}"/>
                </a:ext>
              </a:extLst>
            </p:cNvPr>
            <p:cNvSpPr>
              <a:spLocks noChangeArrowheads="1"/>
            </p:cNvSpPr>
            <p:nvPr/>
          </p:nvSpPr>
          <p:spPr bwMode="auto">
            <a:xfrm>
              <a:off x="1714" y="3146"/>
              <a:ext cx="2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 </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24" name="Rectangle 17">
              <a:extLst>
                <a:ext uri="{FF2B5EF4-FFF2-40B4-BE49-F238E27FC236}">
                  <a16:creationId xmlns:a16="http://schemas.microsoft.com/office/drawing/2014/main" xmlns="" id="{FA1925FA-7A7D-47BA-AA04-46FEB79C8613}"/>
                </a:ext>
              </a:extLst>
            </p:cNvPr>
            <p:cNvSpPr>
              <a:spLocks noChangeArrowheads="1"/>
            </p:cNvSpPr>
            <p:nvPr/>
          </p:nvSpPr>
          <p:spPr bwMode="auto">
            <a:xfrm>
              <a:off x="1730" y="3133"/>
              <a:ext cx="3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 </a:t>
              </a:r>
              <a:endParaRPr kumimoji="0" lang="en-US" altLang="en-US" sz="3600" b="0" i="0" u="none" strike="noStrike" cap="none" normalizeH="0" baseline="0">
                <a:ln>
                  <a:noFill/>
                </a:ln>
                <a:solidFill>
                  <a:schemeClr val="tx1"/>
                </a:solidFill>
                <a:effectLst/>
                <a:latin typeface="Arial" panose="020B0604020202020204" pitchFamily="34" charset="0"/>
              </a:endParaRPr>
            </a:p>
          </p:txBody>
        </p:sp>
      </p:grpSp>
      <p:sp>
        <p:nvSpPr>
          <p:cNvPr id="25" name="Rectangle 24">
            <a:extLst>
              <a:ext uri="{FF2B5EF4-FFF2-40B4-BE49-F238E27FC236}">
                <a16:creationId xmlns:a16="http://schemas.microsoft.com/office/drawing/2014/main" xmlns="" id="{6FE528D4-BEAA-484B-BDD9-5E7831012207}"/>
              </a:ext>
            </a:extLst>
          </p:cNvPr>
          <p:cNvSpPr/>
          <p:nvPr/>
        </p:nvSpPr>
        <p:spPr>
          <a:xfrm>
            <a:off x="1467320" y="5304382"/>
            <a:ext cx="5094664" cy="369332"/>
          </a:xfrm>
          <a:prstGeom prst="rect">
            <a:avLst/>
          </a:prstGeom>
        </p:spPr>
        <p:txBody>
          <a:bodyPr wrap="none">
            <a:spAutoFit/>
          </a:bodyPr>
          <a:lstStyle/>
          <a:p>
            <a:r>
              <a:rPr lang="en-US" dirty="0"/>
              <a:t>It is the characteristics equation of JK flip flop </a:t>
            </a:r>
          </a:p>
        </p:txBody>
      </p:sp>
    </p:spTree>
    <p:extLst>
      <p:ext uri="{BB962C8B-B14F-4D97-AF65-F5344CB8AC3E}">
        <p14:creationId xmlns:p14="http://schemas.microsoft.com/office/powerpoint/2010/main" val="2506959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2C5BB2-3860-4A92-BD81-97968F89DE94}"/>
              </a:ext>
            </a:extLst>
          </p:cNvPr>
          <p:cNvSpPr>
            <a:spLocks noGrp="1"/>
          </p:cNvSpPr>
          <p:nvPr>
            <p:ph type="title"/>
          </p:nvPr>
        </p:nvSpPr>
        <p:spPr>
          <a:xfrm>
            <a:off x="609599" y="152400"/>
            <a:ext cx="6781801" cy="664237"/>
          </a:xfrm>
        </p:spPr>
        <p:txBody>
          <a:bodyPr/>
          <a:lstStyle/>
          <a:p>
            <a:r>
              <a:rPr lang="en-US" dirty="0"/>
              <a:t>Edge triggered T Flip Flop</a:t>
            </a:r>
          </a:p>
        </p:txBody>
      </p:sp>
      <p:sp>
        <p:nvSpPr>
          <p:cNvPr id="3" name="Content Placeholder 2">
            <a:extLst>
              <a:ext uri="{FF2B5EF4-FFF2-40B4-BE49-F238E27FC236}">
                <a16:creationId xmlns:a16="http://schemas.microsoft.com/office/drawing/2014/main" xmlns="" id="{5B86CC7A-408A-4250-9373-4A01C8B6983D}"/>
              </a:ext>
            </a:extLst>
          </p:cNvPr>
          <p:cNvSpPr>
            <a:spLocks noGrp="1"/>
          </p:cNvSpPr>
          <p:nvPr>
            <p:ph idx="1"/>
          </p:nvPr>
        </p:nvSpPr>
        <p:spPr>
          <a:xfrm>
            <a:off x="228601" y="1066800"/>
            <a:ext cx="8839200" cy="5620982"/>
          </a:xfrm>
        </p:spPr>
        <p:txBody>
          <a:bodyPr>
            <a:normAutofit/>
          </a:bodyPr>
          <a:lstStyle/>
          <a:p>
            <a:r>
              <a:rPr lang="en-US" sz="2000" dirty="0"/>
              <a:t>It is made by shorting the J and K input of JK flipflop to single input T. </a:t>
            </a:r>
          </a:p>
          <a:p>
            <a:r>
              <a:rPr lang="en-US" sz="2000" dirty="0"/>
              <a:t>The output toggles each time for T = 1</a:t>
            </a:r>
          </a:p>
        </p:txBody>
      </p:sp>
      <p:grpSp>
        <p:nvGrpSpPr>
          <p:cNvPr id="10400" name="Group 226">
            <a:extLst>
              <a:ext uri="{FF2B5EF4-FFF2-40B4-BE49-F238E27FC236}">
                <a16:creationId xmlns:a16="http://schemas.microsoft.com/office/drawing/2014/main" xmlns="" id="{17A48262-D223-4DEF-BB68-71DC1BD73422}"/>
              </a:ext>
            </a:extLst>
          </p:cNvPr>
          <p:cNvGrpSpPr>
            <a:grpSpLocks noChangeAspect="1"/>
          </p:cNvGrpSpPr>
          <p:nvPr/>
        </p:nvGrpSpPr>
        <p:grpSpPr bwMode="auto">
          <a:xfrm>
            <a:off x="4839833" y="2120597"/>
            <a:ext cx="3894489" cy="2527911"/>
            <a:chOff x="3080" y="1624"/>
            <a:chExt cx="1098" cy="1135"/>
          </a:xfrm>
        </p:grpSpPr>
        <p:sp>
          <p:nvSpPr>
            <p:cNvPr id="10401" name="AutoShape 225">
              <a:extLst>
                <a:ext uri="{FF2B5EF4-FFF2-40B4-BE49-F238E27FC236}">
                  <a16:creationId xmlns:a16="http://schemas.microsoft.com/office/drawing/2014/main" xmlns="" id="{52A27780-D6E4-4749-A2DC-3DF3BA5E37A7}"/>
                </a:ext>
              </a:extLst>
            </p:cNvPr>
            <p:cNvSpPr>
              <a:spLocks noChangeAspect="1" noChangeArrowheads="1" noTextEdit="1"/>
            </p:cNvSpPr>
            <p:nvPr/>
          </p:nvSpPr>
          <p:spPr bwMode="auto">
            <a:xfrm>
              <a:off x="3080" y="1624"/>
              <a:ext cx="1098" cy="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6600"/>
            </a:p>
          </p:txBody>
        </p:sp>
        <p:sp>
          <p:nvSpPr>
            <p:cNvPr id="10402" name="Rectangle 227">
              <a:extLst>
                <a:ext uri="{FF2B5EF4-FFF2-40B4-BE49-F238E27FC236}">
                  <a16:creationId xmlns:a16="http://schemas.microsoft.com/office/drawing/2014/main" xmlns="" id="{68E86F25-5C69-4712-8645-6BF684624D48}"/>
                </a:ext>
              </a:extLst>
            </p:cNvPr>
            <p:cNvSpPr>
              <a:spLocks noChangeArrowheads="1"/>
            </p:cNvSpPr>
            <p:nvPr/>
          </p:nvSpPr>
          <p:spPr bwMode="auto">
            <a:xfrm>
              <a:off x="3466" y="1857"/>
              <a:ext cx="304"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03" name="Rectangle 228">
              <a:extLst>
                <a:ext uri="{FF2B5EF4-FFF2-40B4-BE49-F238E27FC236}">
                  <a16:creationId xmlns:a16="http://schemas.microsoft.com/office/drawing/2014/main" xmlns="" id="{E26DBA41-F253-4C3B-A026-1FF83C32E60A}"/>
                </a:ext>
              </a:extLst>
            </p:cNvPr>
            <p:cNvSpPr>
              <a:spLocks noChangeArrowheads="1"/>
            </p:cNvSpPr>
            <p:nvPr/>
          </p:nvSpPr>
          <p:spPr bwMode="auto">
            <a:xfrm>
              <a:off x="3766" y="1861"/>
              <a:ext cx="8" cy="3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04" name="Freeform 229">
              <a:extLst>
                <a:ext uri="{FF2B5EF4-FFF2-40B4-BE49-F238E27FC236}">
                  <a16:creationId xmlns:a16="http://schemas.microsoft.com/office/drawing/2014/main" xmlns="" id="{E6DFD99E-03D9-449D-A282-D3F7E50D94B3}"/>
                </a:ext>
              </a:extLst>
            </p:cNvPr>
            <p:cNvSpPr>
              <a:spLocks/>
            </p:cNvSpPr>
            <p:nvPr/>
          </p:nvSpPr>
          <p:spPr bwMode="auto">
            <a:xfrm>
              <a:off x="3766" y="1857"/>
              <a:ext cx="8" cy="8"/>
            </a:xfrm>
            <a:custGeom>
              <a:avLst/>
              <a:gdLst>
                <a:gd name="T0" fmla="*/ 4 w 8"/>
                <a:gd name="T1" fmla="*/ 0 h 8"/>
                <a:gd name="T2" fmla="*/ 8 w 8"/>
                <a:gd name="T3" fmla="*/ 0 h 8"/>
                <a:gd name="T4" fmla="*/ 8 w 8"/>
                <a:gd name="T5" fmla="*/ 4 h 8"/>
                <a:gd name="T6" fmla="*/ 0 w 8"/>
                <a:gd name="T7" fmla="*/ 4 h 8"/>
                <a:gd name="T8" fmla="*/ 4 w 8"/>
                <a:gd name="T9" fmla="*/ 8 h 8"/>
                <a:gd name="T10" fmla="*/ 4 w 8"/>
                <a:gd name="T11" fmla="*/ 0 h 8"/>
              </a:gdLst>
              <a:ahLst/>
              <a:cxnLst>
                <a:cxn ang="0">
                  <a:pos x="T0" y="T1"/>
                </a:cxn>
                <a:cxn ang="0">
                  <a:pos x="T2" y="T3"/>
                </a:cxn>
                <a:cxn ang="0">
                  <a:pos x="T4" y="T5"/>
                </a:cxn>
                <a:cxn ang="0">
                  <a:pos x="T6" y="T7"/>
                </a:cxn>
                <a:cxn ang="0">
                  <a:pos x="T8" y="T9"/>
                </a:cxn>
                <a:cxn ang="0">
                  <a:pos x="T10" y="T11"/>
                </a:cxn>
              </a:cxnLst>
              <a:rect l="0" t="0" r="r" b="b"/>
              <a:pathLst>
                <a:path w="8" h="8">
                  <a:moveTo>
                    <a:pt x="4" y="0"/>
                  </a:moveTo>
                  <a:lnTo>
                    <a:pt x="8" y="0"/>
                  </a:lnTo>
                  <a:lnTo>
                    <a:pt x="8" y="4"/>
                  </a:lnTo>
                  <a:lnTo>
                    <a:pt x="0" y="4"/>
                  </a:lnTo>
                  <a:lnTo>
                    <a:pt x="4" y="8"/>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05" name="Rectangle 230">
              <a:extLst>
                <a:ext uri="{FF2B5EF4-FFF2-40B4-BE49-F238E27FC236}">
                  <a16:creationId xmlns:a16="http://schemas.microsoft.com/office/drawing/2014/main" xmlns="" id="{4189D6AF-80FF-4512-BC32-F22F74162E6B}"/>
                </a:ext>
              </a:extLst>
            </p:cNvPr>
            <p:cNvSpPr>
              <a:spLocks noChangeArrowheads="1"/>
            </p:cNvSpPr>
            <p:nvPr/>
          </p:nvSpPr>
          <p:spPr bwMode="auto">
            <a:xfrm>
              <a:off x="3466" y="2178"/>
              <a:ext cx="304"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06" name="Freeform 231">
              <a:extLst>
                <a:ext uri="{FF2B5EF4-FFF2-40B4-BE49-F238E27FC236}">
                  <a16:creationId xmlns:a16="http://schemas.microsoft.com/office/drawing/2014/main" xmlns="" id="{1595FFD2-2C0B-4946-AD5B-BBB8AC0C4294}"/>
                </a:ext>
              </a:extLst>
            </p:cNvPr>
            <p:cNvSpPr>
              <a:spLocks/>
            </p:cNvSpPr>
            <p:nvPr/>
          </p:nvSpPr>
          <p:spPr bwMode="auto">
            <a:xfrm>
              <a:off x="3766" y="2178"/>
              <a:ext cx="8" cy="8"/>
            </a:xfrm>
            <a:custGeom>
              <a:avLst/>
              <a:gdLst>
                <a:gd name="T0" fmla="*/ 8 w 8"/>
                <a:gd name="T1" fmla="*/ 4 h 8"/>
                <a:gd name="T2" fmla="*/ 8 w 8"/>
                <a:gd name="T3" fmla="*/ 8 h 8"/>
                <a:gd name="T4" fmla="*/ 4 w 8"/>
                <a:gd name="T5" fmla="*/ 8 h 8"/>
                <a:gd name="T6" fmla="*/ 4 w 8"/>
                <a:gd name="T7" fmla="*/ 0 h 8"/>
                <a:gd name="T8" fmla="*/ 0 w 8"/>
                <a:gd name="T9" fmla="*/ 4 h 8"/>
                <a:gd name="T10" fmla="*/ 8 w 8"/>
                <a:gd name="T11" fmla="*/ 4 h 8"/>
              </a:gdLst>
              <a:ahLst/>
              <a:cxnLst>
                <a:cxn ang="0">
                  <a:pos x="T0" y="T1"/>
                </a:cxn>
                <a:cxn ang="0">
                  <a:pos x="T2" y="T3"/>
                </a:cxn>
                <a:cxn ang="0">
                  <a:pos x="T4" y="T5"/>
                </a:cxn>
                <a:cxn ang="0">
                  <a:pos x="T6" y="T7"/>
                </a:cxn>
                <a:cxn ang="0">
                  <a:pos x="T8" y="T9"/>
                </a:cxn>
                <a:cxn ang="0">
                  <a:pos x="T10" y="T11"/>
                </a:cxn>
              </a:cxnLst>
              <a:rect l="0" t="0" r="r" b="b"/>
              <a:pathLst>
                <a:path w="8" h="8">
                  <a:moveTo>
                    <a:pt x="8" y="4"/>
                  </a:moveTo>
                  <a:lnTo>
                    <a:pt x="8" y="8"/>
                  </a:lnTo>
                  <a:lnTo>
                    <a:pt x="4" y="8"/>
                  </a:lnTo>
                  <a:lnTo>
                    <a:pt x="4" y="0"/>
                  </a:lnTo>
                  <a:lnTo>
                    <a:pt x="0" y="4"/>
                  </a:lnTo>
                  <a:lnTo>
                    <a:pt x="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07" name="Rectangle 232">
              <a:extLst>
                <a:ext uri="{FF2B5EF4-FFF2-40B4-BE49-F238E27FC236}">
                  <a16:creationId xmlns:a16="http://schemas.microsoft.com/office/drawing/2014/main" xmlns="" id="{CB09157A-8571-4859-A4FA-0AE13957711A}"/>
                </a:ext>
              </a:extLst>
            </p:cNvPr>
            <p:cNvSpPr>
              <a:spLocks noChangeArrowheads="1"/>
            </p:cNvSpPr>
            <p:nvPr/>
          </p:nvSpPr>
          <p:spPr bwMode="auto">
            <a:xfrm>
              <a:off x="3462" y="1861"/>
              <a:ext cx="8" cy="3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08" name="Freeform 233">
              <a:extLst>
                <a:ext uri="{FF2B5EF4-FFF2-40B4-BE49-F238E27FC236}">
                  <a16:creationId xmlns:a16="http://schemas.microsoft.com/office/drawing/2014/main" xmlns="" id="{06BA7549-C649-47D2-910D-1F43EB430857}"/>
                </a:ext>
              </a:extLst>
            </p:cNvPr>
            <p:cNvSpPr>
              <a:spLocks/>
            </p:cNvSpPr>
            <p:nvPr/>
          </p:nvSpPr>
          <p:spPr bwMode="auto">
            <a:xfrm>
              <a:off x="3462" y="2178"/>
              <a:ext cx="8" cy="8"/>
            </a:xfrm>
            <a:custGeom>
              <a:avLst/>
              <a:gdLst>
                <a:gd name="T0" fmla="*/ 4 w 8"/>
                <a:gd name="T1" fmla="*/ 8 h 8"/>
                <a:gd name="T2" fmla="*/ 0 w 8"/>
                <a:gd name="T3" fmla="*/ 8 h 8"/>
                <a:gd name="T4" fmla="*/ 0 w 8"/>
                <a:gd name="T5" fmla="*/ 4 h 8"/>
                <a:gd name="T6" fmla="*/ 8 w 8"/>
                <a:gd name="T7" fmla="*/ 4 h 8"/>
                <a:gd name="T8" fmla="*/ 4 w 8"/>
                <a:gd name="T9" fmla="*/ 0 h 8"/>
                <a:gd name="T10" fmla="*/ 4 w 8"/>
                <a:gd name="T11" fmla="*/ 8 h 8"/>
              </a:gdLst>
              <a:ahLst/>
              <a:cxnLst>
                <a:cxn ang="0">
                  <a:pos x="T0" y="T1"/>
                </a:cxn>
                <a:cxn ang="0">
                  <a:pos x="T2" y="T3"/>
                </a:cxn>
                <a:cxn ang="0">
                  <a:pos x="T4" y="T5"/>
                </a:cxn>
                <a:cxn ang="0">
                  <a:pos x="T6" y="T7"/>
                </a:cxn>
                <a:cxn ang="0">
                  <a:pos x="T8" y="T9"/>
                </a:cxn>
                <a:cxn ang="0">
                  <a:pos x="T10" y="T11"/>
                </a:cxn>
              </a:cxnLst>
              <a:rect l="0" t="0" r="r" b="b"/>
              <a:pathLst>
                <a:path w="8" h="8">
                  <a:moveTo>
                    <a:pt x="4" y="8"/>
                  </a:moveTo>
                  <a:lnTo>
                    <a:pt x="0" y="8"/>
                  </a:lnTo>
                  <a:lnTo>
                    <a:pt x="0" y="4"/>
                  </a:lnTo>
                  <a:lnTo>
                    <a:pt x="8" y="4"/>
                  </a:lnTo>
                  <a:lnTo>
                    <a:pt x="4" y="0"/>
                  </a:lnTo>
                  <a:lnTo>
                    <a:pt x="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09" name="Freeform 234">
              <a:extLst>
                <a:ext uri="{FF2B5EF4-FFF2-40B4-BE49-F238E27FC236}">
                  <a16:creationId xmlns:a16="http://schemas.microsoft.com/office/drawing/2014/main" xmlns="" id="{E7296CA9-E4ED-4943-8C94-CDBB35B2C217}"/>
                </a:ext>
              </a:extLst>
            </p:cNvPr>
            <p:cNvSpPr>
              <a:spLocks/>
            </p:cNvSpPr>
            <p:nvPr/>
          </p:nvSpPr>
          <p:spPr bwMode="auto">
            <a:xfrm>
              <a:off x="3462" y="1857"/>
              <a:ext cx="8" cy="8"/>
            </a:xfrm>
            <a:custGeom>
              <a:avLst/>
              <a:gdLst>
                <a:gd name="T0" fmla="*/ 0 w 8"/>
                <a:gd name="T1" fmla="*/ 4 h 8"/>
                <a:gd name="T2" fmla="*/ 0 w 8"/>
                <a:gd name="T3" fmla="*/ 0 h 8"/>
                <a:gd name="T4" fmla="*/ 4 w 8"/>
                <a:gd name="T5" fmla="*/ 0 h 8"/>
                <a:gd name="T6" fmla="*/ 4 w 8"/>
                <a:gd name="T7" fmla="*/ 8 h 8"/>
                <a:gd name="T8" fmla="*/ 8 w 8"/>
                <a:gd name="T9" fmla="*/ 4 h 8"/>
                <a:gd name="T10" fmla="*/ 0 w 8"/>
                <a:gd name="T11" fmla="*/ 4 h 8"/>
              </a:gdLst>
              <a:ahLst/>
              <a:cxnLst>
                <a:cxn ang="0">
                  <a:pos x="T0" y="T1"/>
                </a:cxn>
                <a:cxn ang="0">
                  <a:pos x="T2" y="T3"/>
                </a:cxn>
                <a:cxn ang="0">
                  <a:pos x="T4" y="T5"/>
                </a:cxn>
                <a:cxn ang="0">
                  <a:pos x="T6" y="T7"/>
                </a:cxn>
                <a:cxn ang="0">
                  <a:pos x="T8" y="T9"/>
                </a:cxn>
                <a:cxn ang="0">
                  <a:pos x="T10" y="T11"/>
                </a:cxn>
              </a:cxnLst>
              <a:rect l="0" t="0" r="r" b="b"/>
              <a:pathLst>
                <a:path w="8" h="8">
                  <a:moveTo>
                    <a:pt x="0" y="4"/>
                  </a:moveTo>
                  <a:lnTo>
                    <a:pt x="0" y="0"/>
                  </a:lnTo>
                  <a:lnTo>
                    <a:pt x="4" y="0"/>
                  </a:lnTo>
                  <a:lnTo>
                    <a:pt x="4" y="8"/>
                  </a:lnTo>
                  <a:lnTo>
                    <a:pt x="8"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10" name="Rectangle 235">
              <a:extLst>
                <a:ext uri="{FF2B5EF4-FFF2-40B4-BE49-F238E27FC236}">
                  <a16:creationId xmlns:a16="http://schemas.microsoft.com/office/drawing/2014/main" xmlns="" id="{78A15C90-98F7-417E-8729-0114AA5B071D}"/>
                </a:ext>
              </a:extLst>
            </p:cNvPr>
            <p:cNvSpPr>
              <a:spLocks noChangeArrowheads="1"/>
            </p:cNvSpPr>
            <p:nvPr/>
          </p:nvSpPr>
          <p:spPr bwMode="auto">
            <a:xfrm>
              <a:off x="3774" y="1941"/>
              <a:ext cx="18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11" name="Rectangle 236">
              <a:extLst>
                <a:ext uri="{FF2B5EF4-FFF2-40B4-BE49-F238E27FC236}">
                  <a16:creationId xmlns:a16="http://schemas.microsoft.com/office/drawing/2014/main" xmlns="" id="{3E283A86-484C-408A-A8DC-EBACB484A657}"/>
                </a:ext>
              </a:extLst>
            </p:cNvPr>
            <p:cNvSpPr>
              <a:spLocks noChangeArrowheads="1"/>
            </p:cNvSpPr>
            <p:nvPr/>
          </p:nvSpPr>
          <p:spPr bwMode="auto">
            <a:xfrm>
              <a:off x="3774" y="2106"/>
              <a:ext cx="185"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12" name="Rectangle 237">
              <a:extLst>
                <a:ext uri="{FF2B5EF4-FFF2-40B4-BE49-F238E27FC236}">
                  <a16:creationId xmlns:a16="http://schemas.microsoft.com/office/drawing/2014/main" xmlns="" id="{7797F889-191D-45E3-B084-71EE463B21E2}"/>
                </a:ext>
              </a:extLst>
            </p:cNvPr>
            <p:cNvSpPr>
              <a:spLocks noChangeArrowheads="1"/>
            </p:cNvSpPr>
            <p:nvPr/>
          </p:nvSpPr>
          <p:spPr bwMode="auto">
            <a:xfrm>
              <a:off x="3345" y="1905"/>
              <a:ext cx="11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13" name="Rectangle 238">
              <a:extLst>
                <a:ext uri="{FF2B5EF4-FFF2-40B4-BE49-F238E27FC236}">
                  <a16:creationId xmlns:a16="http://schemas.microsoft.com/office/drawing/2014/main" xmlns="" id="{D4714DC4-0CBA-4CD0-9568-C6A1684C8269}"/>
                </a:ext>
              </a:extLst>
            </p:cNvPr>
            <p:cNvSpPr>
              <a:spLocks noChangeArrowheads="1"/>
            </p:cNvSpPr>
            <p:nvPr/>
          </p:nvSpPr>
          <p:spPr bwMode="auto">
            <a:xfrm>
              <a:off x="3345" y="2005"/>
              <a:ext cx="85"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15" name="Rectangle 240">
              <a:extLst>
                <a:ext uri="{FF2B5EF4-FFF2-40B4-BE49-F238E27FC236}">
                  <a16:creationId xmlns:a16="http://schemas.microsoft.com/office/drawing/2014/main" xmlns="" id="{B3A8FF61-5E39-490D-988C-ABB2FD7000A1}"/>
                </a:ext>
              </a:extLst>
            </p:cNvPr>
            <p:cNvSpPr>
              <a:spLocks noChangeArrowheads="1"/>
            </p:cNvSpPr>
            <p:nvPr/>
          </p:nvSpPr>
          <p:spPr bwMode="auto">
            <a:xfrm>
              <a:off x="3486" y="1871"/>
              <a:ext cx="46"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rPr>
                <a:t>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0416" name="Rectangle 241">
              <a:extLst>
                <a:ext uri="{FF2B5EF4-FFF2-40B4-BE49-F238E27FC236}">
                  <a16:creationId xmlns:a16="http://schemas.microsoft.com/office/drawing/2014/main" xmlns="" id="{00246778-EAEB-4E89-963F-532E3FD8A1EA}"/>
                </a:ext>
              </a:extLst>
            </p:cNvPr>
            <p:cNvSpPr>
              <a:spLocks noChangeArrowheads="1"/>
            </p:cNvSpPr>
            <p:nvPr/>
          </p:nvSpPr>
          <p:spPr bwMode="auto">
            <a:xfrm>
              <a:off x="3558" y="1969"/>
              <a:ext cx="51"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C</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17" name="Rectangle 242">
              <a:extLst>
                <a:ext uri="{FF2B5EF4-FFF2-40B4-BE49-F238E27FC236}">
                  <a16:creationId xmlns:a16="http://schemas.microsoft.com/office/drawing/2014/main" xmlns="" id="{1B4EA87D-F805-489D-BBFE-F4636F7052FA}"/>
                </a:ext>
              </a:extLst>
            </p:cNvPr>
            <p:cNvSpPr>
              <a:spLocks noChangeArrowheads="1"/>
            </p:cNvSpPr>
            <p:nvPr/>
          </p:nvSpPr>
          <p:spPr bwMode="auto">
            <a:xfrm>
              <a:off x="3603" y="1969"/>
              <a:ext cx="42"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P</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18" name="Rectangle 243">
              <a:extLst>
                <a:ext uri="{FF2B5EF4-FFF2-40B4-BE49-F238E27FC236}">
                  <a16:creationId xmlns:a16="http://schemas.microsoft.com/office/drawing/2014/main" xmlns="" id="{C5585898-72F7-4BCA-954F-40366342E587}"/>
                </a:ext>
              </a:extLst>
            </p:cNvPr>
            <p:cNvSpPr>
              <a:spLocks noChangeArrowheads="1"/>
            </p:cNvSpPr>
            <p:nvPr/>
          </p:nvSpPr>
          <p:spPr bwMode="auto">
            <a:xfrm>
              <a:off x="3482" y="2075"/>
              <a:ext cx="0"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0419" name="Rectangle 244">
              <a:extLst>
                <a:ext uri="{FF2B5EF4-FFF2-40B4-BE49-F238E27FC236}">
                  <a16:creationId xmlns:a16="http://schemas.microsoft.com/office/drawing/2014/main" xmlns="" id="{2850D5AA-92CE-4A7E-85F6-519946B92BA8}"/>
                </a:ext>
              </a:extLst>
            </p:cNvPr>
            <p:cNvSpPr>
              <a:spLocks noChangeArrowheads="1"/>
            </p:cNvSpPr>
            <p:nvPr/>
          </p:nvSpPr>
          <p:spPr bwMode="auto">
            <a:xfrm>
              <a:off x="3702" y="2071"/>
              <a:ext cx="55"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Q</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20" name="Rectangle 245">
              <a:extLst>
                <a:ext uri="{FF2B5EF4-FFF2-40B4-BE49-F238E27FC236}">
                  <a16:creationId xmlns:a16="http://schemas.microsoft.com/office/drawing/2014/main" xmlns="" id="{74A7C1B7-1569-412E-A035-22272109A4A0}"/>
                </a:ext>
              </a:extLst>
            </p:cNvPr>
            <p:cNvSpPr>
              <a:spLocks noChangeArrowheads="1"/>
            </p:cNvSpPr>
            <p:nvPr/>
          </p:nvSpPr>
          <p:spPr bwMode="auto">
            <a:xfrm>
              <a:off x="3698" y="2065"/>
              <a:ext cx="5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21" name="Rectangle 246">
              <a:extLst>
                <a:ext uri="{FF2B5EF4-FFF2-40B4-BE49-F238E27FC236}">
                  <a16:creationId xmlns:a16="http://schemas.microsoft.com/office/drawing/2014/main" xmlns="" id="{05234FE5-D1C4-4A8E-A6E2-A81B8C20A389}"/>
                </a:ext>
              </a:extLst>
            </p:cNvPr>
            <p:cNvSpPr>
              <a:spLocks noChangeArrowheads="1"/>
            </p:cNvSpPr>
            <p:nvPr/>
          </p:nvSpPr>
          <p:spPr bwMode="auto">
            <a:xfrm>
              <a:off x="3698" y="1921"/>
              <a:ext cx="55"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Q</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22" name="Freeform 247">
              <a:extLst>
                <a:ext uri="{FF2B5EF4-FFF2-40B4-BE49-F238E27FC236}">
                  <a16:creationId xmlns:a16="http://schemas.microsoft.com/office/drawing/2014/main" xmlns="" id="{4BE78B94-C1C6-4345-93A0-AFF917AE718C}"/>
                </a:ext>
              </a:extLst>
            </p:cNvPr>
            <p:cNvSpPr>
              <a:spLocks/>
            </p:cNvSpPr>
            <p:nvPr/>
          </p:nvSpPr>
          <p:spPr bwMode="auto">
            <a:xfrm>
              <a:off x="3594" y="1813"/>
              <a:ext cx="26" cy="27"/>
            </a:xfrm>
            <a:custGeom>
              <a:avLst/>
              <a:gdLst>
                <a:gd name="T0" fmla="*/ 0 w 26"/>
                <a:gd name="T1" fmla="*/ 26 h 27"/>
                <a:gd name="T2" fmla="*/ 0 w 26"/>
                <a:gd name="T3" fmla="*/ 21 h 27"/>
                <a:gd name="T4" fmla="*/ 2 w 26"/>
                <a:gd name="T5" fmla="*/ 16 h 27"/>
                <a:gd name="T6" fmla="*/ 4 w 26"/>
                <a:gd name="T7" fmla="*/ 11 h 27"/>
                <a:gd name="T8" fmla="*/ 7 w 26"/>
                <a:gd name="T9" fmla="*/ 8 h 27"/>
                <a:gd name="T10" fmla="*/ 11 w 26"/>
                <a:gd name="T11" fmla="*/ 5 h 27"/>
                <a:gd name="T12" fmla="*/ 15 w 26"/>
                <a:gd name="T13" fmla="*/ 2 h 27"/>
                <a:gd name="T14" fmla="*/ 20 w 26"/>
                <a:gd name="T15" fmla="*/ 1 h 27"/>
                <a:gd name="T16" fmla="*/ 25 w 26"/>
                <a:gd name="T17" fmla="*/ 0 h 27"/>
                <a:gd name="T18" fmla="*/ 26 w 26"/>
                <a:gd name="T19" fmla="*/ 8 h 27"/>
                <a:gd name="T20" fmla="*/ 22 w 26"/>
                <a:gd name="T21" fmla="*/ 9 h 27"/>
                <a:gd name="T22" fmla="*/ 19 w 26"/>
                <a:gd name="T23" fmla="*/ 10 h 27"/>
                <a:gd name="T24" fmla="*/ 15 w 26"/>
                <a:gd name="T25" fmla="*/ 11 h 27"/>
                <a:gd name="T26" fmla="*/ 13 w 26"/>
                <a:gd name="T27" fmla="*/ 14 h 27"/>
                <a:gd name="T28" fmla="*/ 10 w 26"/>
                <a:gd name="T29" fmla="*/ 16 h 27"/>
                <a:gd name="T30" fmla="*/ 9 w 26"/>
                <a:gd name="T31" fmla="*/ 19 h 27"/>
                <a:gd name="T32" fmla="*/ 8 w 26"/>
                <a:gd name="T33" fmla="*/ 23 h 27"/>
                <a:gd name="T34" fmla="*/ 7 w 26"/>
                <a:gd name="T35" fmla="*/ 27 h 27"/>
                <a:gd name="T36" fmla="*/ 0 w 26"/>
                <a:gd name="T3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7">
                  <a:moveTo>
                    <a:pt x="0" y="26"/>
                  </a:moveTo>
                  <a:lnTo>
                    <a:pt x="0" y="21"/>
                  </a:lnTo>
                  <a:lnTo>
                    <a:pt x="2" y="16"/>
                  </a:lnTo>
                  <a:lnTo>
                    <a:pt x="4" y="11"/>
                  </a:lnTo>
                  <a:lnTo>
                    <a:pt x="7" y="8"/>
                  </a:lnTo>
                  <a:lnTo>
                    <a:pt x="11" y="5"/>
                  </a:lnTo>
                  <a:lnTo>
                    <a:pt x="15" y="2"/>
                  </a:lnTo>
                  <a:lnTo>
                    <a:pt x="20" y="1"/>
                  </a:lnTo>
                  <a:lnTo>
                    <a:pt x="25" y="0"/>
                  </a:lnTo>
                  <a:lnTo>
                    <a:pt x="26" y="8"/>
                  </a:lnTo>
                  <a:lnTo>
                    <a:pt x="22" y="9"/>
                  </a:lnTo>
                  <a:lnTo>
                    <a:pt x="19" y="10"/>
                  </a:lnTo>
                  <a:lnTo>
                    <a:pt x="15" y="11"/>
                  </a:lnTo>
                  <a:lnTo>
                    <a:pt x="13" y="14"/>
                  </a:lnTo>
                  <a:lnTo>
                    <a:pt x="10" y="16"/>
                  </a:lnTo>
                  <a:lnTo>
                    <a:pt x="9" y="19"/>
                  </a:lnTo>
                  <a:lnTo>
                    <a:pt x="8" y="23"/>
                  </a:lnTo>
                  <a:lnTo>
                    <a:pt x="7" y="27"/>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23" name="Freeform 248">
              <a:extLst>
                <a:ext uri="{FF2B5EF4-FFF2-40B4-BE49-F238E27FC236}">
                  <a16:creationId xmlns:a16="http://schemas.microsoft.com/office/drawing/2014/main" xmlns="" id="{82F927CA-F878-49DD-B798-4051DF39D18C}"/>
                </a:ext>
              </a:extLst>
            </p:cNvPr>
            <p:cNvSpPr>
              <a:spLocks/>
            </p:cNvSpPr>
            <p:nvPr/>
          </p:nvSpPr>
          <p:spPr bwMode="auto">
            <a:xfrm>
              <a:off x="3619" y="1813"/>
              <a:ext cx="27" cy="27"/>
            </a:xfrm>
            <a:custGeom>
              <a:avLst/>
              <a:gdLst>
                <a:gd name="T0" fmla="*/ 1 w 27"/>
                <a:gd name="T1" fmla="*/ 0 h 27"/>
                <a:gd name="T2" fmla="*/ 6 w 27"/>
                <a:gd name="T3" fmla="*/ 1 h 27"/>
                <a:gd name="T4" fmla="*/ 11 w 27"/>
                <a:gd name="T5" fmla="*/ 2 h 27"/>
                <a:gd name="T6" fmla="*/ 15 w 27"/>
                <a:gd name="T7" fmla="*/ 5 h 27"/>
                <a:gd name="T8" fmla="*/ 19 w 27"/>
                <a:gd name="T9" fmla="*/ 8 h 27"/>
                <a:gd name="T10" fmla="*/ 22 w 27"/>
                <a:gd name="T11" fmla="*/ 12 h 27"/>
                <a:gd name="T12" fmla="*/ 24 w 27"/>
                <a:gd name="T13" fmla="*/ 16 h 27"/>
                <a:gd name="T14" fmla="*/ 26 w 27"/>
                <a:gd name="T15" fmla="*/ 21 h 27"/>
                <a:gd name="T16" fmla="*/ 27 w 27"/>
                <a:gd name="T17" fmla="*/ 26 h 27"/>
                <a:gd name="T18" fmla="*/ 19 w 27"/>
                <a:gd name="T19" fmla="*/ 27 h 27"/>
                <a:gd name="T20" fmla="*/ 18 w 27"/>
                <a:gd name="T21" fmla="*/ 23 h 27"/>
                <a:gd name="T22" fmla="*/ 17 w 27"/>
                <a:gd name="T23" fmla="*/ 19 h 27"/>
                <a:gd name="T24" fmla="*/ 15 w 27"/>
                <a:gd name="T25" fmla="*/ 16 h 27"/>
                <a:gd name="T26" fmla="*/ 13 w 27"/>
                <a:gd name="T27" fmla="*/ 13 h 27"/>
                <a:gd name="T28" fmla="*/ 10 w 27"/>
                <a:gd name="T29" fmla="*/ 11 h 27"/>
                <a:gd name="T30" fmla="*/ 8 w 27"/>
                <a:gd name="T31" fmla="*/ 10 h 27"/>
                <a:gd name="T32" fmla="*/ 4 w 27"/>
                <a:gd name="T33" fmla="*/ 9 h 27"/>
                <a:gd name="T34" fmla="*/ 0 w 27"/>
                <a:gd name="T35" fmla="*/ 8 h 27"/>
                <a:gd name="T36" fmla="*/ 1 w 27"/>
                <a:gd name="T3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7">
                  <a:moveTo>
                    <a:pt x="1" y="0"/>
                  </a:moveTo>
                  <a:lnTo>
                    <a:pt x="6" y="1"/>
                  </a:lnTo>
                  <a:lnTo>
                    <a:pt x="11" y="2"/>
                  </a:lnTo>
                  <a:lnTo>
                    <a:pt x="15" y="5"/>
                  </a:lnTo>
                  <a:lnTo>
                    <a:pt x="19" y="8"/>
                  </a:lnTo>
                  <a:lnTo>
                    <a:pt x="22" y="12"/>
                  </a:lnTo>
                  <a:lnTo>
                    <a:pt x="24" y="16"/>
                  </a:lnTo>
                  <a:lnTo>
                    <a:pt x="26" y="21"/>
                  </a:lnTo>
                  <a:lnTo>
                    <a:pt x="27" y="26"/>
                  </a:lnTo>
                  <a:lnTo>
                    <a:pt x="19" y="27"/>
                  </a:lnTo>
                  <a:lnTo>
                    <a:pt x="18" y="23"/>
                  </a:lnTo>
                  <a:lnTo>
                    <a:pt x="17" y="19"/>
                  </a:lnTo>
                  <a:lnTo>
                    <a:pt x="15" y="16"/>
                  </a:lnTo>
                  <a:lnTo>
                    <a:pt x="13" y="13"/>
                  </a:lnTo>
                  <a:lnTo>
                    <a:pt x="10" y="11"/>
                  </a:lnTo>
                  <a:lnTo>
                    <a:pt x="8" y="10"/>
                  </a:lnTo>
                  <a:lnTo>
                    <a:pt x="4" y="9"/>
                  </a:lnTo>
                  <a:lnTo>
                    <a:pt x="0" y="8"/>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24" name="Freeform 249">
              <a:extLst>
                <a:ext uri="{FF2B5EF4-FFF2-40B4-BE49-F238E27FC236}">
                  <a16:creationId xmlns:a16="http://schemas.microsoft.com/office/drawing/2014/main" xmlns="" id="{C3F6EFB9-872C-45D0-80A1-3EEE4ABC9BE7}"/>
                </a:ext>
              </a:extLst>
            </p:cNvPr>
            <p:cNvSpPr>
              <a:spLocks/>
            </p:cNvSpPr>
            <p:nvPr/>
          </p:nvSpPr>
          <p:spPr bwMode="auto">
            <a:xfrm>
              <a:off x="3619" y="1813"/>
              <a:ext cx="1" cy="8"/>
            </a:xfrm>
            <a:custGeom>
              <a:avLst/>
              <a:gdLst>
                <a:gd name="T0" fmla="*/ 0 w 1"/>
                <a:gd name="T1" fmla="*/ 0 h 8"/>
                <a:gd name="T2" fmla="*/ 1 w 1"/>
                <a:gd name="T3" fmla="*/ 0 h 8"/>
                <a:gd name="T4" fmla="*/ 0 w 1"/>
                <a:gd name="T5" fmla="*/ 8 h 8"/>
                <a:gd name="T6" fmla="*/ 1 w 1"/>
                <a:gd name="T7" fmla="*/ 8 h 8"/>
                <a:gd name="T8" fmla="*/ 0 w 1"/>
                <a:gd name="T9" fmla="*/ 0 h 8"/>
              </a:gdLst>
              <a:ahLst/>
              <a:cxnLst>
                <a:cxn ang="0">
                  <a:pos x="T0" y="T1"/>
                </a:cxn>
                <a:cxn ang="0">
                  <a:pos x="T2" y="T3"/>
                </a:cxn>
                <a:cxn ang="0">
                  <a:pos x="T4" y="T5"/>
                </a:cxn>
                <a:cxn ang="0">
                  <a:pos x="T6" y="T7"/>
                </a:cxn>
                <a:cxn ang="0">
                  <a:pos x="T8" y="T9"/>
                </a:cxn>
              </a:cxnLst>
              <a:rect l="0" t="0" r="r" b="b"/>
              <a:pathLst>
                <a:path w="1" h="8">
                  <a:moveTo>
                    <a:pt x="0" y="0"/>
                  </a:moveTo>
                  <a:lnTo>
                    <a:pt x="1" y="0"/>
                  </a:lnTo>
                  <a:lnTo>
                    <a:pt x="0" y="8"/>
                  </a:lnTo>
                  <a:lnTo>
                    <a:pt x="1"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25" name="Freeform 250">
              <a:extLst>
                <a:ext uri="{FF2B5EF4-FFF2-40B4-BE49-F238E27FC236}">
                  <a16:creationId xmlns:a16="http://schemas.microsoft.com/office/drawing/2014/main" xmlns="" id="{36E4D998-7B23-454E-8543-7C45399B6FE5}"/>
                </a:ext>
              </a:extLst>
            </p:cNvPr>
            <p:cNvSpPr>
              <a:spLocks/>
            </p:cNvSpPr>
            <p:nvPr/>
          </p:nvSpPr>
          <p:spPr bwMode="auto">
            <a:xfrm>
              <a:off x="3619" y="1839"/>
              <a:ext cx="27" cy="26"/>
            </a:xfrm>
            <a:custGeom>
              <a:avLst/>
              <a:gdLst>
                <a:gd name="T0" fmla="*/ 27 w 27"/>
                <a:gd name="T1" fmla="*/ 1 h 26"/>
                <a:gd name="T2" fmla="*/ 26 w 27"/>
                <a:gd name="T3" fmla="*/ 6 h 26"/>
                <a:gd name="T4" fmla="*/ 24 w 27"/>
                <a:gd name="T5" fmla="*/ 10 h 26"/>
                <a:gd name="T6" fmla="*/ 22 w 27"/>
                <a:gd name="T7" fmla="*/ 15 h 26"/>
                <a:gd name="T8" fmla="*/ 19 w 27"/>
                <a:gd name="T9" fmla="*/ 18 h 26"/>
                <a:gd name="T10" fmla="*/ 15 w 27"/>
                <a:gd name="T11" fmla="*/ 22 h 26"/>
                <a:gd name="T12" fmla="*/ 11 w 27"/>
                <a:gd name="T13" fmla="*/ 24 h 26"/>
                <a:gd name="T14" fmla="*/ 6 w 27"/>
                <a:gd name="T15" fmla="*/ 26 h 26"/>
                <a:gd name="T16" fmla="*/ 1 w 27"/>
                <a:gd name="T17" fmla="*/ 26 h 26"/>
                <a:gd name="T18" fmla="*/ 0 w 27"/>
                <a:gd name="T19" fmla="*/ 18 h 26"/>
                <a:gd name="T20" fmla="*/ 4 w 27"/>
                <a:gd name="T21" fmla="*/ 18 h 26"/>
                <a:gd name="T22" fmla="*/ 8 w 27"/>
                <a:gd name="T23" fmla="*/ 17 h 26"/>
                <a:gd name="T24" fmla="*/ 10 w 27"/>
                <a:gd name="T25" fmla="*/ 15 h 26"/>
                <a:gd name="T26" fmla="*/ 13 w 27"/>
                <a:gd name="T27" fmla="*/ 13 h 26"/>
                <a:gd name="T28" fmla="*/ 16 w 27"/>
                <a:gd name="T29" fmla="*/ 10 h 26"/>
                <a:gd name="T30" fmla="*/ 17 w 27"/>
                <a:gd name="T31" fmla="*/ 7 h 26"/>
                <a:gd name="T32" fmla="*/ 18 w 27"/>
                <a:gd name="T33" fmla="*/ 4 h 26"/>
                <a:gd name="T34" fmla="*/ 19 w 27"/>
                <a:gd name="T35" fmla="*/ 0 h 26"/>
                <a:gd name="T36" fmla="*/ 27 w 27"/>
                <a:gd name="T37"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6">
                  <a:moveTo>
                    <a:pt x="27" y="1"/>
                  </a:moveTo>
                  <a:lnTo>
                    <a:pt x="26" y="6"/>
                  </a:lnTo>
                  <a:lnTo>
                    <a:pt x="24" y="10"/>
                  </a:lnTo>
                  <a:lnTo>
                    <a:pt x="22" y="15"/>
                  </a:lnTo>
                  <a:lnTo>
                    <a:pt x="19" y="18"/>
                  </a:lnTo>
                  <a:lnTo>
                    <a:pt x="15" y="22"/>
                  </a:lnTo>
                  <a:lnTo>
                    <a:pt x="11" y="24"/>
                  </a:lnTo>
                  <a:lnTo>
                    <a:pt x="6" y="26"/>
                  </a:lnTo>
                  <a:lnTo>
                    <a:pt x="1" y="26"/>
                  </a:lnTo>
                  <a:lnTo>
                    <a:pt x="0" y="18"/>
                  </a:lnTo>
                  <a:lnTo>
                    <a:pt x="4" y="18"/>
                  </a:lnTo>
                  <a:lnTo>
                    <a:pt x="8" y="17"/>
                  </a:lnTo>
                  <a:lnTo>
                    <a:pt x="10" y="15"/>
                  </a:lnTo>
                  <a:lnTo>
                    <a:pt x="13" y="13"/>
                  </a:lnTo>
                  <a:lnTo>
                    <a:pt x="16" y="10"/>
                  </a:lnTo>
                  <a:lnTo>
                    <a:pt x="17" y="7"/>
                  </a:lnTo>
                  <a:lnTo>
                    <a:pt x="18" y="4"/>
                  </a:lnTo>
                  <a:lnTo>
                    <a:pt x="19" y="0"/>
                  </a:lnTo>
                  <a:lnTo>
                    <a:pt x="2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26" name="Freeform 251">
              <a:extLst>
                <a:ext uri="{FF2B5EF4-FFF2-40B4-BE49-F238E27FC236}">
                  <a16:creationId xmlns:a16="http://schemas.microsoft.com/office/drawing/2014/main" xmlns="" id="{C0380EE7-979E-467D-A472-7FB23A697D84}"/>
                </a:ext>
              </a:extLst>
            </p:cNvPr>
            <p:cNvSpPr>
              <a:spLocks/>
            </p:cNvSpPr>
            <p:nvPr/>
          </p:nvSpPr>
          <p:spPr bwMode="auto">
            <a:xfrm>
              <a:off x="3638" y="1839"/>
              <a:ext cx="8" cy="1"/>
            </a:xfrm>
            <a:custGeom>
              <a:avLst/>
              <a:gdLst>
                <a:gd name="T0" fmla="*/ 8 w 8"/>
                <a:gd name="T1" fmla="*/ 0 h 1"/>
                <a:gd name="T2" fmla="*/ 8 w 8"/>
                <a:gd name="T3" fmla="*/ 1 h 1"/>
                <a:gd name="T4" fmla="*/ 0 w 8"/>
                <a:gd name="T5" fmla="*/ 0 h 1"/>
                <a:gd name="T6" fmla="*/ 0 w 8"/>
                <a:gd name="T7" fmla="*/ 1 h 1"/>
                <a:gd name="T8" fmla="*/ 8 w 8"/>
                <a:gd name="T9" fmla="*/ 0 h 1"/>
              </a:gdLst>
              <a:ahLst/>
              <a:cxnLst>
                <a:cxn ang="0">
                  <a:pos x="T0" y="T1"/>
                </a:cxn>
                <a:cxn ang="0">
                  <a:pos x="T2" y="T3"/>
                </a:cxn>
                <a:cxn ang="0">
                  <a:pos x="T4" y="T5"/>
                </a:cxn>
                <a:cxn ang="0">
                  <a:pos x="T6" y="T7"/>
                </a:cxn>
                <a:cxn ang="0">
                  <a:pos x="T8" y="T9"/>
                </a:cxn>
              </a:cxnLst>
              <a:rect l="0" t="0" r="r" b="b"/>
              <a:pathLst>
                <a:path w="8" h="1">
                  <a:moveTo>
                    <a:pt x="8" y="0"/>
                  </a:moveTo>
                  <a:lnTo>
                    <a:pt x="8" y="1"/>
                  </a:lnTo>
                  <a:lnTo>
                    <a:pt x="0" y="0"/>
                  </a:lnTo>
                  <a:lnTo>
                    <a:pt x="0" y="1"/>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27" name="Freeform 252">
              <a:extLst>
                <a:ext uri="{FF2B5EF4-FFF2-40B4-BE49-F238E27FC236}">
                  <a16:creationId xmlns:a16="http://schemas.microsoft.com/office/drawing/2014/main" xmlns="" id="{D7CA8B38-908B-4286-9054-17D1C788A7C2}"/>
                </a:ext>
              </a:extLst>
            </p:cNvPr>
            <p:cNvSpPr>
              <a:spLocks/>
            </p:cNvSpPr>
            <p:nvPr/>
          </p:nvSpPr>
          <p:spPr bwMode="auto">
            <a:xfrm>
              <a:off x="3594" y="1839"/>
              <a:ext cx="26" cy="26"/>
            </a:xfrm>
            <a:custGeom>
              <a:avLst/>
              <a:gdLst>
                <a:gd name="T0" fmla="*/ 25 w 26"/>
                <a:gd name="T1" fmla="*/ 26 h 26"/>
                <a:gd name="T2" fmla="*/ 20 w 26"/>
                <a:gd name="T3" fmla="*/ 26 h 26"/>
                <a:gd name="T4" fmla="*/ 15 w 26"/>
                <a:gd name="T5" fmla="*/ 24 h 26"/>
                <a:gd name="T6" fmla="*/ 11 w 26"/>
                <a:gd name="T7" fmla="*/ 22 h 26"/>
                <a:gd name="T8" fmla="*/ 7 w 26"/>
                <a:gd name="T9" fmla="*/ 19 h 26"/>
                <a:gd name="T10" fmla="*/ 4 w 26"/>
                <a:gd name="T11" fmla="*/ 15 h 26"/>
                <a:gd name="T12" fmla="*/ 2 w 26"/>
                <a:gd name="T13" fmla="*/ 10 h 26"/>
                <a:gd name="T14" fmla="*/ 0 w 26"/>
                <a:gd name="T15" fmla="*/ 6 h 26"/>
                <a:gd name="T16" fmla="*/ 0 w 26"/>
                <a:gd name="T17" fmla="*/ 1 h 26"/>
                <a:gd name="T18" fmla="*/ 7 w 26"/>
                <a:gd name="T19" fmla="*/ 0 h 26"/>
                <a:gd name="T20" fmla="*/ 8 w 26"/>
                <a:gd name="T21" fmla="*/ 4 h 26"/>
                <a:gd name="T22" fmla="*/ 9 w 26"/>
                <a:gd name="T23" fmla="*/ 7 h 26"/>
                <a:gd name="T24" fmla="*/ 11 w 26"/>
                <a:gd name="T25" fmla="*/ 10 h 26"/>
                <a:gd name="T26" fmla="*/ 13 w 26"/>
                <a:gd name="T27" fmla="*/ 13 h 26"/>
                <a:gd name="T28" fmla="*/ 16 w 26"/>
                <a:gd name="T29" fmla="*/ 15 h 26"/>
                <a:gd name="T30" fmla="*/ 19 w 26"/>
                <a:gd name="T31" fmla="*/ 17 h 26"/>
                <a:gd name="T32" fmla="*/ 22 w 26"/>
                <a:gd name="T33" fmla="*/ 18 h 26"/>
                <a:gd name="T34" fmla="*/ 26 w 26"/>
                <a:gd name="T35" fmla="*/ 18 h 26"/>
                <a:gd name="T36" fmla="*/ 25 w 26"/>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5" y="26"/>
                  </a:moveTo>
                  <a:lnTo>
                    <a:pt x="20" y="26"/>
                  </a:lnTo>
                  <a:lnTo>
                    <a:pt x="15" y="24"/>
                  </a:lnTo>
                  <a:lnTo>
                    <a:pt x="11" y="22"/>
                  </a:lnTo>
                  <a:lnTo>
                    <a:pt x="7" y="19"/>
                  </a:lnTo>
                  <a:lnTo>
                    <a:pt x="4" y="15"/>
                  </a:lnTo>
                  <a:lnTo>
                    <a:pt x="2" y="10"/>
                  </a:lnTo>
                  <a:lnTo>
                    <a:pt x="0" y="6"/>
                  </a:lnTo>
                  <a:lnTo>
                    <a:pt x="0" y="1"/>
                  </a:lnTo>
                  <a:lnTo>
                    <a:pt x="7" y="0"/>
                  </a:lnTo>
                  <a:lnTo>
                    <a:pt x="8" y="4"/>
                  </a:lnTo>
                  <a:lnTo>
                    <a:pt x="9" y="7"/>
                  </a:lnTo>
                  <a:lnTo>
                    <a:pt x="11" y="10"/>
                  </a:lnTo>
                  <a:lnTo>
                    <a:pt x="13" y="13"/>
                  </a:lnTo>
                  <a:lnTo>
                    <a:pt x="16" y="15"/>
                  </a:lnTo>
                  <a:lnTo>
                    <a:pt x="19" y="17"/>
                  </a:lnTo>
                  <a:lnTo>
                    <a:pt x="22" y="18"/>
                  </a:lnTo>
                  <a:lnTo>
                    <a:pt x="26" y="18"/>
                  </a:lnTo>
                  <a:lnTo>
                    <a:pt x="25"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28" name="Freeform 253">
              <a:extLst>
                <a:ext uri="{FF2B5EF4-FFF2-40B4-BE49-F238E27FC236}">
                  <a16:creationId xmlns:a16="http://schemas.microsoft.com/office/drawing/2014/main" xmlns="" id="{BF8832F0-5839-4F8A-BF4E-FD4871425215}"/>
                </a:ext>
              </a:extLst>
            </p:cNvPr>
            <p:cNvSpPr>
              <a:spLocks/>
            </p:cNvSpPr>
            <p:nvPr/>
          </p:nvSpPr>
          <p:spPr bwMode="auto">
            <a:xfrm>
              <a:off x="3619" y="1857"/>
              <a:ext cx="1" cy="8"/>
            </a:xfrm>
            <a:custGeom>
              <a:avLst/>
              <a:gdLst>
                <a:gd name="T0" fmla="*/ 1 w 1"/>
                <a:gd name="T1" fmla="*/ 8 h 8"/>
                <a:gd name="T2" fmla="*/ 0 w 1"/>
                <a:gd name="T3" fmla="*/ 8 h 8"/>
                <a:gd name="T4" fmla="*/ 1 w 1"/>
                <a:gd name="T5" fmla="*/ 0 h 8"/>
                <a:gd name="T6" fmla="*/ 0 w 1"/>
                <a:gd name="T7" fmla="*/ 0 h 8"/>
                <a:gd name="T8" fmla="*/ 1 w 1"/>
                <a:gd name="T9" fmla="*/ 8 h 8"/>
              </a:gdLst>
              <a:ahLst/>
              <a:cxnLst>
                <a:cxn ang="0">
                  <a:pos x="T0" y="T1"/>
                </a:cxn>
                <a:cxn ang="0">
                  <a:pos x="T2" y="T3"/>
                </a:cxn>
                <a:cxn ang="0">
                  <a:pos x="T4" y="T5"/>
                </a:cxn>
                <a:cxn ang="0">
                  <a:pos x="T6" y="T7"/>
                </a:cxn>
                <a:cxn ang="0">
                  <a:pos x="T8" y="T9"/>
                </a:cxn>
              </a:cxnLst>
              <a:rect l="0" t="0" r="r" b="b"/>
              <a:pathLst>
                <a:path w="1" h="8">
                  <a:moveTo>
                    <a:pt x="1" y="8"/>
                  </a:moveTo>
                  <a:lnTo>
                    <a:pt x="0" y="8"/>
                  </a:lnTo>
                  <a:lnTo>
                    <a:pt x="1" y="0"/>
                  </a:lnTo>
                  <a:lnTo>
                    <a:pt x="0" y="0"/>
                  </a:lnTo>
                  <a:lnTo>
                    <a:pt x="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29" name="Freeform 254">
              <a:extLst>
                <a:ext uri="{FF2B5EF4-FFF2-40B4-BE49-F238E27FC236}">
                  <a16:creationId xmlns:a16="http://schemas.microsoft.com/office/drawing/2014/main" xmlns="" id="{D53F17A5-EC44-4E5A-B511-6B2BDF0D50DD}"/>
                </a:ext>
              </a:extLst>
            </p:cNvPr>
            <p:cNvSpPr>
              <a:spLocks/>
            </p:cNvSpPr>
            <p:nvPr/>
          </p:nvSpPr>
          <p:spPr bwMode="auto">
            <a:xfrm>
              <a:off x="3594" y="1839"/>
              <a:ext cx="7" cy="1"/>
            </a:xfrm>
            <a:custGeom>
              <a:avLst/>
              <a:gdLst>
                <a:gd name="T0" fmla="*/ 0 w 7"/>
                <a:gd name="T1" fmla="*/ 1 h 1"/>
                <a:gd name="T2" fmla="*/ 0 w 7"/>
                <a:gd name="T3" fmla="*/ 0 h 1"/>
                <a:gd name="T4" fmla="*/ 7 w 7"/>
                <a:gd name="T5" fmla="*/ 1 h 1"/>
                <a:gd name="T6" fmla="*/ 7 w 7"/>
                <a:gd name="T7" fmla="*/ 0 h 1"/>
                <a:gd name="T8" fmla="*/ 0 w 7"/>
                <a:gd name="T9" fmla="*/ 1 h 1"/>
              </a:gdLst>
              <a:ahLst/>
              <a:cxnLst>
                <a:cxn ang="0">
                  <a:pos x="T0" y="T1"/>
                </a:cxn>
                <a:cxn ang="0">
                  <a:pos x="T2" y="T3"/>
                </a:cxn>
                <a:cxn ang="0">
                  <a:pos x="T4" y="T5"/>
                </a:cxn>
                <a:cxn ang="0">
                  <a:pos x="T6" y="T7"/>
                </a:cxn>
                <a:cxn ang="0">
                  <a:pos x="T8" y="T9"/>
                </a:cxn>
              </a:cxnLst>
              <a:rect l="0" t="0" r="r" b="b"/>
              <a:pathLst>
                <a:path w="7" h="1">
                  <a:moveTo>
                    <a:pt x="0" y="1"/>
                  </a:moveTo>
                  <a:lnTo>
                    <a:pt x="0" y="0"/>
                  </a:lnTo>
                  <a:lnTo>
                    <a:pt x="7" y="1"/>
                  </a:lnTo>
                  <a:lnTo>
                    <a:pt x="7"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30" name="Rectangle 255">
              <a:extLst>
                <a:ext uri="{FF2B5EF4-FFF2-40B4-BE49-F238E27FC236}">
                  <a16:creationId xmlns:a16="http://schemas.microsoft.com/office/drawing/2014/main" xmlns="" id="{5D1204E0-835A-4321-8623-BD82312875DA}"/>
                </a:ext>
              </a:extLst>
            </p:cNvPr>
            <p:cNvSpPr>
              <a:spLocks noChangeArrowheads="1"/>
            </p:cNvSpPr>
            <p:nvPr/>
          </p:nvSpPr>
          <p:spPr bwMode="auto">
            <a:xfrm>
              <a:off x="3618" y="1708"/>
              <a:ext cx="8" cy="10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31" name="Freeform 256">
              <a:extLst>
                <a:ext uri="{FF2B5EF4-FFF2-40B4-BE49-F238E27FC236}">
                  <a16:creationId xmlns:a16="http://schemas.microsoft.com/office/drawing/2014/main" xmlns="" id="{8231C9CD-DB5B-4DE4-94A2-BF4C0B0D77F2}"/>
                </a:ext>
              </a:extLst>
            </p:cNvPr>
            <p:cNvSpPr>
              <a:spLocks/>
            </p:cNvSpPr>
            <p:nvPr/>
          </p:nvSpPr>
          <p:spPr bwMode="auto">
            <a:xfrm>
              <a:off x="3582" y="2182"/>
              <a:ext cx="26" cy="27"/>
            </a:xfrm>
            <a:custGeom>
              <a:avLst/>
              <a:gdLst>
                <a:gd name="T0" fmla="*/ 0 w 26"/>
                <a:gd name="T1" fmla="*/ 26 h 27"/>
                <a:gd name="T2" fmla="*/ 0 w 26"/>
                <a:gd name="T3" fmla="*/ 21 h 27"/>
                <a:gd name="T4" fmla="*/ 2 w 26"/>
                <a:gd name="T5" fmla="*/ 16 h 27"/>
                <a:gd name="T6" fmla="*/ 4 w 26"/>
                <a:gd name="T7" fmla="*/ 11 h 27"/>
                <a:gd name="T8" fmla="*/ 7 w 26"/>
                <a:gd name="T9" fmla="*/ 8 h 27"/>
                <a:gd name="T10" fmla="*/ 11 w 26"/>
                <a:gd name="T11" fmla="*/ 5 h 27"/>
                <a:gd name="T12" fmla="*/ 15 w 26"/>
                <a:gd name="T13" fmla="*/ 2 h 27"/>
                <a:gd name="T14" fmla="*/ 20 w 26"/>
                <a:gd name="T15" fmla="*/ 1 h 27"/>
                <a:gd name="T16" fmla="*/ 25 w 26"/>
                <a:gd name="T17" fmla="*/ 0 h 27"/>
                <a:gd name="T18" fmla="*/ 26 w 26"/>
                <a:gd name="T19" fmla="*/ 8 h 27"/>
                <a:gd name="T20" fmla="*/ 22 w 26"/>
                <a:gd name="T21" fmla="*/ 9 h 27"/>
                <a:gd name="T22" fmla="*/ 19 w 26"/>
                <a:gd name="T23" fmla="*/ 10 h 27"/>
                <a:gd name="T24" fmla="*/ 15 w 26"/>
                <a:gd name="T25" fmla="*/ 11 h 27"/>
                <a:gd name="T26" fmla="*/ 13 w 26"/>
                <a:gd name="T27" fmla="*/ 14 h 27"/>
                <a:gd name="T28" fmla="*/ 10 w 26"/>
                <a:gd name="T29" fmla="*/ 16 h 27"/>
                <a:gd name="T30" fmla="*/ 9 w 26"/>
                <a:gd name="T31" fmla="*/ 19 h 27"/>
                <a:gd name="T32" fmla="*/ 8 w 26"/>
                <a:gd name="T33" fmla="*/ 23 h 27"/>
                <a:gd name="T34" fmla="*/ 7 w 26"/>
                <a:gd name="T35" fmla="*/ 27 h 27"/>
                <a:gd name="T36" fmla="*/ 0 w 26"/>
                <a:gd name="T3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7">
                  <a:moveTo>
                    <a:pt x="0" y="26"/>
                  </a:moveTo>
                  <a:lnTo>
                    <a:pt x="0" y="21"/>
                  </a:lnTo>
                  <a:lnTo>
                    <a:pt x="2" y="16"/>
                  </a:lnTo>
                  <a:lnTo>
                    <a:pt x="4" y="11"/>
                  </a:lnTo>
                  <a:lnTo>
                    <a:pt x="7" y="8"/>
                  </a:lnTo>
                  <a:lnTo>
                    <a:pt x="11" y="5"/>
                  </a:lnTo>
                  <a:lnTo>
                    <a:pt x="15" y="2"/>
                  </a:lnTo>
                  <a:lnTo>
                    <a:pt x="20" y="1"/>
                  </a:lnTo>
                  <a:lnTo>
                    <a:pt x="25" y="0"/>
                  </a:lnTo>
                  <a:lnTo>
                    <a:pt x="26" y="8"/>
                  </a:lnTo>
                  <a:lnTo>
                    <a:pt x="22" y="9"/>
                  </a:lnTo>
                  <a:lnTo>
                    <a:pt x="19" y="10"/>
                  </a:lnTo>
                  <a:lnTo>
                    <a:pt x="15" y="11"/>
                  </a:lnTo>
                  <a:lnTo>
                    <a:pt x="13" y="14"/>
                  </a:lnTo>
                  <a:lnTo>
                    <a:pt x="10" y="16"/>
                  </a:lnTo>
                  <a:lnTo>
                    <a:pt x="9" y="19"/>
                  </a:lnTo>
                  <a:lnTo>
                    <a:pt x="8" y="23"/>
                  </a:lnTo>
                  <a:lnTo>
                    <a:pt x="7" y="27"/>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32" name="Freeform 257">
              <a:extLst>
                <a:ext uri="{FF2B5EF4-FFF2-40B4-BE49-F238E27FC236}">
                  <a16:creationId xmlns:a16="http://schemas.microsoft.com/office/drawing/2014/main" xmlns="" id="{E64124E5-21B2-4D1B-BF49-434AA6EFED15}"/>
                </a:ext>
              </a:extLst>
            </p:cNvPr>
            <p:cNvSpPr>
              <a:spLocks/>
            </p:cNvSpPr>
            <p:nvPr/>
          </p:nvSpPr>
          <p:spPr bwMode="auto">
            <a:xfrm>
              <a:off x="3607" y="2182"/>
              <a:ext cx="27" cy="27"/>
            </a:xfrm>
            <a:custGeom>
              <a:avLst/>
              <a:gdLst>
                <a:gd name="T0" fmla="*/ 1 w 27"/>
                <a:gd name="T1" fmla="*/ 0 h 27"/>
                <a:gd name="T2" fmla="*/ 6 w 27"/>
                <a:gd name="T3" fmla="*/ 1 h 27"/>
                <a:gd name="T4" fmla="*/ 11 w 27"/>
                <a:gd name="T5" fmla="*/ 2 h 27"/>
                <a:gd name="T6" fmla="*/ 15 w 27"/>
                <a:gd name="T7" fmla="*/ 5 h 27"/>
                <a:gd name="T8" fmla="*/ 19 w 27"/>
                <a:gd name="T9" fmla="*/ 8 h 27"/>
                <a:gd name="T10" fmla="*/ 22 w 27"/>
                <a:gd name="T11" fmla="*/ 12 h 27"/>
                <a:gd name="T12" fmla="*/ 24 w 27"/>
                <a:gd name="T13" fmla="*/ 16 h 27"/>
                <a:gd name="T14" fmla="*/ 26 w 27"/>
                <a:gd name="T15" fmla="*/ 21 h 27"/>
                <a:gd name="T16" fmla="*/ 27 w 27"/>
                <a:gd name="T17" fmla="*/ 26 h 27"/>
                <a:gd name="T18" fmla="*/ 19 w 27"/>
                <a:gd name="T19" fmla="*/ 27 h 27"/>
                <a:gd name="T20" fmla="*/ 18 w 27"/>
                <a:gd name="T21" fmla="*/ 23 h 27"/>
                <a:gd name="T22" fmla="*/ 17 w 27"/>
                <a:gd name="T23" fmla="*/ 19 h 27"/>
                <a:gd name="T24" fmla="*/ 15 w 27"/>
                <a:gd name="T25" fmla="*/ 16 h 27"/>
                <a:gd name="T26" fmla="*/ 13 w 27"/>
                <a:gd name="T27" fmla="*/ 13 h 27"/>
                <a:gd name="T28" fmla="*/ 10 w 27"/>
                <a:gd name="T29" fmla="*/ 11 h 27"/>
                <a:gd name="T30" fmla="*/ 8 w 27"/>
                <a:gd name="T31" fmla="*/ 10 h 27"/>
                <a:gd name="T32" fmla="*/ 4 w 27"/>
                <a:gd name="T33" fmla="*/ 9 h 27"/>
                <a:gd name="T34" fmla="*/ 0 w 27"/>
                <a:gd name="T35" fmla="*/ 8 h 27"/>
                <a:gd name="T36" fmla="*/ 1 w 27"/>
                <a:gd name="T3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7">
                  <a:moveTo>
                    <a:pt x="1" y="0"/>
                  </a:moveTo>
                  <a:lnTo>
                    <a:pt x="6" y="1"/>
                  </a:lnTo>
                  <a:lnTo>
                    <a:pt x="11" y="2"/>
                  </a:lnTo>
                  <a:lnTo>
                    <a:pt x="15" y="5"/>
                  </a:lnTo>
                  <a:lnTo>
                    <a:pt x="19" y="8"/>
                  </a:lnTo>
                  <a:lnTo>
                    <a:pt x="22" y="12"/>
                  </a:lnTo>
                  <a:lnTo>
                    <a:pt x="24" y="16"/>
                  </a:lnTo>
                  <a:lnTo>
                    <a:pt x="26" y="21"/>
                  </a:lnTo>
                  <a:lnTo>
                    <a:pt x="27" y="26"/>
                  </a:lnTo>
                  <a:lnTo>
                    <a:pt x="19" y="27"/>
                  </a:lnTo>
                  <a:lnTo>
                    <a:pt x="18" y="23"/>
                  </a:lnTo>
                  <a:lnTo>
                    <a:pt x="17" y="19"/>
                  </a:lnTo>
                  <a:lnTo>
                    <a:pt x="15" y="16"/>
                  </a:lnTo>
                  <a:lnTo>
                    <a:pt x="13" y="13"/>
                  </a:lnTo>
                  <a:lnTo>
                    <a:pt x="10" y="11"/>
                  </a:lnTo>
                  <a:lnTo>
                    <a:pt x="8" y="10"/>
                  </a:lnTo>
                  <a:lnTo>
                    <a:pt x="4" y="9"/>
                  </a:lnTo>
                  <a:lnTo>
                    <a:pt x="0" y="8"/>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33" name="Freeform 258">
              <a:extLst>
                <a:ext uri="{FF2B5EF4-FFF2-40B4-BE49-F238E27FC236}">
                  <a16:creationId xmlns:a16="http://schemas.microsoft.com/office/drawing/2014/main" xmlns="" id="{20951267-8AE1-4AC8-AD57-4F9FE90E2F4D}"/>
                </a:ext>
              </a:extLst>
            </p:cNvPr>
            <p:cNvSpPr>
              <a:spLocks/>
            </p:cNvSpPr>
            <p:nvPr/>
          </p:nvSpPr>
          <p:spPr bwMode="auto">
            <a:xfrm>
              <a:off x="3607" y="2182"/>
              <a:ext cx="1" cy="8"/>
            </a:xfrm>
            <a:custGeom>
              <a:avLst/>
              <a:gdLst>
                <a:gd name="T0" fmla="*/ 0 w 1"/>
                <a:gd name="T1" fmla="*/ 0 h 8"/>
                <a:gd name="T2" fmla="*/ 1 w 1"/>
                <a:gd name="T3" fmla="*/ 0 h 8"/>
                <a:gd name="T4" fmla="*/ 0 w 1"/>
                <a:gd name="T5" fmla="*/ 8 h 8"/>
                <a:gd name="T6" fmla="*/ 1 w 1"/>
                <a:gd name="T7" fmla="*/ 8 h 8"/>
                <a:gd name="T8" fmla="*/ 0 w 1"/>
                <a:gd name="T9" fmla="*/ 0 h 8"/>
              </a:gdLst>
              <a:ahLst/>
              <a:cxnLst>
                <a:cxn ang="0">
                  <a:pos x="T0" y="T1"/>
                </a:cxn>
                <a:cxn ang="0">
                  <a:pos x="T2" y="T3"/>
                </a:cxn>
                <a:cxn ang="0">
                  <a:pos x="T4" y="T5"/>
                </a:cxn>
                <a:cxn ang="0">
                  <a:pos x="T6" y="T7"/>
                </a:cxn>
                <a:cxn ang="0">
                  <a:pos x="T8" y="T9"/>
                </a:cxn>
              </a:cxnLst>
              <a:rect l="0" t="0" r="r" b="b"/>
              <a:pathLst>
                <a:path w="1" h="8">
                  <a:moveTo>
                    <a:pt x="0" y="0"/>
                  </a:moveTo>
                  <a:lnTo>
                    <a:pt x="1" y="0"/>
                  </a:lnTo>
                  <a:lnTo>
                    <a:pt x="0" y="8"/>
                  </a:lnTo>
                  <a:lnTo>
                    <a:pt x="1"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34" name="Freeform 259">
              <a:extLst>
                <a:ext uri="{FF2B5EF4-FFF2-40B4-BE49-F238E27FC236}">
                  <a16:creationId xmlns:a16="http://schemas.microsoft.com/office/drawing/2014/main" xmlns="" id="{FC7EACCD-0753-4D4F-A5B8-51D9B223915F}"/>
                </a:ext>
              </a:extLst>
            </p:cNvPr>
            <p:cNvSpPr>
              <a:spLocks/>
            </p:cNvSpPr>
            <p:nvPr/>
          </p:nvSpPr>
          <p:spPr bwMode="auto">
            <a:xfrm>
              <a:off x="3607" y="2208"/>
              <a:ext cx="27" cy="26"/>
            </a:xfrm>
            <a:custGeom>
              <a:avLst/>
              <a:gdLst>
                <a:gd name="T0" fmla="*/ 27 w 27"/>
                <a:gd name="T1" fmla="*/ 1 h 26"/>
                <a:gd name="T2" fmla="*/ 26 w 27"/>
                <a:gd name="T3" fmla="*/ 6 h 26"/>
                <a:gd name="T4" fmla="*/ 24 w 27"/>
                <a:gd name="T5" fmla="*/ 10 h 26"/>
                <a:gd name="T6" fmla="*/ 22 w 27"/>
                <a:gd name="T7" fmla="*/ 15 h 26"/>
                <a:gd name="T8" fmla="*/ 19 w 27"/>
                <a:gd name="T9" fmla="*/ 18 h 26"/>
                <a:gd name="T10" fmla="*/ 15 w 27"/>
                <a:gd name="T11" fmla="*/ 22 h 26"/>
                <a:gd name="T12" fmla="*/ 11 w 27"/>
                <a:gd name="T13" fmla="*/ 24 h 26"/>
                <a:gd name="T14" fmla="*/ 6 w 27"/>
                <a:gd name="T15" fmla="*/ 26 h 26"/>
                <a:gd name="T16" fmla="*/ 1 w 27"/>
                <a:gd name="T17" fmla="*/ 26 h 26"/>
                <a:gd name="T18" fmla="*/ 0 w 27"/>
                <a:gd name="T19" fmla="*/ 18 h 26"/>
                <a:gd name="T20" fmla="*/ 4 w 27"/>
                <a:gd name="T21" fmla="*/ 18 h 26"/>
                <a:gd name="T22" fmla="*/ 8 w 27"/>
                <a:gd name="T23" fmla="*/ 17 h 26"/>
                <a:gd name="T24" fmla="*/ 10 w 27"/>
                <a:gd name="T25" fmla="*/ 15 h 26"/>
                <a:gd name="T26" fmla="*/ 13 w 27"/>
                <a:gd name="T27" fmla="*/ 13 h 26"/>
                <a:gd name="T28" fmla="*/ 16 w 27"/>
                <a:gd name="T29" fmla="*/ 10 h 26"/>
                <a:gd name="T30" fmla="*/ 17 w 27"/>
                <a:gd name="T31" fmla="*/ 7 h 26"/>
                <a:gd name="T32" fmla="*/ 18 w 27"/>
                <a:gd name="T33" fmla="*/ 4 h 26"/>
                <a:gd name="T34" fmla="*/ 19 w 27"/>
                <a:gd name="T35" fmla="*/ 0 h 26"/>
                <a:gd name="T36" fmla="*/ 27 w 27"/>
                <a:gd name="T37"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6">
                  <a:moveTo>
                    <a:pt x="27" y="1"/>
                  </a:moveTo>
                  <a:lnTo>
                    <a:pt x="26" y="6"/>
                  </a:lnTo>
                  <a:lnTo>
                    <a:pt x="24" y="10"/>
                  </a:lnTo>
                  <a:lnTo>
                    <a:pt x="22" y="15"/>
                  </a:lnTo>
                  <a:lnTo>
                    <a:pt x="19" y="18"/>
                  </a:lnTo>
                  <a:lnTo>
                    <a:pt x="15" y="22"/>
                  </a:lnTo>
                  <a:lnTo>
                    <a:pt x="11" y="24"/>
                  </a:lnTo>
                  <a:lnTo>
                    <a:pt x="6" y="26"/>
                  </a:lnTo>
                  <a:lnTo>
                    <a:pt x="1" y="26"/>
                  </a:lnTo>
                  <a:lnTo>
                    <a:pt x="0" y="18"/>
                  </a:lnTo>
                  <a:lnTo>
                    <a:pt x="4" y="18"/>
                  </a:lnTo>
                  <a:lnTo>
                    <a:pt x="8" y="17"/>
                  </a:lnTo>
                  <a:lnTo>
                    <a:pt x="10" y="15"/>
                  </a:lnTo>
                  <a:lnTo>
                    <a:pt x="13" y="13"/>
                  </a:lnTo>
                  <a:lnTo>
                    <a:pt x="16" y="10"/>
                  </a:lnTo>
                  <a:lnTo>
                    <a:pt x="17" y="7"/>
                  </a:lnTo>
                  <a:lnTo>
                    <a:pt x="18" y="4"/>
                  </a:lnTo>
                  <a:lnTo>
                    <a:pt x="19" y="0"/>
                  </a:lnTo>
                  <a:lnTo>
                    <a:pt x="2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35" name="Freeform 260">
              <a:extLst>
                <a:ext uri="{FF2B5EF4-FFF2-40B4-BE49-F238E27FC236}">
                  <a16:creationId xmlns:a16="http://schemas.microsoft.com/office/drawing/2014/main" xmlns="" id="{AAB722EE-F6EA-4F7D-B253-2AD80EB97156}"/>
                </a:ext>
              </a:extLst>
            </p:cNvPr>
            <p:cNvSpPr>
              <a:spLocks/>
            </p:cNvSpPr>
            <p:nvPr/>
          </p:nvSpPr>
          <p:spPr bwMode="auto">
            <a:xfrm>
              <a:off x="3626" y="2208"/>
              <a:ext cx="8" cy="1"/>
            </a:xfrm>
            <a:custGeom>
              <a:avLst/>
              <a:gdLst>
                <a:gd name="T0" fmla="*/ 8 w 8"/>
                <a:gd name="T1" fmla="*/ 0 h 1"/>
                <a:gd name="T2" fmla="*/ 8 w 8"/>
                <a:gd name="T3" fmla="*/ 1 h 1"/>
                <a:gd name="T4" fmla="*/ 0 w 8"/>
                <a:gd name="T5" fmla="*/ 0 h 1"/>
                <a:gd name="T6" fmla="*/ 0 w 8"/>
                <a:gd name="T7" fmla="*/ 1 h 1"/>
                <a:gd name="T8" fmla="*/ 8 w 8"/>
                <a:gd name="T9" fmla="*/ 0 h 1"/>
              </a:gdLst>
              <a:ahLst/>
              <a:cxnLst>
                <a:cxn ang="0">
                  <a:pos x="T0" y="T1"/>
                </a:cxn>
                <a:cxn ang="0">
                  <a:pos x="T2" y="T3"/>
                </a:cxn>
                <a:cxn ang="0">
                  <a:pos x="T4" y="T5"/>
                </a:cxn>
                <a:cxn ang="0">
                  <a:pos x="T6" y="T7"/>
                </a:cxn>
                <a:cxn ang="0">
                  <a:pos x="T8" y="T9"/>
                </a:cxn>
              </a:cxnLst>
              <a:rect l="0" t="0" r="r" b="b"/>
              <a:pathLst>
                <a:path w="8" h="1">
                  <a:moveTo>
                    <a:pt x="8" y="0"/>
                  </a:moveTo>
                  <a:lnTo>
                    <a:pt x="8" y="1"/>
                  </a:lnTo>
                  <a:lnTo>
                    <a:pt x="0" y="0"/>
                  </a:lnTo>
                  <a:lnTo>
                    <a:pt x="0" y="1"/>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36" name="Freeform 261">
              <a:extLst>
                <a:ext uri="{FF2B5EF4-FFF2-40B4-BE49-F238E27FC236}">
                  <a16:creationId xmlns:a16="http://schemas.microsoft.com/office/drawing/2014/main" xmlns="" id="{F789594F-FB8A-4FFB-BA15-F08A359E91CF}"/>
                </a:ext>
              </a:extLst>
            </p:cNvPr>
            <p:cNvSpPr>
              <a:spLocks/>
            </p:cNvSpPr>
            <p:nvPr/>
          </p:nvSpPr>
          <p:spPr bwMode="auto">
            <a:xfrm>
              <a:off x="3582" y="2208"/>
              <a:ext cx="26" cy="26"/>
            </a:xfrm>
            <a:custGeom>
              <a:avLst/>
              <a:gdLst>
                <a:gd name="T0" fmla="*/ 25 w 26"/>
                <a:gd name="T1" fmla="*/ 26 h 26"/>
                <a:gd name="T2" fmla="*/ 20 w 26"/>
                <a:gd name="T3" fmla="*/ 26 h 26"/>
                <a:gd name="T4" fmla="*/ 15 w 26"/>
                <a:gd name="T5" fmla="*/ 24 h 26"/>
                <a:gd name="T6" fmla="*/ 11 w 26"/>
                <a:gd name="T7" fmla="*/ 22 h 26"/>
                <a:gd name="T8" fmla="*/ 7 w 26"/>
                <a:gd name="T9" fmla="*/ 19 h 26"/>
                <a:gd name="T10" fmla="*/ 4 w 26"/>
                <a:gd name="T11" fmla="*/ 15 h 26"/>
                <a:gd name="T12" fmla="*/ 2 w 26"/>
                <a:gd name="T13" fmla="*/ 10 h 26"/>
                <a:gd name="T14" fmla="*/ 0 w 26"/>
                <a:gd name="T15" fmla="*/ 6 h 26"/>
                <a:gd name="T16" fmla="*/ 0 w 26"/>
                <a:gd name="T17" fmla="*/ 1 h 26"/>
                <a:gd name="T18" fmla="*/ 7 w 26"/>
                <a:gd name="T19" fmla="*/ 0 h 26"/>
                <a:gd name="T20" fmla="*/ 8 w 26"/>
                <a:gd name="T21" fmla="*/ 4 h 26"/>
                <a:gd name="T22" fmla="*/ 9 w 26"/>
                <a:gd name="T23" fmla="*/ 7 h 26"/>
                <a:gd name="T24" fmla="*/ 11 w 26"/>
                <a:gd name="T25" fmla="*/ 10 h 26"/>
                <a:gd name="T26" fmla="*/ 13 w 26"/>
                <a:gd name="T27" fmla="*/ 13 h 26"/>
                <a:gd name="T28" fmla="*/ 16 w 26"/>
                <a:gd name="T29" fmla="*/ 15 h 26"/>
                <a:gd name="T30" fmla="*/ 19 w 26"/>
                <a:gd name="T31" fmla="*/ 17 h 26"/>
                <a:gd name="T32" fmla="*/ 22 w 26"/>
                <a:gd name="T33" fmla="*/ 18 h 26"/>
                <a:gd name="T34" fmla="*/ 26 w 26"/>
                <a:gd name="T35" fmla="*/ 18 h 26"/>
                <a:gd name="T36" fmla="*/ 25 w 26"/>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5" y="26"/>
                  </a:moveTo>
                  <a:lnTo>
                    <a:pt x="20" y="26"/>
                  </a:lnTo>
                  <a:lnTo>
                    <a:pt x="15" y="24"/>
                  </a:lnTo>
                  <a:lnTo>
                    <a:pt x="11" y="22"/>
                  </a:lnTo>
                  <a:lnTo>
                    <a:pt x="7" y="19"/>
                  </a:lnTo>
                  <a:lnTo>
                    <a:pt x="4" y="15"/>
                  </a:lnTo>
                  <a:lnTo>
                    <a:pt x="2" y="10"/>
                  </a:lnTo>
                  <a:lnTo>
                    <a:pt x="0" y="6"/>
                  </a:lnTo>
                  <a:lnTo>
                    <a:pt x="0" y="1"/>
                  </a:lnTo>
                  <a:lnTo>
                    <a:pt x="7" y="0"/>
                  </a:lnTo>
                  <a:lnTo>
                    <a:pt x="8" y="4"/>
                  </a:lnTo>
                  <a:lnTo>
                    <a:pt x="9" y="7"/>
                  </a:lnTo>
                  <a:lnTo>
                    <a:pt x="11" y="10"/>
                  </a:lnTo>
                  <a:lnTo>
                    <a:pt x="13" y="13"/>
                  </a:lnTo>
                  <a:lnTo>
                    <a:pt x="16" y="15"/>
                  </a:lnTo>
                  <a:lnTo>
                    <a:pt x="19" y="17"/>
                  </a:lnTo>
                  <a:lnTo>
                    <a:pt x="22" y="18"/>
                  </a:lnTo>
                  <a:lnTo>
                    <a:pt x="26" y="18"/>
                  </a:lnTo>
                  <a:lnTo>
                    <a:pt x="25"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37" name="Freeform 262">
              <a:extLst>
                <a:ext uri="{FF2B5EF4-FFF2-40B4-BE49-F238E27FC236}">
                  <a16:creationId xmlns:a16="http://schemas.microsoft.com/office/drawing/2014/main" xmlns="" id="{509AE0B0-7824-4269-9B29-803A91D03960}"/>
                </a:ext>
              </a:extLst>
            </p:cNvPr>
            <p:cNvSpPr>
              <a:spLocks/>
            </p:cNvSpPr>
            <p:nvPr/>
          </p:nvSpPr>
          <p:spPr bwMode="auto">
            <a:xfrm>
              <a:off x="3607" y="2226"/>
              <a:ext cx="1" cy="8"/>
            </a:xfrm>
            <a:custGeom>
              <a:avLst/>
              <a:gdLst>
                <a:gd name="T0" fmla="*/ 1 w 1"/>
                <a:gd name="T1" fmla="*/ 8 h 8"/>
                <a:gd name="T2" fmla="*/ 0 w 1"/>
                <a:gd name="T3" fmla="*/ 8 h 8"/>
                <a:gd name="T4" fmla="*/ 1 w 1"/>
                <a:gd name="T5" fmla="*/ 0 h 8"/>
                <a:gd name="T6" fmla="*/ 0 w 1"/>
                <a:gd name="T7" fmla="*/ 0 h 8"/>
                <a:gd name="T8" fmla="*/ 1 w 1"/>
                <a:gd name="T9" fmla="*/ 8 h 8"/>
              </a:gdLst>
              <a:ahLst/>
              <a:cxnLst>
                <a:cxn ang="0">
                  <a:pos x="T0" y="T1"/>
                </a:cxn>
                <a:cxn ang="0">
                  <a:pos x="T2" y="T3"/>
                </a:cxn>
                <a:cxn ang="0">
                  <a:pos x="T4" y="T5"/>
                </a:cxn>
                <a:cxn ang="0">
                  <a:pos x="T6" y="T7"/>
                </a:cxn>
                <a:cxn ang="0">
                  <a:pos x="T8" y="T9"/>
                </a:cxn>
              </a:cxnLst>
              <a:rect l="0" t="0" r="r" b="b"/>
              <a:pathLst>
                <a:path w="1" h="8">
                  <a:moveTo>
                    <a:pt x="1" y="8"/>
                  </a:moveTo>
                  <a:lnTo>
                    <a:pt x="0" y="8"/>
                  </a:lnTo>
                  <a:lnTo>
                    <a:pt x="1" y="0"/>
                  </a:lnTo>
                  <a:lnTo>
                    <a:pt x="0" y="0"/>
                  </a:lnTo>
                  <a:lnTo>
                    <a:pt x="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38" name="Freeform 263">
              <a:extLst>
                <a:ext uri="{FF2B5EF4-FFF2-40B4-BE49-F238E27FC236}">
                  <a16:creationId xmlns:a16="http://schemas.microsoft.com/office/drawing/2014/main" xmlns="" id="{D2906842-84A1-46F8-8619-4964FEB973BE}"/>
                </a:ext>
              </a:extLst>
            </p:cNvPr>
            <p:cNvSpPr>
              <a:spLocks/>
            </p:cNvSpPr>
            <p:nvPr/>
          </p:nvSpPr>
          <p:spPr bwMode="auto">
            <a:xfrm>
              <a:off x="3582" y="2208"/>
              <a:ext cx="7" cy="1"/>
            </a:xfrm>
            <a:custGeom>
              <a:avLst/>
              <a:gdLst>
                <a:gd name="T0" fmla="*/ 0 w 7"/>
                <a:gd name="T1" fmla="*/ 1 h 1"/>
                <a:gd name="T2" fmla="*/ 0 w 7"/>
                <a:gd name="T3" fmla="*/ 0 h 1"/>
                <a:gd name="T4" fmla="*/ 7 w 7"/>
                <a:gd name="T5" fmla="*/ 1 h 1"/>
                <a:gd name="T6" fmla="*/ 7 w 7"/>
                <a:gd name="T7" fmla="*/ 0 h 1"/>
                <a:gd name="T8" fmla="*/ 0 w 7"/>
                <a:gd name="T9" fmla="*/ 1 h 1"/>
              </a:gdLst>
              <a:ahLst/>
              <a:cxnLst>
                <a:cxn ang="0">
                  <a:pos x="T0" y="T1"/>
                </a:cxn>
                <a:cxn ang="0">
                  <a:pos x="T2" y="T3"/>
                </a:cxn>
                <a:cxn ang="0">
                  <a:pos x="T4" y="T5"/>
                </a:cxn>
                <a:cxn ang="0">
                  <a:pos x="T6" y="T7"/>
                </a:cxn>
                <a:cxn ang="0">
                  <a:pos x="T8" y="T9"/>
                </a:cxn>
              </a:cxnLst>
              <a:rect l="0" t="0" r="r" b="b"/>
              <a:pathLst>
                <a:path w="7" h="1">
                  <a:moveTo>
                    <a:pt x="0" y="1"/>
                  </a:moveTo>
                  <a:lnTo>
                    <a:pt x="0" y="0"/>
                  </a:lnTo>
                  <a:lnTo>
                    <a:pt x="7" y="1"/>
                  </a:lnTo>
                  <a:lnTo>
                    <a:pt x="7"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39" name="Rectangle 264">
              <a:extLst>
                <a:ext uri="{FF2B5EF4-FFF2-40B4-BE49-F238E27FC236}">
                  <a16:creationId xmlns:a16="http://schemas.microsoft.com/office/drawing/2014/main" xmlns="" id="{4B26E7C6-3765-42D4-9FEA-6C1687101FF2}"/>
                </a:ext>
              </a:extLst>
            </p:cNvPr>
            <p:cNvSpPr>
              <a:spLocks noChangeArrowheads="1"/>
            </p:cNvSpPr>
            <p:nvPr/>
          </p:nvSpPr>
          <p:spPr bwMode="auto">
            <a:xfrm>
              <a:off x="3602" y="2230"/>
              <a:ext cx="8" cy="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40" name="Freeform 265">
              <a:extLst>
                <a:ext uri="{FF2B5EF4-FFF2-40B4-BE49-F238E27FC236}">
                  <a16:creationId xmlns:a16="http://schemas.microsoft.com/office/drawing/2014/main" xmlns="" id="{F9218D0D-A0D4-4D03-8013-B811979BA240}"/>
                </a:ext>
              </a:extLst>
            </p:cNvPr>
            <p:cNvSpPr>
              <a:spLocks/>
            </p:cNvSpPr>
            <p:nvPr/>
          </p:nvSpPr>
          <p:spPr bwMode="auto">
            <a:xfrm>
              <a:off x="3426" y="1989"/>
              <a:ext cx="22" cy="23"/>
            </a:xfrm>
            <a:custGeom>
              <a:avLst/>
              <a:gdLst>
                <a:gd name="T0" fmla="*/ 0 w 22"/>
                <a:gd name="T1" fmla="*/ 22 h 23"/>
                <a:gd name="T2" fmla="*/ 0 w 22"/>
                <a:gd name="T3" fmla="*/ 18 h 23"/>
                <a:gd name="T4" fmla="*/ 1 w 22"/>
                <a:gd name="T5" fmla="*/ 14 h 23"/>
                <a:gd name="T6" fmla="*/ 4 w 22"/>
                <a:gd name="T7" fmla="*/ 10 h 23"/>
                <a:gd name="T8" fmla="*/ 6 w 22"/>
                <a:gd name="T9" fmla="*/ 7 h 23"/>
                <a:gd name="T10" fmla="*/ 9 w 22"/>
                <a:gd name="T11" fmla="*/ 4 h 23"/>
                <a:gd name="T12" fmla="*/ 13 w 22"/>
                <a:gd name="T13" fmla="*/ 2 h 23"/>
                <a:gd name="T14" fmla="*/ 17 w 22"/>
                <a:gd name="T15" fmla="*/ 1 h 23"/>
                <a:gd name="T16" fmla="*/ 21 w 22"/>
                <a:gd name="T17" fmla="*/ 0 h 23"/>
                <a:gd name="T18" fmla="*/ 22 w 22"/>
                <a:gd name="T19" fmla="*/ 8 h 23"/>
                <a:gd name="T20" fmla="*/ 19 w 22"/>
                <a:gd name="T21" fmla="*/ 8 h 23"/>
                <a:gd name="T22" fmla="*/ 16 w 22"/>
                <a:gd name="T23" fmla="*/ 9 h 23"/>
                <a:gd name="T24" fmla="*/ 14 w 22"/>
                <a:gd name="T25" fmla="*/ 11 h 23"/>
                <a:gd name="T26" fmla="*/ 12 w 22"/>
                <a:gd name="T27" fmla="*/ 12 h 23"/>
                <a:gd name="T28" fmla="*/ 10 w 22"/>
                <a:gd name="T29" fmla="*/ 15 h 23"/>
                <a:gd name="T30" fmla="*/ 9 w 22"/>
                <a:gd name="T31" fmla="*/ 17 h 23"/>
                <a:gd name="T32" fmla="*/ 8 w 22"/>
                <a:gd name="T33" fmla="*/ 19 h 23"/>
                <a:gd name="T34" fmla="*/ 7 w 22"/>
                <a:gd name="T35" fmla="*/ 23 h 23"/>
                <a:gd name="T36" fmla="*/ 0 w 22"/>
                <a:gd name="T3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23">
                  <a:moveTo>
                    <a:pt x="0" y="22"/>
                  </a:moveTo>
                  <a:lnTo>
                    <a:pt x="0" y="18"/>
                  </a:lnTo>
                  <a:lnTo>
                    <a:pt x="1" y="14"/>
                  </a:lnTo>
                  <a:lnTo>
                    <a:pt x="4" y="10"/>
                  </a:lnTo>
                  <a:lnTo>
                    <a:pt x="6" y="7"/>
                  </a:lnTo>
                  <a:lnTo>
                    <a:pt x="9" y="4"/>
                  </a:lnTo>
                  <a:lnTo>
                    <a:pt x="13" y="2"/>
                  </a:lnTo>
                  <a:lnTo>
                    <a:pt x="17" y="1"/>
                  </a:lnTo>
                  <a:lnTo>
                    <a:pt x="21" y="0"/>
                  </a:lnTo>
                  <a:lnTo>
                    <a:pt x="22" y="8"/>
                  </a:lnTo>
                  <a:lnTo>
                    <a:pt x="19" y="8"/>
                  </a:lnTo>
                  <a:lnTo>
                    <a:pt x="16" y="9"/>
                  </a:lnTo>
                  <a:lnTo>
                    <a:pt x="14" y="11"/>
                  </a:lnTo>
                  <a:lnTo>
                    <a:pt x="12" y="12"/>
                  </a:lnTo>
                  <a:lnTo>
                    <a:pt x="10" y="15"/>
                  </a:lnTo>
                  <a:lnTo>
                    <a:pt x="9" y="17"/>
                  </a:lnTo>
                  <a:lnTo>
                    <a:pt x="8" y="19"/>
                  </a:lnTo>
                  <a:lnTo>
                    <a:pt x="7" y="23"/>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41" name="Freeform 266">
              <a:extLst>
                <a:ext uri="{FF2B5EF4-FFF2-40B4-BE49-F238E27FC236}">
                  <a16:creationId xmlns:a16="http://schemas.microsoft.com/office/drawing/2014/main" xmlns="" id="{C5BCECBD-E9E0-4E93-83C4-AAA74D4BDDDF}"/>
                </a:ext>
              </a:extLst>
            </p:cNvPr>
            <p:cNvSpPr>
              <a:spLocks/>
            </p:cNvSpPr>
            <p:nvPr/>
          </p:nvSpPr>
          <p:spPr bwMode="auto">
            <a:xfrm>
              <a:off x="3447" y="1989"/>
              <a:ext cx="23" cy="23"/>
            </a:xfrm>
            <a:custGeom>
              <a:avLst/>
              <a:gdLst>
                <a:gd name="T0" fmla="*/ 1 w 23"/>
                <a:gd name="T1" fmla="*/ 0 h 23"/>
                <a:gd name="T2" fmla="*/ 5 w 23"/>
                <a:gd name="T3" fmla="*/ 1 h 23"/>
                <a:gd name="T4" fmla="*/ 9 w 23"/>
                <a:gd name="T5" fmla="*/ 2 h 23"/>
                <a:gd name="T6" fmla="*/ 13 w 23"/>
                <a:gd name="T7" fmla="*/ 4 h 23"/>
                <a:gd name="T8" fmla="*/ 16 w 23"/>
                <a:gd name="T9" fmla="*/ 7 h 23"/>
                <a:gd name="T10" fmla="*/ 19 w 23"/>
                <a:gd name="T11" fmla="*/ 10 h 23"/>
                <a:gd name="T12" fmla="*/ 21 w 23"/>
                <a:gd name="T13" fmla="*/ 14 h 23"/>
                <a:gd name="T14" fmla="*/ 22 w 23"/>
                <a:gd name="T15" fmla="*/ 18 h 23"/>
                <a:gd name="T16" fmla="*/ 23 w 23"/>
                <a:gd name="T17" fmla="*/ 22 h 23"/>
                <a:gd name="T18" fmla="*/ 15 w 23"/>
                <a:gd name="T19" fmla="*/ 23 h 23"/>
                <a:gd name="T20" fmla="*/ 14 w 23"/>
                <a:gd name="T21" fmla="*/ 19 h 23"/>
                <a:gd name="T22" fmla="*/ 14 w 23"/>
                <a:gd name="T23" fmla="*/ 17 h 23"/>
                <a:gd name="T24" fmla="*/ 12 w 23"/>
                <a:gd name="T25" fmla="*/ 14 h 23"/>
                <a:gd name="T26" fmla="*/ 10 w 23"/>
                <a:gd name="T27" fmla="*/ 12 h 23"/>
                <a:gd name="T28" fmla="*/ 9 w 23"/>
                <a:gd name="T29" fmla="*/ 11 h 23"/>
                <a:gd name="T30" fmla="*/ 6 w 23"/>
                <a:gd name="T31" fmla="*/ 9 h 23"/>
                <a:gd name="T32" fmla="*/ 3 w 23"/>
                <a:gd name="T33" fmla="*/ 8 h 23"/>
                <a:gd name="T34" fmla="*/ 0 w 23"/>
                <a:gd name="T35" fmla="*/ 8 h 23"/>
                <a:gd name="T36" fmla="*/ 1 w 23"/>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3">
                  <a:moveTo>
                    <a:pt x="1" y="0"/>
                  </a:moveTo>
                  <a:lnTo>
                    <a:pt x="5" y="1"/>
                  </a:lnTo>
                  <a:lnTo>
                    <a:pt x="9" y="2"/>
                  </a:lnTo>
                  <a:lnTo>
                    <a:pt x="13" y="4"/>
                  </a:lnTo>
                  <a:lnTo>
                    <a:pt x="16" y="7"/>
                  </a:lnTo>
                  <a:lnTo>
                    <a:pt x="19" y="10"/>
                  </a:lnTo>
                  <a:lnTo>
                    <a:pt x="21" y="14"/>
                  </a:lnTo>
                  <a:lnTo>
                    <a:pt x="22" y="18"/>
                  </a:lnTo>
                  <a:lnTo>
                    <a:pt x="23" y="22"/>
                  </a:lnTo>
                  <a:lnTo>
                    <a:pt x="15" y="23"/>
                  </a:lnTo>
                  <a:lnTo>
                    <a:pt x="14" y="19"/>
                  </a:lnTo>
                  <a:lnTo>
                    <a:pt x="14" y="17"/>
                  </a:lnTo>
                  <a:lnTo>
                    <a:pt x="12" y="14"/>
                  </a:lnTo>
                  <a:lnTo>
                    <a:pt x="10" y="12"/>
                  </a:lnTo>
                  <a:lnTo>
                    <a:pt x="9" y="11"/>
                  </a:lnTo>
                  <a:lnTo>
                    <a:pt x="6" y="9"/>
                  </a:lnTo>
                  <a:lnTo>
                    <a:pt x="3" y="8"/>
                  </a:lnTo>
                  <a:lnTo>
                    <a:pt x="0" y="8"/>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42" name="Freeform 267">
              <a:extLst>
                <a:ext uri="{FF2B5EF4-FFF2-40B4-BE49-F238E27FC236}">
                  <a16:creationId xmlns:a16="http://schemas.microsoft.com/office/drawing/2014/main" xmlns="" id="{8A6D4E87-5382-489E-898D-0D11E3A04339}"/>
                </a:ext>
              </a:extLst>
            </p:cNvPr>
            <p:cNvSpPr>
              <a:spLocks/>
            </p:cNvSpPr>
            <p:nvPr/>
          </p:nvSpPr>
          <p:spPr bwMode="auto">
            <a:xfrm>
              <a:off x="3447" y="1989"/>
              <a:ext cx="1" cy="8"/>
            </a:xfrm>
            <a:custGeom>
              <a:avLst/>
              <a:gdLst>
                <a:gd name="T0" fmla="*/ 0 w 1"/>
                <a:gd name="T1" fmla="*/ 0 h 8"/>
                <a:gd name="T2" fmla="*/ 1 w 1"/>
                <a:gd name="T3" fmla="*/ 0 h 8"/>
                <a:gd name="T4" fmla="*/ 0 w 1"/>
                <a:gd name="T5" fmla="*/ 8 h 8"/>
                <a:gd name="T6" fmla="*/ 1 w 1"/>
                <a:gd name="T7" fmla="*/ 8 h 8"/>
                <a:gd name="T8" fmla="*/ 0 w 1"/>
                <a:gd name="T9" fmla="*/ 0 h 8"/>
              </a:gdLst>
              <a:ahLst/>
              <a:cxnLst>
                <a:cxn ang="0">
                  <a:pos x="T0" y="T1"/>
                </a:cxn>
                <a:cxn ang="0">
                  <a:pos x="T2" y="T3"/>
                </a:cxn>
                <a:cxn ang="0">
                  <a:pos x="T4" y="T5"/>
                </a:cxn>
                <a:cxn ang="0">
                  <a:pos x="T6" y="T7"/>
                </a:cxn>
                <a:cxn ang="0">
                  <a:pos x="T8" y="T9"/>
                </a:cxn>
              </a:cxnLst>
              <a:rect l="0" t="0" r="r" b="b"/>
              <a:pathLst>
                <a:path w="1" h="8">
                  <a:moveTo>
                    <a:pt x="0" y="0"/>
                  </a:moveTo>
                  <a:lnTo>
                    <a:pt x="1" y="0"/>
                  </a:lnTo>
                  <a:lnTo>
                    <a:pt x="0" y="8"/>
                  </a:lnTo>
                  <a:lnTo>
                    <a:pt x="1"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43" name="Freeform 268">
              <a:extLst>
                <a:ext uri="{FF2B5EF4-FFF2-40B4-BE49-F238E27FC236}">
                  <a16:creationId xmlns:a16="http://schemas.microsoft.com/office/drawing/2014/main" xmlns="" id="{31575711-6352-4091-9AB8-517040598C26}"/>
                </a:ext>
              </a:extLst>
            </p:cNvPr>
            <p:cNvSpPr>
              <a:spLocks/>
            </p:cNvSpPr>
            <p:nvPr/>
          </p:nvSpPr>
          <p:spPr bwMode="auto">
            <a:xfrm>
              <a:off x="3447" y="2011"/>
              <a:ext cx="23" cy="22"/>
            </a:xfrm>
            <a:custGeom>
              <a:avLst/>
              <a:gdLst>
                <a:gd name="T0" fmla="*/ 23 w 23"/>
                <a:gd name="T1" fmla="*/ 1 h 22"/>
                <a:gd name="T2" fmla="*/ 22 w 23"/>
                <a:gd name="T3" fmla="*/ 5 h 22"/>
                <a:gd name="T4" fmla="*/ 21 w 23"/>
                <a:gd name="T5" fmla="*/ 9 h 22"/>
                <a:gd name="T6" fmla="*/ 19 w 23"/>
                <a:gd name="T7" fmla="*/ 12 h 22"/>
                <a:gd name="T8" fmla="*/ 16 w 23"/>
                <a:gd name="T9" fmla="*/ 16 h 22"/>
                <a:gd name="T10" fmla="*/ 13 w 23"/>
                <a:gd name="T11" fmla="*/ 18 h 22"/>
                <a:gd name="T12" fmla="*/ 9 w 23"/>
                <a:gd name="T13" fmla="*/ 20 h 22"/>
                <a:gd name="T14" fmla="*/ 5 w 23"/>
                <a:gd name="T15" fmla="*/ 22 h 22"/>
                <a:gd name="T16" fmla="*/ 1 w 23"/>
                <a:gd name="T17" fmla="*/ 22 h 22"/>
                <a:gd name="T18" fmla="*/ 0 w 23"/>
                <a:gd name="T19" fmla="*/ 14 h 22"/>
                <a:gd name="T20" fmla="*/ 3 w 23"/>
                <a:gd name="T21" fmla="*/ 14 h 22"/>
                <a:gd name="T22" fmla="*/ 6 w 23"/>
                <a:gd name="T23" fmla="*/ 13 h 22"/>
                <a:gd name="T24" fmla="*/ 8 w 23"/>
                <a:gd name="T25" fmla="*/ 12 h 22"/>
                <a:gd name="T26" fmla="*/ 10 w 23"/>
                <a:gd name="T27" fmla="*/ 10 h 22"/>
                <a:gd name="T28" fmla="*/ 12 w 23"/>
                <a:gd name="T29" fmla="*/ 8 h 22"/>
                <a:gd name="T30" fmla="*/ 14 w 23"/>
                <a:gd name="T31" fmla="*/ 6 h 22"/>
                <a:gd name="T32" fmla="*/ 14 w 23"/>
                <a:gd name="T33" fmla="*/ 3 h 22"/>
                <a:gd name="T34" fmla="*/ 15 w 23"/>
                <a:gd name="T35" fmla="*/ 0 h 22"/>
                <a:gd name="T36" fmla="*/ 23 w 23"/>
                <a:gd name="T3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2">
                  <a:moveTo>
                    <a:pt x="23" y="1"/>
                  </a:moveTo>
                  <a:lnTo>
                    <a:pt x="22" y="5"/>
                  </a:lnTo>
                  <a:lnTo>
                    <a:pt x="21" y="9"/>
                  </a:lnTo>
                  <a:lnTo>
                    <a:pt x="19" y="12"/>
                  </a:lnTo>
                  <a:lnTo>
                    <a:pt x="16" y="16"/>
                  </a:lnTo>
                  <a:lnTo>
                    <a:pt x="13" y="18"/>
                  </a:lnTo>
                  <a:lnTo>
                    <a:pt x="9" y="20"/>
                  </a:lnTo>
                  <a:lnTo>
                    <a:pt x="5" y="22"/>
                  </a:lnTo>
                  <a:lnTo>
                    <a:pt x="1" y="22"/>
                  </a:lnTo>
                  <a:lnTo>
                    <a:pt x="0" y="14"/>
                  </a:lnTo>
                  <a:lnTo>
                    <a:pt x="3" y="14"/>
                  </a:lnTo>
                  <a:lnTo>
                    <a:pt x="6" y="13"/>
                  </a:lnTo>
                  <a:lnTo>
                    <a:pt x="8" y="12"/>
                  </a:lnTo>
                  <a:lnTo>
                    <a:pt x="10" y="10"/>
                  </a:lnTo>
                  <a:lnTo>
                    <a:pt x="12" y="8"/>
                  </a:lnTo>
                  <a:lnTo>
                    <a:pt x="14" y="6"/>
                  </a:lnTo>
                  <a:lnTo>
                    <a:pt x="14" y="3"/>
                  </a:lnTo>
                  <a:lnTo>
                    <a:pt x="15" y="0"/>
                  </a:lnTo>
                  <a:lnTo>
                    <a:pt x="2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44" name="Freeform 269">
              <a:extLst>
                <a:ext uri="{FF2B5EF4-FFF2-40B4-BE49-F238E27FC236}">
                  <a16:creationId xmlns:a16="http://schemas.microsoft.com/office/drawing/2014/main" xmlns="" id="{A6CB2196-0B11-4D38-9363-9346DCF8224B}"/>
                </a:ext>
              </a:extLst>
            </p:cNvPr>
            <p:cNvSpPr>
              <a:spLocks/>
            </p:cNvSpPr>
            <p:nvPr/>
          </p:nvSpPr>
          <p:spPr bwMode="auto">
            <a:xfrm>
              <a:off x="3462" y="2011"/>
              <a:ext cx="8" cy="1"/>
            </a:xfrm>
            <a:custGeom>
              <a:avLst/>
              <a:gdLst>
                <a:gd name="T0" fmla="*/ 8 w 8"/>
                <a:gd name="T1" fmla="*/ 0 h 1"/>
                <a:gd name="T2" fmla="*/ 8 w 8"/>
                <a:gd name="T3" fmla="*/ 1 h 1"/>
                <a:gd name="T4" fmla="*/ 0 w 8"/>
                <a:gd name="T5" fmla="*/ 0 h 1"/>
                <a:gd name="T6" fmla="*/ 0 w 8"/>
                <a:gd name="T7" fmla="*/ 1 h 1"/>
                <a:gd name="T8" fmla="*/ 8 w 8"/>
                <a:gd name="T9" fmla="*/ 0 h 1"/>
              </a:gdLst>
              <a:ahLst/>
              <a:cxnLst>
                <a:cxn ang="0">
                  <a:pos x="T0" y="T1"/>
                </a:cxn>
                <a:cxn ang="0">
                  <a:pos x="T2" y="T3"/>
                </a:cxn>
                <a:cxn ang="0">
                  <a:pos x="T4" y="T5"/>
                </a:cxn>
                <a:cxn ang="0">
                  <a:pos x="T6" y="T7"/>
                </a:cxn>
                <a:cxn ang="0">
                  <a:pos x="T8" y="T9"/>
                </a:cxn>
              </a:cxnLst>
              <a:rect l="0" t="0" r="r" b="b"/>
              <a:pathLst>
                <a:path w="8" h="1">
                  <a:moveTo>
                    <a:pt x="8" y="0"/>
                  </a:moveTo>
                  <a:lnTo>
                    <a:pt x="8" y="1"/>
                  </a:lnTo>
                  <a:lnTo>
                    <a:pt x="0" y="0"/>
                  </a:lnTo>
                  <a:lnTo>
                    <a:pt x="0" y="1"/>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45" name="Freeform 270">
              <a:extLst>
                <a:ext uri="{FF2B5EF4-FFF2-40B4-BE49-F238E27FC236}">
                  <a16:creationId xmlns:a16="http://schemas.microsoft.com/office/drawing/2014/main" xmlns="" id="{5B73C823-A8D0-4BD0-8670-664CFF04AABD}"/>
                </a:ext>
              </a:extLst>
            </p:cNvPr>
            <p:cNvSpPr>
              <a:spLocks/>
            </p:cNvSpPr>
            <p:nvPr/>
          </p:nvSpPr>
          <p:spPr bwMode="auto">
            <a:xfrm>
              <a:off x="3426" y="2011"/>
              <a:ext cx="22" cy="22"/>
            </a:xfrm>
            <a:custGeom>
              <a:avLst/>
              <a:gdLst>
                <a:gd name="T0" fmla="*/ 21 w 22"/>
                <a:gd name="T1" fmla="*/ 22 h 22"/>
                <a:gd name="T2" fmla="*/ 17 w 22"/>
                <a:gd name="T3" fmla="*/ 22 h 22"/>
                <a:gd name="T4" fmla="*/ 13 w 22"/>
                <a:gd name="T5" fmla="*/ 20 h 22"/>
                <a:gd name="T6" fmla="*/ 9 w 22"/>
                <a:gd name="T7" fmla="*/ 18 h 22"/>
                <a:gd name="T8" fmla="*/ 6 w 22"/>
                <a:gd name="T9" fmla="*/ 16 h 22"/>
                <a:gd name="T10" fmla="*/ 4 w 22"/>
                <a:gd name="T11" fmla="*/ 12 h 22"/>
                <a:gd name="T12" fmla="*/ 1 w 22"/>
                <a:gd name="T13" fmla="*/ 9 h 22"/>
                <a:gd name="T14" fmla="*/ 0 w 22"/>
                <a:gd name="T15" fmla="*/ 5 h 22"/>
                <a:gd name="T16" fmla="*/ 0 w 22"/>
                <a:gd name="T17" fmla="*/ 1 h 22"/>
                <a:gd name="T18" fmla="*/ 7 w 22"/>
                <a:gd name="T19" fmla="*/ 0 h 22"/>
                <a:gd name="T20" fmla="*/ 8 w 22"/>
                <a:gd name="T21" fmla="*/ 3 h 22"/>
                <a:gd name="T22" fmla="*/ 9 w 22"/>
                <a:gd name="T23" fmla="*/ 6 h 22"/>
                <a:gd name="T24" fmla="*/ 10 w 22"/>
                <a:gd name="T25" fmla="*/ 8 h 22"/>
                <a:gd name="T26" fmla="*/ 12 w 22"/>
                <a:gd name="T27" fmla="*/ 10 h 22"/>
                <a:gd name="T28" fmla="*/ 14 w 22"/>
                <a:gd name="T29" fmla="*/ 12 h 22"/>
                <a:gd name="T30" fmla="*/ 16 w 22"/>
                <a:gd name="T31" fmla="*/ 13 h 22"/>
                <a:gd name="T32" fmla="*/ 19 w 22"/>
                <a:gd name="T33" fmla="*/ 14 h 22"/>
                <a:gd name="T34" fmla="*/ 22 w 22"/>
                <a:gd name="T35" fmla="*/ 14 h 22"/>
                <a:gd name="T36" fmla="*/ 21 w 22"/>
                <a:gd name="T3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22">
                  <a:moveTo>
                    <a:pt x="21" y="22"/>
                  </a:moveTo>
                  <a:lnTo>
                    <a:pt x="17" y="22"/>
                  </a:lnTo>
                  <a:lnTo>
                    <a:pt x="13" y="20"/>
                  </a:lnTo>
                  <a:lnTo>
                    <a:pt x="9" y="18"/>
                  </a:lnTo>
                  <a:lnTo>
                    <a:pt x="6" y="16"/>
                  </a:lnTo>
                  <a:lnTo>
                    <a:pt x="4" y="12"/>
                  </a:lnTo>
                  <a:lnTo>
                    <a:pt x="1" y="9"/>
                  </a:lnTo>
                  <a:lnTo>
                    <a:pt x="0" y="5"/>
                  </a:lnTo>
                  <a:lnTo>
                    <a:pt x="0" y="1"/>
                  </a:lnTo>
                  <a:lnTo>
                    <a:pt x="7" y="0"/>
                  </a:lnTo>
                  <a:lnTo>
                    <a:pt x="8" y="3"/>
                  </a:lnTo>
                  <a:lnTo>
                    <a:pt x="9" y="6"/>
                  </a:lnTo>
                  <a:lnTo>
                    <a:pt x="10" y="8"/>
                  </a:lnTo>
                  <a:lnTo>
                    <a:pt x="12" y="10"/>
                  </a:lnTo>
                  <a:lnTo>
                    <a:pt x="14" y="12"/>
                  </a:lnTo>
                  <a:lnTo>
                    <a:pt x="16" y="13"/>
                  </a:lnTo>
                  <a:lnTo>
                    <a:pt x="19" y="14"/>
                  </a:lnTo>
                  <a:lnTo>
                    <a:pt x="22" y="14"/>
                  </a:lnTo>
                  <a:lnTo>
                    <a:pt x="21"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46" name="Freeform 271">
              <a:extLst>
                <a:ext uri="{FF2B5EF4-FFF2-40B4-BE49-F238E27FC236}">
                  <a16:creationId xmlns:a16="http://schemas.microsoft.com/office/drawing/2014/main" xmlns="" id="{B437EA15-185D-4477-9FEF-32092A60EBBC}"/>
                </a:ext>
              </a:extLst>
            </p:cNvPr>
            <p:cNvSpPr>
              <a:spLocks/>
            </p:cNvSpPr>
            <p:nvPr/>
          </p:nvSpPr>
          <p:spPr bwMode="auto">
            <a:xfrm>
              <a:off x="3447" y="2025"/>
              <a:ext cx="1" cy="8"/>
            </a:xfrm>
            <a:custGeom>
              <a:avLst/>
              <a:gdLst>
                <a:gd name="T0" fmla="*/ 1 w 1"/>
                <a:gd name="T1" fmla="*/ 8 h 8"/>
                <a:gd name="T2" fmla="*/ 0 w 1"/>
                <a:gd name="T3" fmla="*/ 8 h 8"/>
                <a:gd name="T4" fmla="*/ 1 w 1"/>
                <a:gd name="T5" fmla="*/ 0 h 8"/>
                <a:gd name="T6" fmla="*/ 0 w 1"/>
                <a:gd name="T7" fmla="*/ 0 h 8"/>
                <a:gd name="T8" fmla="*/ 1 w 1"/>
                <a:gd name="T9" fmla="*/ 8 h 8"/>
              </a:gdLst>
              <a:ahLst/>
              <a:cxnLst>
                <a:cxn ang="0">
                  <a:pos x="T0" y="T1"/>
                </a:cxn>
                <a:cxn ang="0">
                  <a:pos x="T2" y="T3"/>
                </a:cxn>
                <a:cxn ang="0">
                  <a:pos x="T4" y="T5"/>
                </a:cxn>
                <a:cxn ang="0">
                  <a:pos x="T6" y="T7"/>
                </a:cxn>
                <a:cxn ang="0">
                  <a:pos x="T8" y="T9"/>
                </a:cxn>
              </a:cxnLst>
              <a:rect l="0" t="0" r="r" b="b"/>
              <a:pathLst>
                <a:path w="1" h="8">
                  <a:moveTo>
                    <a:pt x="1" y="8"/>
                  </a:moveTo>
                  <a:lnTo>
                    <a:pt x="0" y="8"/>
                  </a:lnTo>
                  <a:lnTo>
                    <a:pt x="1" y="0"/>
                  </a:lnTo>
                  <a:lnTo>
                    <a:pt x="0" y="0"/>
                  </a:lnTo>
                  <a:lnTo>
                    <a:pt x="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47" name="Freeform 272">
              <a:extLst>
                <a:ext uri="{FF2B5EF4-FFF2-40B4-BE49-F238E27FC236}">
                  <a16:creationId xmlns:a16="http://schemas.microsoft.com/office/drawing/2014/main" xmlns="" id="{CE9784C4-0CF6-4EA3-BA61-C3F80979241E}"/>
                </a:ext>
              </a:extLst>
            </p:cNvPr>
            <p:cNvSpPr>
              <a:spLocks/>
            </p:cNvSpPr>
            <p:nvPr/>
          </p:nvSpPr>
          <p:spPr bwMode="auto">
            <a:xfrm>
              <a:off x="3426" y="2011"/>
              <a:ext cx="7" cy="1"/>
            </a:xfrm>
            <a:custGeom>
              <a:avLst/>
              <a:gdLst>
                <a:gd name="T0" fmla="*/ 0 w 7"/>
                <a:gd name="T1" fmla="*/ 1 h 1"/>
                <a:gd name="T2" fmla="*/ 0 w 7"/>
                <a:gd name="T3" fmla="*/ 0 h 1"/>
                <a:gd name="T4" fmla="*/ 7 w 7"/>
                <a:gd name="T5" fmla="*/ 1 h 1"/>
                <a:gd name="T6" fmla="*/ 7 w 7"/>
                <a:gd name="T7" fmla="*/ 0 h 1"/>
                <a:gd name="T8" fmla="*/ 0 w 7"/>
                <a:gd name="T9" fmla="*/ 1 h 1"/>
              </a:gdLst>
              <a:ahLst/>
              <a:cxnLst>
                <a:cxn ang="0">
                  <a:pos x="T0" y="T1"/>
                </a:cxn>
                <a:cxn ang="0">
                  <a:pos x="T2" y="T3"/>
                </a:cxn>
                <a:cxn ang="0">
                  <a:pos x="T4" y="T5"/>
                </a:cxn>
                <a:cxn ang="0">
                  <a:pos x="T6" y="T7"/>
                </a:cxn>
                <a:cxn ang="0">
                  <a:pos x="T8" y="T9"/>
                </a:cxn>
              </a:cxnLst>
              <a:rect l="0" t="0" r="r" b="b"/>
              <a:pathLst>
                <a:path w="7" h="1">
                  <a:moveTo>
                    <a:pt x="0" y="1"/>
                  </a:moveTo>
                  <a:lnTo>
                    <a:pt x="0" y="0"/>
                  </a:lnTo>
                  <a:lnTo>
                    <a:pt x="7" y="1"/>
                  </a:lnTo>
                  <a:lnTo>
                    <a:pt x="7"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48" name="Rectangle 273">
              <a:extLst>
                <a:ext uri="{FF2B5EF4-FFF2-40B4-BE49-F238E27FC236}">
                  <a16:creationId xmlns:a16="http://schemas.microsoft.com/office/drawing/2014/main" xmlns="" id="{D981823D-EAE0-4D48-A78F-20E939756B39}"/>
                </a:ext>
              </a:extLst>
            </p:cNvPr>
            <p:cNvSpPr>
              <a:spLocks noChangeArrowheads="1"/>
            </p:cNvSpPr>
            <p:nvPr/>
          </p:nvSpPr>
          <p:spPr bwMode="auto">
            <a:xfrm>
              <a:off x="3540" y="2309"/>
              <a:ext cx="51"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C</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49" name="Rectangle 274">
              <a:extLst>
                <a:ext uri="{FF2B5EF4-FFF2-40B4-BE49-F238E27FC236}">
                  <a16:creationId xmlns:a16="http://schemas.microsoft.com/office/drawing/2014/main" xmlns="" id="{806BD34B-AD8D-4F9C-9F7D-94F25F89A28D}"/>
                </a:ext>
              </a:extLst>
            </p:cNvPr>
            <p:cNvSpPr>
              <a:spLocks noChangeArrowheads="1"/>
            </p:cNvSpPr>
            <p:nvPr/>
          </p:nvSpPr>
          <p:spPr bwMode="auto">
            <a:xfrm>
              <a:off x="3585" y="2309"/>
              <a:ext cx="46"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L</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50" name="Rectangle 275">
              <a:extLst>
                <a:ext uri="{FF2B5EF4-FFF2-40B4-BE49-F238E27FC236}">
                  <a16:creationId xmlns:a16="http://schemas.microsoft.com/office/drawing/2014/main" xmlns="" id="{8A98569C-B18B-4C16-BF12-DD1CDF28F111}"/>
                </a:ext>
              </a:extLst>
            </p:cNvPr>
            <p:cNvSpPr>
              <a:spLocks noChangeArrowheads="1"/>
            </p:cNvSpPr>
            <p:nvPr/>
          </p:nvSpPr>
          <p:spPr bwMode="auto">
            <a:xfrm>
              <a:off x="3626" y="2309"/>
              <a:ext cx="51"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R</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51" name="Rectangle 276">
              <a:extLst>
                <a:ext uri="{FF2B5EF4-FFF2-40B4-BE49-F238E27FC236}">
                  <a16:creationId xmlns:a16="http://schemas.microsoft.com/office/drawing/2014/main" xmlns="" id="{B4475659-9926-475C-B663-48DE6DBD2F0A}"/>
                </a:ext>
              </a:extLst>
            </p:cNvPr>
            <p:cNvSpPr>
              <a:spLocks noChangeArrowheads="1"/>
            </p:cNvSpPr>
            <p:nvPr/>
          </p:nvSpPr>
          <p:spPr bwMode="auto">
            <a:xfrm>
              <a:off x="3537" y="2307"/>
              <a:ext cx="14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52" name="Rectangle 277">
              <a:extLst>
                <a:ext uri="{FF2B5EF4-FFF2-40B4-BE49-F238E27FC236}">
                  <a16:creationId xmlns:a16="http://schemas.microsoft.com/office/drawing/2014/main" xmlns="" id="{564FF297-5134-4D04-A8E9-0571E02C38F7}"/>
                </a:ext>
              </a:extLst>
            </p:cNvPr>
            <p:cNvSpPr>
              <a:spLocks noChangeArrowheads="1"/>
            </p:cNvSpPr>
            <p:nvPr/>
          </p:nvSpPr>
          <p:spPr bwMode="auto">
            <a:xfrm>
              <a:off x="3554" y="1633"/>
              <a:ext cx="42"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P</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53" name="Rectangle 278">
              <a:extLst>
                <a:ext uri="{FF2B5EF4-FFF2-40B4-BE49-F238E27FC236}">
                  <a16:creationId xmlns:a16="http://schemas.microsoft.com/office/drawing/2014/main" xmlns="" id="{D9E98352-B641-4974-AFED-9D47D1550978}"/>
                </a:ext>
              </a:extLst>
            </p:cNvPr>
            <p:cNvSpPr>
              <a:spLocks noChangeArrowheads="1"/>
            </p:cNvSpPr>
            <p:nvPr/>
          </p:nvSpPr>
          <p:spPr bwMode="auto">
            <a:xfrm>
              <a:off x="3591" y="1633"/>
              <a:ext cx="51"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R</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54" name="Rectangle 279">
              <a:extLst>
                <a:ext uri="{FF2B5EF4-FFF2-40B4-BE49-F238E27FC236}">
                  <a16:creationId xmlns:a16="http://schemas.microsoft.com/office/drawing/2014/main" xmlns="" id="{8468B8F5-2F0A-4784-A17F-734DDF485302}"/>
                </a:ext>
              </a:extLst>
            </p:cNvPr>
            <p:cNvSpPr>
              <a:spLocks noChangeArrowheads="1"/>
            </p:cNvSpPr>
            <p:nvPr/>
          </p:nvSpPr>
          <p:spPr bwMode="auto">
            <a:xfrm>
              <a:off x="3637" y="1633"/>
              <a:ext cx="46"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E</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55" name="Rectangle 280">
              <a:extLst>
                <a:ext uri="{FF2B5EF4-FFF2-40B4-BE49-F238E27FC236}">
                  <a16:creationId xmlns:a16="http://schemas.microsoft.com/office/drawing/2014/main" xmlns="" id="{405A1CFC-E896-4C47-9D7A-7FF21B396F2D}"/>
                </a:ext>
              </a:extLst>
            </p:cNvPr>
            <p:cNvSpPr>
              <a:spLocks noChangeArrowheads="1"/>
            </p:cNvSpPr>
            <p:nvPr/>
          </p:nvSpPr>
          <p:spPr bwMode="auto">
            <a:xfrm>
              <a:off x="3551" y="1631"/>
              <a:ext cx="14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56" name="Freeform 281">
              <a:extLst>
                <a:ext uri="{FF2B5EF4-FFF2-40B4-BE49-F238E27FC236}">
                  <a16:creationId xmlns:a16="http://schemas.microsoft.com/office/drawing/2014/main" xmlns="" id="{B83D9D4C-FF78-4C04-B4F4-E68ACFAFBDF0}"/>
                </a:ext>
              </a:extLst>
            </p:cNvPr>
            <p:cNvSpPr>
              <a:spLocks/>
            </p:cNvSpPr>
            <p:nvPr/>
          </p:nvSpPr>
          <p:spPr bwMode="auto">
            <a:xfrm>
              <a:off x="3504" y="2006"/>
              <a:ext cx="43" cy="28"/>
            </a:xfrm>
            <a:custGeom>
              <a:avLst/>
              <a:gdLst>
                <a:gd name="T0" fmla="*/ 43 w 43"/>
                <a:gd name="T1" fmla="*/ 6 h 28"/>
                <a:gd name="T2" fmla="*/ 38 w 43"/>
                <a:gd name="T3" fmla="*/ 0 h 28"/>
                <a:gd name="T4" fmla="*/ 0 w 43"/>
                <a:gd name="T5" fmla="*/ 22 h 28"/>
                <a:gd name="T6" fmla="*/ 5 w 43"/>
                <a:gd name="T7" fmla="*/ 28 h 28"/>
                <a:gd name="T8" fmla="*/ 43 w 43"/>
                <a:gd name="T9" fmla="*/ 6 h 28"/>
              </a:gdLst>
              <a:ahLst/>
              <a:cxnLst>
                <a:cxn ang="0">
                  <a:pos x="T0" y="T1"/>
                </a:cxn>
                <a:cxn ang="0">
                  <a:pos x="T2" y="T3"/>
                </a:cxn>
                <a:cxn ang="0">
                  <a:pos x="T4" y="T5"/>
                </a:cxn>
                <a:cxn ang="0">
                  <a:pos x="T6" y="T7"/>
                </a:cxn>
                <a:cxn ang="0">
                  <a:pos x="T8" y="T9"/>
                </a:cxn>
              </a:cxnLst>
              <a:rect l="0" t="0" r="r" b="b"/>
              <a:pathLst>
                <a:path w="43" h="28">
                  <a:moveTo>
                    <a:pt x="43" y="6"/>
                  </a:moveTo>
                  <a:lnTo>
                    <a:pt x="38" y="0"/>
                  </a:lnTo>
                  <a:lnTo>
                    <a:pt x="0" y="22"/>
                  </a:lnTo>
                  <a:lnTo>
                    <a:pt x="5" y="28"/>
                  </a:lnTo>
                  <a:lnTo>
                    <a:pt x="4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57" name="Freeform 282">
              <a:extLst>
                <a:ext uri="{FF2B5EF4-FFF2-40B4-BE49-F238E27FC236}">
                  <a16:creationId xmlns:a16="http://schemas.microsoft.com/office/drawing/2014/main" xmlns="" id="{851A1B18-7F46-4E01-B0CD-C9732FE420A9}"/>
                </a:ext>
              </a:extLst>
            </p:cNvPr>
            <p:cNvSpPr>
              <a:spLocks/>
            </p:cNvSpPr>
            <p:nvPr/>
          </p:nvSpPr>
          <p:spPr bwMode="auto">
            <a:xfrm>
              <a:off x="3466" y="2028"/>
              <a:ext cx="43" cy="27"/>
            </a:xfrm>
            <a:custGeom>
              <a:avLst/>
              <a:gdLst>
                <a:gd name="T0" fmla="*/ 43 w 43"/>
                <a:gd name="T1" fmla="*/ 6 h 27"/>
                <a:gd name="T2" fmla="*/ 38 w 43"/>
                <a:gd name="T3" fmla="*/ 0 h 27"/>
                <a:gd name="T4" fmla="*/ 0 w 43"/>
                <a:gd name="T5" fmla="*/ 21 h 27"/>
                <a:gd name="T6" fmla="*/ 5 w 43"/>
                <a:gd name="T7" fmla="*/ 27 h 27"/>
                <a:gd name="T8" fmla="*/ 43 w 43"/>
                <a:gd name="T9" fmla="*/ 6 h 27"/>
              </a:gdLst>
              <a:ahLst/>
              <a:cxnLst>
                <a:cxn ang="0">
                  <a:pos x="T0" y="T1"/>
                </a:cxn>
                <a:cxn ang="0">
                  <a:pos x="T2" y="T3"/>
                </a:cxn>
                <a:cxn ang="0">
                  <a:pos x="T4" y="T5"/>
                </a:cxn>
                <a:cxn ang="0">
                  <a:pos x="T6" y="T7"/>
                </a:cxn>
                <a:cxn ang="0">
                  <a:pos x="T8" y="T9"/>
                </a:cxn>
              </a:cxnLst>
              <a:rect l="0" t="0" r="r" b="b"/>
              <a:pathLst>
                <a:path w="43" h="27">
                  <a:moveTo>
                    <a:pt x="43" y="6"/>
                  </a:moveTo>
                  <a:lnTo>
                    <a:pt x="38" y="0"/>
                  </a:lnTo>
                  <a:lnTo>
                    <a:pt x="0" y="21"/>
                  </a:lnTo>
                  <a:lnTo>
                    <a:pt x="5" y="27"/>
                  </a:lnTo>
                  <a:lnTo>
                    <a:pt x="4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58" name="Freeform 283">
              <a:extLst>
                <a:ext uri="{FF2B5EF4-FFF2-40B4-BE49-F238E27FC236}">
                  <a16:creationId xmlns:a16="http://schemas.microsoft.com/office/drawing/2014/main" xmlns="" id="{70236E87-1874-4FCE-AB58-32406F91C4DC}"/>
                </a:ext>
              </a:extLst>
            </p:cNvPr>
            <p:cNvSpPr>
              <a:spLocks/>
            </p:cNvSpPr>
            <p:nvPr/>
          </p:nvSpPr>
          <p:spPr bwMode="auto">
            <a:xfrm>
              <a:off x="3504" y="2028"/>
              <a:ext cx="5" cy="6"/>
            </a:xfrm>
            <a:custGeom>
              <a:avLst/>
              <a:gdLst>
                <a:gd name="T0" fmla="*/ 5 w 5"/>
                <a:gd name="T1" fmla="*/ 6 h 6"/>
                <a:gd name="T2" fmla="*/ 0 w 5"/>
                <a:gd name="T3" fmla="*/ 0 h 6"/>
                <a:gd name="T4" fmla="*/ 5 w 5"/>
                <a:gd name="T5" fmla="*/ 6 h 6"/>
              </a:gdLst>
              <a:ahLst/>
              <a:cxnLst>
                <a:cxn ang="0">
                  <a:pos x="T0" y="T1"/>
                </a:cxn>
                <a:cxn ang="0">
                  <a:pos x="T2" y="T3"/>
                </a:cxn>
                <a:cxn ang="0">
                  <a:pos x="T4" y="T5"/>
                </a:cxn>
              </a:cxnLst>
              <a:rect l="0" t="0" r="r" b="b"/>
              <a:pathLst>
                <a:path w="5" h="6">
                  <a:moveTo>
                    <a:pt x="5" y="6"/>
                  </a:moveTo>
                  <a:lnTo>
                    <a:pt x="0" y="0"/>
                  </a:lnTo>
                  <a:lnTo>
                    <a:pt x="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59" name="Rectangle 284">
              <a:extLst>
                <a:ext uri="{FF2B5EF4-FFF2-40B4-BE49-F238E27FC236}">
                  <a16:creationId xmlns:a16="http://schemas.microsoft.com/office/drawing/2014/main" xmlns="" id="{93F5D00B-9E5A-41EC-8864-6104DD7016A8}"/>
                </a:ext>
              </a:extLst>
            </p:cNvPr>
            <p:cNvSpPr>
              <a:spLocks noChangeArrowheads="1"/>
            </p:cNvSpPr>
            <p:nvPr/>
          </p:nvSpPr>
          <p:spPr bwMode="auto">
            <a:xfrm>
              <a:off x="3465" y="2009"/>
              <a:ext cx="8"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60" name="Freeform 285">
              <a:extLst>
                <a:ext uri="{FF2B5EF4-FFF2-40B4-BE49-F238E27FC236}">
                  <a16:creationId xmlns:a16="http://schemas.microsoft.com/office/drawing/2014/main" xmlns="" id="{E3EDE830-0259-4417-95FD-C6A6419C01EF}"/>
                </a:ext>
              </a:extLst>
            </p:cNvPr>
            <p:cNvSpPr>
              <a:spLocks/>
            </p:cNvSpPr>
            <p:nvPr/>
          </p:nvSpPr>
          <p:spPr bwMode="auto">
            <a:xfrm>
              <a:off x="3465" y="2049"/>
              <a:ext cx="8" cy="9"/>
            </a:xfrm>
            <a:custGeom>
              <a:avLst/>
              <a:gdLst>
                <a:gd name="T0" fmla="*/ 6 w 8"/>
                <a:gd name="T1" fmla="*/ 6 h 9"/>
                <a:gd name="T2" fmla="*/ 0 w 8"/>
                <a:gd name="T3" fmla="*/ 9 h 9"/>
                <a:gd name="T4" fmla="*/ 0 w 8"/>
                <a:gd name="T5" fmla="*/ 3 h 9"/>
                <a:gd name="T6" fmla="*/ 8 w 8"/>
                <a:gd name="T7" fmla="*/ 3 h 9"/>
                <a:gd name="T8" fmla="*/ 1 w 8"/>
                <a:gd name="T9" fmla="*/ 0 h 9"/>
                <a:gd name="T10" fmla="*/ 6 w 8"/>
                <a:gd name="T11" fmla="*/ 6 h 9"/>
              </a:gdLst>
              <a:ahLst/>
              <a:cxnLst>
                <a:cxn ang="0">
                  <a:pos x="T0" y="T1"/>
                </a:cxn>
                <a:cxn ang="0">
                  <a:pos x="T2" y="T3"/>
                </a:cxn>
                <a:cxn ang="0">
                  <a:pos x="T4" y="T5"/>
                </a:cxn>
                <a:cxn ang="0">
                  <a:pos x="T6" y="T7"/>
                </a:cxn>
                <a:cxn ang="0">
                  <a:pos x="T8" y="T9"/>
                </a:cxn>
                <a:cxn ang="0">
                  <a:pos x="T10" y="T11"/>
                </a:cxn>
              </a:cxnLst>
              <a:rect l="0" t="0" r="r" b="b"/>
              <a:pathLst>
                <a:path w="8" h="9">
                  <a:moveTo>
                    <a:pt x="6" y="6"/>
                  </a:moveTo>
                  <a:lnTo>
                    <a:pt x="0" y="9"/>
                  </a:lnTo>
                  <a:lnTo>
                    <a:pt x="0" y="3"/>
                  </a:lnTo>
                  <a:lnTo>
                    <a:pt x="8" y="3"/>
                  </a:lnTo>
                  <a:lnTo>
                    <a:pt x="1" y="0"/>
                  </a:lnTo>
                  <a:lnTo>
                    <a:pt x="6"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61" name="Rectangle 286">
              <a:extLst>
                <a:ext uri="{FF2B5EF4-FFF2-40B4-BE49-F238E27FC236}">
                  <a16:creationId xmlns:a16="http://schemas.microsoft.com/office/drawing/2014/main" xmlns="" id="{3643FC01-514B-4018-AAF0-2DB46C72476F}"/>
                </a:ext>
              </a:extLst>
            </p:cNvPr>
            <p:cNvSpPr>
              <a:spLocks noChangeArrowheads="1"/>
            </p:cNvSpPr>
            <p:nvPr/>
          </p:nvSpPr>
          <p:spPr bwMode="auto">
            <a:xfrm>
              <a:off x="3465" y="1965"/>
              <a:ext cx="8"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62" name="Freeform 287">
              <a:extLst>
                <a:ext uri="{FF2B5EF4-FFF2-40B4-BE49-F238E27FC236}">
                  <a16:creationId xmlns:a16="http://schemas.microsoft.com/office/drawing/2014/main" xmlns="" id="{1AD42862-44EC-41C1-8ADA-185AAF09356D}"/>
                </a:ext>
              </a:extLst>
            </p:cNvPr>
            <p:cNvSpPr>
              <a:spLocks/>
            </p:cNvSpPr>
            <p:nvPr/>
          </p:nvSpPr>
          <p:spPr bwMode="auto">
            <a:xfrm>
              <a:off x="3467" y="1962"/>
              <a:ext cx="42" cy="29"/>
            </a:xfrm>
            <a:custGeom>
              <a:avLst/>
              <a:gdLst>
                <a:gd name="T0" fmla="*/ 4 w 42"/>
                <a:gd name="T1" fmla="*/ 0 h 29"/>
                <a:gd name="T2" fmla="*/ 0 w 42"/>
                <a:gd name="T3" fmla="*/ 7 h 29"/>
                <a:gd name="T4" fmla="*/ 38 w 42"/>
                <a:gd name="T5" fmla="*/ 29 h 29"/>
                <a:gd name="T6" fmla="*/ 42 w 42"/>
                <a:gd name="T7" fmla="*/ 22 h 29"/>
                <a:gd name="T8" fmla="*/ 4 w 42"/>
                <a:gd name="T9" fmla="*/ 0 h 29"/>
              </a:gdLst>
              <a:ahLst/>
              <a:cxnLst>
                <a:cxn ang="0">
                  <a:pos x="T0" y="T1"/>
                </a:cxn>
                <a:cxn ang="0">
                  <a:pos x="T2" y="T3"/>
                </a:cxn>
                <a:cxn ang="0">
                  <a:pos x="T4" y="T5"/>
                </a:cxn>
                <a:cxn ang="0">
                  <a:pos x="T6" y="T7"/>
                </a:cxn>
                <a:cxn ang="0">
                  <a:pos x="T8" y="T9"/>
                </a:cxn>
              </a:cxnLst>
              <a:rect l="0" t="0" r="r" b="b"/>
              <a:pathLst>
                <a:path w="42" h="29">
                  <a:moveTo>
                    <a:pt x="4" y="0"/>
                  </a:moveTo>
                  <a:lnTo>
                    <a:pt x="0" y="7"/>
                  </a:lnTo>
                  <a:lnTo>
                    <a:pt x="38" y="29"/>
                  </a:lnTo>
                  <a:lnTo>
                    <a:pt x="42" y="22"/>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64" name="Freeform 288">
              <a:extLst>
                <a:ext uri="{FF2B5EF4-FFF2-40B4-BE49-F238E27FC236}">
                  <a16:creationId xmlns:a16="http://schemas.microsoft.com/office/drawing/2014/main" xmlns="" id="{6C5E46BA-4B71-41AE-BB6B-4C5ABFE1B4AB}"/>
                </a:ext>
              </a:extLst>
            </p:cNvPr>
            <p:cNvSpPr>
              <a:spLocks/>
            </p:cNvSpPr>
            <p:nvPr/>
          </p:nvSpPr>
          <p:spPr bwMode="auto">
            <a:xfrm>
              <a:off x="3465" y="1959"/>
              <a:ext cx="8" cy="10"/>
            </a:xfrm>
            <a:custGeom>
              <a:avLst/>
              <a:gdLst>
                <a:gd name="T0" fmla="*/ 0 w 8"/>
                <a:gd name="T1" fmla="*/ 6 h 10"/>
                <a:gd name="T2" fmla="*/ 0 w 8"/>
                <a:gd name="T3" fmla="*/ 0 h 10"/>
                <a:gd name="T4" fmla="*/ 6 w 8"/>
                <a:gd name="T5" fmla="*/ 3 h 10"/>
                <a:gd name="T6" fmla="*/ 2 w 8"/>
                <a:gd name="T7" fmla="*/ 10 h 10"/>
                <a:gd name="T8" fmla="*/ 8 w 8"/>
                <a:gd name="T9" fmla="*/ 6 h 10"/>
                <a:gd name="T10" fmla="*/ 0 w 8"/>
                <a:gd name="T11" fmla="*/ 6 h 10"/>
              </a:gdLst>
              <a:ahLst/>
              <a:cxnLst>
                <a:cxn ang="0">
                  <a:pos x="T0" y="T1"/>
                </a:cxn>
                <a:cxn ang="0">
                  <a:pos x="T2" y="T3"/>
                </a:cxn>
                <a:cxn ang="0">
                  <a:pos x="T4" y="T5"/>
                </a:cxn>
                <a:cxn ang="0">
                  <a:pos x="T6" y="T7"/>
                </a:cxn>
                <a:cxn ang="0">
                  <a:pos x="T8" y="T9"/>
                </a:cxn>
                <a:cxn ang="0">
                  <a:pos x="T10" y="T11"/>
                </a:cxn>
              </a:cxnLst>
              <a:rect l="0" t="0" r="r" b="b"/>
              <a:pathLst>
                <a:path w="8" h="10">
                  <a:moveTo>
                    <a:pt x="0" y="6"/>
                  </a:moveTo>
                  <a:lnTo>
                    <a:pt x="0" y="0"/>
                  </a:lnTo>
                  <a:lnTo>
                    <a:pt x="6" y="3"/>
                  </a:lnTo>
                  <a:lnTo>
                    <a:pt x="2" y="10"/>
                  </a:lnTo>
                  <a:lnTo>
                    <a:pt x="8" y="6"/>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65" name="Freeform 289">
              <a:extLst>
                <a:ext uri="{FF2B5EF4-FFF2-40B4-BE49-F238E27FC236}">
                  <a16:creationId xmlns:a16="http://schemas.microsoft.com/office/drawing/2014/main" xmlns="" id="{0B1BF5E2-0385-423A-8AF8-61B9B38AE9A5}"/>
                </a:ext>
              </a:extLst>
            </p:cNvPr>
            <p:cNvSpPr>
              <a:spLocks/>
            </p:cNvSpPr>
            <p:nvPr/>
          </p:nvSpPr>
          <p:spPr bwMode="auto">
            <a:xfrm>
              <a:off x="3505" y="1984"/>
              <a:ext cx="42" cy="29"/>
            </a:xfrm>
            <a:custGeom>
              <a:avLst/>
              <a:gdLst>
                <a:gd name="T0" fmla="*/ 4 w 42"/>
                <a:gd name="T1" fmla="*/ 0 h 29"/>
                <a:gd name="T2" fmla="*/ 0 w 42"/>
                <a:gd name="T3" fmla="*/ 7 h 29"/>
                <a:gd name="T4" fmla="*/ 38 w 42"/>
                <a:gd name="T5" fmla="*/ 29 h 29"/>
                <a:gd name="T6" fmla="*/ 42 w 42"/>
                <a:gd name="T7" fmla="*/ 22 h 29"/>
                <a:gd name="T8" fmla="*/ 4 w 42"/>
                <a:gd name="T9" fmla="*/ 0 h 29"/>
              </a:gdLst>
              <a:ahLst/>
              <a:cxnLst>
                <a:cxn ang="0">
                  <a:pos x="T0" y="T1"/>
                </a:cxn>
                <a:cxn ang="0">
                  <a:pos x="T2" y="T3"/>
                </a:cxn>
                <a:cxn ang="0">
                  <a:pos x="T4" y="T5"/>
                </a:cxn>
                <a:cxn ang="0">
                  <a:pos x="T6" y="T7"/>
                </a:cxn>
                <a:cxn ang="0">
                  <a:pos x="T8" y="T9"/>
                </a:cxn>
              </a:cxnLst>
              <a:rect l="0" t="0" r="r" b="b"/>
              <a:pathLst>
                <a:path w="42" h="29">
                  <a:moveTo>
                    <a:pt x="4" y="0"/>
                  </a:moveTo>
                  <a:lnTo>
                    <a:pt x="0" y="7"/>
                  </a:lnTo>
                  <a:lnTo>
                    <a:pt x="38" y="29"/>
                  </a:lnTo>
                  <a:lnTo>
                    <a:pt x="42" y="22"/>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66" name="Freeform 290">
              <a:extLst>
                <a:ext uri="{FF2B5EF4-FFF2-40B4-BE49-F238E27FC236}">
                  <a16:creationId xmlns:a16="http://schemas.microsoft.com/office/drawing/2014/main" xmlns="" id="{38831289-EEEE-4AC4-BCC7-CCE3617C43FA}"/>
                </a:ext>
              </a:extLst>
            </p:cNvPr>
            <p:cNvSpPr>
              <a:spLocks/>
            </p:cNvSpPr>
            <p:nvPr/>
          </p:nvSpPr>
          <p:spPr bwMode="auto">
            <a:xfrm>
              <a:off x="3542" y="2006"/>
              <a:ext cx="10" cy="7"/>
            </a:xfrm>
            <a:custGeom>
              <a:avLst/>
              <a:gdLst>
                <a:gd name="T0" fmla="*/ 5 w 10"/>
                <a:gd name="T1" fmla="*/ 0 h 7"/>
                <a:gd name="T2" fmla="*/ 10 w 10"/>
                <a:gd name="T3" fmla="*/ 3 h 7"/>
                <a:gd name="T4" fmla="*/ 5 w 10"/>
                <a:gd name="T5" fmla="*/ 6 h 7"/>
                <a:gd name="T6" fmla="*/ 0 w 10"/>
                <a:gd name="T7" fmla="*/ 0 h 7"/>
                <a:gd name="T8" fmla="*/ 1 w 10"/>
                <a:gd name="T9" fmla="*/ 7 h 7"/>
                <a:gd name="T10" fmla="*/ 5 w 10"/>
                <a:gd name="T11" fmla="*/ 0 h 7"/>
              </a:gdLst>
              <a:ahLst/>
              <a:cxnLst>
                <a:cxn ang="0">
                  <a:pos x="T0" y="T1"/>
                </a:cxn>
                <a:cxn ang="0">
                  <a:pos x="T2" y="T3"/>
                </a:cxn>
                <a:cxn ang="0">
                  <a:pos x="T4" y="T5"/>
                </a:cxn>
                <a:cxn ang="0">
                  <a:pos x="T6" y="T7"/>
                </a:cxn>
                <a:cxn ang="0">
                  <a:pos x="T8" y="T9"/>
                </a:cxn>
                <a:cxn ang="0">
                  <a:pos x="T10" y="T11"/>
                </a:cxn>
              </a:cxnLst>
              <a:rect l="0" t="0" r="r" b="b"/>
              <a:pathLst>
                <a:path w="10" h="7">
                  <a:moveTo>
                    <a:pt x="5" y="0"/>
                  </a:moveTo>
                  <a:lnTo>
                    <a:pt x="10" y="3"/>
                  </a:lnTo>
                  <a:lnTo>
                    <a:pt x="5" y="6"/>
                  </a:lnTo>
                  <a:lnTo>
                    <a:pt x="0" y="0"/>
                  </a:lnTo>
                  <a:lnTo>
                    <a:pt x="1" y="7"/>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467" name="Rectangle 291">
              <a:extLst>
                <a:ext uri="{FF2B5EF4-FFF2-40B4-BE49-F238E27FC236}">
                  <a16:creationId xmlns:a16="http://schemas.microsoft.com/office/drawing/2014/main" xmlns="" id="{72360A02-6B54-41B7-807E-9F113DCC655E}"/>
                </a:ext>
              </a:extLst>
            </p:cNvPr>
            <p:cNvSpPr>
              <a:spLocks noChangeArrowheads="1"/>
            </p:cNvSpPr>
            <p:nvPr/>
          </p:nvSpPr>
          <p:spPr bwMode="auto">
            <a:xfrm>
              <a:off x="3292" y="2389"/>
              <a:ext cx="58"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F</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68" name="Rectangle 292">
              <a:extLst>
                <a:ext uri="{FF2B5EF4-FFF2-40B4-BE49-F238E27FC236}">
                  <a16:creationId xmlns:a16="http://schemas.microsoft.com/office/drawing/2014/main" xmlns="" id="{FD550AA3-2FF3-4F51-A63C-8AA3D38E553F}"/>
                </a:ext>
              </a:extLst>
            </p:cNvPr>
            <p:cNvSpPr>
              <a:spLocks noChangeArrowheads="1"/>
            </p:cNvSpPr>
            <p:nvPr/>
          </p:nvSpPr>
          <p:spPr bwMode="auto">
            <a:xfrm>
              <a:off x="3343" y="2389"/>
              <a:ext cx="2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i</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69" name="Rectangle 293">
              <a:extLst>
                <a:ext uri="{FF2B5EF4-FFF2-40B4-BE49-F238E27FC236}">
                  <a16:creationId xmlns:a16="http://schemas.microsoft.com/office/drawing/2014/main" xmlns="" id="{26B71FC4-1F85-4E11-99C0-B919811D3F29}"/>
                </a:ext>
              </a:extLst>
            </p:cNvPr>
            <p:cNvSpPr>
              <a:spLocks noChangeArrowheads="1"/>
            </p:cNvSpPr>
            <p:nvPr/>
          </p:nvSpPr>
          <p:spPr bwMode="auto">
            <a:xfrm>
              <a:off x="3365" y="2389"/>
              <a:ext cx="4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g</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70" name="Rectangle 294">
              <a:extLst>
                <a:ext uri="{FF2B5EF4-FFF2-40B4-BE49-F238E27FC236}">
                  <a16:creationId xmlns:a16="http://schemas.microsoft.com/office/drawing/2014/main" xmlns="" id="{08337704-F47A-490F-97DA-F1D7738A426D}"/>
                </a:ext>
              </a:extLst>
            </p:cNvPr>
            <p:cNvSpPr>
              <a:spLocks noChangeArrowheads="1"/>
            </p:cNvSpPr>
            <p:nvPr/>
          </p:nvSpPr>
          <p:spPr bwMode="auto">
            <a:xfrm>
              <a:off x="3403" y="2389"/>
              <a:ext cx="2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71" name="Rectangle 295">
              <a:extLst>
                <a:ext uri="{FF2B5EF4-FFF2-40B4-BE49-F238E27FC236}">
                  <a16:creationId xmlns:a16="http://schemas.microsoft.com/office/drawing/2014/main" xmlns="" id="{DB755F15-7BB1-4624-B560-F2323FE2F2CD}"/>
                </a:ext>
              </a:extLst>
            </p:cNvPr>
            <p:cNvSpPr>
              <a:spLocks noChangeArrowheads="1"/>
            </p:cNvSpPr>
            <p:nvPr/>
          </p:nvSpPr>
          <p:spPr bwMode="auto">
            <a:xfrm>
              <a:off x="3422" y="2389"/>
              <a:ext cx="29"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72" name="Rectangle 296">
              <a:extLst>
                <a:ext uri="{FF2B5EF4-FFF2-40B4-BE49-F238E27FC236}">
                  <a16:creationId xmlns:a16="http://schemas.microsoft.com/office/drawing/2014/main" xmlns="" id="{824F7F8D-25E5-4026-9470-350D26C9ED21}"/>
                </a:ext>
              </a:extLst>
            </p:cNvPr>
            <p:cNvSpPr>
              <a:spLocks noChangeArrowheads="1"/>
            </p:cNvSpPr>
            <p:nvPr/>
          </p:nvSpPr>
          <p:spPr bwMode="auto">
            <a:xfrm>
              <a:off x="3448" y="2389"/>
              <a:ext cx="2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 </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73" name="Rectangle 297">
              <a:extLst>
                <a:ext uri="{FF2B5EF4-FFF2-40B4-BE49-F238E27FC236}">
                  <a16:creationId xmlns:a16="http://schemas.microsoft.com/office/drawing/2014/main" xmlns="" id="{FB5408E1-0774-495E-A179-A9009902D9E7}"/>
                </a:ext>
              </a:extLst>
            </p:cNvPr>
            <p:cNvSpPr>
              <a:spLocks noChangeArrowheads="1"/>
            </p:cNvSpPr>
            <p:nvPr/>
          </p:nvSpPr>
          <p:spPr bwMode="auto">
            <a:xfrm>
              <a:off x="3467" y="2389"/>
              <a:ext cx="5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L</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74" name="Rectangle 298">
              <a:extLst>
                <a:ext uri="{FF2B5EF4-FFF2-40B4-BE49-F238E27FC236}">
                  <a16:creationId xmlns:a16="http://schemas.microsoft.com/office/drawing/2014/main" xmlns="" id="{1BCF1B6C-9443-43E0-B208-6DEA5E797F1A}"/>
                </a:ext>
              </a:extLst>
            </p:cNvPr>
            <p:cNvSpPr>
              <a:spLocks noChangeArrowheads="1"/>
            </p:cNvSpPr>
            <p:nvPr/>
          </p:nvSpPr>
          <p:spPr bwMode="auto">
            <a:xfrm>
              <a:off x="3513" y="2389"/>
              <a:ext cx="4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o</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75" name="Rectangle 299">
              <a:extLst>
                <a:ext uri="{FF2B5EF4-FFF2-40B4-BE49-F238E27FC236}">
                  <a16:creationId xmlns:a16="http://schemas.microsoft.com/office/drawing/2014/main" xmlns="" id="{3654266D-5BF7-4950-96F7-2A31D73263DA}"/>
                </a:ext>
              </a:extLst>
            </p:cNvPr>
            <p:cNvSpPr>
              <a:spLocks noChangeArrowheads="1"/>
            </p:cNvSpPr>
            <p:nvPr/>
          </p:nvSpPr>
          <p:spPr bwMode="auto">
            <a:xfrm>
              <a:off x="3551" y="2389"/>
              <a:ext cx="4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g</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76" name="Rectangle 300">
              <a:extLst>
                <a:ext uri="{FF2B5EF4-FFF2-40B4-BE49-F238E27FC236}">
                  <a16:creationId xmlns:a16="http://schemas.microsoft.com/office/drawing/2014/main" xmlns="" id="{EFA95149-ABE2-4796-8521-0CAEEE35947F}"/>
                </a:ext>
              </a:extLst>
            </p:cNvPr>
            <p:cNvSpPr>
              <a:spLocks noChangeArrowheads="1"/>
            </p:cNvSpPr>
            <p:nvPr/>
          </p:nvSpPr>
          <p:spPr bwMode="auto">
            <a:xfrm>
              <a:off x="3589" y="2389"/>
              <a:ext cx="2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i</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77" name="Rectangle 301">
              <a:extLst>
                <a:ext uri="{FF2B5EF4-FFF2-40B4-BE49-F238E27FC236}">
                  <a16:creationId xmlns:a16="http://schemas.microsoft.com/office/drawing/2014/main" xmlns="" id="{7111A515-8BFF-4027-B27B-5790A04D5E30}"/>
                </a:ext>
              </a:extLst>
            </p:cNvPr>
            <p:cNvSpPr>
              <a:spLocks noChangeArrowheads="1"/>
            </p:cNvSpPr>
            <p:nvPr/>
          </p:nvSpPr>
          <p:spPr bwMode="auto">
            <a:xfrm>
              <a:off x="3610" y="2389"/>
              <a:ext cx="39"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c</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78" name="Rectangle 302">
              <a:extLst>
                <a:ext uri="{FF2B5EF4-FFF2-40B4-BE49-F238E27FC236}">
                  <a16:creationId xmlns:a16="http://schemas.microsoft.com/office/drawing/2014/main" xmlns="" id="{76D76868-3349-42F2-BF06-05645BDA9C9E}"/>
                </a:ext>
              </a:extLst>
            </p:cNvPr>
            <p:cNvSpPr>
              <a:spLocks noChangeArrowheads="1"/>
            </p:cNvSpPr>
            <p:nvPr/>
          </p:nvSpPr>
          <p:spPr bwMode="auto">
            <a:xfrm>
              <a:off x="3644" y="2389"/>
              <a:ext cx="2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 </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79" name="Rectangle 303">
              <a:extLst>
                <a:ext uri="{FF2B5EF4-FFF2-40B4-BE49-F238E27FC236}">
                  <a16:creationId xmlns:a16="http://schemas.microsoft.com/office/drawing/2014/main" xmlns="" id="{6E50CF7F-9EAB-4E6D-B3AC-B3552BFF086B}"/>
                </a:ext>
              </a:extLst>
            </p:cNvPr>
            <p:cNvSpPr>
              <a:spLocks noChangeArrowheads="1"/>
            </p:cNvSpPr>
            <p:nvPr/>
          </p:nvSpPr>
          <p:spPr bwMode="auto">
            <a:xfrm>
              <a:off x="3663" y="2389"/>
              <a:ext cx="3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s</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80" name="Rectangle 304">
              <a:extLst>
                <a:ext uri="{FF2B5EF4-FFF2-40B4-BE49-F238E27FC236}">
                  <a16:creationId xmlns:a16="http://schemas.microsoft.com/office/drawing/2014/main" xmlns="" id="{F23F6127-CB9B-4B43-B98F-E5870F69D27D}"/>
                </a:ext>
              </a:extLst>
            </p:cNvPr>
            <p:cNvSpPr>
              <a:spLocks noChangeArrowheads="1"/>
            </p:cNvSpPr>
            <p:nvPr/>
          </p:nvSpPr>
          <p:spPr bwMode="auto">
            <a:xfrm>
              <a:off x="3692" y="2389"/>
              <a:ext cx="39"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y</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81" name="Rectangle 305">
              <a:extLst>
                <a:ext uri="{FF2B5EF4-FFF2-40B4-BE49-F238E27FC236}">
                  <a16:creationId xmlns:a16="http://schemas.microsoft.com/office/drawing/2014/main" xmlns="" id="{82654946-00F3-435B-AC3D-770289C07A84}"/>
                </a:ext>
              </a:extLst>
            </p:cNvPr>
            <p:cNvSpPr>
              <a:spLocks noChangeArrowheads="1"/>
            </p:cNvSpPr>
            <p:nvPr/>
          </p:nvSpPr>
          <p:spPr bwMode="auto">
            <a:xfrm>
              <a:off x="3726" y="2389"/>
              <a:ext cx="68"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m</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82" name="Rectangle 306">
              <a:extLst>
                <a:ext uri="{FF2B5EF4-FFF2-40B4-BE49-F238E27FC236}">
                  <a16:creationId xmlns:a16="http://schemas.microsoft.com/office/drawing/2014/main" xmlns="" id="{55AAFC52-1FBC-4F6F-BB3D-44BFCBFF5217}"/>
                </a:ext>
              </a:extLst>
            </p:cNvPr>
            <p:cNvSpPr>
              <a:spLocks noChangeArrowheads="1"/>
            </p:cNvSpPr>
            <p:nvPr/>
          </p:nvSpPr>
          <p:spPr bwMode="auto">
            <a:xfrm>
              <a:off x="3785" y="2389"/>
              <a:ext cx="4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b</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83" name="Rectangle 307">
              <a:extLst>
                <a:ext uri="{FF2B5EF4-FFF2-40B4-BE49-F238E27FC236}">
                  <a16:creationId xmlns:a16="http://schemas.microsoft.com/office/drawing/2014/main" xmlns="" id="{43227103-7CDE-4FEC-BC09-DDEEF0936312}"/>
                </a:ext>
              </a:extLst>
            </p:cNvPr>
            <p:cNvSpPr>
              <a:spLocks noChangeArrowheads="1"/>
            </p:cNvSpPr>
            <p:nvPr/>
          </p:nvSpPr>
          <p:spPr bwMode="auto">
            <a:xfrm>
              <a:off x="3823" y="2389"/>
              <a:ext cx="4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o</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84" name="Rectangle 308">
              <a:extLst>
                <a:ext uri="{FF2B5EF4-FFF2-40B4-BE49-F238E27FC236}">
                  <a16:creationId xmlns:a16="http://schemas.microsoft.com/office/drawing/2014/main" xmlns="" id="{3AF69037-79AB-49C8-A63F-0AE64B77EF4E}"/>
                </a:ext>
              </a:extLst>
            </p:cNvPr>
            <p:cNvSpPr>
              <a:spLocks noChangeArrowheads="1"/>
            </p:cNvSpPr>
            <p:nvPr/>
          </p:nvSpPr>
          <p:spPr bwMode="auto">
            <a:xfrm>
              <a:off x="3861" y="2389"/>
              <a:ext cx="2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l</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85" name="Rectangle 309">
              <a:extLst>
                <a:ext uri="{FF2B5EF4-FFF2-40B4-BE49-F238E27FC236}">
                  <a16:creationId xmlns:a16="http://schemas.microsoft.com/office/drawing/2014/main" xmlns="" id="{7ECBC5BB-2F8D-420C-A517-E13DA162FA44}"/>
                </a:ext>
              </a:extLst>
            </p:cNvPr>
            <p:cNvSpPr>
              <a:spLocks noChangeArrowheads="1"/>
            </p:cNvSpPr>
            <p:nvPr/>
          </p:nvSpPr>
          <p:spPr bwMode="auto">
            <a:xfrm>
              <a:off x="3882" y="2389"/>
              <a:ext cx="2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 </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86" name="Rectangle 310">
              <a:extLst>
                <a:ext uri="{FF2B5EF4-FFF2-40B4-BE49-F238E27FC236}">
                  <a16:creationId xmlns:a16="http://schemas.microsoft.com/office/drawing/2014/main" xmlns="" id="{8025CE60-7231-45E5-A44E-35C43739A3C5}"/>
                </a:ext>
              </a:extLst>
            </p:cNvPr>
            <p:cNvSpPr>
              <a:spLocks noChangeArrowheads="1"/>
            </p:cNvSpPr>
            <p:nvPr/>
          </p:nvSpPr>
          <p:spPr bwMode="auto">
            <a:xfrm>
              <a:off x="3901" y="2389"/>
              <a:ext cx="4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o</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87" name="Rectangle 311">
              <a:extLst>
                <a:ext uri="{FF2B5EF4-FFF2-40B4-BE49-F238E27FC236}">
                  <a16:creationId xmlns:a16="http://schemas.microsoft.com/office/drawing/2014/main" xmlns="" id="{7745C6A8-165C-4017-BF91-3C2FB97B6D1E}"/>
                </a:ext>
              </a:extLst>
            </p:cNvPr>
            <p:cNvSpPr>
              <a:spLocks noChangeArrowheads="1"/>
            </p:cNvSpPr>
            <p:nvPr/>
          </p:nvSpPr>
          <p:spPr bwMode="auto">
            <a:xfrm>
              <a:off x="3940" y="2389"/>
              <a:ext cx="29"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f</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88" name="Rectangle 312">
              <a:extLst>
                <a:ext uri="{FF2B5EF4-FFF2-40B4-BE49-F238E27FC236}">
                  <a16:creationId xmlns:a16="http://schemas.microsoft.com/office/drawing/2014/main" xmlns="" id="{1BA0C954-5EF4-4DB6-86BB-129022C3A148}"/>
                </a:ext>
              </a:extLst>
            </p:cNvPr>
            <p:cNvSpPr>
              <a:spLocks noChangeArrowheads="1"/>
            </p:cNvSpPr>
            <p:nvPr/>
          </p:nvSpPr>
          <p:spPr bwMode="auto">
            <a:xfrm>
              <a:off x="3088" y="2466"/>
              <a:ext cx="48"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n</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89" name="Rectangle 313">
              <a:extLst>
                <a:ext uri="{FF2B5EF4-FFF2-40B4-BE49-F238E27FC236}">
                  <a16:creationId xmlns:a16="http://schemas.microsoft.com/office/drawing/2014/main" xmlns="" id="{20E2A459-AC1B-42CF-9F22-9D7D04DAFD24}"/>
                </a:ext>
              </a:extLst>
            </p:cNvPr>
            <p:cNvSpPr>
              <a:spLocks noChangeArrowheads="1"/>
            </p:cNvSpPr>
            <p:nvPr/>
          </p:nvSpPr>
          <p:spPr bwMode="auto">
            <a:xfrm>
              <a:off x="3130" y="2466"/>
              <a:ext cx="39"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e</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90" name="Rectangle 314">
              <a:extLst>
                <a:ext uri="{FF2B5EF4-FFF2-40B4-BE49-F238E27FC236}">
                  <a16:creationId xmlns:a16="http://schemas.microsoft.com/office/drawing/2014/main" xmlns="" id="{116AD899-E226-453B-8F9E-A83819BD660A}"/>
                </a:ext>
              </a:extLst>
            </p:cNvPr>
            <p:cNvSpPr>
              <a:spLocks noChangeArrowheads="1"/>
            </p:cNvSpPr>
            <p:nvPr/>
          </p:nvSpPr>
          <p:spPr bwMode="auto">
            <a:xfrm>
              <a:off x="3164" y="2466"/>
              <a:ext cx="4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g</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91" name="Rectangle 315">
              <a:extLst>
                <a:ext uri="{FF2B5EF4-FFF2-40B4-BE49-F238E27FC236}">
                  <a16:creationId xmlns:a16="http://schemas.microsoft.com/office/drawing/2014/main" xmlns="" id="{ECECCF2B-FFA4-4338-A6CC-22E7B18F92B9}"/>
                </a:ext>
              </a:extLst>
            </p:cNvPr>
            <p:cNvSpPr>
              <a:spLocks noChangeArrowheads="1"/>
            </p:cNvSpPr>
            <p:nvPr/>
          </p:nvSpPr>
          <p:spPr bwMode="auto">
            <a:xfrm>
              <a:off x="3202" y="2466"/>
              <a:ext cx="4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a</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92" name="Rectangle 316">
              <a:extLst>
                <a:ext uri="{FF2B5EF4-FFF2-40B4-BE49-F238E27FC236}">
                  <a16:creationId xmlns:a16="http://schemas.microsoft.com/office/drawing/2014/main" xmlns="" id="{FA14253A-9CD3-463A-9B14-A34F30D721AC}"/>
                </a:ext>
              </a:extLst>
            </p:cNvPr>
            <p:cNvSpPr>
              <a:spLocks noChangeArrowheads="1"/>
            </p:cNvSpPr>
            <p:nvPr/>
          </p:nvSpPr>
          <p:spPr bwMode="auto">
            <a:xfrm>
              <a:off x="3240" y="2466"/>
              <a:ext cx="2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t</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93" name="Rectangle 317">
              <a:extLst>
                <a:ext uri="{FF2B5EF4-FFF2-40B4-BE49-F238E27FC236}">
                  <a16:creationId xmlns:a16="http://schemas.microsoft.com/office/drawing/2014/main" xmlns="" id="{782EB768-237C-48AB-8CD4-B3839A80428B}"/>
                </a:ext>
              </a:extLst>
            </p:cNvPr>
            <p:cNvSpPr>
              <a:spLocks noChangeArrowheads="1"/>
            </p:cNvSpPr>
            <p:nvPr/>
          </p:nvSpPr>
          <p:spPr bwMode="auto">
            <a:xfrm>
              <a:off x="3261" y="2466"/>
              <a:ext cx="2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i</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94" name="Rectangle 318">
              <a:extLst>
                <a:ext uri="{FF2B5EF4-FFF2-40B4-BE49-F238E27FC236}">
                  <a16:creationId xmlns:a16="http://schemas.microsoft.com/office/drawing/2014/main" xmlns="" id="{4FFF804F-D570-4694-A430-83BC5C60155F}"/>
                </a:ext>
              </a:extLst>
            </p:cNvPr>
            <p:cNvSpPr>
              <a:spLocks noChangeArrowheads="1"/>
            </p:cNvSpPr>
            <p:nvPr/>
          </p:nvSpPr>
          <p:spPr bwMode="auto">
            <a:xfrm>
              <a:off x="3282" y="2466"/>
              <a:ext cx="39"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v</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95" name="Rectangle 319">
              <a:extLst>
                <a:ext uri="{FF2B5EF4-FFF2-40B4-BE49-F238E27FC236}">
                  <a16:creationId xmlns:a16="http://schemas.microsoft.com/office/drawing/2014/main" xmlns="" id="{397337B1-FB42-4981-9105-C52211CF76B3}"/>
                </a:ext>
              </a:extLst>
            </p:cNvPr>
            <p:cNvSpPr>
              <a:spLocks noChangeArrowheads="1"/>
            </p:cNvSpPr>
            <p:nvPr/>
          </p:nvSpPr>
          <p:spPr bwMode="auto">
            <a:xfrm>
              <a:off x="3316" y="2466"/>
              <a:ext cx="39"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e</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96" name="Rectangle 320">
              <a:extLst>
                <a:ext uri="{FF2B5EF4-FFF2-40B4-BE49-F238E27FC236}">
                  <a16:creationId xmlns:a16="http://schemas.microsoft.com/office/drawing/2014/main" xmlns="" id="{F3D038E1-74C6-40EE-A0CB-626ABDABCA65}"/>
                </a:ext>
              </a:extLst>
            </p:cNvPr>
            <p:cNvSpPr>
              <a:spLocks noChangeArrowheads="1"/>
            </p:cNvSpPr>
            <p:nvPr/>
          </p:nvSpPr>
          <p:spPr bwMode="auto">
            <a:xfrm>
              <a:off x="3349" y="2466"/>
              <a:ext cx="2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 </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97" name="Rectangle 321">
              <a:extLst>
                <a:ext uri="{FF2B5EF4-FFF2-40B4-BE49-F238E27FC236}">
                  <a16:creationId xmlns:a16="http://schemas.microsoft.com/office/drawing/2014/main" xmlns="" id="{B009E4CB-116E-48A3-B1EF-22D48B0B1E1F}"/>
                </a:ext>
              </a:extLst>
            </p:cNvPr>
            <p:cNvSpPr>
              <a:spLocks noChangeArrowheads="1"/>
            </p:cNvSpPr>
            <p:nvPr/>
          </p:nvSpPr>
          <p:spPr bwMode="auto">
            <a:xfrm>
              <a:off x="3369" y="2466"/>
              <a:ext cx="39"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e</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98" name="Rectangle 322">
              <a:extLst>
                <a:ext uri="{FF2B5EF4-FFF2-40B4-BE49-F238E27FC236}">
                  <a16:creationId xmlns:a16="http://schemas.microsoft.com/office/drawing/2014/main" xmlns="" id="{3D7CF065-9982-40D1-9BB0-BF18478E5516}"/>
                </a:ext>
              </a:extLst>
            </p:cNvPr>
            <p:cNvSpPr>
              <a:spLocks noChangeArrowheads="1"/>
            </p:cNvSpPr>
            <p:nvPr/>
          </p:nvSpPr>
          <p:spPr bwMode="auto">
            <a:xfrm>
              <a:off x="3403" y="2466"/>
              <a:ext cx="4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d</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499" name="Rectangle 323">
              <a:extLst>
                <a:ext uri="{FF2B5EF4-FFF2-40B4-BE49-F238E27FC236}">
                  <a16:creationId xmlns:a16="http://schemas.microsoft.com/office/drawing/2014/main" xmlns="" id="{852831D8-C436-4261-AEFD-65864CD26EEF}"/>
                </a:ext>
              </a:extLst>
            </p:cNvPr>
            <p:cNvSpPr>
              <a:spLocks noChangeArrowheads="1"/>
            </p:cNvSpPr>
            <p:nvPr/>
          </p:nvSpPr>
          <p:spPr bwMode="auto">
            <a:xfrm>
              <a:off x="3441" y="2466"/>
              <a:ext cx="4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g</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500" name="Rectangle 324">
              <a:extLst>
                <a:ext uri="{FF2B5EF4-FFF2-40B4-BE49-F238E27FC236}">
                  <a16:creationId xmlns:a16="http://schemas.microsoft.com/office/drawing/2014/main" xmlns="" id="{87CD0AA5-9ED0-413E-B054-1A985529B077}"/>
                </a:ext>
              </a:extLst>
            </p:cNvPr>
            <p:cNvSpPr>
              <a:spLocks noChangeArrowheads="1"/>
            </p:cNvSpPr>
            <p:nvPr/>
          </p:nvSpPr>
          <p:spPr bwMode="auto">
            <a:xfrm>
              <a:off x="3479" y="2466"/>
              <a:ext cx="39"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e</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501" name="Rectangle 325">
              <a:extLst>
                <a:ext uri="{FF2B5EF4-FFF2-40B4-BE49-F238E27FC236}">
                  <a16:creationId xmlns:a16="http://schemas.microsoft.com/office/drawing/2014/main" xmlns="" id="{2CEAF502-99CB-46B5-99E3-A3D408E2B7F5}"/>
                </a:ext>
              </a:extLst>
            </p:cNvPr>
            <p:cNvSpPr>
              <a:spLocks noChangeArrowheads="1"/>
            </p:cNvSpPr>
            <p:nvPr/>
          </p:nvSpPr>
          <p:spPr bwMode="auto">
            <a:xfrm>
              <a:off x="3513" y="2466"/>
              <a:ext cx="2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 </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502" name="Rectangle 326">
              <a:extLst>
                <a:ext uri="{FF2B5EF4-FFF2-40B4-BE49-F238E27FC236}">
                  <a16:creationId xmlns:a16="http://schemas.microsoft.com/office/drawing/2014/main" xmlns="" id="{421903AE-26EB-4809-B16D-F6AAA0323DD7}"/>
                </a:ext>
              </a:extLst>
            </p:cNvPr>
            <p:cNvSpPr>
              <a:spLocks noChangeArrowheads="1"/>
            </p:cNvSpPr>
            <p:nvPr/>
          </p:nvSpPr>
          <p:spPr bwMode="auto">
            <a:xfrm>
              <a:off x="3532" y="2466"/>
              <a:ext cx="2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t</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503" name="Rectangle 327">
              <a:extLst>
                <a:ext uri="{FF2B5EF4-FFF2-40B4-BE49-F238E27FC236}">
                  <a16:creationId xmlns:a16="http://schemas.microsoft.com/office/drawing/2014/main" xmlns="" id="{F5C4DE78-2271-415D-B9B0-E20075DAD495}"/>
                </a:ext>
              </a:extLst>
            </p:cNvPr>
            <p:cNvSpPr>
              <a:spLocks noChangeArrowheads="1"/>
            </p:cNvSpPr>
            <p:nvPr/>
          </p:nvSpPr>
          <p:spPr bwMode="auto">
            <a:xfrm>
              <a:off x="3553" y="2466"/>
              <a:ext cx="3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r</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504" name="Rectangle 328">
              <a:extLst>
                <a:ext uri="{FF2B5EF4-FFF2-40B4-BE49-F238E27FC236}">
                  <a16:creationId xmlns:a16="http://schemas.microsoft.com/office/drawing/2014/main" xmlns="" id="{CB4AA457-B8E3-45A9-B108-C028EEE812C6}"/>
                </a:ext>
              </a:extLst>
            </p:cNvPr>
            <p:cNvSpPr>
              <a:spLocks noChangeArrowheads="1"/>
            </p:cNvSpPr>
            <p:nvPr/>
          </p:nvSpPr>
          <p:spPr bwMode="auto">
            <a:xfrm>
              <a:off x="3583" y="2466"/>
              <a:ext cx="2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i</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505" name="Rectangle 329">
              <a:extLst>
                <a:ext uri="{FF2B5EF4-FFF2-40B4-BE49-F238E27FC236}">
                  <a16:creationId xmlns:a16="http://schemas.microsoft.com/office/drawing/2014/main" xmlns="" id="{2E2DE55B-C47A-4C14-B448-1B63161DB8CE}"/>
                </a:ext>
              </a:extLst>
            </p:cNvPr>
            <p:cNvSpPr>
              <a:spLocks noChangeArrowheads="1"/>
            </p:cNvSpPr>
            <p:nvPr/>
          </p:nvSpPr>
          <p:spPr bwMode="auto">
            <a:xfrm>
              <a:off x="3604" y="2466"/>
              <a:ext cx="4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g</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506" name="Rectangle 330">
              <a:extLst>
                <a:ext uri="{FF2B5EF4-FFF2-40B4-BE49-F238E27FC236}">
                  <a16:creationId xmlns:a16="http://schemas.microsoft.com/office/drawing/2014/main" xmlns="" id="{2C2FA61E-1AF5-41B6-867E-D3DAB9524A66}"/>
                </a:ext>
              </a:extLst>
            </p:cNvPr>
            <p:cNvSpPr>
              <a:spLocks noChangeArrowheads="1"/>
            </p:cNvSpPr>
            <p:nvPr/>
          </p:nvSpPr>
          <p:spPr bwMode="auto">
            <a:xfrm>
              <a:off x="3642" y="2466"/>
              <a:ext cx="4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g</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507" name="Rectangle 331">
              <a:extLst>
                <a:ext uri="{FF2B5EF4-FFF2-40B4-BE49-F238E27FC236}">
                  <a16:creationId xmlns:a16="http://schemas.microsoft.com/office/drawing/2014/main" xmlns="" id="{6011511F-5F25-4DAD-931C-3899EA51421E}"/>
                </a:ext>
              </a:extLst>
            </p:cNvPr>
            <p:cNvSpPr>
              <a:spLocks noChangeArrowheads="1"/>
            </p:cNvSpPr>
            <p:nvPr/>
          </p:nvSpPr>
          <p:spPr bwMode="auto">
            <a:xfrm>
              <a:off x="3680" y="2466"/>
              <a:ext cx="39"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e</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508" name="Rectangle 332">
              <a:extLst>
                <a:ext uri="{FF2B5EF4-FFF2-40B4-BE49-F238E27FC236}">
                  <a16:creationId xmlns:a16="http://schemas.microsoft.com/office/drawing/2014/main" xmlns="" id="{608EB458-5270-4F1A-95AD-8782C8041FF9}"/>
                </a:ext>
              </a:extLst>
            </p:cNvPr>
            <p:cNvSpPr>
              <a:spLocks noChangeArrowheads="1"/>
            </p:cNvSpPr>
            <p:nvPr/>
          </p:nvSpPr>
          <p:spPr bwMode="auto">
            <a:xfrm>
              <a:off x="3713" y="2466"/>
              <a:ext cx="3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r</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509" name="Rectangle 333">
              <a:extLst>
                <a:ext uri="{FF2B5EF4-FFF2-40B4-BE49-F238E27FC236}">
                  <a16:creationId xmlns:a16="http://schemas.microsoft.com/office/drawing/2014/main" xmlns="" id="{82BD1B7B-67A0-4328-B0F8-13FF2543AD06}"/>
                </a:ext>
              </a:extLst>
            </p:cNvPr>
            <p:cNvSpPr>
              <a:spLocks noChangeArrowheads="1"/>
            </p:cNvSpPr>
            <p:nvPr/>
          </p:nvSpPr>
          <p:spPr bwMode="auto">
            <a:xfrm>
              <a:off x="3743" y="2466"/>
              <a:ext cx="39"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e</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510" name="Rectangle 334">
              <a:extLst>
                <a:ext uri="{FF2B5EF4-FFF2-40B4-BE49-F238E27FC236}">
                  <a16:creationId xmlns:a16="http://schemas.microsoft.com/office/drawing/2014/main" xmlns="" id="{F87F2766-4F20-4A75-A36F-9CADA68B42A7}"/>
                </a:ext>
              </a:extLst>
            </p:cNvPr>
            <p:cNvSpPr>
              <a:spLocks noChangeArrowheads="1"/>
            </p:cNvSpPr>
            <p:nvPr/>
          </p:nvSpPr>
          <p:spPr bwMode="auto">
            <a:xfrm>
              <a:off x="3777" y="2466"/>
              <a:ext cx="4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d</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511" name="Rectangle 335">
              <a:extLst>
                <a:ext uri="{FF2B5EF4-FFF2-40B4-BE49-F238E27FC236}">
                  <a16:creationId xmlns:a16="http://schemas.microsoft.com/office/drawing/2014/main" xmlns="" id="{159E691E-26AF-48AC-9C36-19E0FC89BD63}"/>
                </a:ext>
              </a:extLst>
            </p:cNvPr>
            <p:cNvSpPr>
              <a:spLocks noChangeArrowheads="1"/>
            </p:cNvSpPr>
            <p:nvPr/>
          </p:nvSpPr>
          <p:spPr bwMode="auto">
            <a:xfrm>
              <a:off x="3815" y="2466"/>
              <a:ext cx="2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 </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512" name="Rectangle 336">
              <a:extLst>
                <a:ext uri="{FF2B5EF4-FFF2-40B4-BE49-F238E27FC236}">
                  <a16:creationId xmlns:a16="http://schemas.microsoft.com/office/drawing/2014/main" xmlns="" id="{C3129D2B-2EC9-4027-A351-C916B8395C6A}"/>
                </a:ext>
              </a:extLst>
            </p:cNvPr>
            <p:cNvSpPr>
              <a:spLocks noChangeArrowheads="1"/>
            </p:cNvSpPr>
            <p:nvPr/>
          </p:nvSpPr>
          <p:spPr bwMode="auto">
            <a:xfrm>
              <a:off x="3834" y="2466"/>
              <a:ext cx="6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0513" name="Rectangle 337">
              <a:extLst>
                <a:ext uri="{FF2B5EF4-FFF2-40B4-BE49-F238E27FC236}">
                  <a16:creationId xmlns:a16="http://schemas.microsoft.com/office/drawing/2014/main" xmlns="" id="{D4CC27FD-F4DA-42A3-BC54-9689154A9841}"/>
                </a:ext>
              </a:extLst>
            </p:cNvPr>
            <p:cNvSpPr>
              <a:spLocks noChangeArrowheads="1"/>
            </p:cNvSpPr>
            <p:nvPr/>
          </p:nvSpPr>
          <p:spPr bwMode="auto">
            <a:xfrm>
              <a:off x="3872" y="2466"/>
              <a:ext cx="0"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0514" name="Rectangle 338">
              <a:extLst>
                <a:ext uri="{FF2B5EF4-FFF2-40B4-BE49-F238E27FC236}">
                  <a16:creationId xmlns:a16="http://schemas.microsoft.com/office/drawing/2014/main" xmlns="" id="{3DB9EBEB-E6B4-4777-B913-9516E0AC8F0F}"/>
                </a:ext>
              </a:extLst>
            </p:cNvPr>
            <p:cNvSpPr>
              <a:spLocks noChangeArrowheads="1"/>
            </p:cNvSpPr>
            <p:nvPr/>
          </p:nvSpPr>
          <p:spPr bwMode="auto">
            <a:xfrm>
              <a:off x="3923" y="2466"/>
              <a:ext cx="2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 </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515" name="Rectangle 339">
              <a:extLst>
                <a:ext uri="{FF2B5EF4-FFF2-40B4-BE49-F238E27FC236}">
                  <a16:creationId xmlns:a16="http://schemas.microsoft.com/office/drawing/2014/main" xmlns="" id="{754B93C8-0E8D-454B-9172-7109672DF1E3}"/>
                </a:ext>
              </a:extLst>
            </p:cNvPr>
            <p:cNvSpPr>
              <a:spLocks noChangeArrowheads="1"/>
            </p:cNvSpPr>
            <p:nvPr/>
          </p:nvSpPr>
          <p:spPr bwMode="auto">
            <a:xfrm>
              <a:off x="3943" y="2466"/>
              <a:ext cx="29"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f</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516" name="Rectangle 340">
              <a:extLst>
                <a:ext uri="{FF2B5EF4-FFF2-40B4-BE49-F238E27FC236}">
                  <a16:creationId xmlns:a16="http://schemas.microsoft.com/office/drawing/2014/main" xmlns="" id="{98AD034D-C534-4CDC-A0D3-9EDE9CD7B055}"/>
                </a:ext>
              </a:extLst>
            </p:cNvPr>
            <p:cNvSpPr>
              <a:spLocks noChangeArrowheads="1"/>
            </p:cNvSpPr>
            <p:nvPr/>
          </p:nvSpPr>
          <p:spPr bwMode="auto">
            <a:xfrm>
              <a:off x="3968" y="2466"/>
              <a:ext cx="2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l</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517" name="Rectangle 341">
              <a:extLst>
                <a:ext uri="{FF2B5EF4-FFF2-40B4-BE49-F238E27FC236}">
                  <a16:creationId xmlns:a16="http://schemas.microsoft.com/office/drawing/2014/main" xmlns="" id="{A73D451F-F741-4FA2-B4B5-0366150ACA30}"/>
                </a:ext>
              </a:extLst>
            </p:cNvPr>
            <p:cNvSpPr>
              <a:spLocks noChangeArrowheads="1"/>
            </p:cNvSpPr>
            <p:nvPr/>
          </p:nvSpPr>
          <p:spPr bwMode="auto">
            <a:xfrm>
              <a:off x="3989" y="2466"/>
              <a:ext cx="2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i</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518" name="Rectangle 342">
              <a:extLst>
                <a:ext uri="{FF2B5EF4-FFF2-40B4-BE49-F238E27FC236}">
                  <a16:creationId xmlns:a16="http://schemas.microsoft.com/office/drawing/2014/main" xmlns="" id="{554BEDC0-40F4-43C1-B938-8258EC6718B5}"/>
                </a:ext>
              </a:extLst>
            </p:cNvPr>
            <p:cNvSpPr>
              <a:spLocks noChangeArrowheads="1"/>
            </p:cNvSpPr>
            <p:nvPr/>
          </p:nvSpPr>
          <p:spPr bwMode="auto">
            <a:xfrm>
              <a:off x="4010" y="2466"/>
              <a:ext cx="4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p</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519" name="Rectangle 343">
              <a:extLst>
                <a:ext uri="{FF2B5EF4-FFF2-40B4-BE49-F238E27FC236}">
                  <a16:creationId xmlns:a16="http://schemas.microsoft.com/office/drawing/2014/main" xmlns="" id="{005E799E-C00E-4BF4-9043-EDF14FDF5774}"/>
                </a:ext>
              </a:extLst>
            </p:cNvPr>
            <p:cNvSpPr>
              <a:spLocks noChangeArrowheads="1"/>
            </p:cNvSpPr>
            <p:nvPr/>
          </p:nvSpPr>
          <p:spPr bwMode="auto">
            <a:xfrm>
              <a:off x="4048" y="2466"/>
              <a:ext cx="29"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f</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520" name="Rectangle 344">
              <a:extLst>
                <a:ext uri="{FF2B5EF4-FFF2-40B4-BE49-F238E27FC236}">
                  <a16:creationId xmlns:a16="http://schemas.microsoft.com/office/drawing/2014/main" xmlns="" id="{A6BC15D0-58D3-44DF-84D7-46456B964C92}"/>
                </a:ext>
              </a:extLst>
            </p:cNvPr>
            <p:cNvSpPr>
              <a:spLocks noChangeArrowheads="1"/>
            </p:cNvSpPr>
            <p:nvPr/>
          </p:nvSpPr>
          <p:spPr bwMode="auto">
            <a:xfrm>
              <a:off x="4073" y="2466"/>
              <a:ext cx="2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l</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521" name="Rectangle 345">
              <a:extLst>
                <a:ext uri="{FF2B5EF4-FFF2-40B4-BE49-F238E27FC236}">
                  <a16:creationId xmlns:a16="http://schemas.microsoft.com/office/drawing/2014/main" xmlns="" id="{A9F194B2-1340-4205-B4D1-982D09E4910A}"/>
                </a:ext>
              </a:extLst>
            </p:cNvPr>
            <p:cNvSpPr>
              <a:spLocks noChangeArrowheads="1"/>
            </p:cNvSpPr>
            <p:nvPr/>
          </p:nvSpPr>
          <p:spPr bwMode="auto">
            <a:xfrm>
              <a:off x="4094" y="2466"/>
              <a:ext cx="4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o</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522" name="Rectangle 346">
              <a:extLst>
                <a:ext uri="{FF2B5EF4-FFF2-40B4-BE49-F238E27FC236}">
                  <a16:creationId xmlns:a16="http://schemas.microsoft.com/office/drawing/2014/main" xmlns="" id="{FE258C36-C171-413A-AB3F-09E031901ED9}"/>
                </a:ext>
              </a:extLst>
            </p:cNvPr>
            <p:cNvSpPr>
              <a:spLocks noChangeArrowheads="1"/>
            </p:cNvSpPr>
            <p:nvPr/>
          </p:nvSpPr>
          <p:spPr bwMode="auto">
            <a:xfrm>
              <a:off x="4132" y="2466"/>
              <a:ext cx="4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rgbClr val="000000"/>
                  </a:solidFill>
                  <a:effectLst/>
                  <a:latin typeface="Times New Roman" panose="02020603050405020304" pitchFamily="18" charset="0"/>
                </a:rPr>
                <a:t>p</a:t>
              </a:r>
              <a:endParaRPr kumimoji="0" lang="en-US" altLang="en-US" sz="3600" b="0" i="0" u="none" strike="noStrike" cap="none" normalizeH="0" baseline="0">
                <a:ln>
                  <a:noFill/>
                </a:ln>
                <a:solidFill>
                  <a:schemeClr val="tx1"/>
                </a:solidFill>
                <a:effectLst/>
                <a:latin typeface="Arial" panose="020B0604020202020204" pitchFamily="34" charset="0"/>
              </a:endParaRPr>
            </a:p>
          </p:txBody>
        </p:sp>
      </p:grpSp>
      <p:grpSp>
        <p:nvGrpSpPr>
          <p:cNvPr id="10524" name="Group 349">
            <a:extLst>
              <a:ext uri="{FF2B5EF4-FFF2-40B4-BE49-F238E27FC236}">
                <a16:creationId xmlns:a16="http://schemas.microsoft.com/office/drawing/2014/main" xmlns="" id="{D8D9082A-A33E-414A-882E-13D85A98966C}"/>
              </a:ext>
            </a:extLst>
          </p:cNvPr>
          <p:cNvGrpSpPr>
            <a:grpSpLocks noChangeAspect="1"/>
          </p:cNvGrpSpPr>
          <p:nvPr/>
        </p:nvGrpSpPr>
        <p:grpSpPr bwMode="auto">
          <a:xfrm>
            <a:off x="1143000" y="2514602"/>
            <a:ext cx="3513859" cy="1962151"/>
            <a:chOff x="720" y="1584"/>
            <a:chExt cx="1882" cy="1236"/>
          </a:xfrm>
        </p:grpSpPr>
        <p:sp>
          <p:nvSpPr>
            <p:cNvPr id="10525" name="AutoShape 348">
              <a:extLst>
                <a:ext uri="{FF2B5EF4-FFF2-40B4-BE49-F238E27FC236}">
                  <a16:creationId xmlns:a16="http://schemas.microsoft.com/office/drawing/2014/main" xmlns="" id="{6F0E5902-7BF5-4FC8-B41B-4D7CA1847F76}"/>
                </a:ext>
              </a:extLst>
            </p:cNvPr>
            <p:cNvSpPr>
              <a:spLocks noChangeAspect="1" noChangeArrowheads="1" noTextEdit="1"/>
            </p:cNvSpPr>
            <p:nvPr/>
          </p:nvSpPr>
          <p:spPr bwMode="auto">
            <a:xfrm>
              <a:off x="720" y="1584"/>
              <a:ext cx="1872"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26" name="Rectangle 350">
              <a:extLst>
                <a:ext uri="{FF2B5EF4-FFF2-40B4-BE49-F238E27FC236}">
                  <a16:creationId xmlns:a16="http://schemas.microsoft.com/office/drawing/2014/main" xmlns="" id="{C8698D35-AF74-44EC-A42A-48BF6F798139}"/>
                </a:ext>
              </a:extLst>
            </p:cNvPr>
            <p:cNvSpPr>
              <a:spLocks noChangeArrowheads="1"/>
            </p:cNvSpPr>
            <p:nvPr/>
          </p:nvSpPr>
          <p:spPr bwMode="auto">
            <a:xfrm>
              <a:off x="2134" y="1940"/>
              <a:ext cx="293"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27" name="Freeform 351">
              <a:extLst>
                <a:ext uri="{FF2B5EF4-FFF2-40B4-BE49-F238E27FC236}">
                  <a16:creationId xmlns:a16="http://schemas.microsoft.com/office/drawing/2014/main" xmlns="" id="{37A7E3C5-CBCE-4AD9-BEBF-485E56745240}"/>
                </a:ext>
              </a:extLst>
            </p:cNvPr>
            <p:cNvSpPr>
              <a:spLocks/>
            </p:cNvSpPr>
            <p:nvPr/>
          </p:nvSpPr>
          <p:spPr bwMode="auto">
            <a:xfrm>
              <a:off x="1745" y="2040"/>
              <a:ext cx="562" cy="274"/>
            </a:xfrm>
            <a:custGeom>
              <a:avLst/>
              <a:gdLst>
                <a:gd name="T0" fmla="*/ 0 w 562"/>
                <a:gd name="T1" fmla="*/ 264 h 274"/>
                <a:gd name="T2" fmla="*/ 6 w 562"/>
                <a:gd name="T3" fmla="*/ 274 h 274"/>
                <a:gd name="T4" fmla="*/ 562 w 562"/>
                <a:gd name="T5" fmla="*/ 10 h 274"/>
                <a:gd name="T6" fmla="*/ 556 w 562"/>
                <a:gd name="T7" fmla="*/ 0 h 274"/>
                <a:gd name="T8" fmla="*/ 0 w 562"/>
                <a:gd name="T9" fmla="*/ 264 h 274"/>
              </a:gdLst>
              <a:ahLst/>
              <a:cxnLst>
                <a:cxn ang="0">
                  <a:pos x="T0" y="T1"/>
                </a:cxn>
                <a:cxn ang="0">
                  <a:pos x="T2" y="T3"/>
                </a:cxn>
                <a:cxn ang="0">
                  <a:pos x="T4" y="T5"/>
                </a:cxn>
                <a:cxn ang="0">
                  <a:pos x="T6" y="T7"/>
                </a:cxn>
                <a:cxn ang="0">
                  <a:pos x="T8" y="T9"/>
                </a:cxn>
              </a:cxnLst>
              <a:rect l="0" t="0" r="r" b="b"/>
              <a:pathLst>
                <a:path w="562" h="274">
                  <a:moveTo>
                    <a:pt x="0" y="264"/>
                  </a:moveTo>
                  <a:lnTo>
                    <a:pt x="6" y="274"/>
                  </a:lnTo>
                  <a:lnTo>
                    <a:pt x="562" y="10"/>
                  </a:lnTo>
                  <a:lnTo>
                    <a:pt x="556" y="0"/>
                  </a:lnTo>
                  <a:lnTo>
                    <a:pt x="0" y="2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28" name="Rectangle 352">
              <a:extLst>
                <a:ext uri="{FF2B5EF4-FFF2-40B4-BE49-F238E27FC236}">
                  <a16:creationId xmlns:a16="http://schemas.microsoft.com/office/drawing/2014/main" xmlns="" id="{196764BC-04F6-47B4-A5BC-FCD07ADCF0BB}"/>
                </a:ext>
              </a:extLst>
            </p:cNvPr>
            <p:cNvSpPr>
              <a:spLocks noChangeArrowheads="1"/>
            </p:cNvSpPr>
            <p:nvPr/>
          </p:nvSpPr>
          <p:spPr bwMode="auto">
            <a:xfrm>
              <a:off x="1473" y="2451"/>
              <a:ext cx="56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29" name="Rectangle 353">
              <a:extLst>
                <a:ext uri="{FF2B5EF4-FFF2-40B4-BE49-F238E27FC236}">
                  <a16:creationId xmlns:a16="http://schemas.microsoft.com/office/drawing/2014/main" xmlns="" id="{F6C6EC8A-AF2A-4EFC-8080-C56BB1B032E1}"/>
                </a:ext>
              </a:extLst>
            </p:cNvPr>
            <p:cNvSpPr>
              <a:spLocks noChangeArrowheads="1"/>
            </p:cNvSpPr>
            <p:nvPr/>
          </p:nvSpPr>
          <p:spPr bwMode="auto">
            <a:xfrm>
              <a:off x="1745" y="2305"/>
              <a:ext cx="12" cy="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30" name="Rectangle 354">
              <a:extLst>
                <a:ext uri="{FF2B5EF4-FFF2-40B4-BE49-F238E27FC236}">
                  <a16:creationId xmlns:a16="http://schemas.microsoft.com/office/drawing/2014/main" xmlns="" id="{FF57007E-404E-4A19-920F-FB7D22A6EEAC}"/>
                </a:ext>
              </a:extLst>
            </p:cNvPr>
            <p:cNvSpPr>
              <a:spLocks noChangeArrowheads="1"/>
            </p:cNvSpPr>
            <p:nvPr/>
          </p:nvSpPr>
          <p:spPr bwMode="auto">
            <a:xfrm>
              <a:off x="1748" y="2379"/>
              <a:ext cx="287"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31" name="Rectangle 355">
              <a:extLst>
                <a:ext uri="{FF2B5EF4-FFF2-40B4-BE49-F238E27FC236}">
                  <a16:creationId xmlns:a16="http://schemas.microsoft.com/office/drawing/2014/main" xmlns="" id="{560D4AD1-4AB8-4ED6-A281-0725A97AF610}"/>
                </a:ext>
              </a:extLst>
            </p:cNvPr>
            <p:cNvSpPr>
              <a:spLocks noChangeArrowheads="1"/>
            </p:cNvSpPr>
            <p:nvPr/>
          </p:nvSpPr>
          <p:spPr bwMode="auto">
            <a:xfrm>
              <a:off x="2175" y="2407"/>
              <a:ext cx="269"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32" name="Rectangle 356">
              <a:extLst>
                <a:ext uri="{FF2B5EF4-FFF2-40B4-BE49-F238E27FC236}">
                  <a16:creationId xmlns:a16="http://schemas.microsoft.com/office/drawing/2014/main" xmlns="" id="{CCCA52C7-07AE-4FEE-B730-B94A46C807EA}"/>
                </a:ext>
              </a:extLst>
            </p:cNvPr>
            <p:cNvSpPr>
              <a:spLocks noChangeArrowheads="1"/>
            </p:cNvSpPr>
            <p:nvPr/>
          </p:nvSpPr>
          <p:spPr bwMode="auto">
            <a:xfrm>
              <a:off x="2304" y="2319"/>
              <a:ext cx="12" cy="9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33" name="Freeform 357">
              <a:extLst>
                <a:ext uri="{FF2B5EF4-FFF2-40B4-BE49-F238E27FC236}">
                  <a16:creationId xmlns:a16="http://schemas.microsoft.com/office/drawing/2014/main" xmlns="" id="{AC97F25A-4058-4085-AD14-2F8C3177B623}"/>
                </a:ext>
              </a:extLst>
            </p:cNvPr>
            <p:cNvSpPr>
              <a:spLocks/>
            </p:cNvSpPr>
            <p:nvPr/>
          </p:nvSpPr>
          <p:spPr bwMode="auto">
            <a:xfrm>
              <a:off x="1751" y="2128"/>
              <a:ext cx="560" cy="197"/>
            </a:xfrm>
            <a:custGeom>
              <a:avLst/>
              <a:gdLst>
                <a:gd name="T0" fmla="*/ 556 w 560"/>
                <a:gd name="T1" fmla="*/ 197 h 197"/>
                <a:gd name="T2" fmla="*/ 560 w 560"/>
                <a:gd name="T3" fmla="*/ 187 h 197"/>
                <a:gd name="T4" fmla="*/ 4 w 560"/>
                <a:gd name="T5" fmla="*/ 0 h 197"/>
                <a:gd name="T6" fmla="*/ 0 w 560"/>
                <a:gd name="T7" fmla="*/ 10 h 197"/>
                <a:gd name="T8" fmla="*/ 556 w 560"/>
                <a:gd name="T9" fmla="*/ 197 h 197"/>
              </a:gdLst>
              <a:ahLst/>
              <a:cxnLst>
                <a:cxn ang="0">
                  <a:pos x="T0" y="T1"/>
                </a:cxn>
                <a:cxn ang="0">
                  <a:pos x="T2" y="T3"/>
                </a:cxn>
                <a:cxn ang="0">
                  <a:pos x="T4" y="T5"/>
                </a:cxn>
                <a:cxn ang="0">
                  <a:pos x="T6" y="T7"/>
                </a:cxn>
                <a:cxn ang="0">
                  <a:pos x="T8" y="T9"/>
                </a:cxn>
              </a:cxnLst>
              <a:rect l="0" t="0" r="r" b="b"/>
              <a:pathLst>
                <a:path w="560" h="197">
                  <a:moveTo>
                    <a:pt x="556" y="197"/>
                  </a:moveTo>
                  <a:lnTo>
                    <a:pt x="560" y="187"/>
                  </a:lnTo>
                  <a:lnTo>
                    <a:pt x="4" y="0"/>
                  </a:lnTo>
                  <a:lnTo>
                    <a:pt x="0" y="10"/>
                  </a:lnTo>
                  <a:lnTo>
                    <a:pt x="556"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34" name="Rectangle 358">
              <a:extLst>
                <a:ext uri="{FF2B5EF4-FFF2-40B4-BE49-F238E27FC236}">
                  <a16:creationId xmlns:a16="http://schemas.microsoft.com/office/drawing/2014/main" xmlns="" id="{D3538FE7-0B49-4FB7-BC17-2E0056B1756D}"/>
                </a:ext>
              </a:extLst>
            </p:cNvPr>
            <p:cNvSpPr>
              <a:spLocks noChangeArrowheads="1"/>
            </p:cNvSpPr>
            <p:nvPr/>
          </p:nvSpPr>
          <p:spPr bwMode="auto">
            <a:xfrm>
              <a:off x="1748" y="1967"/>
              <a:ext cx="12" cy="1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35" name="Rectangle 359">
              <a:extLst>
                <a:ext uri="{FF2B5EF4-FFF2-40B4-BE49-F238E27FC236}">
                  <a16:creationId xmlns:a16="http://schemas.microsoft.com/office/drawing/2014/main" xmlns="" id="{E2016940-9F03-4E51-B6ED-365F07BDC3A9}"/>
                </a:ext>
              </a:extLst>
            </p:cNvPr>
            <p:cNvSpPr>
              <a:spLocks noChangeArrowheads="1"/>
            </p:cNvSpPr>
            <p:nvPr/>
          </p:nvSpPr>
          <p:spPr bwMode="auto">
            <a:xfrm>
              <a:off x="1754" y="1962"/>
              <a:ext cx="29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36" name="Rectangle 360">
              <a:extLst>
                <a:ext uri="{FF2B5EF4-FFF2-40B4-BE49-F238E27FC236}">
                  <a16:creationId xmlns:a16="http://schemas.microsoft.com/office/drawing/2014/main" xmlns="" id="{FC057FFD-4B1A-4B55-BB24-1A395EF26369}"/>
                </a:ext>
              </a:extLst>
            </p:cNvPr>
            <p:cNvSpPr>
              <a:spLocks noChangeArrowheads="1"/>
            </p:cNvSpPr>
            <p:nvPr/>
          </p:nvSpPr>
          <p:spPr bwMode="auto">
            <a:xfrm>
              <a:off x="1473" y="1907"/>
              <a:ext cx="568"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37" name="Rectangle 361">
              <a:extLst>
                <a:ext uri="{FF2B5EF4-FFF2-40B4-BE49-F238E27FC236}">
                  <a16:creationId xmlns:a16="http://schemas.microsoft.com/office/drawing/2014/main" xmlns="" id="{3AD1965C-DAE4-400B-A89B-07D5403FC10A}"/>
                </a:ext>
              </a:extLst>
            </p:cNvPr>
            <p:cNvSpPr>
              <a:spLocks noChangeArrowheads="1"/>
            </p:cNvSpPr>
            <p:nvPr/>
          </p:nvSpPr>
          <p:spPr bwMode="auto">
            <a:xfrm>
              <a:off x="2444" y="1875"/>
              <a:ext cx="11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Q</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0538" name="Rectangle 362">
              <a:extLst>
                <a:ext uri="{FF2B5EF4-FFF2-40B4-BE49-F238E27FC236}">
                  <a16:creationId xmlns:a16="http://schemas.microsoft.com/office/drawing/2014/main" xmlns="" id="{3CAC746F-786C-4825-8C7A-2DDE483DA946}"/>
                </a:ext>
              </a:extLst>
            </p:cNvPr>
            <p:cNvSpPr>
              <a:spLocks noChangeArrowheads="1"/>
            </p:cNvSpPr>
            <p:nvPr/>
          </p:nvSpPr>
          <p:spPr bwMode="auto">
            <a:xfrm>
              <a:off x="2485" y="2348"/>
              <a:ext cx="11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Q</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0539" name="Rectangle 363">
              <a:extLst>
                <a:ext uri="{FF2B5EF4-FFF2-40B4-BE49-F238E27FC236}">
                  <a16:creationId xmlns:a16="http://schemas.microsoft.com/office/drawing/2014/main" xmlns="" id="{B008237D-CE66-4990-BD1C-D648C8D7E0C3}"/>
                </a:ext>
              </a:extLst>
            </p:cNvPr>
            <p:cNvSpPr>
              <a:spLocks noChangeArrowheads="1"/>
            </p:cNvSpPr>
            <p:nvPr/>
          </p:nvSpPr>
          <p:spPr bwMode="auto">
            <a:xfrm>
              <a:off x="2485" y="2341"/>
              <a:ext cx="88"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40" name="Rectangle 364">
              <a:extLst>
                <a:ext uri="{FF2B5EF4-FFF2-40B4-BE49-F238E27FC236}">
                  <a16:creationId xmlns:a16="http://schemas.microsoft.com/office/drawing/2014/main" xmlns="" id="{555C9C2F-5E3F-4F08-94F6-12CD2EAD51E6}"/>
                </a:ext>
              </a:extLst>
            </p:cNvPr>
            <p:cNvSpPr>
              <a:spLocks noChangeArrowheads="1"/>
            </p:cNvSpPr>
            <p:nvPr/>
          </p:nvSpPr>
          <p:spPr bwMode="auto">
            <a:xfrm>
              <a:off x="2304" y="1940"/>
              <a:ext cx="12" cy="1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41" name="Rectangle 365">
              <a:extLst>
                <a:ext uri="{FF2B5EF4-FFF2-40B4-BE49-F238E27FC236}">
                  <a16:creationId xmlns:a16="http://schemas.microsoft.com/office/drawing/2014/main" xmlns="" id="{8F2727DB-455E-4E8A-9F83-68D23E01E3E5}"/>
                </a:ext>
              </a:extLst>
            </p:cNvPr>
            <p:cNvSpPr>
              <a:spLocks noChangeArrowheads="1"/>
            </p:cNvSpPr>
            <p:nvPr/>
          </p:nvSpPr>
          <p:spPr bwMode="auto">
            <a:xfrm>
              <a:off x="783" y="2456"/>
              <a:ext cx="597"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42" name="Rectangle 366">
              <a:extLst>
                <a:ext uri="{FF2B5EF4-FFF2-40B4-BE49-F238E27FC236}">
                  <a16:creationId xmlns:a16="http://schemas.microsoft.com/office/drawing/2014/main" xmlns="" id="{DE0B80F5-66A0-4FCF-B7AF-C1ECDCD16BB6}"/>
                </a:ext>
              </a:extLst>
            </p:cNvPr>
            <p:cNvSpPr>
              <a:spLocks noChangeArrowheads="1"/>
            </p:cNvSpPr>
            <p:nvPr/>
          </p:nvSpPr>
          <p:spPr bwMode="auto">
            <a:xfrm>
              <a:off x="783" y="1918"/>
              <a:ext cx="597"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43" name="Rectangle 367">
              <a:extLst>
                <a:ext uri="{FF2B5EF4-FFF2-40B4-BE49-F238E27FC236}">
                  <a16:creationId xmlns:a16="http://schemas.microsoft.com/office/drawing/2014/main" xmlns="" id="{33402F20-9C06-4659-B052-C25E8E743D86}"/>
                </a:ext>
              </a:extLst>
            </p:cNvPr>
            <p:cNvSpPr>
              <a:spLocks noChangeArrowheads="1"/>
            </p:cNvSpPr>
            <p:nvPr/>
          </p:nvSpPr>
          <p:spPr bwMode="auto">
            <a:xfrm>
              <a:off x="1163" y="1973"/>
              <a:ext cx="217"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44" name="Rectangle 368">
              <a:extLst>
                <a:ext uri="{FF2B5EF4-FFF2-40B4-BE49-F238E27FC236}">
                  <a16:creationId xmlns:a16="http://schemas.microsoft.com/office/drawing/2014/main" xmlns="" id="{7BDC7DBE-4C78-4727-8EA6-683566455DF5}"/>
                </a:ext>
              </a:extLst>
            </p:cNvPr>
            <p:cNvSpPr>
              <a:spLocks noChangeArrowheads="1"/>
            </p:cNvSpPr>
            <p:nvPr/>
          </p:nvSpPr>
          <p:spPr bwMode="auto">
            <a:xfrm>
              <a:off x="1169" y="2396"/>
              <a:ext cx="2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45" name="Rectangle 369">
              <a:extLst>
                <a:ext uri="{FF2B5EF4-FFF2-40B4-BE49-F238E27FC236}">
                  <a16:creationId xmlns:a16="http://schemas.microsoft.com/office/drawing/2014/main" xmlns="" id="{D43573EA-14BF-4C4D-B5BA-B17E125D4AA6}"/>
                </a:ext>
              </a:extLst>
            </p:cNvPr>
            <p:cNvSpPr>
              <a:spLocks noChangeArrowheads="1"/>
            </p:cNvSpPr>
            <p:nvPr/>
          </p:nvSpPr>
          <p:spPr bwMode="auto">
            <a:xfrm>
              <a:off x="1159" y="1984"/>
              <a:ext cx="11" cy="4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46" name="Rectangle 370">
              <a:extLst>
                <a:ext uri="{FF2B5EF4-FFF2-40B4-BE49-F238E27FC236}">
                  <a16:creationId xmlns:a16="http://schemas.microsoft.com/office/drawing/2014/main" xmlns="" id="{E9A1DE9A-E363-41B7-914D-CFFCA5AFC86E}"/>
                </a:ext>
              </a:extLst>
            </p:cNvPr>
            <p:cNvSpPr>
              <a:spLocks noChangeArrowheads="1"/>
            </p:cNvSpPr>
            <p:nvPr/>
          </p:nvSpPr>
          <p:spPr bwMode="auto">
            <a:xfrm>
              <a:off x="989" y="2187"/>
              <a:ext cx="18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47" name="Rectangle 371">
              <a:extLst>
                <a:ext uri="{FF2B5EF4-FFF2-40B4-BE49-F238E27FC236}">
                  <a16:creationId xmlns:a16="http://schemas.microsoft.com/office/drawing/2014/main" xmlns="" id="{E396ECA7-0BB7-42B9-87A7-CD5822462FBD}"/>
                </a:ext>
              </a:extLst>
            </p:cNvPr>
            <p:cNvSpPr>
              <a:spLocks noChangeArrowheads="1"/>
            </p:cNvSpPr>
            <p:nvPr/>
          </p:nvSpPr>
          <p:spPr bwMode="auto">
            <a:xfrm>
              <a:off x="837" y="2124"/>
              <a:ext cx="15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rPr>
                <a:t>CP</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0548" name="Rectangle 372">
              <a:extLst>
                <a:ext uri="{FF2B5EF4-FFF2-40B4-BE49-F238E27FC236}">
                  <a16:creationId xmlns:a16="http://schemas.microsoft.com/office/drawing/2014/main" xmlns="" id="{2B865518-58D4-40EF-8258-E2890001C188}"/>
                </a:ext>
              </a:extLst>
            </p:cNvPr>
            <p:cNvSpPr>
              <a:spLocks noChangeArrowheads="1"/>
            </p:cNvSpPr>
            <p:nvPr/>
          </p:nvSpPr>
          <p:spPr bwMode="auto">
            <a:xfrm>
              <a:off x="906" y="2124"/>
              <a:ext cx="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0549" name="Rectangle 373">
              <a:extLst>
                <a:ext uri="{FF2B5EF4-FFF2-40B4-BE49-F238E27FC236}">
                  <a16:creationId xmlns:a16="http://schemas.microsoft.com/office/drawing/2014/main" xmlns="" id="{A0E6CDDF-E675-4810-B0A9-B0CE56499F48}"/>
                </a:ext>
              </a:extLst>
            </p:cNvPr>
            <p:cNvSpPr>
              <a:spLocks noChangeArrowheads="1"/>
            </p:cNvSpPr>
            <p:nvPr/>
          </p:nvSpPr>
          <p:spPr bwMode="auto">
            <a:xfrm>
              <a:off x="1118" y="1874"/>
              <a:ext cx="269"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50" name="Rectangle 374">
              <a:extLst>
                <a:ext uri="{FF2B5EF4-FFF2-40B4-BE49-F238E27FC236}">
                  <a16:creationId xmlns:a16="http://schemas.microsoft.com/office/drawing/2014/main" xmlns="" id="{283FCC0E-EFA0-4F94-B3BD-4233D0CC9228}"/>
                </a:ext>
              </a:extLst>
            </p:cNvPr>
            <p:cNvSpPr>
              <a:spLocks noChangeArrowheads="1"/>
            </p:cNvSpPr>
            <p:nvPr/>
          </p:nvSpPr>
          <p:spPr bwMode="auto">
            <a:xfrm>
              <a:off x="1118" y="1715"/>
              <a:ext cx="12" cy="1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51" name="Rectangle 375">
              <a:extLst>
                <a:ext uri="{FF2B5EF4-FFF2-40B4-BE49-F238E27FC236}">
                  <a16:creationId xmlns:a16="http://schemas.microsoft.com/office/drawing/2014/main" xmlns="" id="{B5CF997C-B214-477B-9E20-69FB3784EE05}"/>
                </a:ext>
              </a:extLst>
            </p:cNvPr>
            <p:cNvSpPr>
              <a:spLocks noChangeArrowheads="1"/>
            </p:cNvSpPr>
            <p:nvPr/>
          </p:nvSpPr>
          <p:spPr bwMode="auto">
            <a:xfrm>
              <a:off x="1130" y="1709"/>
              <a:ext cx="1228"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52" name="Rectangle 376">
              <a:extLst>
                <a:ext uri="{FF2B5EF4-FFF2-40B4-BE49-F238E27FC236}">
                  <a16:creationId xmlns:a16="http://schemas.microsoft.com/office/drawing/2014/main" xmlns="" id="{86590A7A-921B-4F02-817D-0B368510F6A6}"/>
                </a:ext>
              </a:extLst>
            </p:cNvPr>
            <p:cNvSpPr>
              <a:spLocks noChangeArrowheads="1"/>
            </p:cNvSpPr>
            <p:nvPr/>
          </p:nvSpPr>
          <p:spPr bwMode="auto">
            <a:xfrm>
              <a:off x="2352" y="1715"/>
              <a:ext cx="12" cy="23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53" name="Rectangle 377">
              <a:extLst>
                <a:ext uri="{FF2B5EF4-FFF2-40B4-BE49-F238E27FC236}">
                  <a16:creationId xmlns:a16="http://schemas.microsoft.com/office/drawing/2014/main" xmlns="" id="{2DC09DE8-D8DD-4267-9980-9F2C7DB9473E}"/>
                </a:ext>
              </a:extLst>
            </p:cNvPr>
            <p:cNvSpPr>
              <a:spLocks noChangeArrowheads="1"/>
            </p:cNvSpPr>
            <p:nvPr/>
          </p:nvSpPr>
          <p:spPr bwMode="auto">
            <a:xfrm>
              <a:off x="2352" y="2412"/>
              <a:ext cx="12" cy="1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54" name="Rectangle 378">
              <a:extLst>
                <a:ext uri="{FF2B5EF4-FFF2-40B4-BE49-F238E27FC236}">
                  <a16:creationId xmlns:a16="http://schemas.microsoft.com/office/drawing/2014/main" xmlns="" id="{F9D52A6A-30A2-49E9-B8BF-A07361F5F6E9}"/>
                </a:ext>
              </a:extLst>
            </p:cNvPr>
            <p:cNvSpPr>
              <a:spLocks noChangeArrowheads="1"/>
            </p:cNvSpPr>
            <p:nvPr/>
          </p:nvSpPr>
          <p:spPr bwMode="auto">
            <a:xfrm>
              <a:off x="1135" y="2605"/>
              <a:ext cx="1217"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55" name="Rectangle 379">
              <a:extLst>
                <a:ext uri="{FF2B5EF4-FFF2-40B4-BE49-F238E27FC236}">
                  <a16:creationId xmlns:a16="http://schemas.microsoft.com/office/drawing/2014/main" xmlns="" id="{C8B443A3-2D62-494B-A2BC-051FE724C468}"/>
                </a:ext>
              </a:extLst>
            </p:cNvPr>
            <p:cNvSpPr>
              <a:spLocks noChangeArrowheads="1"/>
            </p:cNvSpPr>
            <p:nvPr/>
          </p:nvSpPr>
          <p:spPr bwMode="auto">
            <a:xfrm>
              <a:off x="1130" y="2500"/>
              <a:ext cx="11" cy="1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56" name="Rectangle 380">
              <a:extLst>
                <a:ext uri="{FF2B5EF4-FFF2-40B4-BE49-F238E27FC236}">
                  <a16:creationId xmlns:a16="http://schemas.microsoft.com/office/drawing/2014/main" xmlns="" id="{D848D920-8AAD-45DA-9A5B-E4FD9767E399}"/>
                </a:ext>
              </a:extLst>
            </p:cNvPr>
            <p:cNvSpPr>
              <a:spLocks noChangeArrowheads="1"/>
            </p:cNvSpPr>
            <p:nvPr/>
          </p:nvSpPr>
          <p:spPr bwMode="auto">
            <a:xfrm>
              <a:off x="1135" y="2500"/>
              <a:ext cx="246"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57" name="Rectangle 381">
              <a:extLst>
                <a:ext uri="{FF2B5EF4-FFF2-40B4-BE49-F238E27FC236}">
                  <a16:creationId xmlns:a16="http://schemas.microsoft.com/office/drawing/2014/main" xmlns="" id="{9E27EC35-0C74-45CC-9EFF-BFFC49809099}"/>
                </a:ext>
              </a:extLst>
            </p:cNvPr>
            <p:cNvSpPr>
              <a:spLocks noChangeArrowheads="1"/>
            </p:cNvSpPr>
            <p:nvPr/>
          </p:nvSpPr>
          <p:spPr bwMode="auto">
            <a:xfrm>
              <a:off x="1007" y="2320"/>
              <a:ext cx="6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J</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0558" name="Rectangle 382">
              <a:extLst>
                <a:ext uri="{FF2B5EF4-FFF2-40B4-BE49-F238E27FC236}">
                  <a16:creationId xmlns:a16="http://schemas.microsoft.com/office/drawing/2014/main" xmlns="" id="{5EC71DC2-5A5D-4AA0-B3D5-FEF78FE108DD}"/>
                </a:ext>
              </a:extLst>
            </p:cNvPr>
            <p:cNvSpPr>
              <a:spLocks noChangeArrowheads="1"/>
            </p:cNvSpPr>
            <p:nvPr/>
          </p:nvSpPr>
          <p:spPr bwMode="auto">
            <a:xfrm>
              <a:off x="1001" y="1776"/>
              <a:ext cx="11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K</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0559" name="Rectangle 383">
              <a:extLst>
                <a:ext uri="{FF2B5EF4-FFF2-40B4-BE49-F238E27FC236}">
                  <a16:creationId xmlns:a16="http://schemas.microsoft.com/office/drawing/2014/main" xmlns="" id="{FDD67A97-A16A-4E94-BEFD-0D1C5A33894E}"/>
                </a:ext>
              </a:extLst>
            </p:cNvPr>
            <p:cNvSpPr>
              <a:spLocks noChangeArrowheads="1"/>
            </p:cNvSpPr>
            <p:nvPr/>
          </p:nvSpPr>
          <p:spPr bwMode="auto">
            <a:xfrm>
              <a:off x="1352" y="2646"/>
              <a:ext cx="9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a:ln>
                    <a:noFill/>
                  </a:ln>
                  <a:solidFill>
                    <a:srgbClr val="000000"/>
                  </a:solidFill>
                  <a:effectLst/>
                  <a:latin typeface="Times New Roman" panose="02020603050405020304" pitchFamily="18" charset="0"/>
                </a:rPr>
                <a:t>F</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0560" name="Rectangle 384">
              <a:extLst>
                <a:ext uri="{FF2B5EF4-FFF2-40B4-BE49-F238E27FC236}">
                  <a16:creationId xmlns:a16="http://schemas.microsoft.com/office/drawing/2014/main" xmlns="" id="{D92BDF35-A7CD-47CA-AF45-2D2D3C1E06EE}"/>
                </a:ext>
              </a:extLst>
            </p:cNvPr>
            <p:cNvSpPr>
              <a:spLocks noChangeArrowheads="1"/>
            </p:cNvSpPr>
            <p:nvPr/>
          </p:nvSpPr>
          <p:spPr bwMode="auto">
            <a:xfrm>
              <a:off x="1426" y="2646"/>
              <a:ext cx="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a:ln>
                    <a:noFill/>
                  </a:ln>
                  <a:solidFill>
                    <a:srgbClr val="000000"/>
                  </a:solidFill>
                  <a:effectLst/>
                  <a:latin typeface="Times New Roman" panose="02020603050405020304" pitchFamily="18" charset="0"/>
                </a:rPr>
                <a:t>i</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0561" name="Rectangle 385">
              <a:extLst>
                <a:ext uri="{FF2B5EF4-FFF2-40B4-BE49-F238E27FC236}">
                  <a16:creationId xmlns:a16="http://schemas.microsoft.com/office/drawing/2014/main" xmlns="" id="{54172EB5-9B5B-44F8-8DD8-FB438A185144}"/>
                </a:ext>
              </a:extLst>
            </p:cNvPr>
            <p:cNvSpPr>
              <a:spLocks noChangeArrowheads="1"/>
            </p:cNvSpPr>
            <p:nvPr/>
          </p:nvSpPr>
          <p:spPr bwMode="auto">
            <a:xfrm>
              <a:off x="1457" y="2646"/>
              <a:ext cx="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a:ln>
                    <a:noFill/>
                  </a:ln>
                  <a:solidFill>
                    <a:srgbClr val="000000"/>
                  </a:solidFill>
                  <a:effectLst/>
                  <a:latin typeface="Times New Roman" panose="02020603050405020304" pitchFamily="18" charset="0"/>
                </a:rPr>
                <a:t>g</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0562" name="Rectangle 386">
              <a:extLst>
                <a:ext uri="{FF2B5EF4-FFF2-40B4-BE49-F238E27FC236}">
                  <a16:creationId xmlns:a16="http://schemas.microsoft.com/office/drawing/2014/main" xmlns="" id="{B03B8902-3F95-436B-B8B1-B71964FB2EDA}"/>
                </a:ext>
              </a:extLst>
            </p:cNvPr>
            <p:cNvSpPr>
              <a:spLocks noChangeArrowheads="1"/>
            </p:cNvSpPr>
            <p:nvPr/>
          </p:nvSpPr>
          <p:spPr bwMode="auto">
            <a:xfrm>
              <a:off x="1513" y="2646"/>
              <a:ext cx="3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a:ln>
                    <a:noFill/>
                  </a:ln>
                  <a:solidFill>
                    <a:srgbClr val="000000"/>
                  </a:solidFill>
                  <a:effectLst/>
                  <a:latin typeface="Times New Roman" panose="02020603050405020304" pitchFamily="18" charset="0"/>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0563" name="Rectangle 387">
              <a:extLst>
                <a:ext uri="{FF2B5EF4-FFF2-40B4-BE49-F238E27FC236}">
                  <a16:creationId xmlns:a16="http://schemas.microsoft.com/office/drawing/2014/main" xmlns="" id="{FC8DB517-D8F4-4E20-B78E-1020AC814378}"/>
                </a:ext>
              </a:extLst>
            </p:cNvPr>
            <p:cNvSpPr>
              <a:spLocks noChangeArrowheads="1"/>
            </p:cNvSpPr>
            <p:nvPr/>
          </p:nvSpPr>
          <p:spPr bwMode="auto">
            <a:xfrm>
              <a:off x="1540" y="2646"/>
              <a:ext cx="4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a:ln>
                    <a:noFill/>
                  </a:ln>
                  <a:solidFill>
                    <a:srgbClr val="000000"/>
                  </a:solidFill>
                  <a:effectLst/>
                  <a:latin typeface="Times New Roman" panose="02020603050405020304" pitchFamily="18" charset="0"/>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0564" name="Rectangle 388">
              <a:extLst>
                <a:ext uri="{FF2B5EF4-FFF2-40B4-BE49-F238E27FC236}">
                  <a16:creationId xmlns:a16="http://schemas.microsoft.com/office/drawing/2014/main" xmlns="" id="{2DDDCDF8-FEC3-418A-87D0-EEEB6D33BE8A}"/>
                </a:ext>
              </a:extLst>
            </p:cNvPr>
            <p:cNvSpPr>
              <a:spLocks noChangeArrowheads="1"/>
            </p:cNvSpPr>
            <p:nvPr/>
          </p:nvSpPr>
          <p:spPr bwMode="auto">
            <a:xfrm>
              <a:off x="1578" y="2646"/>
              <a:ext cx="3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a:ln>
                    <a:noFill/>
                  </a:ln>
                  <a:solidFill>
                    <a:srgbClr val="000000"/>
                  </a:solidFill>
                  <a:effectLst/>
                  <a:latin typeface="Times New Roman" panose="02020603050405020304" pitchFamily="18" charset="0"/>
                </a:rPr>
                <a:t>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0565" name="Rectangle 389">
              <a:extLst>
                <a:ext uri="{FF2B5EF4-FFF2-40B4-BE49-F238E27FC236}">
                  <a16:creationId xmlns:a16="http://schemas.microsoft.com/office/drawing/2014/main" xmlns="" id="{2605B3C1-F174-4982-90B5-020E136A761B}"/>
                </a:ext>
              </a:extLst>
            </p:cNvPr>
            <p:cNvSpPr>
              <a:spLocks noChangeArrowheads="1"/>
            </p:cNvSpPr>
            <p:nvPr/>
          </p:nvSpPr>
          <p:spPr bwMode="auto">
            <a:xfrm>
              <a:off x="1606" y="2646"/>
              <a:ext cx="8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a:ln>
                    <a:noFill/>
                  </a:ln>
                  <a:solidFill>
                    <a:srgbClr val="000000"/>
                  </a:solidFill>
                  <a:effectLst/>
                  <a:latin typeface="Times New Roman" panose="02020603050405020304" pitchFamily="18" charset="0"/>
                </a:rPr>
                <a:t>L</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0566" name="Rectangle 390">
              <a:extLst>
                <a:ext uri="{FF2B5EF4-FFF2-40B4-BE49-F238E27FC236}">
                  <a16:creationId xmlns:a16="http://schemas.microsoft.com/office/drawing/2014/main" xmlns="" id="{CFA0523E-1182-48FC-ADF1-B5FBEFE47E84}"/>
                </a:ext>
              </a:extLst>
            </p:cNvPr>
            <p:cNvSpPr>
              <a:spLocks noChangeArrowheads="1"/>
            </p:cNvSpPr>
            <p:nvPr/>
          </p:nvSpPr>
          <p:spPr bwMode="auto">
            <a:xfrm>
              <a:off x="1674" y="2646"/>
              <a:ext cx="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a:ln>
                    <a:noFill/>
                  </a:ln>
                  <a:solidFill>
                    <a:srgbClr val="000000"/>
                  </a:solidFill>
                  <a:effectLst/>
                  <a:latin typeface="Times New Roman" panose="02020603050405020304" pitchFamily="18" charset="0"/>
                </a:rPr>
                <a:t>o</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0567" name="Rectangle 391">
              <a:extLst>
                <a:ext uri="{FF2B5EF4-FFF2-40B4-BE49-F238E27FC236}">
                  <a16:creationId xmlns:a16="http://schemas.microsoft.com/office/drawing/2014/main" xmlns="" id="{F2D6F35E-7DAF-4564-809F-9547DAC10818}"/>
                </a:ext>
              </a:extLst>
            </p:cNvPr>
            <p:cNvSpPr>
              <a:spLocks noChangeArrowheads="1"/>
            </p:cNvSpPr>
            <p:nvPr/>
          </p:nvSpPr>
          <p:spPr bwMode="auto">
            <a:xfrm>
              <a:off x="1729" y="2646"/>
              <a:ext cx="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a:ln>
                    <a:noFill/>
                  </a:ln>
                  <a:solidFill>
                    <a:srgbClr val="000000"/>
                  </a:solidFill>
                  <a:effectLst/>
                  <a:latin typeface="Times New Roman" panose="02020603050405020304" pitchFamily="18" charset="0"/>
                </a:rPr>
                <a:t>g</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0568" name="Rectangle 392">
              <a:extLst>
                <a:ext uri="{FF2B5EF4-FFF2-40B4-BE49-F238E27FC236}">
                  <a16:creationId xmlns:a16="http://schemas.microsoft.com/office/drawing/2014/main" xmlns="" id="{71525193-1716-4597-B3EF-7F4D50DDC65C}"/>
                </a:ext>
              </a:extLst>
            </p:cNvPr>
            <p:cNvSpPr>
              <a:spLocks noChangeArrowheads="1"/>
            </p:cNvSpPr>
            <p:nvPr/>
          </p:nvSpPr>
          <p:spPr bwMode="auto">
            <a:xfrm>
              <a:off x="1785" y="2646"/>
              <a:ext cx="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a:ln>
                    <a:noFill/>
                  </a:ln>
                  <a:solidFill>
                    <a:srgbClr val="000000"/>
                  </a:solidFill>
                  <a:effectLst/>
                  <a:latin typeface="Times New Roman" panose="02020603050405020304" pitchFamily="18" charset="0"/>
                </a:rPr>
                <a:t>i</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0569" name="Rectangle 393">
              <a:extLst>
                <a:ext uri="{FF2B5EF4-FFF2-40B4-BE49-F238E27FC236}">
                  <a16:creationId xmlns:a16="http://schemas.microsoft.com/office/drawing/2014/main" xmlns="" id="{29CA0487-850F-4B8D-8E5F-C1DD9162AAC2}"/>
                </a:ext>
              </a:extLst>
            </p:cNvPr>
            <p:cNvSpPr>
              <a:spLocks noChangeArrowheads="1"/>
            </p:cNvSpPr>
            <p:nvPr/>
          </p:nvSpPr>
          <p:spPr bwMode="auto">
            <a:xfrm>
              <a:off x="1815" y="2646"/>
              <a:ext cx="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a:ln>
                    <a:noFill/>
                  </a:ln>
                  <a:solidFill>
                    <a:srgbClr val="000000"/>
                  </a:solidFill>
                  <a:effectLst/>
                  <a:latin typeface="Times New Roman" panose="02020603050405020304" pitchFamily="18" charset="0"/>
                </a:rPr>
                <a:t>c</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0570" name="Rectangle 394">
              <a:extLst>
                <a:ext uri="{FF2B5EF4-FFF2-40B4-BE49-F238E27FC236}">
                  <a16:creationId xmlns:a16="http://schemas.microsoft.com/office/drawing/2014/main" xmlns="" id="{985D4EE0-070E-4713-8F9C-DC6EFB3AEE9D}"/>
                </a:ext>
              </a:extLst>
            </p:cNvPr>
            <p:cNvSpPr>
              <a:spLocks noChangeArrowheads="1"/>
            </p:cNvSpPr>
            <p:nvPr/>
          </p:nvSpPr>
          <p:spPr bwMode="auto">
            <a:xfrm>
              <a:off x="1865" y="2646"/>
              <a:ext cx="3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a:ln>
                    <a:noFill/>
                  </a:ln>
                  <a:solidFill>
                    <a:srgbClr val="000000"/>
                  </a:solidFill>
                  <a:effectLst/>
                  <a:latin typeface="Times New Roman" panose="02020603050405020304" pitchFamily="18" charset="0"/>
                </a:rPr>
                <a:t>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0571" name="Rectangle 395">
              <a:extLst>
                <a:ext uri="{FF2B5EF4-FFF2-40B4-BE49-F238E27FC236}">
                  <a16:creationId xmlns:a16="http://schemas.microsoft.com/office/drawing/2014/main" xmlns="" id="{FE27982F-43EC-4941-977D-C49F55A452CA}"/>
                </a:ext>
              </a:extLst>
            </p:cNvPr>
            <p:cNvSpPr>
              <a:spLocks noChangeArrowheads="1"/>
            </p:cNvSpPr>
            <p:nvPr/>
          </p:nvSpPr>
          <p:spPr bwMode="auto">
            <a:xfrm>
              <a:off x="1893" y="2646"/>
              <a:ext cx="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a:ln>
                    <a:noFill/>
                  </a:ln>
                  <a:solidFill>
                    <a:srgbClr val="000000"/>
                  </a:solidFill>
                  <a:effectLst/>
                  <a:latin typeface="Times New Roman" panose="02020603050405020304" pitchFamily="18" charset="0"/>
                </a:rPr>
                <a:t>d</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0572" name="Rectangle 396">
              <a:extLst>
                <a:ext uri="{FF2B5EF4-FFF2-40B4-BE49-F238E27FC236}">
                  <a16:creationId xmlns:a16="http://schemas.microsoft.com/office/drawing/2014/main" xmlns="" id="{886E69E6-590A-457E-8CCA-9E9623851056}"/>
                </a:ext>
              </a:extLst>
            </p:cNvPr>
            <p:cNvSpPr>
              <a:spLocks noChangeArrowheads="1"/>
            </p:cNvSpPr>
            <p:nvPr/>
          </p:nvSpPr>
          <p:spPr bwMode="auto">
            <a:xfrm>
              <a:off x="1949" y="2646"/>
              <a:ext cx="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a:ln>
                    <a:noFill/>
                  </a:ln>
                  <a:solidFill>
                    <a:srgbClr val="000000"/>
                  </a:solidFill>
                  <a:effectLst/>
                  <a:latin typeface="Times New Roman" panose="02020603050405020304" pitchFamily="18" charset="0"/>
                </a:rPr>
                <a:t>i</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0573" name="Rectangle 397">
              <a:extLst>
                <a:ext uri="{FF2B5EF4-FFF2-40B4-BE49-F238E27FC236}">
                  <a16:creationId xmlns:a16="http://schemas.microsoft.com/office/drawing/2014/main" xmlns="" id="{49D6DE20-62D9-4180-97AB-4B725D16F548}"/>
                </a:ext>
              </a:extLst>
            </p:cNvPr>
            <p:cNvSpPr>
              <a:spLocks noChangeArrowheads="1"/>
            </p:cNvSpPr>
            <p:nvPr/>
          </p:nvSpPr>
          <p:spPr bwMode="auto">
            <a:xfrm>
              <a:off x="1979" y="2646"/>
              <a:ext cx="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a:ln>
                    <a:noFill/>
                  </a:ln>
                  <a:solidFill>
                    <a:srgbClr val="000000"/>
                  </a:solidFill>
                  <a:effectLst/>
                  <a:latin typeface="Times New Roman" panose="02020603050405020304" pitchFamily="18" charset="0"/>
                </a:rPr>
                <a:t>a</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0574" name="Rectangle 398">
              <a:extLst>
                <a:ext uri="{FF2B5EF4-FFF2-40B4-BE49-F238E27FC236}">
                  <a16:creationId xmlns:a16="http://schemas.microsoft.com/office/drawing/2014/main" xmlns="" id="{E69CC3E6-3A4B-4A8B-976E-76F4F70D7308}"/>
                </a:ext>
              </a:extLst>
            </p:cNvPr>
            <p:cNvSpPr>
              <a:spLocks noChangeArrowheads="1"/>
            </p:cNvSpPr>
            <p:nvPr/>
          </p:nvSpPr>
          <p:spPr bwMode="auto">
            <a:xfrm>
              <a:off x="2035" y="2646"/>
              <a:ext cx="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a:ln>
                    <a:noFill/>
                  </a:ln>
                  <a:solidFill>
                    <a:srgbClr val="000000"/>
                  </a:solidFill>
                  <a:effectLst/>
                  <a:latin typeface="Times New Roman" panose="02020603050405020304" pitchFamily="18" charset="0"/>
                </a:rPr>
                <a:t>g</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0575" name="Rectangle 399">
              <a:extLst>
                <a:ext uri="{FF2B5EF4-FFF2-40B4-BE49-F238E27FC236}">
                  <a16:creationId xmlns:a16="http://schemas.microsoft.com/office/drawing/2014/main" xmlns="" id="{AB69BBFD-DF76-4B21-84DC-6583D62DF4E4}"/>
                </a:ext>
              </a:extLst>
            </p:cNvPr>
            <p:cNvSpPr>
              <a:spLocks noChangeArrowheads="1"/>
            </p:cNvSpPr>
            <p:nvPr/>
          </p:nvSpPr>
          <p:spPr bwMode="auto">
            <a:xfrm>
              <a:off x="2090" y="2646"/>
              <a:ext cx="5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a:ln>
                    <a:noFill/>
                  </a:ln>
                  <a:solidFill>
                    <a:srgbClr val="000000"/>
                  </a:solidFill>
                  <a:effectLst/>
                  <a:latin typeface="Times New Roman" panose="02020603050405020304" pitchFamily="18" charset="0"/>
                </a:rPr>
                <a:t>r</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0576" name="Rectangle 400">
              <a:extLst>
                <a:ext uri="{FF2B5EF4-FFF2-40B4-BE49-F238E27FC236}">
                  <a16:creationId xmlns:a16="http://schemas.microsoft.com/office/drawing/2014/main" xmlns="" id="{4A106F35-5461-4907-A8BB-8ED06BD87A86}"/>
                </a:ext>
              </a:extLst>
            </p:cNvPr>
            <p:cNvSpPr>
              <a:spLocks noChangeArrowheads="1"/>
            </p:cNvSpPr>
            <p:nvPr/>
          </p:nvSpPr>
          <p:spPr bwMode="auto">
            <a:xfrm>
              <a:off x="2134" y="2646"/>
              <a:ext cx="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a:ln>
                    <a:noFill/>
                  </a:ln>
                  <a:solidFill>
                    <a:srgbClr val="000000"/>
                  </a:solidFill>
                  <a:effectLst/>
                  <a:latin typeface="Times New Roman" panose="02020603050405020304" pitchFamily="18" charset="0"/>
                </a:rPr>
                <a:t>a</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0577" name="Rectangle 401">
              <a:extLst>
                <a:ext uri="{FF2B5EF4-FFF2-40B4-BE49-F238E27FC236}">
                  <a16:creationId xmlns:a16="http://schemas.microsoft.com/office/drawing/2014/main" xmlns="" id="{E74B6828-7DDF-456B-AA1F-BEB5E0AE5A3A}"/>
                </a:ext>
              </a:extLst>
            </p:cNvPr>
            <p:cNvSpPr>
              <a:spLocks noChangeArrowheads="1"/>
            </p:cNvSpPr>
            <p:nvPr/>
          </p:nvSpPr>
          <p:spPr bwMode="auto">
            <a:xfrm>
              <a:off x="2190" y="2646"/>
              <a:ext cx="11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a:ln>
                    <a:noFill/>
                  </a:ln>
                  <a:solidFill>
                    <a:srgbClr val="000000"/>
                  </a:solidFill>
                  <a:effectLst/>
                  <a:latin typeface="Times New Roman" panose="02020603050405020304" pitchFamily="18" charset="0"/>
                </a:rPr>
                <a:t>m</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0578" name="Rectangle 402">
              <a:extLst>
                <a:ext uri="{FF2B5EF4-FFF2-40B4-BE49-F238E27FC236}">
                  <a16:creationId xmlns:a16="http://schemas.microsoft.com/office/drawing/2014/main" xmlns="" id="{DD4D13BA-CF99-49F2-BA78-B76CF9A5E2AA}"/>
                </a:ext>
              </a:extLst>
            </p:cNvPr>
            <p:cNvSpPr>
              <a:spLocks noChangeArrowheads="1"/>
            </p:cNvSpPr>
            <p:nvPr/>
          </p:nvSpPr>
          <p:spPr bwMode="auto">
            <a:xfrm>
              <a:off x="773" y="1758"/>
              <a:ext cx="11" cy="7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79" name="Rectangle 403">
              <a:extLst>
                <a:ext uri="{FF2B5EF4-FFF2-40B4-BE49-F238E27FC236}">
                  <a16:creationId xmlns:a16="http://schemas.microsoft.com/office/drawing/2014/main" xmlns="" id="{853D39C3-7D08-4AD4-BE77-7EF399A957C4}"/>
                </a:ext>
              </a:extLst>
            </p:cNvPr>
            <p:cNvSpPr>
              <a:spLocks noChangeArrowheads="1"/>
            </p:cNvSpPr>
            <p:nvPr/>
          </p:nvSpPr>
          <p:spPr bwMode="auto">
            <a:xfrm>
              <a:off x="732" y="1595"/>
              <a:ext cx="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0580" name="Rectangle 404">
              <a:extLst>
                <a:ext uri="{FF2B5EF4-FFF2-40B4-BE49-F238E27FC236}">
                  <a16:creationId xmlns:a16="http://schemas.microsoft.com/office/drawing/2014/main" xmlns="" id="{FBE345CC-B5DF-4759-96DB-F656046CB642}"/>
                </a:ext>
              </a:extLst>
            </p:cNvPr>
            <p:cNvSpPr>
              <a:spLocks noChangeArrowheads="1"/>
            </p:cNvSpPr>
            <p:nvPr/>
          </p:nvSpPr>
          <p:spPr bwMode="auto">
            <a:xfrm>
              <a:off x="1377" y="2360"/>
              <a:ext cx="11" cy="19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81" name="Freeform 405">
              <a:extLst>
                <a:ext uri="{FF2B5EF4-FFF2-40B4-BE49-F238E27FC236}">
                  <a16:creationId xmlns:a16="http://schemas.microsoft.com/office/drawing/2014/main" xmlns="" id="{F4DA7542-9A20-4FB7-8634-46475EB023FE}"/>
                </a:ext>
              </a:extLst>
            </p:cNvPr>
            <p:cNvSpPr>
              <a:spLocks/>
            </p:cNvSpPr>
            <p:nvPr/>
          </p:nvSpPr>
          <p:spPr bwMode="auto">
            <a:xfrm>
              <a:off x="1381" y="2448"/>
              <a:ext cx="97" cy="111"/>
            </a:xfrm>
            <a:custGeom>
              <a:avLst/>
              <a:gdLst>
                <a:gd name="T0" fmla="*/ 0 w 97"/>
                <a:gd name="T1" fmla="*/ 102 h 111"/>
                <a:gd name="T2" fmla="*/ 10 w 97"/>
                <a:gd name="T3" fmla="*/ 102 h 111"/>
                <a:gd name="T4" fmla="*/ 18 w 97"/>
                <a:gd name="T5" fmla="*/ 99 h 111"/>
                <a:gd name="T6" fmla="*/ 26 w 97"/>
                <a:gd name="T7" fmla="*/ 98 h 111"/>
                <a:gd name="T8" fmla="*/ 34 w 97"/>
                <a:gd name="T9" fmla="*/ 94 h 111"/>
                <a:gd name="T10" fmla="*/ 42 w 97"/>
                <a:gd name="T11" fmla="*/ 91 h 111"/>
                <a:gd name="T12" fmla="*/ 50 w 97"/>
                <a:gd name="T13" fmla="*/ 85 h 111"/>
                <a:gd name="T14" fmla="*/ 57 w 97"/>
                <a:gd name="T15" fmla="*/ 80 h 111"/>
                <a:gd name="T16" fmla="*/ 63 w 97"/>
                <a:gd name="T17" fmla="*/ 74 h 111"/>
                <a:gd name="T18" fmla="*/ 69 w 97"/>
                <a:gd name="T19" fmla="*/ 67 h 111"/>
                <a:gd name="T20" fmla="*/ 73 w 97"/>
                <a:gd name="T21" fmla="*/ 59 h 111"/>
                <a:gd name="T22" fmla="*/ 78 w 97"/>
                <a:gd name="T23" fmla="*/ 51 h 111"/>
                <a:gd name="T24" fmla="*/ 82 w 97"/>
                <a:gd name="T25" fmla="*/ 43 h 111"/>
                <a:gd name="T26" fmla="*/ 85 w 97"/>
                <a:gd name="T27" fmla="*/ 33 h 111"/>
                <a:gd name="T28" fmla="*/ 86 w 97"/>
                <a:gd name="T29" fmla="*/ 22 h 111"/>
                <a:gd name="T30" fmla="*/ 86 w 97"/>
                <a:gd name="T31" fmla="*/ 11 h 111"/>
                <a:gd name="T32" fmla="*/ 86 w 97"/>
                <a:gd name="T33" fmla="*/ 0 h 111"/>
                <a:gd name="T34" fmla="*/ 97 w 97"/>
                <a:gd name="T35" fmla="*/ 0 h 111"/>
                <a:gd name="T36" fmla="*/ 97 w 97"/>
                <a:gd name="T37" fmla="*/ 13 h 111"/>
                <a:gd name="T38" fmla="*/ 97 w 97"/>
                <a:gd name="T39" fmla="*/ 24 h 111"/>
                <a:gd name="T40" fmla="*/ 95 w 97"/>
                <a:gd name="T41" fmla="*/ 36 h 111"/>
                <a:gd name="T42" fmla="*/ 91 w 97"/>
                <a:gd name="T43" fmla="*/ 45 h 111"/>
                <a:gd name="T44" fmla="*/ 88 w 97"/>
                <a:gd name="T45" fmla="*/ 56 h 111"/>
                <a:gd name="T46" fmla="*/ 82 w 97"/>
                <a:gd name="T47" fmla="*/ 65 h 111"/>
                <a:gd name="T48" fmla="*/ 78 w 97"/>
                <a:gd name="T49" fmla="*/ 73 h 111"/>
                <a:gd name="T50" fmla="*/ 70 w 97"/>
                <a:gd name="T51" fmla="*/ 81 h 111"/>
                <a:gd name="T52" fmla="*/ 64 w 97"/>
                <a:gd name="T53" fmla="*/ 88 h 111"/>
                <a:gd name="T54" fmla="*/ 56 w 97"/>
                <a:gd name="T55" fmla="*/ 94 h 111"/>
                <a:gd name="T56" fmla="*/ 48 w 97"/>
                <a:gd name="T57" fmla="*/ 99 h 111"/>
                <a:gd name="T58" fmla="*/ 40 w 97"/>
                <a:gd name="T59" fmla="*/ 103 h 111"/>
                <a:gd name="T60" fmla="*/ 31 w 97"/>
                <a:gd name="T61" fmla="*/ 106 h 111"/>
                <a:gd name="T62" fmla="*/ 21 w 97"/>
                <a:gd name="T63" fmla="*/ 109 h 111"/>
                <a:gd name="T64" fmla="*/ 10 w 97"/>
                <a:gd name="T65" fmla="*/ 111 h 111"/>
                <a:gd name="T66" fmla="*/ 2 w 97"/>
                <a:gd name="T67" fmla="*/ 111 h 111"/>
                <a:gd name="T68" fmla="*/ 0 w 97"/>
                <a:gd name="T69" fmla="*/ 10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7" h="111">
                  <a:moveTo>
                    <a:pt x="0" y="102"/>
                  </a:moveTo>
                  <a:lnTo>
                    <a:pt x="10" y="102"/>
                  </a:lnTo>
                  <a:lnTo>
                    <a:pt x="18" y="99"/>
                  </a:lnTo>
                  <a:lnTo>
                    <a:pt x="26" y="98"/>
                  </a:lnTo>
                  <a:lnTo>
                    <a:pt x="34" y="94"/>
                  </a:lnTo>
                  <a:lnTo>
                    <a:pt x="42" y="91"/>
                  </a:lnTo>
                  <a:lnTo>
                    <a:pt x="50" y="85"/>
                  </a:lnTo>
                  <a:lnTo>
                    <a:pt x="57" y="80"/>
                  </a:lnTo>
                  <a:lnTo>
                    <a:pt x="63" y="74"/>
                  </a:lnTo>
                  <a:lnTo>
                    <a:pt x="69" y="67"/>
                  </a:lnTo>
                  <a:lnTo>
                    <a:pt x="73" y="59"/>
                  </a:lnTo>
                  <a:lnTo>
                    <a:pt x="78" y="51"/>
                  </a:lnTo>
                  <a:lnTo>
                    <a:pt x="82" y="43"/>
                  </a:lnTo>
                  <a:lnTo>
                    <a:pt x="85" y="33"/>
                  </a:lnTo>
                  <a:lnTo>
                    <a:pt x="86" y="22"/>
                  </a:lnTo>
                  <a:lnTo>
                    <a:pt x="86" y="11"/>
                  </a:lnTo>
                  <a:lnTo>
                    <a:pt x="86" y="0"/>
                  </a:lnTo>
                  <a:lnTo>
                    <a:pt x="97" y="0"/>
                  </a:lnTo>
                  <a:lnTo>
                    <a:pt x="97" y="13"/>
                  </a:lnTo>
                  <a:lnTo>
                    <a:pt x="97" y="24"/>
                  </a:lnTo>
                  <a:lnTo>
                    <a:pt x="95" y="36"/>
                  </a:lnTo>
                  <a:lnTo>
                    <a:pt x="91" y="45"/>
                  </a:lnTo>
                  <a:lnTo>
                    <a:pt x="88" y="56"/>
                  </a:lnTo>
                  <a:lnTo>
                    <a:pt x="82" y="65"/>
                  </a:lnTo>
                  <a:lnTo>
                    <a:pt x="78" y="73"/>
                  </a:lnTo>
                  <a:lnTo>
                    <a:pt x="70" y="81"/>
                  </a:lnTo>
                  <a:lnTo>
                    <a:pt x="64" y="88"/>
                  </a:lnTo>
                  <a:lnTo>
                    <a:pt x="56" y="94"/>
                  </a:lnTo>
                  <a:lnTo>
                    <a:pt x="48" y="99"/>
                  </a:lnTo>
                  <a:lnTo>
                    <a:pt x="40" y="103"/>
                  </a:lnTo>
                  <a:lnTo>
                    <a:pt x="31" y="106"/>
                  </a:lnTo>
                  <a:lnTo>
                    <a:pt x="21" y="109"/>
                  </a:lnTo>
                  <a:lnTo>
                    <a:pt x="10" y="111"/>
                  </a:lnTo>
                  <a:lnTo>
                    <a:pt x="2" y="111"/>
                  </a:lnTo>
                  <a:lnTo>
                    <a:pt x="0"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82" name="Freeform 406">
              <a:extLst>
                <a:ext uri="{FF2B5EF4-FFF2-40B4-BE49-F238E27FC236}">
                  <a16:creationId xmlns:a16="http://schemas.microsoft.com/office/drawing/2014/main" xmlns="" id="{F56D1442-51BF-441F-955B-BA60C0FAEEA9}"/>
                </a:ext>
              </a:extLst>
            </p:cNvPr>
            <p:cNvSpPr>
              <a:spLocks/>
            </p:cNvSpPr>
            <p:nvPr/>
          </p:nvSpPr>
          <p:spPr bwMode="auto">
            <a:xfrm>
              <a:off x="1377" y="2550"/>
              <a:ext cx="11" cy="11"/>
            </a:xfrm>
            <a:custGeom>
              <a:avLst/>
              <a:gdLst>
                <a:gd name="T0" fmla="*/ 0 w 11"/>
                <a:gd name="T1" fmla="*/ 5 h 11"/>
                <a:gd name="T2" fmla="*/ 0 w 11"/>
                <a:gd name="T3" fmla="*/ 11 h 11"/>
                <a:gd name="T4" fmla="*/ 6 w 11"/>
                <a:gd name="T5" fmla="*/ 9 h 11"/>
                <a:gd name="T6" fmla="*/ 4 w 11"/>
                <a:gd name="T7" fmla="*/ 0 h 11"/>
                <a:gd name="T8" fmla="*/ 11 w 11"/>
                <a:gd name="T9" fmla="*/ 5 h 11"/>
                <a:gd name="T10" fmla="*/ 0 w 11"/>
                <a:gd name="T11" fmla="*/ 5 h 11"/>
              </a:gdLst>
              <a:ahLst/>
              <a:cxnLst>
                <a:cxn ang="0">
                  <a:pos x="T0" y="T1"/>
                </a:cxn>
                <a:cxn ang="0">
                  <a:pos x="T2" y="T3"/>
                </a:cxn>
                <a:cxn ang="0">
                  <a:pos x="T4" y="T5"/>
                </a:cxn>
                <a:cxn ang="0">
                  <a:pos x="T6" y="T7"/>
                </a:cxn>
                <a:cxn ang="0">
                  <a:pos x="T8" y="T9"/>
                </a:cxn>
                <a:cxn ang="0">
                  <a:pos x="T10" y="T11"/>
                </a:cxn>
              </a:cxnLst>
              <a:rect l="0" t="0" r="r" b="b"/>
              <a:pathLst>
                <a:path w="11" h="11">
                  <a:moveTo>
                    <a:pt x="0" y="5"/>
                  </a:moveTo>
                  <a:lnTo>
                    <a:pt x="0" y="11"/>
                  </a:lnTo>
                  <a:lnTo>
                    <a:pt x="6" y="9"/>
                  </a:lnTo>
                  <a:lnTo>
                    <a:pt x="4" y="0"/>
                  </a:lnTo>
                  <a:lnTo>
                    <a:pt x="11" y="5"/>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83" name="Freeform 407">
              <a:extLst>
                <a:ext uri="{FF2B5EF4-FFF2-40B4-BE49-F238E27FC236}">
                  <a16:creationId xmlns:a16="http://schemas.microsoft.com/office/drawing/2014/main" xmlns="" id="{A412B1F5-68F0-4728-B3AF-23A3FEAC31D0}"/>
                </a:ext>
              </a:extLst>
            </p:cNvPr>
            <p:cNvSpPr>
              <a:spLocks/>
            </p:cNvSpPr>
            <p:nvPr/>
          </p:nvSpPr>
          <p:spPr bwMode="auto">
            <a:xfrm>
              <a:off x="1381" y="2355"/>
              <a:ext cx="97" cy="93"/>
            </a:xfrm>
            <a:custGeom>
              <a:avLst/>
              <a:gdLst>
                <a:gd name="T0" fmla="*/ 86 w 97"/>
                <a:gd name="T1" fmla="*/ 93 h 93"/>
                <a:gd name="T2" fmla="*/ 85 w 97"/>
                <a:gd name="T3" fmla="*/ 84 h 93"/>
                <a:gd name="T4" fmla="*/ 85 w 97"/>
                <a:gd name="T5" fmla="*/ 79 h 93"/>
                <a:gd name="T6" fmla="*/ 83 w 97"/>
                <a:gd name="T7" fmla="*/ 75 h 93"/>
                <a:gd name="T8" fmla="*/ 80 w 97"/>
                <a:gd name="T9" fmla="*/ 67 h 93"/>
                <a:gd name="T10" fmla="*/ 78 w 97"/>
                <a:gd name="T11" fmla="*/ 60 h 93"/>
                <a:gd name="T12" fmla="*/ 73 w 97"/>
                <a:gd name="T13" fmla="*/ 52 h 93"/>
                <a:gd name="T14" fmla="*/ 69 w 97"/>
                <a:gd name="T15" fmla="*/ 46 h 93"/>
                <a:gd name="T16" fmla="*/ 63 w 97"/>
                <a:gd name="T17" fmla="*/ 40 h 93"/>
                <a:gd name="T18" fmla="*/ 59 w 97"/>
                <a:gd name="T19" fmla="*/ 34 h 93"/>
                <a:gd name="T20" fmla="*/ 51 w 97"/>
                <a:gd name="T21" fmla="*/ 29 h 93"/>
                <a:gd name="T22" fmla="*/ 45 w 97"/>
                <a:gd name="T23" fmla="*/ 24 h 93"/>
                <a:gd name="T24" fmla="*/ 38 w 97"/>
                <a:gd name="T25" fmla="*/ 20 h 93"/>
                <a:gd name="T26" fmla="*/ 32 w 97"/>
                <a:gd name="T27" fmla="*/ 16 h 93"/>
                <a:gd name="T28" fmla="*/ 23 w 97"/>
                <a:gd name="T29" fmla="*/ 15 h 93"/>
                <a:gd name="T30" fmla="*/ 16 w 97"/>
                <a:gd name="T31" fmla="*/ 12 h 93"/>
                <a:gd name="T32" fmla="*/ 9 w 97"/>
                <a:gd name="T33" fmla="*/ 11 h 93"/>
                <a:gd name="T34" fmla="*/ 0 w 97"/>
                <a:gd name="T35" fmla="*/ 9 h 93"/>
                <a:gd name="T36" fmla="*/ 2 w 97"/>
                <a:gd name="T37" fmla="*/ 0 h 93"/>
                <a:gd name="T38" fmla="*/ 10 w 97"/>
                <a:gd name="T39" fmla="*/ 1 h 93"/>
                <a:gd name="T40" fmla="*/ 19 w 97"/>
                <a:gd name="T41" fmla="*/ 2 h 93"/>
                <a:gd name="T42" fmla="*/ 28 w 97"/>
                <a:gd name="T43" fmla="*/ 5 h 93"/>
                <a:gd name="T44" fmla="*/ 37 w 97"/>
                <a:gd name="T45" fmla="*/ 8 h 93"/>
                <a:gd name="T46" fmla="*/ 44 w 97"/>
                <a:gd name="T47" fmla="*/ 12 h 93"/>
                <a:gd name="T48" fmla="*/ 51 w 97"/>
                <a:gd name="T49" fmla="*/ 16 h 93"/>
                <a:gd name="T50" fmla="*/ 59 w 97"/>
                <a:gd name="T51" fmla="*/ 22 h 93"/>
                <a:gd name="T52" fmla="*/ 66 w 97"/>
                <a:gd name="T53" fmla="*/ 27 h 93"/>
                <a:gd name="T54" fmla="*/ 72 w 97"/>
                <a:gd name="T55" fmla="*/ 33 h 93"/>
                <a:gd name="T56" fmla="*/ 78 w 97"/>
                <a:gd name="T57" fmla="*/ 40 h 93"/>
                <a:gd name="T58" fmla="*/ 82 w 97"/>
                <a:gd name="T59" fmla="*/ 48 h 93"/>
                <a:gd name="T60" fmla="*/ 86 w 97"/>
                <a:gd name="T61" fmla="*/ 55 h 93"/>
                <a:gd name="T62" fmla="*/ 91 w 97"/>
                <a:gd name="T63" fmla="*/ 64 h 93"/>
                <a:gd name="T64" fmla="*/ 94 w 97"/>
                <a:gd name="T65" fmla="*/ 73 h 93"/>
                <a:gd name="T66" fmla="*/ 95 w 97"/>
                <a:gd name="T67" fmla="*/ 78 h 93"/>
                <a:gd name="T68" fmla="*/ 95 w 97"/>
                <a:gd name="T69" fmla="*/ 82 h 93"/>
                <a:gd name="T70" fmla="*/ 97 w 97"/>
                <a:gd name="T71" fmla="*/ 92 h 93"/>
                <a:gd name="T72" fmla="*/ 86 w 97"/>
                <a:gd name="T7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93">
                  <a:moveTo>
                    <a:pt x="86" y="93"/>
                  </a:moveTo>
                  <a:lnTo>
                    <a:pt x="85" y="84"/>
                  </a:lnTo>
                  <a:lnTo>
                    <a:pt x="85" y="79"/>
                  </a:lnTo>
                  <a:lnTo>
                    <a:pt x="83" y="75"/>
                  </a:lnTo>
                  <a:lnTo>
                    <a:pt x="80" y="67"/>
                  </a:lnTo>
                  <a:lnTo>
                    <a:pt x="78" y="60"/>
                  </a:lnTo>
                  <a:lnTo>
                    <a:pt x="73" y="52"/>
                  </a:lnTo>
                  <a:lnTo>
                    <a:pt x="69" y="46"/>
                  </a:lnTo>
                  <a:lnTo>
                    <a:pt x="63" y="40"/>
                  </a:lnTo>
                  <a:lnTo>
                    <a:pt x="59" y="34"/>
                  </a:lnTo>
                  <a:lnTo>
                    <a:pt x="51" y="29"/>
                  </a:lnTo>
                  <a:lnTo>
                    <a:pt x="45" y="24"/>
                  </a:lnTo>
                  <a:lnTo>
                    <a:pt x="38" y="20"/>
                  </a:lnTo>
                  <a:lnTo>
                    <a:pt x="32" y="16"/>
                  </a:lnTo>
                  <a:lnTo>
                    <a:pt x="23" y="15"/>
                  </a:lnTo>
                  <a:lnTo>
                    <a:pt x="16" y="12"/>
                  </a:lnTo>
                  <a:lnTo>
                    <a:pt x="9" y="11"/>
                  </a:lnTo>
                  <a:lnTo>
                    <a:pt x="0" y="9"/>
                  </a:lnTo>
                  <a:lnTo>
                    <a:pt x="2" y="0"/>
                  </a:lnTo>
                  <a:lnTo>
                    <a:pt x="10" y="1"/>
                  </a:lnTo>
                  <a:lnTo>
                    <a:pt x="19" y="2"/>
                  </a:lnTo>
                  <a:lnTo>
                    <a:pt x="28" y="5"/>
                  </a:lnTo>
                  <a:lnTo>
                    <a:pt x="37" y="8"/>
                  </a:lnTo>
                  <a:lnTo>
                    <a:pt x="44" y="12"/>
                  </a:lnTo>
                  <a:lnTo>
                    <a:pt x="51" y="16"/>
                  </a:lnTo>
                  <a:lnTo>
                    <a:pt x="59" y="22"/>
                  </a:lnTo>
                  <a:lnTo>
                    <a:pt x="66" y="27"/>
                  </a:lnTo>
                  <a:lnTo>
                    <a:pt x="72" y="33"/>
                  </a:lnTo>
                  <a:lnTo>
                    <a:pt x="78" y="40"/>
                  </a:lnTo>
                  <a:lnTo>
                    <a:pt x="82" y="48"/>
                  </a:lnTo>
                  <a:lnTo>
                    <a:pt x="86" y="55"/>
                  </a:lnTo>
                  <a:lnTo>
                    <a:pt x="91" y="64"/>
                  </a:lnTo>
                  <a:lnTo>
                    <a:pt x="94" y="73"/>
                  </a:lnTo>
                  <a:lnTo>
                    <a:pt x="95" y="78"/>
                  </a:lnTo>
                  <a:lnTo>
                    <a:pt x="95" y="82"/>
                  </a:lnTo>
                  <a:lnTo>
                    <a:pt x="97" y="92"/>
                  </a:lnTo>
                  <a:lnTo>
                    <a:pt x="86"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84" name="Freeform 408">
              <a:extLst>
                <a:ext uri="{FF2B5EF4-FFF2-40B4-BE49-F238E27FC236}">
                  <a16:creationId xmlns:a16="http://schemas.microsoft.com/office/drawing/2014/main" xmlns="" id="{B7FB852C-8726-490F-B088-2E222DF0D250}"/>
                </a:ext>
              </a:extLst>
            </p:cNvPr>
            <p:cNvSpPr>
              <a:spLocks/>
            </p:cNvSpPr>
            <p:nvPr/>
          </p:nvSpPr>
          <p:spPr bwMode="auto">
            <a:xfrm>
              <a:off x="1467" y="2447"/>
              <a:ext cx="11" cy="1"/>
            </a:xfrm>
            <a:custGeom>
              <a:avLst/>
              <a:gdLst>
                <a:gd name="T0" fmla="*/ 11 w 11"/>
                <a:gd name="T1" fmla="*/ 1 h 1"/>
                <a:gd name="T2" fmla="*/ 11 w 11"/>
                <a:gd name="T3" fmla="*/ 0 h 1"/>
                <a:gd name="T4" fmla="*/ 0 w 11"/>
                <a:gd name="T5" fmla="*/ 1 h 1"/>
                <a:gd name="T6" fmla="*/ 11 w 11"/>
                <a:gd name="T7" fmla="*/ 1 h 1"/>
              </a:gdLst>
              <a:ahLst/>
              <a:cxnLst>
                <a:cxn ang="0">
                  <a:pos x="T0" y="T1"/>
                </a:cxn>
                <a:cxn ang="0">
                  <a:pos x="T2" y="T3"/>
                </a:cxn>
                <a:cxn ang="0">
                  <a:pos x="T4" y="T5"/>
                </a:cxn>
                <a:cxn ang="0">
                  <a:pos x="T6" y="T7"/>
                </a:cxn>
              </a:cxnLst>
              <a:rect l="0" t="0" r="r" b="b"/>
              <a:pathLst>
                <a:path w="11" h="1">
                  <a:moveTo>
                    <a:pt x="11" y="1"/>
                  </a:moveTo>
                  <a:lnTo>
                    <a:pt x="11" y="0"/>
                  </a:lnTo>
                  <a:lnTo>
                    <a:pt x="0" y="1"/>
                  </a:lnTo>
                  <a:lnTo>
                    <a:pt x="11"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85" name="Freeform 409">
              <a:extLst>
                <a:ext uri="{FF2B5EF4-FFF2-40B4-BE49-F238E27FC236}">
                  <a16:creationId xmlns:a16="http://schemas.microsoft.com/office/drawing/2014/main" xmlns="" id="{CB4FD320-15C5-4A02-AA1A-9873D8918BCC}"/>
                </a:ext>
              </a:extLst>
            </p:cNvPr>
            <p:cNvSpPr>
              <a:spLocks/>
            </p:cNvSpPr>
            <p:nvPr/>
          </p:nvSpPr>
          <p:spPr bwMode="auto">
            <a:xfrm>
              <a:off x="1377" y="2355"/>
              <a:ext cx="11" cy="9"/>
            </a:xfrm>
            <a:custGeom>
              <a:avLst/>
              <a:gdLst>
                <a:gd name="T0" fmla="*/ 6 w 11"/>
                <a:gd name="T1" fmla="*/ 0 h 9"/>
                <a:gd name="T2" fmla="*/ 0 w 11"/>
                <a:gd name="T3" fmla="*/ 0 h 9"/>
                <a:gd name="T4" fmla="*/ 0 w 11"/>
                <a:gd name="T5" fmla="*/ 5 h 9"/>
                <a:gd name="T6" fmla="*/ 11 w 11"/>
                <a:gd name="T7" fmla="*/ 5 h 9"/>
                <a:gd name="T8" fmla="*/ 4 w 11"/>
                <a:gd name="T9" fmla="*/ 9 h 9"/>
                <a:gd name="T10" fmla="*/ 6 w 11"/>
                <a:gd name="T11" fmla="*/ 0 h 9"/>
              </a:gdLst>
              <a:ahLst/>
              <a:cxnLst>
                <a:cxn ang="0">
                  <a:pos x="T0" y="T1"/>
                </a:cxn>
                <a:cxn ang="0">
                  <a:pos x="T2" y="T3"/>
                </a:cxn>
                <a:cxn ang="0">
                  <a:pos x="T4" y="T5"/>
                </a:cxn>
                <a:cxn ang="0">
                  <a:pos x="T6" y="T7"/>
                </a:cxn>
                <a:cxn ang="0">
                  <a:pos x="T8" y="T9"/>
                </a:cxn>
                <a:cxn ang="0">
                  <a:pos x="T10" y="T11"/>
                </a:cxn>
              </a:cxnLst>
              <a:rect l="0" t="0" r="r" b="b"/>
              <a:pathLst>
                <a:path w="11" h="9">
                  <a:moveTo>
                    <a:pt x="6" y="0"/>
                  </a:moveTo>
                  <a:lnTo>
                    <a:pt x="0" y="0"/>
                  </a:lnTo>
                  <a:lnTo>
                    <a:pt x="0" y="5"/>
                  </a:lnTo>
                  <a:lnTo>
                    <a:pt x="11" y="5"/>
                  </a:lnTo>
                  <a:lnTo>
                    <a:pt x="4" y="9"/>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86" name="Rectangle 410">
              <a:extLst>
                <a:ext uri="{FF2B5EF4-FFF2-40B4-BE49-F238E27FC236}">
                  <a16:creationId xmlns:a16="http://schemas.microsoft.com/office/drawing/2014/main" xmlns="" id="{EEE810D0-B132-4BD1-A44A-0D7F142EDC8E}"/>
                </a:ext>
              </a:extLst>
            </p:cNvPr>
            <p:cNvSpPr>
              <a:spLocks noChangeArrowheads="1"/>
            </p:cNvSpPr>
            <p:nvPr/>
          </p:nvSpPr>
          <p:spPr bwMode="auto">
            <a:xfrm>
              <a:off x="1377" y="1822"/>
              <a:ext cx="11" cy="19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87" name="Freeform 411">
              <a:extLst>
                <a:ext uri="{FF2B5EF4-FFF2-40B4-BE49-F238E27FC236}">
                  <a16:creationId xmlns:a16="http://schemas.microsoft.com/office/drawing/2014/main" xmlns="" id="{6F82489B-DD2C-4496-A4AF-2B0D40E0D15B}"/>
                </a:ext>
              </a:extLst>
            </p:cNvPr>
            <p:cNvSpPr>
              <a:spLocks/>
            </p:cNvSpPr>
            <p:nvPr/>
          </p:nvSpPr>
          <p:spPr bwMode="auto">
            <a:xfrm>
              <a:off x="1381" y="1910"/>
              <a:ext cx="97" cy="111"/>
            </a:xfrm>
            <a:custGeom>
              <a:avLst/>
              <a:gdLst>
                <a:gd name="T0" fmla="*/ 0 w 97"/>
                <a:gd name="T1" fmla="*/ 101 h 111"/>
                <a:gd name="T2" fmla="*/ 10 w 97"/>
                <a:gd name="T3" fmla="*/ 101 h 111"/>
                <a:gd name="T4" fmla="*/ 18 w 97"/>
                <a:gd name="T5" fmla="*/ 99 h 111"/>
                <a:gd name="T6" fmla="*/ 26 w 97"/>
                <a:gd name="T7" fmla="*/ 97 h 111"/>
                <a:gd name="T8" fmla="*/ 34 w 97"/>
                <a:gd name="T9" fmla="*/ 93 h 111"/>
                <a:gd name="T10" fmla="*/ 42 w 97"/>
                <a:gd name="T11" fmla="*/ 90 h 111"/>
                <a:gd name="T12" fmla="*/ 50 w 97"/>
                <a:gd name="T13" fmla="*/ 85 h 111"/>
                <a:gd name="T14" fmla="*/ 57 w 97"/>
                <a:gd name="T15" fmla="*/ 79 h 111"/>
                <a:gd name="T16" fmla="*/ 63 w 97"/>
                <a:gd name="T17" fmla="*/ 74 h 111"/>
                <a:gd name="T18" fmla="*/ 69 w 97"/>
                <a:gd name="T19" fmla="*/ 67 h 111"/>
                <a:gd name="T20" fmla="*/ 73 w 97"/>
                <a:gd name="T21" fmla="*/ 59 h 111"/>
                <a:gd name="T22" fmla="*/ 78 w 97"/>
                <a:gd name="T23" fmla="*/ 50 h 111"/>
                <a:gd name="T24" fmla="*/ 82 w 97"/>
                <a:gd name="T25" fmla="*/ 42 h 111"/>
                <a:gd name="T26" fmla="*/ 85 w 97"/>
                <a:gd name="T27" fmla="*/ 33 h 111"/>
                <a:gd name="T28" fmla="*/ 86 w 97"/>
                <a:gd name="T29" fmla="*/ 22 h 111"/>
                <a:gd name="T30" fmla="*/ 86 w 97"/>
                <a:gd name="T31" fmla="*/ 11 h 111"/>
                <a:gd name="T32" fmla="*/ 86 w 97"/>
                <a:gd name="T33" fmla="*/ 0 h 111"/>
                <a:gd name="T34" fmla="*/ 97 w 97"/>
                <a:gd name="T35" fmla="*/ 0 h 111"/>
                <a:gd name="T36" fmla="*/ 97 w 97"/>
                <a:gd name="T37" fmla="*/ 12 h 111"/>
                <a:gd name="T38" fmla="*/ 97 w 97"/>
                <a:gd name="T39" fmla="*/ 23 h 111"/>
                <a:gd name="T40" fmla="*/ 95 w 97"/>
                <a:gd name="T41" fmla="*/ 35 h 111"/>
                <a:gd name="T42" fmla="*/ 91 w 97"/>
                <a:gd name="T43" fmla="*/ 45 h 111"/>
                <a:gd name="T44" fmla="*/ 88 w 97"/>
                <a:gd name="T45" fmla="*/ 56 h 111"/>
                <a:gd name="T46" fmla="*/ 82 w 97"/>
                <a:gd name="T47" fmla="*/ 64 h 111"/>
                <a:gd name="T48" fmla="*/ 78 w 97"/>
                <a:gd name="T49" fmla="*/ 72 h 111"/>
                <a:gd name="T50" fmla="*/ 70 w 97"/>
                <a:gd name="T51" fmla="*/ 81 h 111"/>
                <a:gd name="T52" fmla="*/ 64 w 97"/>
                <a:gd name="T53" fmla="*/ 88 h 111"/>
                <a:gd name="T54" fmla="*/ 56 w 97"/>
                <a:gd name="T55" fmla="*/ 93 h 111"/>
                <a:gd name="T56" fmla="*/ 48 w 97"/>
                <a:gd name="T57" fmla="*/ 99 h 111"/>
                <a:gd name="T58" fmla="*/ 40 w 97"/>
                <a:gd name="T59" fmla="*/ 103 h 111"/>
                <a:gd name="T60" fmla="*/ 31 w 97"/>
                <a:gd name="T61" fmla="*/ 105 h 111"/>
                <a:gd name="T62" fmla="*/ 21 w 97"/>
                <a:gd name="T63" fmla="*/ 108 h 111"/>
                <a:gd name="T64" fmla="*/ 10 w 97"/>
                <a:gd name="T65" fmla="*/ 111 h 111"/>
                <a:gd name="T66" fmla="*/ 2 w 97"/>
                <a:gd name="T67" fmla="*/ 111 h 111"/>
                <a:gd name="T68" fmla="*/ 0 w 97"/>
                <a:gd name="T69" fmla="*/ 10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7" h="111">
                  <a:moveTo>
                    <a:pt x="0" y="101"/>
                  </a:moveTo>
                  <a:lnTo>
                    <a:pt x="10" y="101"/>
                  </a:lnTo>
                  <a:lnTo>
                    <a:pt x="18" y="99"/>
                  </a:lnTo>
                  <a:lnTo>
                    <a:pt x="26" y="97"/>
                  </a:lnTo>
                  <a:lnTo>
                    <a:pt x="34" y="93"/>
                  </a:lnTo>
                  <a:lnTo>
                    <a:pt x="42" y="90"/>
                  </a:lnTo>
                  <a:lnTo>
                    <a:pt x="50" y="85"/>
                  </a:lnTo>
                  <a:lnTo>
                    <a:pt x="57" y="79"/>
                  </a:lnTo>
                  <a:lnTo>
                    <a:pt x="63" y="74"/>
                  </a:lnTo>
                  <a:lnTo>
                    <a:pt x="69" y="67"/>
                  </a:lnTo>
                  <a:lnTo>
                    <a:pt x="73" y="59"/>
                  </a:lnTo>
                  <a:lnTo>
                    <a:pt x="78" y="50"/>
                  </a:lnTo>
                  <a:lnTo>
                    <a:pt x="82" y="42"/>
                  </a:lnTo>
                  <a:lnTo>
                    <a:pt x="85" y="33"/>
                  </a:lnTo>
                  <a:lnTo>
                    <a:pt x="86" y="22"/>
                  </a:lnTo>
                  <a:lnTo>
                    <a:pt x="86" y="11"/>
                  </a:lnTo>
                  <a:lnTo>
                    <a:pt x="86" y="0"/>
                  </a:lnTo>
                  <a:lnTo>
                    <a:pt x="97" y="0"/>
                  </a:lnTo>
                  <a:lnTo>
                    <a:pt x="97" y="12"/>
                  </a:lnTo>
                  <a:lnTo>
                    <a:pt x="97" y="23"/>
                  </a:lnTo>
                  <a:lnTo>
                    <a:pt x="95" y="35"/>
                  </a:lnTo>
                  <a:lnTo>
                    <a:pt x="91" y="45"/>
                  </a:lnTo>
                  <a:lnTo>
                    <a:pt x="88" y="56"/>
                  </a:lnTo>
                  <a:lnTo>
                    <a:pt x="82" y="64"/>
                  </a:lnTo>
                  <a:lnTo>
                    <a:pt x="78" y="72"/>
                  </a:lnTo>
                  <a:lnTo>
                    <a:pt x="70" y="81"/>
                  </a:lnTo>
                  <a:lnTo>
                    <a:pt x="64" y="88"/>
                  </a:lnTo>
                  <a:lnTo>
                    <a:pt x="56" y="93"/>
                  </a:lnTo>
                  <a:lnTo>
                    <a:pt x="48" y="99"/>
                  </a:lnTo>
                  <a:lnTo>
                    <a:pt x="40" y="103"/>
                  </a:lnTo>
                  <a:lnTo>
                    <a:pt x="31" y="105"/>
                  </a:lnTo>
                  <a:lnTo>
                    <a:pt x="21" y="108"/>
                  </a:lnTo>
                  <a:lnTo>
                    <a:pt x="10" y="111"/>
                  </a:lnTo>
                  <a:lnTo>
                    <a:pt x="2" y="111"/>
                  </a:lnTo>
                  <a:lnTo>
                    <a:pt x="0"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88" name="Freeform 412">
              <a:extLst>
                <a:ext uri="{FF2B5EF4-FFF2-40B4-BE49-F238E27FC236}">
                  <a16:creationId xmlns:a16="http://schemas.microsoft.com/office/drawing/2014/main" xmlns="" id="{FC06E59B-45BC-4253-A948-B0AB0B829DD0}"/>
                </a:ext>
              </a:extLst>
            </p:cNvPr>
            <p:cNvSpPr>
              <a:spLocks/>
            </p:cNvSpPr>
            <p:nvPr/>
          </p:nvSpPr>
          <p:spPr bwMode="auto">
            <a:xfrm>
              <a:off x="1377" y="2011"/>
              <a:ext cx="11" cy="11"/>
            </a:xfrm>
            <a:custGeom>
              <a:avLst/>
              <a:gdLst>
                <a:gd name="T0" fmla="*/ 0 w 11"/>
                <a:gd name="T1" fmla="*/ 6 h 11"/>
                <a:gd name="T2" fmla="*/ 0 w 11"/>
                <a:gd name="T3" fmla="*/ 11 h 11"/>
                <a:gd name="T4" fmla="*/ 6 w 11"/>
                <a:gd name="T5" fmla="*/ 10 h 11"/>
                <a:gd name="T6" fmla="*/ 4 w 11"/>
                <a:gd name="T7" fmla="*/ 0 h 11"/>
                <a:gd name="T8" fmla="*/ 11 w 11"/>
                <a:gd name="T9" fmla="*/ 6 h 11"/>
                <a:gd name="T10" fmla="*/ 0 w 11"/>
                <a:gd name="T11" fmla="*/ 6 h 11"/>
              </a:gdLst>
              <a:ahLst/>
              <a:cxnLst>
                <a:cxn ang="0">
                  <a:pos x="T0" y="T1"/>
                </a:cxn>
                <a:cxn ang="0">
                  <a:pos x="T2" y="T3"/>
                </a:cxn>
                <a:cxn ang="0">
                  <a:pos x="T4" y="T5"/>
                </a:cxn>
                <a:cxn ang="0">
                  <a:pos x="T6" y="T7"/>
                </a:cxn>
                <a:cxn ang="0">
                  <a:pos x="T8" y="T9"/>
                </a:cxn>
                <a:cxn ang="0">
                  <a:pos x="T10" y="T11"/>
                </a:cxn>
              </a:cxnLst>
              <a:rect l="0" t="0" r="r" b="b"/>
              <a:pathLst>
                <a:path w="11" h="11">
                  <a:moveTo>
                    <a:pt x="0" y="6"/>
                  </a:moveTo>
                  <a:lnTo>
                    <a:pt x="0" y="11"/>
                  </a:lnTo>
                  <a:lnTo>
                    <a:pt x="6" y="10"/>
                  </a:lnTo>
                  <a:lnTo>
                    <a:pt x="4" y="0"/>
                  </a:lnTo>
                  <a:lnTo>
                    <a:pt x="11" y="6"/>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89" name="Freeform 413">
              <a:extLst>
                <a:ext uri="{FF2B5EF4-FFF2-40B4-BE49-F238E27FC236}">
                  <a16:creationId xmlns:a16="http://schemas.microsoft.com/office/drawing/2014/main" xmlns="" id="{AD3F9059-ABE5-4A9A-8BC4-F627861EFF1B}"/>
                </a:ext>
              </a:extLst>
            </p:cNvPr>
            <p:cNvSpPr>
              <a:spLocks/>
            </p:cNvSpPr>
            <p:nvPr/>
          </p:nvSpPr>
          <p:spPr bwMode="auto">
            <a:xfrm>
              <a:off x="1381" y="1816"/>
              <a:ext cx="97" cy="94"/>
            </a:xfrm>
            <a:custGeom>
              <a:avLst/>
              <a:gdLst>
                <a:gd name="T0" fmla="*/ 86 w 97"/>
                <a:gd name="T1" fmla="*/ 94 h 94"/>
                <a:gd name="T2" fmla="*/ 85 w 97"/>
                <a:gd name="T3" fmla="*/ 84 h 94"/>
                <a:gd name="T4" fmla="*/ 85 w 97"/>
                <a:gd name="T5" fmla="*/ 80 h 94"/>
                <a:gd name="T6" fmla="*/ 83 w 97"/>
                <a:gd name="T7" fmla="*/ 76 h 94"/>
                <a:gd name="T8" fmla="*/ 80 w 97"/>
                <a:gd name="T9" fmla="*/ 67 h 94"/>
                <a:gd name="T10" fmla="*/ 78 w 97"/>
                <a:gd name="T11" fmla="*/ 61 h 94"/>
                <a:gd name="T12" fmla="*/ 73 w 97"/>
                <a:gd name="T13" fmla="*/ 52 h 94"/>
                <a:gd name="T14" fmla="*/ 69 w 97"/>
                <a:gd name="T15" fmla="*/ 47 h 94"/>
                <a:gd name="T16" fmla="*/ 63 w 97"/>
                <a:gd name="T17" fmla="*/ 40 h 94"/>
                <a:gd name="T18" fmla="*/ 59 w 97"/>
                <a:gd name="T19" fmla="*/ 35 h 94"/>
                <a:gd name="T20" fmla="*/ 51 w 97"/>
                <a:gd name="T21" fmla="*/ 29 h 94"/>
                <a:gd name="T22" fmla="*/ 45 w 97"/>
                <a:gd name="T23" fmla="*/ 25 h 94"/>
                <a:gd name="T24" fmla="*/ 38 w 97"/>
                <a:gd name="T25" fmla="*/ 21 h 94"/>
                <a:gd name="T26" fmla="*/ 32 w 97"/>
                <a:gd name="T27" fmla="*/ 17 h 94"/>
                <a:gd name="T28" fmla="*/ 23 w 97"/>
                <a:gd name="T29" fmla="*/ 15 h 94"/>
                <a:gd name="T30" fmla="*/ 16 w 97"/>
                <a:gd name="T31" fmla="*/ 13 h 94"/>
                <a:gd name="T32" fmla="*/ 9 w 97"/>
                <a:gd name="T33" fmla="*/ 11 h 94"/>
                <a:gd name="T34" fmla="*/ 0 w 97"/>
                <a:gd name="T35" fmla="*/ 10 h 94"/>
                <a:gd name="T36" fmla="*/ 2 w 97"/>
                <a:gd name="T37" fmla="*/ 0 h 94"/>
                <a:gd name="T38" fmla="*/ 10 w 97"/>
                <a:gd name="T39" fmla="*/ 2 h 94"/>
                <a:gd name="T40" fmla="*/ 19 w 97"/>
                <a:gd name="T41" fmla="*/ 3 h 94"/>
                <a:gd name="T42" fmla="*/ 28 w 97"/>
                <a:gd name="T43" fmla="*/ 6 h 94"/>
                <a:gd name="T44" fmla="*/ 37 w 97"/>
                <a:gd name="T45" fmla="*/ 8 h 94"/>
                <a:gd name="T46" fmla="*/ 44 w 97"/>
                <a:gd name="T47" fmla="*/ 13 h 94"/>
                <a:gd name="T48" fmla="*/ 51 w 97"/>
                <a:gd name="T49" fmla="*/ 17 h 94"/>
                <a:gd name="T50" fmla="*/ 59 w 97"/>
                <a:gd name="T51" fmla="*/ 22 h 94"/>
                <a:gd name="T52" fmla="*/ 66 w 97"/>
                <a:gd name="T53" fmla="*/ 28 h 94"/>
                <a:gd name="T54" fmla="*/ 72 w 97"/>
                <a:gd name="T55" fmla="*/ 33 h 94"/>
                <a:gd name="T56" fmla="*/ 78 w 97"/>
                <a:gd name="T57" fmla="*/ 40 h 94"/>
                <a:gd name="T58" fmla="*/ 82 w 97"/>
                <a:gd name="T59" fmla="*/ 48 h 94"/>
                <a:gd name="T60" fmla="*/ 86 w 97"/>
                <a:gd name="T61" fmla="*/ 55 h 94"/>
                <a:gd name="T62" fmla="*/ 91 w 97"/>
                <a:gd name="T63" fmla="*/ 65 h 94"/>
                <a:gd name="T64" fmla="*/ 94 w 97"/>
                <a:gd name="T65" fmla="*/ 73 h 94"/>
                <a:gd name="T66" fmla="*/ 95 w 97"/>
                <a:gd name="T67" fmla="*/ 78 h 94"/>
                <a:gd name="T68" fmla="*/ 95 w 97"/>
                <a:gd name="T69" fmla="*/ 83 h 94"/>
                <a:gd name="T70" fmla="*/ 97 w 97"/>
                <a:gd name="T71" fmla="*/ 92 h 94"/>
                <a:gd name="T72" fmla="*/ 86 w 97"/>
                <a:gd name="T7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94">
                  <a:moveTo>
                    <a:pt x="86" y="94"/>
                  </a:moveTo>
                  <a:lnTo>
                    <a:pt x="85" y="84"/>
                  </a:lnTo>
                  <a:lnTo>
                    <a:pt x="85" y="80"/>
                  </a:lnTo>
                  <a:lnTo>
                    <a:pt x="83" y="76"/>
                  </a:lnTo>
                  <a:lnTo>
                    <a:pt x="80" y="67"/>
                  </a:lnTo>
                  <a:lnTo>
                    <a:pt x="78" y="61"/>
                  </a:lnTo>
                  <a:lnTo>
                    <a:pt x="73" y="52"/>
                  </a:lnTo>
                  <a:lnTo>
                    <a:pt x="69" y="47"/>
                  </a:lnTo>
                  <a:lnTo>
                    <a:pt x="63" y="40"/>
                  </a:lnTo>
                  <a:lnTo>
                    <a:pt x="59" y="35"/>
                  </a:lnTo>
                  <a:lnTo>
                    <a:pt x="51" y="29"/>
                  </a:lnTo>
                  <a:lnTo>
                    <a:pt x="45" y="25"/>
                  </a:lnTo>
                  <a:lnTo>
                    <a:pt x="38" y="21"/>
                  </a:lnTo>
                  <a:lnTo>
                    <a:pt x="32" y="17"/>
                  </a:lnTo>
                  <a:lnTo>
                    <a:pt x="23" y="15"/>
                  </a:lnTo>
                  <a:lnTo>
                    <a:pt x="16" y="13"/>
                  </a:lnTo>
                  <a:lnTo>
                    <a:pt x="9" y="11"/>
                  </a:lnTo>
                  <a:lnTo>
                    <a:pt x="0" y="10"/>
                  </a:lnTo>
                  <a:lnTo>
                    <a:pt x="2" y="0"/>
                  </a:lnTo>
                  <a:lnTo>
                    <a:pt x="10" y="2"/>
                  </a:lnTo>
                  <a:lnTo>
                    <a:pt x="19" y="3"/>
                  </a:lnTo>
                  <a:lnTo>
                    <a:pt x="28" y="6"/>
                  </a:lnTo>
                  <a:lnTo>
                    <a:pt x="37" y="8"/>
                  </a:lnTo>
                  <a:lnTo>
                    <a:pt x="44" y="13"/>
                  </a:lnTo>
                  <a:lnTo>
                    <a:pt x="51" y="17"/>
                  </a:lnTo>
                  <a:lnTo>
                    <a:pt x="59" y="22"/>
                  </a:lnTo>
                  <a:lnTo>
                    <a:pt x="66" y="28"/>
                  </a:lnTo>
                  <a:lnTo>
                    <a:pt x="72" y="33"/>
                  </a:lnTo>
                  <a:lnTo>
                    <a:pt x="78" y="40"/>
                  </a:lnTo>
                  <a:lnTo>
                    <a:pt x="82" y="48"/>
                  </a:lnTo>
                  <a:lnTo>
                    <a:pt x="86" y="55"/>
                  </a:lnTo>
                  <a:lnTo>
                    <a:pt x="91" y="65"/>
                  </a:lnTo>
                  <a:lnTo>
                    <a:pt x="94" y="73"/>
                  </a:lnTo>
                  <a:lnTo>
                    <a:pt x="95" y="78"/>
                  </a:lnTo>
                  <a:lnTo>
                    <a:pt x="95" y="83"/>
                  </a:lnTo>
                  <a:lnTo>
                    <a:pt x="97" y="92"/>
                  </a:lnTo>
                  <a:lnTo>
                    <a:pt x="86"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90" name="Freeform 414">
              <a:extLst>
                <a:ext uri="{FF2B5EF4-FFF2-40B4-BE49-F238E27FC236}">
                  <a16:creationId xmlns:a16="http://schemas.microsoft.com/office/drawing/2014/main" xmlns="" id="{6FDE222D-22DC-4339-B6DC-D6DA16073EAF}"/>
                </a:ext>
              </a:extLst>
            </p:cNvPr>
            <p:cNvSpPr>
              <a:spLocks/>
            </p:cNvSpPr>
            <p:nvPr/>
          </p:nvSpPr>
          <p:spPr bwMode="auto">
            <a:xfrm>
              <a:off x="1467" y="1908"/>
              <a:ext cx="11" cy="2"/>
            </a:xfrm>
            <a:custGeom>
              <a:avLst/>
              <a:gdLst>
                <a:gd name="T0" fmla="*/ 11 w 11"/>
                <a:gd name="T1" fmla="*/ 2 h 2"/>
                <a:gd name="T2" fmla="*/ 11 w 11"/>
                <a:gd name="T3" fmla="*/ 0 h 2"/>
                <a:gd name="T4" fmla="*/ 0 w 11"/>
                <a:gd name="T5" fmla="*/ 2 h 2"/>
                <a:gd name="T6" fmla="*/ 11 w 11"/>
                <a:gd name="T7" fmla="*/ 2 h 2"/>
              </a:gdLst>
              <a:ahLst/>
              <a:cxnLst>
                <a:cxn ang="0">
                  <a:pos x="T0" y="T1"/>
                </a:cxn>
                <a:cxn ang="0">
                  <a:pos x="T2" y="T3"/>
                </a:cxn>
                <a:cxn ang="0">
                  <a:pos x="T4" y="T5"/>
                </a:cxn>
                <a:cxn ang="0">
                  <a:pos x="T6" y="T7"/>
                </a:cxn>
              </a:cxnLst>
              <a:rect l="0" t="0" r="r" b="b"/>
              <a:pathLst>
                <a:path w="11" h="2">
                  <a:moveTo>
                    <a:pt x="11" y="2"/>
                  </a:moveTo>
                  <a:lnTo>
                    <a:pt x="11" y="0"/>
                  </a:lnTo>
                  <a:lnTo>
                    <a:pt x="0" y="2"/>
                  </a:lnTo>
                  <a:lnTo>
                    <a:pt x="11"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91" name="Freeform 415">
              <a:extLst>
                <a:ext uri="{FF2B5EF4-FFF2-40B4-BE49-F238E27FC236}">
                  <a16:creationId xmlns:a16="http://schemas.microsoft.com/office/drawing/2014/main" xmlns="" id="{E93CCA71-7D90-4993-8AA4-7103E97833F6}"/>
                </a:ext>
              </a:extLst>
            </p:cNvPr>
            <p:cNvSpPr>
              <a:spLocks/>
            </p:cNvSpPr>
            <p:nvPr/>
          </p:nvSpPr>
          <p:spPr bwMode="auto">
            <a:xfrm>
              <a:off x="1377" y="1816"/>
              <a:ext cx="11" cy="10"/>
            </a:xfrm>
            <a:custGeom>
              <a:avLst/>
              <a:gdLst>
                <a:gd name="T0" fmla="*/ 6 w 11"/>
                <a:gd name="T1" fmla="*/ 0 h 10"/>
                <a:gd name="T2" fmla="*/ 0 w 11"/>
                <a:gd name="T3" fmla="*/ 0 h 10"/>
                <a:gd name="T4" fmla="*/ 0 w 11"/>
                <a:gd name="T5" fmla="*/ 6 h 10"/>
                <a:gd name="T6" fmla="*/ 11 w 11"/>
                <a:gd name="T7" fmla="*/ 6 h 10"/>
                <a:gd name="T8" fmla="*/ 4 w 11"/>
                <a:gd name="T9" fmla="*/ 10 h 10"/>
                <a:gd name="T10" fmla="*/ 6 w 11"/>
                <a:gd name="T11" fmla="*/ 0 h 10"/>
              </a:gdLst>
              <a:ahLst/>
              <a:cxnLst>
                <a:cxn ang="0">
                  <a:pos x="T0" y="T1"/>
                </a:cxn>
                <a:cxn ang="0">
                  <a:pos x="T2" y="T3"/>
                </a:cxn>
                <a:cxn ang="0">
                  <a:pos x="T4" y="T5"/>
                </a:cxn>
                <a:cxn ang="0">
                  <a:pos x="T6" y="T7"/>
                </a:cxn>
                <a:cxn ang="0">
                  <a:pos x="T8" y="T9"/>
                </a:cxn>
                <a:cxn ang="0">
                  <a:pos x="T10" y="T11"/>
                </a:cxn>
              </a:cxnLst>
              <a:rect l="0" t="0" r="r" b="b"/>
              <a:pathLst>
                <a:path w="11" h="10">
                  <a:moveTo>
                    <a:pt x="6" y="0"/>
                  </a:moveTo>
                  <a:lnTo>
                    <a:pt x="0" y="0"/>
                  </a:lnTo>
                  <a:lnTo>
                    <a:pt x="0" y="6"/>
                  </a:lnTo>
                  <a:lnTo>
                    <a:pt x="11" y="6"/>
                  </a:lnTo>
                  <a:lnTo>
                    <a:pt x="4" y="1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92" name="Oval 416">
              <a:extLst>
                <a:ext uri="{FF2B5EF4-FFF2-40B4-BE49-F238E27FC236}">
                  <a16:creationId xmlns:a16="http://schemas.microsoft.com/office/drawing/2014/main" xmlns="" id="{2E3B95D2-0217-44B1-9317-CA2D47B71420}"/>
                </a:ext>
              </a:extLst>
            </p:cNvPr>
            <p:cNvSpPr>
              <a:spLocks noChangeArrowheads="1"/>
            </p:cNvSpPr>
            <p:nvPr/>
          </p:nvSpPr>
          <p:spPr bwMode="auto">
            <a:xfrm>
              <a:off x="2338" y="1929"/>
              <a:ext cx="43" cy="4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93" name="Oval 417">
              <a:extLst>
                <a:ext uri="{FF2B5EF4-FFF2-40B4-BE49-F238E27FC236}">
                  <a16:creationId xmlns:a16="http://schemas.microsoft.com/office/drawing/2014/main" xmlns="" id="{18271AF4-9416-4182-A8A8-5D1A92E3D317}"/>
                </a:ext>
              </a:extLst>
            </p:cNvPr>
            <p:cNvSpPr>
              <a:spLocks noChangeArrowheads="1"/>
            </p:cNvSpPr>
            <p:nvPr/>
          </p:nvSpPr>
          <p:spPr bwMode="auto">
            <a:xfrm>
              <a:off x="2338" y="1929"/>
              <a:ext cx="43" cy="41"/>
            </a:xfrm>
            <a:prstGeom prst="ellipse">
              <a:avLst/>
            </a:pr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0594" name="Oval 418">
              <a:extLst>
                <a:ext uri="{FF2B5EF4-FFF2-40B4-BE49-F238E27FC236}">
                  <a16:creationId xmlns:a16="http://schemas.microsoft.com/office/drawing/2014/main" xmlns="" id="{BF18D1A6-9A58-4BE3-9F72-92B4283C37DB}"/>
                </a:ext>
              </a:extLst>
            </p:cNvPr>
            <p:cNvSpPr>
              <a:spLocks noChangeArrowheads="1"/>
            </p:cNvSpPr>
            <p:nvPr/>
          </p:nvSpPr>
          <p:spPr bwMode="auto">
            <a:xfrm>
              <a:off x="758" y="1899"/>
              <a:ext cx="44" cy="4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95" name="Oval 419">
              <a:extLst>
                <a:ext uri="{FF2B5EF4-FFF2-40B4-BE49-F238E27FC236}">
                  <a16:creationId xmlns:a16="http://schemas.microsoft.com/office/drawing/2014/main" xmlns="" id="{F621E1C4-0488-4567-81A3-BB755BE2A3A8}"/>
                </a:ext>
              </a:extLst>
            </p:cNvPr>
            <p:cNvSpPr>
              <a:spLocks noChangeArrowheads="1"/>
            </p:cNvSpPr>
            <p:nvPr/>
          </p:nvSpPr>
          <p:spPr bwMode="auto">
            <a:xfrm>
              <a:off x="758" y="1899"/>
              <a:ext cx="44" cy="40"/>
            </a:xfrm>
            <a:prstGeom prst="ellipse">
              <a:avLst/>
            </a:pr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0596" name="Oval 420">
              <a:extLst>
                <a:ext uri="{FF2B5EF4-FFF2-40B4-BE49-F238E27FC236}">
                  <a16:creationId xmlns:a16="http://schemas.microsoft.com/office/drawing/2014/main" xmlns="" id="{F77DED34-9A33-4864-840A-238935E05070}"/>
                </a:ext>
              </a:extLst>
            </p:cNvPr>
            <p:cNvSpPr>
              <a:spLocks noChangeArrowheads="1"/>
            </p:cNvSpPr>
            <p:nvPr/>
          </p:nvSpPr>
          <p:spPr bwMode="auto">
            <a:xfrm>
              <a:off x="2286" y="2393"/>
              <a:ext cx="44" cy="4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97" name="Oval 421">
              <a:extLst>
                <a:ext uri="{FF2B5EF4-FFF2-40B4-BE49-F238E27FC236}">
                  <a16:creationId xmlns:a16="http://schemas.microsoft.com/office/drawing/2014/main" xmlns="" id="{3894D5E6-A514-4CDF-900B-533F68A86F10}"/>
                </a:ext>
              </a:extLst>
            </p:cNvPr>
            <p:cNvSpPr>
              <a:spLocks noChangeArrowheads="1"/>
            </p:cNvSpPr>
            <p:nvPr/>
          </p:nvSpPr>
          <p:spPr bwMode="auto">
            <a:xfrm>
              <a:off x="2286" y="2394"/>
              <a:ext cx="44" cy="40"/>
            </a:xfrm>
            <a:prstGeom prst="ellipse">
              <a:avLst/>
            </a:pr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0598" name="Oval 422">
              <a:extLst>
                <a:ext uri="{FF2B5EF4-FFF2-40B4-BE49-F238E27FC236}">
                  <a16:creationId xmlns:a16="http://schemas.microsoft.com/office/drawing/2014/main" xmlns="" id="{C7670DF6-AFA1-4D4A-9C63-537D75712849}"/>
                </a:ext>
              </a:extLst>
            </p:cNvPr>
            <p:cNvSpPr>
              <a:spLocks noChangeArrowheads="1"/>
            </p:cNvSpPr>
            <p:nvPr/>
          </p:nvSpPr>
          <p:spPr bwMode="auto">
            <a:xfrm>
              <a:off x="2340" y="2393"/>
              <a:ext cx="44" cy="4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99" name="Oval 423">
              <a:extLst>
                <a:ext uri="{FF2B5EF4-FFF2-40B4-BE49-F238E27FC236}">
                  <a16:creationId xmlns:a16="http://schemas.microsoft.com/office/drawing/2014/main" xmlns="" id="{04FB0969-8AA3-4B1A-81CB-EF869D100D60}"/>
                </a:ext>
              </a:extLst>
            </p:cNvPr>
            <p:cNvSpPr>
              <a:spLocks noChangeArrowheads="1"/>
            </p:cNvSpPr>
            <p:nvPr/>
          </p:nvSpPr>
          <p:spPr bwMode="auto">
            <a:xfrm>
              <a:off x="2341" y="2394"/>
              <a:ext cx="43" cy="40"/>
            </a:xfrm>
            <a:prstGeom prst="ellipse">
              <a:avLst/>
            </a:pr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0600" name="Oval 424">
              <a:extLst>
                <a:ext uri="{FF2B5EF4-FFF2-40B4-BE49-F238E27FC236}">
                  <a16:creationId xmlns:a16="http://schemas.microsoft.com/office/drawing/2014/main" xmlns="" id="{CB61107C-3F76-403F-9284-B9523414F47F}"/>
                </a:ext>
              </a:extLst>
            </p:cNvPr>
            <p:cNvSpPr>
              <a:spLocks noChangeArrowheads="1"/>
            </p:cNvSpPr>
            <p:nvPr/>
          </p:nvSpPr>
          <p:spPr bwMode="auto">
            <a:xfrm>
              <a:off x="2282" y="1929"/>
              <a:ext cx="44" cy="4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601" name="Oval 425">
              <a:extLst>
                <a:ext uri="{FF2B5EF4-FFF2-40B4-BE49-F238E27FC236}">
                  <a16:creationId xmlns:a16="http://schemas.microsoft.com/office/drawing/2014/main" xmlns="" id="{13308C66-77B9-44BB-AF94-FF3967323BE4}"/>
                </a:ext>
              </a:extLst>
            </p:cNvPr>
            <p:cNvSpPr>
              <a:spLocks noChangeArrowheads="1"/>
            </p:cNvSpPr>
            <p:nvPr/>
          </p:nvSpPr>
          <p:spPr bwMode="auto">
            <a:xfrm>
              <a:off x="2282" y="1929"/>
              <a:ext cx="44" cy="41"/>
            </a:xfrm>
            <a:prstGeom prst="ellipse">
              <a:avLst/>
            </a:pr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0602" name="Freeform 426">
              <a:extLst>
                <a:ext uri="{FF2B5EF4-FFF2-40B4-BE49-F238E27FC236}">
                  <a16:creationId xmlns:a16="http://schemas.microsoft.com/office/drawing/2014/main" xmlns="" id="{B96125D6-63A3-43CC-A1CC-8265B2FB5A8B}"/>
                </a:ext>
              </a:extLst>
            </p:cNvPr>
            <p:cNvSpPr>
              <a:spLocks/>
            </p:cNvSpPr>
            <p:nvPr/>
          </p:nvSpPr>
          <p:spPr bwMode="auto">
            <a:xfrm>
              <a:off x="2150" y="1904"/>
              <a:ext cx="65" cy="61"/>
            </a:xfrm>
            <a:custGeom>
              <a:avLst/>
              <a:gdLst>
                <a:gd name="T0" fmla="*/ 0 w 65"/>
                <a:gd name="T1" fmla="*/ 30 h 61"/>
                <a:gd name="T2" fmla="*/ 0 w 65"/>
                <a:gd name="T3" fmla="*/ 25 h 61"/>
                <a:gd name="T4" fmla="*/ 2 w 65"/>
                <a:gd name="T5" fmla="*/ 19 h 61"/>
                <a:gd name="T6" fmla="*/ 5 w 65"/>
                <a:gd name="T7" fmla="*/ 14 h 61"/>
                <a:gd name="T8" fmla="*/ 9 w 65"/>
                <a:gd name="T9" fmla="*/ 10 h 61"/>
                <a:gd name="T10" fmla="*/ 13 w 65"/>
                <a:gd name="T11" fmla="*/ 6 h 61"/>
                <a:gd name="T12" fmla="*/ 19 w 65"/>
                <a:gd name="T13" fmla="*/ 3 h 61"/>
                <a:gd name="T14" fmla="*/ 25 w 65"/>
                <a:gd name="T15" fmla="*/ 1 h 61"/>
                <a:gd name="T16" fmla="*/ 33 w 65"/>
                <a:gd name="T17" fmla="*/ 0 h 61"/>
                <a:gd name="T18" fmla="*/ 38 w 65"/>
                <a:gd name="T19" fmla="*/ 1 h 61"/>
                <a:gd name="T20" fmla="*/ 44 w 65"/>
                <a:gd name="T21" fmla="*/ 3 h 61"/>
                <a:gd name="T22" fmla="*/ 50 w 65"/>
                <a:gd name="T23" fmla="*/ 6 h 61"/>
                <a:gd name="T24" fmla="*/ 54 w 65"/>
                <a:gd name="T25" fmla="*/ 10 h 61"/>
                <a:gd name="T26" fmla="*/ 59 w 65"/>
                <a:gd name="T27" fmla="*/ 14 h 61"/>
                <a:gd name="T28" fmla="*/ 62 w 65"/>
                <a:gd name="T29" fmla="*/ 19 h 61"/>
                <a:gd name="T30" fmla="*/ 63 w 65"/>
                <a:gd name="T31" fmla="*/ 25 h 61"/>
                <a:gd name="T32" fmla="*/ 65 w 65"/>
                <a:gd name="T33" fmla="*/ 30 h 61"/>
                <a:gd name="T34" fmla="*/ 63 w 65"/>
                <a:gd name="T35" fmla="*/ 37 h 61"/>
                <a:gd name="T36" fmla="*/ 62 w 65"/>
                <a:gd name="T37" fmla="*/ 43 h 61"/>
                <a:gd name="T38" fmla="*/ 59 w 65"/>
                <a:gd name="T39" fmla="*/ 48 h 61"/>
                <a:gd name="T40" fmla="*/ 54 w 65"/>
                <a:gd name="T41" fmla="*/ 52 h 61"/>
                <a:gd name="T42" fmla="*/ 50 w 65"/>
                <a:gd name="T43" fmla="*/ 56 h 61"/>
                <a:gd name="T44" fmla="*/ 44 w 65"/>
                <a:gd name="T45" fmla="*/ 59 h 61"/>
                <a:gd name="T46" fmla="*/ 38 w 65"/>
                <a:gd name="T47" fmla="*/ 61 h 61"/>
                <a:gd name="T48" fmla="*/ 33 w 65"/>
                <a:gd name="T49" fmla="*/ 61 h 61"/>
                <a:gd name="T50" fmla="*/ 25 w 65"/>
                <a:gd name="T51" fmla="*/ 61 h 61"/>
                <a:gd name="T52" fmla="*/ 19 w 65"/>
                <a:gd name="T53" fmla="*/ 59 h 61"/>
                <a:gd name="T54" fmla="*/ 13 w 65"/>
                <a:gd name="T55" fmla="*/ 56 h 61"/>
                <a:gd name="T56" fmla="*/ 9 w 65"/>
                <a:gd name="T57" fmla="*/ 52 h 61"/>
                <a:gd name="T58" fmla="*/ 5 w 65"/>
                <a:gd name="T59" fmla="*/ 48 h 61"/>
                <a:gd name="T60" fmla="*/ 2 w 65"/>
                <a:gd name="T61" fmla="*/ 43 h 61"/>
                <a:gd name="T62" fmla="*/ 0 w 65"/>
                <a:gd name="T63" fmla="*/ 37 h 61"/>
                <a:gd name="T64" fmla="*/ 0 w 65"/>
                <a:gd name="T65"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5" h="61">
                  <a:moveTo>
                    <a:pt x="0" y="30"/>
                  </a:moveTo>
                  <a:lnTo>
                    <a:pt x="0" y="25"/>
                  </a:lnTo>
                  <a:lnTo>
                    <a:pt x="2" y="19"/>
                  </a:lnTo>
                  <a:lnTo>
                    <a:pt x="5" y="14"/>
                  </a:lnTo>
                  <a:lnTo>
                    <a:pt x="9" y="10"/>
                  </a:lnTo>
                  <a:lnTo>
                    <a:pt x="13" y="6"/>
                  </a:lnTo>
                  <a:lnTo>
                    <a:pt x="19" y="3"/>
                  </a:lnTo>
                  <a:lnTo>
                    <a:pt x="25" y="1"/>
                  </a:lnTo>
                  <a:lnTo>
                    <a:pt x="33" y="0"/>
                  </a:lnTo>
                  <a:lnTo>
                    <a:pt x="38" y="1"/>
                  </a:lnTo>
                  <a:lnTo>
                    <a:pt x="44" y="3"/>
                  </a:lnTo>
                  <a:lnTo>
                    <a:pt x="50" y="6"/>
                  </a:lnTo>
                  <a:lnTo>
                    <a:pt x="54" y="10"/>
                  </a:lnTo>
                  <a:lnTo>
                    <a:pt x="59" y="14"/>
                  </a:lnTo>
                  <a:lnTo>
                    <a:pt x="62" y="19"/>
                  </a:lnTo>
                  <a:lnTo>
                    <a:pt x="63" y="25"/>
                  </a:lnTo>
                  <a:lnTo>
                    <a:pt x="65" y="30"/>
                  </a:lnTo>
                  <a:lnTo>
                    <a:pt x="63" y="37"/>
                  </a:lnTo>
                  <a:lnTo>
                    <a:pt x="62" y="43"/>
                  </a:lnTo>
                  <a:lnTo>
                    <a:pt x="59" y="48"/>
                  </a:lnTo>
                  <a:lnTo>
                    <a:pt x="54" y="52"/>
                  </a:lnTo>
                  <a:lnTo>
                    <a:pt x="50" y="56"/>
                  </a:lnTo>
                  <a:lnTo>
                    <a:pt x="44" y="59"/>
                  </a:lnTo>
                  <a:lnTo>
                    <a:pt x="38" y="61"/>
                  </a:lnTo>
                  <a:lnTo>
                    <a:pt x="33" y="61"/>
                  </a:lnTo>
                  <a:lnTo>
                    <a:pt x="25" y="61"/>
                  </a:lnTo>
                  <a:lnTo>
                    <a:pt x="19" y="59"/>
                  </a:lnTo>
                  <a:lnTo>
                    <a:pt x="13" y="56"/>
                  </a:lnTo>
                  <a:lnTo>
                    <a:pt x="9" y="52"/>
                  </a:lnTo>
                  <a:lnTo>
                    <a:pt x="5" y="48"/>
                  </a:lnTo>
                  <a:lnTo>
                    <a:pt x="2" y="43"/>
                  </a:lnTo>
                  <a:lnTo>
                    <a:pt x="0" y="37"/>
                  </a:lnTo>
                  <a:lnTo>
                    <a:pt x="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603" name="Freeform 427">
              <a:extLst>
                <a:ext uri="{FF2B5EF4-FFF2-40B4-BE49-F238E27FC236}">
                  <a16:creationId xmlns:a16="http://schemas.microsoft.com/office/drawing/2014/main" xmlns="" id="{29CC1E40-5EF4-4240-AC17-FC45FD41605A}"/>
                </a:ext>
              </a:extLst>
            </p:cNvPr>
            <p:cNvSpPr>
              <a:spLocks/>
            </p:cNvSpPr>
            <p:nvPr/>
          </p:nvSpPr>
          <p:spPr bwMode="auto">
            <a:xfrm>
              <a:off x="2144" y="1899"/>
              <a:ext cx="40" cy="38"/>
            </a:xfrm>
            <a:custGeom>
              <a:avLst/>
              <a:gdLst>
                <a:gd name="T0" fmla="*/ 0 w 40"/>
                <a:gd name="T1" fmla="*/ 34 h 38"/>
                <a:gd name="T2" fmla="*/ 2 w 40"/>
                <a:gd name="T3" fmla="*/ 22 h 38"/>
                <a:gd name="T4" fmla="*/ 11 w 40"/>
                <a:gd name="T5" fmla="*/ 11 h 38"/>
                <a:gd name="T6" fmla="*/ 22 w 40"/>
                <a:gd name="T7" fmla="*/ 4 h 38"/>
                <a:gd name="T8" fmla="*/ 39 w 40"/>
                <a:gd name="T9" fmla="*/ 0 h 38"/>
                <a:gd name="T10" fmla="*/ 40 w 40"/>
                <a:gd name="T11" fmla="*/ 11 h 38"/>
                <a:gd name="T12" fmla="*/ 28 w 40"/>
                <a:gd name="T13" fmla="*/ 13 h 38"/>
                <a:gd name="T14" fmla="*/ 18 w 40"/>
                <a:gd name="T15" fmla="*/ 19 h 38"/>
                <a:gd name="T16" fmla="*/ 12 w 40"/>
                <a:gd name="T17" fmla="*/ 27 h 38"/>
                <a:gd name="T18" fmla="*/ 11 w 40"/>
                <a:gd name="T19" fmla="*/ 38 h 38"/>
                <a:gd name="T20" fmla="*/ 0 w 40"/>
                <a:gd name="T21"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38">
                  <a:moveTo>
                    <a:pt x="0" y="34"/>
                  </a:moveTo>
                  <a:lnTo>
                    <a:pt x="2" y="22"/>
                  </a:lnTo>
                  <a:lnTo>
                    <a:pt x="11" y="11"/>
                  </a:lnTo>
                  <a:lnTo>
                    <a:pt x="22" y="4"/>
                  </a:lnTo>
                  <a:lnTo>
                    <a:pt x="39" y="0"/>
                  </a:lnTo>
                  <a:lnTo>
                    <a:pt x="40" y="11"/>
                  </a:lnTo>
                  <a:lnTo>
                    <a:pt x="28" y="13"/>
                  </a:lnTo>
                  <a:lnTo>
                    <a:pt x="18" y="19"/>
                  </a:lnTo>
                  <a:lnTo>
                    <a:pt x="12" y="27"/>
                  </a:lnTo>
                  <a:lnTo>
                    <a:pt x="11" y="3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604" name="Freeform 428">
              <a:extLst>
                <a:ext uri="{FF2B5EF4-FFF2-40B4-BE49-F238E27FC236}">
                  <a16:creationId xmlns:a16="http://schemas.microsoft.com/office/drawing/2014/main" xmlns="" id="{AF282319-AC34-4E15-9ACE-050E538D689D}"/>
                </a:ext>
              </a:extLst>
            </p:cNvPr>
            <p:cNvSpPr>
              <a:spLocks/>
            </p:cNvSpPr>
            <p:nvPr/>
          </p:nvSpPr>
          <p:spPr bwMode="auto">
            <a:xfrm>
              <a:off x="2181" y="1899"/>
              <a:ext cx="40" cy="37"/>
            </a:xfrm>
            <a:custGeom>
              <a:avLst/>
              <a:gdLst>
                <a:gd name="T0" fmla="*/ 3 w 40"/>
                <a:gd name="T1" fmla="*/ 0 h 37"/>
                <a:gd name="T2" fmla="*/ 16 w 40"/>
                <a:gd name="T3" fmla="*/ 4 h 37"/>
                <a:gd name="T4" fmla="*/ 28 w 40"/>
                <a:gd name="T5" fmla="*/ 12 h 37"/>
                <a:gd name="T6" fmla="*/ 35 w 40"/>
                <a:gd name="T7" fmla="*/ 22 h 37"/>
                <a:gd name="T8" fmla="*/ 40 w 40"/>
                <a:gd name="T9" fmla="*/ 34 h 37"/>
                <a:gd name="T10" fmla="*/ 28 w 40"/>
                <a:gd name="T11" fmla="*/ 37 h 37"/>
                <a:gd name="T12" fmla="*/ 25 w 40"/>
                <a:gd name="T13" fmla="*/ 27 h 37"/>
                <a:gd name="T14" fmla="*/ 19 w 40"/>
                <a:gd name="T15" fmla="*/ 19 h 37"/>
                <a:gd name="T16" fmla="*/ 10 w 40"/>
                <a:gd name="T17" fmla="*/ 13 h 37"/>
                <a:gd name="T18" fmla="*/ 0 w 40"/>
                <a:gd name="T19" fmla="*/ 11 h 37"/>
                <a:gd name="T20" fmla="*/ 3 w 40"/>
                <a:gd name="T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37">
                  <a:moveTo>
                    <a:pt x="3" y="0"/>
                  </a:moveTo>
                  <a:lnTo>
                    <a:pt x="16" y="4"/>
                  </a:lnTo>
                  <a:lnTo>
                    <a:pt x="28" y="12"/>
                  </a:lnTo>
                  <a:lnTo>
                    <a:pt x="35" y="22"/>
                  </a:lnTo>
                  <a:lnTo>
                    <a:pt x="40" y="34"/>
                  </a:lnTo>
                  <a:lnTo>
                    <a:pt x="28" y="37"/>
                  </a:lnTo>
                  <a:lnTo>
                    <a:pt x="25" y="27"/>
                  </a:lnTo>
                  <a:lnTo>
                    <a:pt x="19" y="19"/>
                  </a:lnTo>
                  <a:lnTo>
                    <a:pt x="10" y="13"/>
                  </a:lnTo>
                  <a:lnTo>
                    <a:pt x="0" y="11"/>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605" name="Freeform 429">
              <a:extLst>
                <a:ext uri="{FF2B5EF4-FFF2-40B4-BE49-F238E27FC236}">
                  <a16:creationId xmlns:a16="http://schemas.microsoft.com/office/drawing/2014/main" xmlns="" id="{99037F43-FF5A-42D9-8661-7E29D39839B8}"/>
                </a:ext>
              </a:extLst>
            </p:cNvPr>
            <p:cNvSpPr>
              <a:spLocks/>
            </p:cNvSpPr>
            <p:nvPr/>
          </p:nvSpPr>
          <p:spPr bwMode="auto">
            <a:xfrm>
              <a:off x="2181" y="1899"/>
              <a:ext cx="3" cy="11"/>
            </a:xfrm>
            <a:custGeom>
              <a:avLst/>
              <a:gdLst>
                <a:gd name="T0" fmla="*/ 2 w 3"/>
                <a:gd name="T1" fmla="*/ 0 h 11"/>
                <a:gd name="T2" fmla="*/ 3 w 3"/>
                <a:gd name="T3" fmla="*/ 0 h 11"/>
                <a:gd name="T4" fmla="*/ 0 w 3"/>
                <a:gd name="T5" fmla="*/ 11 h 11"/>
                <a:gd name="T6" fmla="*/ 3 w 3"/>
                <a:gd name="T7" fmla="*/ 11 h 11"/>
                <a:gd name="T8" fmla="*/ 2 w 3"/>
                <a:gd name="T9" fmla="*/ 0 h 11"/>
              </a:gdLst>
              <a:ahLst/>
              <a:cxnLst>
                <a:cxn ang="0">
                  <a:pos x="T0" y="T1"/>
                </a:cxn>
                <a:cxn ang="0">
                  <a:pos x="T2" y="T3"/>
                </a:cxn>
                <a:cxn ang="0">
                  <a:pos x="T4" y="T5"/>
                </a:cxn>
                <a:cxn ang="0">
                  <a:pos x="T6" y="T7"/>
                </a:cxn>
                <a:cxn ang="0">
                  <a:pos x="T8" y="T9"/>
                </a:cxn>
              </a:cxnLst>
              <a:rect l="0" t="0" r="r" b="b"/>
              <a:pathLst>
                <a:path w="3" h="11">
                  <a:moveTo>
                    <a:pt x="2" y="0"/>
                  </a:moveTo>
                  <a:lnTo>
                    <a:pt x="3" y="0"/>
                  </a:lnTo>
                  <a:lnTo>
                    <a:pt x="0" y="11"/>
                  </a:lnTo>
                  <a:lnTo>
                    <a:pt x="3" y="1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606" name="Freeform 430">
              <a:extLst>
                <a:ext uri="{FF2B5EF4-FFF2-40B4-BE49-F238E27FC236}">
                  <a16:creationId xmlns:a16="http://schemas.microsoft.com/office/drawing/2014/main" xmlns="" id="{E26CC68A-4468-47EB-82BE-14E03CCC4375}"/>
                </a:ext>
              </a:extLst>
            </p:cNvPr>
            <p:cNvSpPr>
              <a:spLocks/>
            </p:cNvSpPr>
            <p:nvPr/>
          </p:nvSpPr>
          <p:spPr bwMode="auto">
            <a:xfrm>
              <a:off x="2180" y="1933"/>
              <a:ext cx="41" cy="37"/>
            </a:xfrm>
            <a:custGeom>
              <a:avLst/>
              <a:gdLst>
                <a:gd name="T0" fmla="*/ 41 w 41"/>
                <a:gd name="T1" fmla="*/ 1 h 37"/>
                <a:gd name="T2" fmla="*/ 36 w 41"/>
                <a:gd name="T3" fmla="*/ 16 h 37"/>
                <a:gd name="T4" fmla="*/ 27 w 41"/>
                <a:gd name="T5" fmla="*/ 27 h 37"/>
                <a:gd name="T6" fmla="*/ 17 w 41"/>
                <a:gd name="T7" fmla="*/ 34 h 37"/>
                <a:gd name="T8" fmla="*/ 4 w 41"/>
                <a:gd name="T9" fmla="*/ 37 h 37"/>
                <a:gd name="T10" fmla="*/ 0 w 41"/>
                <a:gd name="T11" fmla="*/ 27 h 37"/>
                <a:gd name="T12" fmla="*/ 11 w 41"/>
                <a:gd name="T13" fmla="*/ 25 h 37"/>
                <a:gd name="T14" fmla="*/ 20 w 41"/>
                <a:gd name="T15" fmla="*/ 19 h 37"/>
                <a:gd name="T16" fmla="*/ 26 w 41"/>
                <a:gd name="T17" fmla="*/ 11 h 37"/>
                <a:gd name="T18" fmla="*/ 29 w 41"/>
                <a:gd name="T19" fmla="*/ 0 h 37"/>
                <a:gd name="T20" fmla="*/ 41 w 41"/>
                <a:gd name="T21"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37">
                  <a:moveTo>
                    <a:pt x="41" y="1"/>
                  </a:moveTo>
                  <a:lnTo>
                    <a:pt x="36" y="16"/>
                  </a:lnTo>
                  <a:lnTo>
                    <a:pt x="27" y="27"/>
                  </a:lnTo>
                  <a:lnTo>
                    <a:pt x="17" y="34"/>
                  </a:lnTo>
                  <a:lnTo>
                    <a:pt x="4" y="37"/>
                  </a:lnTo>
                  <a:lnTo>
                    <a:pt x="0" y="27"/>
                  </a:lnTo>
                  <a:lnTo>
                    <a:pt x="11" y="25"/>
                  </a:lnTo>
                  <a:lnTo>
                    <a:pt x="20" y="19"/>
                  </a:lnTo>
                  <a:lnTo>
                    <a:pt x="26" y="11"/>
                  </a:lnTo>
                  <a:lnTo>
                    <a:pt x="29" y="0"/>
                  </a:lnTo>
                  <a:lnTo>
                    <a:pt x="41"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607" name="Freeform 431">
              <a:extLst>
                <a:ext uri="{FF2B5EF4-FFF2-40B4-BE49-F238E27FC236}">
                  <a16:creationId xmlns:a16="http://schemas.microsoft.com/office/drawing/2014/main" xmlns="" id="{A42CA007-EE16-4EA5-BCCD-4FE3B9306FBF}"/>
                </a:ext>
              </a:extLst>
            </p:cNvPr>
            <p:cNvSpPr>
              <a:spLocks/>
            </p:cNvSpPr>
            <p:nvPr/>
          </p:nvSpPr>
          <p:spPr bwMode="auto">
            <a:xfrm>
              <a:off x="2209" y="1933"/>
              <a:ext cx="12" cy="3"/>
            </a:xfrm>
            <a:custGeom>
              <a:avLst/>
              <a:gdLst>
                <a:gd name="T0" fmla="*/ 12 w 12"/>
                <a:gd name="T1" fmla="*/ 0 h 3"/>
                <a:gd name="T2" fmla="*/ 12 w 12"/>
                <a:gd name="T3" fmla="*/ 1 h 3"/>
                <a:gd name="T4" fmla="*/ 0 w 12"/>
                <a:gd name="T5" fmla="*/ 0 h 3"/>
                <a:gd name="T6" fmla="*/ 0 w 12"/>
                <a:gd name="T7" fmla="*/ 3 h 3"/>
                <a:gd name="T8" fmla="*/ 12 w 12"/>
                <a:gd name="T9" fmla="*/ 0 h 3"/>
              </a:gdLst>
              <a:ahLst/>
              <a:cxnLst>
                <a:cxn ang="0">
                  <a:pos x="T0" y="T1"/>
                </a:cxn>
                <a:cxn ang="0">
                  <a:pos x="T2" y="T3"/>
                </a:cxn>
                <a:cxn ang="0">
                  <a:pos x="T4" y="T5"/>
                </a:cxn>
                <a:cxn ang="0">
                  <a:pos x="T6" y="T7"/>
                </a:cxn>
                <a:cxn ang="0">
                  <a:pos x="T8" y="T9"/>
                </a:cxn>
              </a:cxnLst>
              <a:rect l="0" t="0" r="r" b="b"/>
              <a:pathLst>
                <a:path w="12" h="3">
                  <a:moveTo>
                    <a:pt x="12" y="0"/>
                  </a:moveTo>
                  <a:lnTo>
                    <a:pt x="12" y="1"/>
                  </a:lnTo>
                  <a:lnTo>
                    <a:pt x="0" y="0"/>
                  </a:lnTo>
                  <a:lnTo>
                    <a:pt x="0" y="3"/>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608" name="Freeform 432">
              <a:extLst>
                <a:ext uri="{FF2B5EF4-FFF2-40B4-BE49-F238E27FC236}">
                  <a16:creationId xmlns:a16="http://schemas.microsoft.com/office/drawing/2014/main" xmlns="" id="{903B8542-CFC7-4F3F-A3A7-1041A6ECB545}"/>
                </a:ext>
              </a:extLst>
            </p:cNvPr>
            <p:cNvSpPr>
              <a:spLocks/>
            </p:cNvSpPr>
            <p:nvPr/>
          </p:nvSpPr>
          <p:spPr bwMode="auto">
            <a:xfrm>
              <a:off x="2144" y="1933"/>
              <a:ext cx="40" cy="37"/>
            </a:xfrm>
            <a:custGeom>
              <a:avLst/>
              <a:gdLst>
                <a:gd name="T0" fmla="*/ 37 w 40"/>
                <a:gd name="T1" fmla="*/ 37 h 37"/>
                <a:gd name="T2" fmla="*/ 22 w 40"/>
                <a:gd name="T3" fmla="*/ 34 h 37"/>
                <a:gd name="T4" fmla="*/ 11 w 40"/>
                <a:gd name="T5" fmla="*/ 27 h 37"/>
                <a:gd name="T6" fmla="*/ 2 w 40"/>
                <a:gd name="T7" fmla="*/ 16 h 37"/>
                <a:gd name="T8" fmla="*/ 0 w 40"/>
                <a:gd name="T9" fmla="*/ 3 h 37"/>
                <a:gd name="T10" fmla="*/ 11 w 40"/>
                <a:gd name="T11" fmla="*/ 0 h 37"/>
                <a:gd name="T12" fmla="*/ 12 w 40"/>
                <a:gd name="T13" fmla="*/ 11 h 37"/>
                <a:gd name="T14" fmla="*/ 19 w 40"/>
                <a:gd name="T15" fmla="*/ 21 h 37"/>
                <a:gd name="T16" fmla="*/ 28 w 40"/>
                <a:gd name="T17" fmla="*/ 25 h 37"/>
                <a:gd name="T18" fmla="*/ 40 w 40"/>
                <a:gd name="T19" fmla="*/ 27 h 37"/>
                <a:gd name="T20" fmla="*/ 37 w 40"/>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37">
                  <a:moveTo>
                    <a:pt x="37" y="37"/>
                  </a:moveTo>
                  <a:lnTo>
                    <a:pt x="22" y="34"/>
                  </a:lnTo>
                  <a:lnTo>
                    <a:pt x="11" y="27"/>
                  </a:lnTo>
                  <a:lnTo>
                    <a:pt x="2" y="16"/>
                  </a:lnTo>
                  <a:lnTo>
                    <a:pt x="0" y="3"/>
                  </a:lnTo>
                  <a:lnTo>
                    <a:pt x="11" y="0"/>
                  </a:lnTo>
                  <a:lnTo>
                    <a:pt x="12" y="11"/>
                  </a:lnTo>
                  <a:lnTo>
                    <a:pt x="19" y="21"/>
                  </a:lnTo>
                  <a:lnTo>
                    <a:pt x="28" y="25"/>
                  </a:lnTo>
                  <a:lnTo>
                    <a:pt x="40" y="27"/>
                  </a:lnTo>
                  <a:lnTo>
                    <a:pt x="37"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609" name="Freeform 433">
              <a:extLst>
                <a:ext uri="{FF2B5EF4-FFF2-40B4-BE49-F238E27FC236}">
                  <a16:creationId xmlns:a16="http://schemas.microsoft.com/office/drawing/2014/main" xmlns="" id="{28163AC7-B7D5-49BD-BCF0-24E1C92201A5}"/>
                </a:ext>
              </a:extLst>
            </p:cNvPr>
            <p:cNvSpPr>
              <a:spLocks/>
            </p:cNvSpPr>
            <p:nvPr/>
          </p:nvSpPr>
          <p:spPr bwMode="auto">
            <a:xfrm>
              <a:off x="2180" y="1960"/>
              <a:ext cx="4" cy="10"/>
            </a:xfrm>
            <a:custGeom>
              <a:avLst/>
              <a:gdLst>
                <a:gd name="T0" fmla="*/ 4 w 4"/>
                <a:gd name="T1" fmla="*/ 10 h 10"/>
                <a:gd name="T2" fmla="*/ 3 w 4"/>
                <a:gd name="T3" fmla="*/ 10 h 10"/>
                <a:gd name="T4" fmla="*/ 1 w 4"/>
                <a:gd name="T5" fmla="*/ 10 h 10"/>
                <a:gd name="T6" fmla="*/ 4 w 4"/>
                <a:gd name="T7" fmla="*/ 0 h 10"/>
                <a:gd name="T8" fmla="*/ 0 w 4"/>
                <a:gd name="T9" fmla="*/ 0 h 10"/>
                <a:gd name="T10" fmla="*/ 4 w 4"/>
                <a:gd name="T11" fmla="*/ 10 h 10"/>
              </a:gdLst>
              <a:ahLst/>
              <a:cxnLst>
                <a:cxn ang="0">
                  <a:pos x="T0" y="T1"/>
                </a:cxn>
                <a:cxn ang="0">
                  <a:pos x="T2" y="T3"/>
                </a:cxn>
                <a:cxn ang="0">
                  <a:pos x="T4" y="T5"/>
                </a:cxn>
                <a:cxn ang="0">
                  <a:pos x="T6" y="T7"/>
                </a:cxn>
                <a:cxn ang="0">
                  <a:pos x="T8" y="T9"/>
                </a:cxn>
                <a:cxn ang="0">
                  <a:pos x="T10" y="T11"/>
                </a:cxn>
              </a:cxnLst>
              <a:rect l="0" t="0" r="r" b="b"/>
              <a:pathLst>
                <a:path w="4" h="10">
                  <a:moveTo>
                    <a:pt x="4" y="10"/>
                  </a:moveTo>
                  <a:lnTo>
                    <a:pt x="3" y="10"/>
                  </a:lnTo>
                  <a:lnTo>
                    <a:pt x="1" y="10"/>
                  </a:lnTo>
                  <a:lnTo>
                    <a:pt x="4" y="0"/>
                  </a:lnTo>
                  <a:lnTo>
                    <a:pt x="0" y="0"/>
                  </a:lnTo>
                  <a:lnTo>
                    <a:pt x="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610" name="Freeform 434">
              <a:extLst>
                <a:ext uri="{FF2B5EF4-FFF2-40B4-BE49-F238E27FC236}">
                  <a16:creationId xmlns:a16="http://schemas.microsoft.com/office/drawing/2014/main" xmlns="" id="{573E2DE8-004C-4944-8F7F-C0494A82D3A0}"/>
                </a:ext>
              </a:extLst>
            </p:cNvPr>
            <p:cNvSpPr>
              <a:spLocks/>
            </p:cNvSpPr>
            <p:nvPr/>
          </p:nvSpPr>
          <p:spPr bwMode="auto">
            <a:xfrm>
              <a:off x="2144" y="1933"/>
              <a:ext cx="11" cy="4"/>
            </a:xfrm>
            <a:custGeom>
              <a:avLst/>
              <a:gdLst>
                <a:gd name="T0" fmla="*/ 0 w 11"/>
                <a:gd name="T1" fmla="*/ 3 h 4"/>
                <a:gd name="T2" fmla="*/ 0 w 11"/>
                <a:gd name="T3" fmla="*/ 1 h 4"/>
                <a:gd name="T4" fmla="*/ 0 w 11"/>
                <a:gd name="T5" fmla="*/ 0 h 4"/>
                <a:gd name="T6" fmla="*/ 11 w 11"/>
                <a:gd name="T7" fmla="*/ 4 h 4"/>
                <a:gd name="T8" fmla="*/ 11 w 11"/>
                <a:gd name="T9" fmla="*/ 0 h 4"/>
                <a:gd name="T10" fmla="*/ 0 w 11"/>
                <a:gd name="T11" fmla="*/ 3 h 4"/>
              </a:gdLst>
              <a:ahLst/>
              <a:cxnLst>
                <a:cxn ang="0">
                  <a:pos x="T0" y="T1"/>
                </a:cxn>
                <a:cxn ang="0">
                  <a:pos x="T2" y="T3"/>
                </a:cxn>
                <a:cxn ang="0">
                  <a:pos x="T4" y="T5"/>
                </a:cxn>
                <a:cxn ang="0">
                  <a:pos x="T6" y="T7"/>
                </a:cxn>
                <a:cxn ang="0">
                  <a:pos x="T8" y="T9"/>
                </a:cxn>
                <a:cxn ang="0">
                  <a:pos x="T10" y="T11"/>
                </a:cxn>
              </a:cxnLst>
              <a:rect l="0" t="0" r="r" b="b"/>
              <a:pathLst>
                <a:path w="11" h="4">
                  <a:moveTo>
                    <a:pt x="0" y="3"/>
                  </a:moveTo>
                  <a:lnTo>
                    <a:pt x="0" y="1"/>
                  </a:lnTo>
                  <a:lnTo>
                    <a:pt x="0" y="0"/>
                  </a:lnTo>
                  <a:lnTo>
                    <a:pt x="11" y="4"/>
                  </a:lnTo>
                  <a:lnTo>
                    <a:pt x="11"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611" name="Freeform 435">
              <a:extLst>
                <a:ext uri="{FF2B5EF4-FFF2-40B4-BE49-F238E27FC236}">
                  <a16:creationId xmlns:a16="http://schemas.microsoft.com/office/drawing/2014/main" xmlns="" id="{312EB062-7F94-4C4D-A8D3-6AE569A344B6}"/>
                </a:ext>
              </a:extLst>
            </p:cNvPr>
            <p:cNvSpPr>
              <a:spLocks/>
            </p:cNvSpPr>
            <p:nvPr/>
          </p:nvSpPr>
          <p:spPr bwMode="auto">
            <a:xfrm>
              <a:off x="2022" y="1873"/>
              <a:ext cx="122" cy="142"/>
            </a:xfrm>
            <a:custGeom>
              <a:avLst/>
              <a:gdLst>
                <a:gd name="T0" fmla="*/ 0 w 122"/>
                <a:gd name="T1" fmla="*/ 0 h 142"/>
                <a:gd name="T2" fmla="*/ 4 w 122"/>
                <a:gd name="T3" fmla="*/ 9 h 142"/>
                <a:gd name="T4" fmla="*/ 7 w 122"/>
                <a:gd name="T5" fmla="*/ 19 h 142"/>
                <a:gd name="T6" fmla="*/ 10 w 122"/>
                <a:gd name="T7" fmla="*/ 28 h 142"/>
                <a:gd name="T8" fmla="*/ 11 w 122"/>
                <a:gd name="T9" fmla="*/ 38 h 142"/>
                <a:gd name="T10" fmla="*/ 14 w 122"/>
                <a:gd name="T11" fmla="*/ 46 h 142"/>
                <a:gd name="T12" fmla="*/ 14 w 122"/>
                <a:gd name="T13" fmla="*/ 56 h 142"/>
                <a:gd name="T14" fmla="*/ 16 w 122"/>
                <a:gd name="T15" fmla="*/ 65 h 142"/>
                <a:gd name="T16" fmla="*/ 16 w 122"/>
                <a:gd name="T17" fmla="*/ 74 h 142"/>
                <a:gd name="T18" fmla="*/ 16 w 122"/>
                <a:gd name="T19" fmla="*/ 83 h 142"/>
                <a:gd name="T20" fmla="*/ 14 w 122"/>
                <a:gd name="T21" fmla="*/ 92 h 142"/>
                <a:gd name="T22" fmla="*/ 11 w 122"/>
                <a:gd name="T23" fmla="*/ 109 h 142"/>
                <a:gd name="T24" fmla="*/ 10 w 122"/>
                <a:gd name="T25" fmla="*/ 116 h 142"/>
                <a:gd name="T26" fmla="*/ 7 w 122"/>
                <a:gd name="T27" fmla="*/ 125 h 142"/>
                <a:gd name="T28" fmla="*/ 1 w 122"/>
                <a:gd name="T29" fmla="*/ 140 h 142"/>
                <a:gd name="T30" fmla="*/ 8 w 122"/>
                <a:gd name="T31" fmla="*/ 141 h 142"/>
                <a:gd name="T32" fmla="*/ 16 w 122"/>
                <a:gd name="T33" fmla="*/ 142 h 142"/>
                <a:gd name="T34" fmla="*/ 23 w 122"/>
                <a:gd name="T35" fmla="*/ 142 h 142"/>
                <a:gd name="T36" fmla="*/ 30 w 122"/>
                <a:gd name="T37" fmla="*/ 141 h 142"/>
                <a:gd name="T38" fmla="*/ 39 w 122"/>
                <a:gd name="T39" fmla="*/ 140 h 142"/>
                <a:gd name="T40" fmla="*/ 46 w 122"/>
                <a:gd name="T41" fmla="*/ 137 h 142"/>
                <a:gd name="T42" fmla="*/ 54 w 122"/>
                <a:gd name="T43" fmla="*/ 133 h 142"/>
                <a:gd name="T44" fmla="*/ 63 w 122"/>
                <a:gd name="T45" fmla="*/ 129 h 142"/>
                <a:gd name="T46" fmla="*/ 70 w 122"/>
                <a:gd name="T47" fmla="*/ 123 h 142"/>
                <a:gd name="T48" fmla="*/ 77 w 122"/>
                <a:gd name="T49" fmla="*/ 118 h 142"/>
                <a:gd name="T50" fmla="*/ 86 w 122"/>
                <a:gd name="T51" fmla="*/ 111 h 142"/>
                <a:gd name="T52" fmla="*/ 93 w 122"/>
                <a:gd name="T53" fmla="*/ 104 h 142"/>
                <a:gd name="T54" fmla="*/ 101 w 122"/>
                <a:gd name="T55" fmla="*/ 96 h 142"/>
                <a:gd name="T56" fmla="*/ 108 w 122"/>
                <a:gd name="T57" fmla="*/ 87 h 142"/>
                <a:gd name="T58" fmla="*/ 122 w 122"/>
                <a:gd name="T59" fmla="*/ 67 h 142"/>
                <a:gd name="T60" fmla="*/ 103 w 122"/>
                <a:gd name="T61" fmla="*/ 50 h 142"/>
                <a:gd name="T62" fmla="*/ 95 w 122"/>
                <a:gd name="T63" fmla="*/ 42 h 142"/>
                <a:gd name="T64" fmla="*/ 86 w 122"/>
                <a:gd name="T65" fmla="*/ 35 h 142"/>
                <a:gd name="T66" fmla="*/ 70 w 122"/>
                <a:gd name="T67" fmla="*/ 23 h 142"/>
                <a:gd name="T68" fmla="*/ 54 w 122"/>
                <a:gd name="T69" fmla="*/ 13 h 142"/>
                <a:gd name="T70" fmla="*/ 39 w 122"/>
                <a:gd name="T71" fmla="*/ 6 h 142"/>
                <a:gd name="T72" fmla="*/ 32 w 122"/>
                <a:gd name="T73" fmla="*/ 4 h 142"/>
                <a:gd name="T74" fmla="*/ 24 w 122"/>
                <a:gd name="T75" fmla="*/ 1 h 142"/>
                <a:gd name="T76" fmla="*/ 11 w 122"/>
                <a:gd name="T77" fmla="*/ 0 h 142"/>
                <a:gd name="T78" fmla="*/ 5 w 122"/>
                <a:gd name="T79" fmla="*/ 0 h 142"/>
                <a:gd name="T80" fmla="*/ 0 w 122"/>
                <a:gd name="T81"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2" h="142">
                  <a:moveTo>
                    <a:pt x="0" y="0"/>
                  </a:moveTo>
                  <a:lnTo>
                    <a:pt x="4" y="9"/>
                  </a:lnTo>
                  <a:lnTo>
                    <a:pt x="7" y="19"/>
                  </a:lnTo>
                  <a:lnTo>
                    <a:pt x="10" y="28"/>
                  </a:lnTo>
                  <a:lnTo>
                    <a:pt x="11" y="38"/>
                  </a:lnTo>
                  <a:lnTo>
                    <a:pt x="14" y="46"/>
                  </a:lnTo>
                  <a:lnTo>
                    <a:pt x="14" y="56"/>
                  </a:lnTo>
                  <a:lnTo>
                    <a:pt x="16" y="65"/>
                  </a:lnTo>
                  <a:lnTo>
                    <a:pt x="16" y="74"/>
                  </a:lnTo>
                  <a:lnTo>
                    <a:pt x="16" y="83"/>
                  </a:lnTo>
                  <a:lnTo>
                    <a:pt x="14" y="92"/>
                  </a:lnTo>
                  <a:lnTo>
                    <a:pt x="11" y="109"/>
                  </a:lnTo>
                  <a:lnTo>
                    <a:pt x="10" y="116"/>
                  </a:lnTo>
                  <a:lnTo>
                    <a:pt x="7" y="125"/>
                  </a:lnTo>
                  <a:lnTo>
                    <a:pt x="1" y="140"/>
                  </a:lnTo>
                  <a:lnTo>
                    <a:pt x="8" y="141"/>
                  </a:lnTo>
                  <a:lnTo>
                    <a:pt x="16" y="142"/>
                  </a:lnTo>
                  <a:lnTo>
                    <a:pt x="23" y="142"/>
                  </a:lnTo>
                  <a:lnTo>
                    <a:pt x="30" y="141"/>
                  </a:lnTo>
                  <a:lnTo>
                    <a:pt x="39" y="140"/>
                  </a:lnTo>
                  <a:lnTo>
                    <a:pt x="46" y="137"/>
                  </a:lnTo>
                  <a:lnTo>
                    <a:pt x="54" y="133"/>
                  </a:lnTo>
                  <a:lnTo>
                    <a:pt x="63" y="129"/>
                  </a:lnTo>
                  <a:lnTo>
                    <a:pt x="70" y="123"/>
                  </a:lnTo>
                  <a:lnTo>
                    <a:pt x="77" y="118"/>
                  </a:lnTo>
                  <a:lnTo>
                    <a:pt x="86" y="111"/>
                  </a:lnTo>
                  <a:lnTo>
                    <a:pt x="93" y="104"/>
                  </a:lnTo>
                  <a:lnTo>
                    <a:pt x="101" y="96"/>
                  </a:lnTo>
                  <a:lnTo>
                    <a:pt x="108" y="87"/>
                  </a:lnTo>
                  <a:lnTo>
                    <a:pt x="122" y="67"/>
                  </a:lnTo>
                  <a:lnTo>
                    <a:pt x="103" y="50"/>
                  </a:lnTo>
                  <a:lnTo>
                    <a:pt x="95" y="42"/>
                  </a:lnTo>
                  <a:lnTo>
                    <a:pt x="86" y="35"/>
                  </a:lnTo>
                  <a:lnTo>
                    <a:pt x="70" y="23"/>
                  </a:lnTo>
                  <a:lnTo>
                    <a:pt x="54" y="13"/>
                  </a:lnTo>
                  <a:lnTo>
                    <a:pt x="39" y="6"/>
                  </a:lnTo>
                  <a:lnTo>
                    <a:pt x="32" y="4"/>
                  </a:lnTo>
                  <a:lnTo>
                    <a:pt x="24" y="1"/>
                  </a:lnTo>
                  <a:lnTo>
                    <a:pt x="11" y="0"/>
                  </a:lnTo>
                  <a:lnTo>
                    <a:pt x="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612" name="Freeform 436">
              <a:extLst>
                <a:ext uri="{FF2B5EF4-FFF2-40B4-BE49-F238E27FC236}">
                  <a16:creationId xmlns:a16="http://schemas.microsoft.com/office/drawing/2014/main" xmlns="" id="{6A338747-D801-4C3E-B0C8-153068FD7084}"/>
                </a:ext>
              </a:extLst>
            </p:cNvPr>
            <p:cNvSpPr>
              <a:spLocks/>
            </p:cNvSpPr>
            <p:nvPr/>
          </p:nvSpPr>
          <p:spPr bwMode="auto">
            <a:xfrm>
              <a:off x="2016" y="1871"/>
              <a:ext cx="28" cy="144"/>
            </a:xfrm>
            <a:custGeom>
              <a:avLst/>
              <a:gdLst>
                <a:gd name="T0" fmla="*/ 11 w 28"/>
                <a:gd name="T1" fmla="*/ 0 h 144"/>
                <a:gd name="T2" fmla="*/ 14 w 28"/>
                <a:gd name="T3" fmla="*/ 10 h 144"/>
                <a:gd name="T4" fmla="*/ 19 w 28"/>
                <a:gd name="T5" fmla="*/ 19 h 144"/>
                <a:gd name="T6" fmla="*/ 22 w 28"/>
                <a:gd name="T7" fmla="*/ 29 h 144"/>
                <a:gd name="T8" fmla="*/ 23 w 28"/>
                <a:gd name="T9" fmla="*/ 39 h 144"/>
                <a:gd name="T10" fmla="*/ 26 w 28"/>
                <a:gd name="T11" fmla="*/ 48 h 144"/>
                <a:gd name="T12" fmla="*/ 26 w 28"/>
                <a:gd name="T13" fmla="*/ 58 h 144"/>
                <a:gd name="T14" fmla="*/ 28 w 28"/>
                <a:gd name="T15" fmla="*/ 67 h 144"/>
                <a:gd name="T16" fmla="*/ 28 w 28"/>
                <a:gd name="T17" fmla="*/ 76 h 144"/>
                <a:gd name="T18" fmla="*/ 28 w 28"/>
                <a:gd name="T19" fmla="*/ 85 h 144"/>
                <a:gd name="T20" fmla="*/ 26 w 28"/>
                <a:gd name="T21" fmla="*/ 95 h 144"/>
                <a:gd name="T22" fmla="*/ 23 w 28"/>
                <a:gd name="T23" fmla="*/ 111 h 144"/>
                <a:gd name="T24" fmla="*/ 20 w 28"/>
                <a:gd name="T25" fmla="*/ 120 h 144"/>
                <a:gd name="T26" fmla="*/ 19 w 28"/>
                <a:gd name="T27" fmla="*/ 128 h 144"/>
                <a:gd name="T28" fmla="*/ 13 w 28"/>
                <a:gd name="T29" fmla="*/ 144 h 144"/>
                <a:gd name="T30" fmla="*/ 1 w 28"/>
                <a:gd name="T31" fmla="*/ 140 h 144"/>
                <a:gd name="T32" fmla="*/ 7 w 28"/>
                <a:gd name="T33" fmla="*/ 125 h 144"/>
                <a:gd name="T34" fmla="*/ 10 w 28"/>
                <a:gd name="T35" fmla="*/ 117 h 144"/>
                <a:gd name="T36" fmla="*/ 11 w 28"/>
                <a:gd name="T37" fmla="*/ 110 h 144"/>
                <a:gd name="T38" fmla="*/ 14 w 28"/>
                <a:gd name="T39" fmla="*/ 94 h 144"/>
                <a:gd name="T40" fmla="*/ 16 w 28"/>
                <a:gd name="T41" fmla="*/ 85 h 144"/>
                <a:gd name="T42" fmla="*/ 16 w 28"/>
                <a:gd name="T43" fmla="*/ 76 h 144"/>
                <a:gd name="T44" fmla="*/ 16 w 28"/>
                <a:gd name="T45" fmla="*/ 67 h 144"/>
                <a:gd name="T46" fmla="*/ 14 w 28"/>
                <a:gd name="T47" fmla="*/ 59 h 144"/>
                <a:gd name="T48" fmla="*/ 14 w 28"/>
                <a:gd name="T49" fmla="*/ 50 h 144"/>
                <a:gd name="T50" fmla="*/ 11 w 28"/>
                <a:gd name="T51" fmla="*/ 41 h 144"/>
                <a:gd name="T52" fmla="*/ 10 w 28"/>
                <a:gd name="T53" fmla="*/ 32 h 144"/>
                <a:gd name="T54" fmla="*/ 7 w 28"/>
                <a:gd name="T55" fmla="*/ 22 h 144"/>
                <a:gd name="T56" fmla="*/ 4 w 28"/>
                <a:gd name="T57" fmla="*/ 12 h 144"/>
                <a:gd name="T58" fmla="*/ 0 w 28"/>
                <a:gd name="T59" fmla="*/ 4 h 144"/>
                <a:gd name="T60" fmla="*/ 11 w 28"/>
                <a:gd name="T6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 h="144">
                  <a:moveTo>
                    <a:pt x="11" y="0"/>
                  </a:moveTo>
                  <a:lnTo>
                    <a:pt x="14" y="10"/>
                  </a:lnTo>
                  <a:lnTo>
                    <a:pt x="19" y="19"/>
                  </a:lnTo>
                  <a:lnTo>
                    <a:pt x="22" y="29"/>
                  </a:lnTo>
                  <a:lnTo>
                    <a:pt x="23" y="39"/>
                  </a:lnTo>
                  <a:lnTo>
                    <a:pt x="26" y="48"/>
                  </a:lnTo>
                  <a:lnTo>
                    <a:pt x="26" y="58"/>
                  </a:lnTo>
                  <a:lnTo>
                    <a:pt x="28" y="67"/>
                  </a:lnTo>
                  <a:lnTo>
                    <a:pt x="28" y="76"/>
                  </a:lnTo>
                  <a:lnTo>
                    <a:pt x="28" y="85"/>
                  </a:lnTo>
                  <a:lnTo>
                    <a:pt x="26" y="95"/>
                  </a:lnTo>
                  <a:lnTo>
                    <a:pt x="23" y="111"/>
                  </a:lnTo>
                  <a:lnTo>
                    <a:pt x="20" y="120"/>
                  </a:lnTo>
                  <a:lnTo>
                    <a:pt x="19" y="128"/>
                  </a:lnTo>
                  <a:lnTo>
                    <a:pt x="13" y="144"/>
                  </a:lnTo>
                  <a:lnTo>
                    <a:pt x="1" y="140"/>
                  </a:lnTo>
                  <a:lnTo>
                    <a:pt x="7" y="125"/>
                  </a:lnTo>
                  <a:lnTo>
                    <a:pt x="10" y="117"/>
                  </a:lnTo>
                  <a:lnTo>
                    <a:pt x="11" y="110"/>
                  </a:lnTo>
                  <a:lnTo>
                    <a:pt x="14" y="94"/>
                  </a:lnTo>
                  <a:lnTo>
                    <a:pt x="16" y="85"/>
                  </a:lnTo>
                  <a:lnTo>
                    <a:pt x="16" y="76"/>
                  </a:lnTo>
                  <a:lnTo>
                    <a:pt x="16" y="67"/>
                  </a:lnTo>
                  <a:lnTo>
                    <a:pt x="14" y="59"/>
                  </a:lnTo>
                  <a:lnTo>
                    <a:pt x="14" y="50"/>
                  </a:lnTo>
                  <a:lnTo>
                    <a:pt x="11" y="41"/>
                  </a:lnTo>
                  <a:lnTo>
                    <a:pt x="10" y="32"/>
                  </a:lnTo>
                  <a:lnTo>
                    <a:pt x="7" y="22"/>
                  </a:lnTo>
                  <a:lnTo>
                    <a:pt x="4" y="12"/>
                  </a:lnTo>
                  <a:lnTo>
                    <a:pt x="0" y="4"/>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613" name="Freeform 437">
              <a:extLst>
                <a:ext uri="{FF2B5EF4-FFF2-40B4-BE49-F238E27FC236}">
                  <a16:creationId xmlns:a16="http://schemas.microsoft.com/office/drawing/2014/main" xmlns="" id="{DD4A35D7-B01C-4AAA-A08D-6FB5B43F0959}"/>
                </a:ext>
              </a:extLst>
            </p:cNvPr>
            <p:cNvSpPr>
              <a:spLocks/>
            </p:cNvSpPr>
            <p:nvPr/>
          </p:nvSpPr>
          <p:spPr bwMode="auto">
            <a:xfrm>
              <a:off x="2022" y="1937"/>
              <a:ext cx="127" cy="84"/>
            </a:xfrm>
            <a:custGeom>
              <a:avLst/>
              <a:gdLst>
                <a:gd name="T0" fmla="*/ 3 w 127"/>
                <a:gd name="T1" fmla="*/ 70 h 84"/>
                <a:gd name="T2" fmla="*/ 10 w 127"/>
                <a:gd name="T3" fmla="*/ 72 h 84"/>
                <a:gd name="T4" fmla="*/ 16 w 127"/>
                <a:gd name="T5" fmla="*/ 73 h 84"/>
                <a:gd name="T6" fmla="*/ 23 w 127"/>
                <a:gd name="T7" fmla="*/ 73 h 84"/>
                <a:gd name="T8" fmla="*/ 29 w 127"/>
                <a:gd name="T9" fmla="*/ 72 h 84"/>
                <a:gd name="T10" fmla="*/ 38 w 127"/>
                <a:gd name="T11" fmla="*/ 70 h 84"/>
                <a:gd name="T12" fmla="*/ 44 w 127"/>
                <a:gd name="T13" fmla="*/ 67 h 84"/>
                <a:gd name="T14" fmla="*/ 51 w 127"/>
                <a:gd name="T15" fmla="*/ 65 h 84"/>
                <a:gd name="T16" fmla="*/ 58 w 127"/>
                <a:gd name="T17" fmla="*/ 61 h 84"/>
                <a:gd name="T18" fmla="*/ 65 w 127"/>
                <a:gd name="T19" fmla="*/ 55 h 84"/>
                <a:gd name="T20" fmla="*/ 73 w 127"/>
                <a:gd name="T21" fmla="*/ 50 h 84"/>
                <a:gd name="T22" fmla="*/ 82 w 127"/>
                <a:gd name="T23" fmla="*/ 43 h 84"/>
                <a:gd name="T24" fmla="*/ 89 w 127"/>
                <a:gd name="T25" fmla="*/ 36 h 84"/>
                <a:gd name="T26" fmla="*/ 96 w 127"/>
                <a:gd name="T27" fmla="*/ 28 h 84"/>
                <a:gd name="T28" fmla="*/ 103 w 127"/>
                <a:gd name="T29" fmla="*/ 19 h 84"/>
                <a:gd name="T30" fmla="*/ 117 w 127"/>
                <a:gd name="T31" fmla="*/ 0 h 84"/>
                <a:gd name="T32" fmla="*/ 127 w 127"/>
                <a:gd name="T33" fmla="*/ 7 h 84"/>
                <a:gd name="T34" fmla="*/ 112 w 127"/>
                <a:gd name="T35" fmla="*/ 26 h 84"/>
                <a:gd name="T36" fmla="*/ 105 w 127"/>
                <a:gd name="T37" fmla="*/ 36 h 84"/>
                <a:gd name="T38" fmla="*/ 96 w 127"/>
                <a:gd name="T39" fmla="*/ 44 h 84"/>
                <a:gd name="T40" fmla="*/ 89 w 127"/>
                <a:gd name="T41" fmla="*/ 51 h 84"/>
                <a:gd name="T42" fmla="*/ 82 w 127"/>
                <a:gd name="T43" fmla="*/ 58 h 84"/>
                <a:gd name="T44" fmla="*/ 73 w 127"/>
                <a:gd name="T45" fmla="*/ 65 h 84"/>
                <a:gd name="T46" fmla="*/ 65 w 127"/>
                <a:gd name="T47" fmla="*/ 70 h 84"/>
                <a:gd name="T48" fmla="*/ 57 w 127"/>
                <a:gd name="T49" fmla="*/ 74 h 84"/>
                <a:gd name="T50" fmla="*/ 48 w 127"/>
                <a:gd name="T51" fmla="*/ 77 h 84"/>
                <a:gd name="T52" fmla="*/ 41 w 127"/>
                <a:gd name="T53" fmla="*/ 81 h 84"/>
                <a:gd name="T54" fmla="*/ 32 w 127"/>
                <a:gd name="T55" fmla="*/ 83 h 84"/>
                <a:gd name="T56" fmla="*/ 23 w 127"/>
                <a:gd name="T57" fmla="*/ 84 h 84"/>
                <a:gd name="T58" fmla="*/ 16 w 127"/>
                <a:gd name="T59" fmla="*/ 84 h 84"/>
                <a:gd name="T60" fmla="*/ 8 w 127"/>
                <a:gd name="T61" fmla="*/ 83 h 84"/>
                <a:gd name="T62" fmla="*/ 0 w 127"/>
                <a:gd name="T63" fmla="*/ 81 h 84"/>
                <a:gd name="T64" fmla="*/ 3 w 127"/>
                <a:gd name="T65" fmla="*/ 7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7" h="84">
                  <a:moveTo>
                    <a:pt x="3" y="70"/>
                  </a:moveTo>
                  <a:lnTo>
                    <a:pt x="10" y="72"/>
                  </a:lnTo>
                  <a:lnTo>
                    <a:pt x="16" y="73"/>
                  </a:lnTo>
                  <a:lnTo>
                    <a:pt x="23" y="73"/>
                  </a:lnTo>
                  <a:lnTo>
                    <a:pt x="29" y="72"/>
                  </a:lnTo>
                  <a:lnTo>
                    <a:pt x="38" y="70"/>
                  </a:lnTo>
                  <a:lnTo>
                    <a:pt x="44" y="67"/>
                  </a:lnTo>
                  <a:lnTo>
                    <a:pt x="51" y="65"/>
                  </a:lnTo>
                  <a:lnTo>
                    <a:pt x="58" y="61"/>
                  </a:lnTo>
                  <a:lnTo>
                    <a:pt x="65" y="55"/>
                  </a:lnTo>
                  <a:lnTo>
                    <a:pt x="73" y="50"/>
                  </a:lnTo>
                  <a:lnTo>
                    <a:pt x="82" y="43"/>
                  </a:lnTo>
                  <a:lnTo>
                    <a:pt x="89" y="36"/>
                  </a:lnTo>
                  <a:lnTo>
                    <a:pt x="96" y="28"/>
                  </a:lnTo>
                  <a:lnTo>
                    <a:pt x="103" y="19"/>
                  </a:lnTo>
                  <a:lnTo>
                    <a:pt x="117" y="0"/>
                  </a:lnTo>
                  <a:lnTo>
                    <a:pt x="127" y="7"/>
                  </a:lnTo>
                  <a:lnTo>
                    <a:pt x="112" y="26"/>
                  </a:lnTo>
                  <a:lnTo>
                    <a:pt x="105" y="36"/>
                  </a:lnTo>
                  <a:lnTo>
                    <a:pt x="96" y="44"/>
                  </a:lnTo>
                  <a:lnTo>
                    <a:pt x="89" y="51"/>
                  </a:lnTo>
                  <a:lnTo>
                    <a:pt x="82" y="58"/>
                  </a:lnTo>
                  <a:lnTo>
                    <a:pt x="73" y="65"/>
                  </a:lnTo>
                  <a:lnTo>
                    <a:pt x="65" y="70"/>
                  </a:lnTo>
                  <a:lnTo>
                    <a:pt x="57" y="74"/>
                  </a:lnTo>
                  <a:lnTo>
                    <a:pt x="48" y="77"/>
                  </a:lnTo>
                  <a:lnTo>
                    <a:pt x="41" y="81"/>
                  </a:lnTo>
                  <a:lnTo>
                    <a:pt x="32" y="83"/>
                  </a:lnTo>
                  <a:lnTo>
                    <a:pt x="23" y="84"/>
                  </a:lnTo>
                  <a:lnTo>
                    <a:pt x="16" y="84"/>
                  </a:lnTo>
                  <a:lnTo>
                    <a:pt x="8" y="83"/>
                  </a:lnTo>
                  <a:lnTo>
                    <a:pt x="0" y="81"/>
                  </a:lnTo>
                  <a:lnTo>
                    <a:pt x="3"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614" name="Freeform 438">
              <a:extLst>
                <a:ext uri="{FF2B5EF4-FFF2-40B4-BE49-F238E27FC236}">
                  <a16:creationId xmlns:a16="http://schemas.microsoft.com/office/drawing/2014/main" xmlns="" id="{6A710EB3-C872-4EA7-99A0-32B0FE00D14C}"/>
                </a:ext>
              </a:extLst>
            </p:cNvPr>
            <p:cNvSpPr>
              <a:spLocks/>
            </p:cNvSpPr>
            <p:nvPr/>
          </p:nvSpPr>
          <p:spPr bwMode="auto">
            <a:xfrm>
              <a:off x="2016" y="2007"/>
              <a:ext cx="13" cy="11"/>
            </a:xfrm>
            <a:custGeom>
              <a:avLst/>
              <a:gdLst>
                <a:gd name="T0" fmla="*/ 1 w 13"/>
                <a:gd name="T1" fmla="*/ 4 h 11"/>
                <a:gd name="T2" fmla="*/ 0 w 13"/>
                <a:gd name="T3" fmla="*/ 10 h 11"/>
                <a:gd name="T4" fmla="*/ 6 w 13"/>
                <a:gd name="T5" fmla="*/ 11 h 11"/>
                <a:gd name="T6" fmla="*/ 9 w 13"/>
                <a:gd name="T7" fmla="*/ 0 h 11"/>
                <a:gd name="T8" fmla="*/ 13 w 13"/>
                <a:gd name="T9" fmla="*/ 8 h 11"/>
                <a:gd name="T10" fmla="*/ 1 w 13"/>
                <a:gd name="T11" fmla="*/ 4 h 11"/>
              </a:gdLst>
              <a:ahLst/>
              <a:cxnLst>
                <a:cxn ang="0">
                  <a:pos x="T0" y="T1"/>
                </a:cxn>
                <a:cxn ang="0">
                  <a:pos x="T2" y="T3"/>
                </a:cxn>
                <a:cxn ang="0">
                  <a:pos x="T4" y="T5"/>
                </a:cxn>
                <a:cxn ang="0">
                  <a:pos x="T6" y="T7"/>
                </a:cxn>
                <a:cxn ang="0">
                  <a:pos x="T8" y="T9"/>
                </a:cxn>
                <a:cxn ang="0">
                  <a:pos x="T10" y="T11"/>
                </a:cxn>
              </a:cxnLst>
              <a:rect l="0" t="0" r="r" b="b"/>
              <a:pathLst>
                <a:path w="13" h="11">
                  <a:moveTo>
                    <a:pt x="1" y="4"/>
                  </a:moveTo>
                  <a:lnTo>
                    <a:pt x="0" y="10"/>
                  </a:lnTo>
                  <a:lnTo>
                    <a:pt x="6" y="11"/>
                  </a:lnTo>
                  <a:lnTo>
                    <a:pt x="9" y="0"/>
                  </a:lnTo>
                  <a:lnTo>
                    <a:pt x="13" y="8"/>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615" name="Freeform 439">
              <a:extLst>
                <a:ext uri="{FF2B5EF4-FFF2-40B4-BE49-F238E27FC236}">
                  <a16:creationId xmlns:a16="http://schemas.microsoft.com/office/drawing/2014/main" xmlns="" id="{762141C7-8390-47C5-9174-0018577B4030}"/>
                </a:ext>
              </a:extLst>
            </p:cNvPr>
            <p:cNvSpPr>
              <a:spLocks/>
            </p:cNvSpPr>
            <p:nvPr/>
          </p:nvSpPr>
          <p:spPr bwMode="auto">
            <a:xfrm>
              <a:off x="2020" y="1867"/>
              <a:ext cx="127" cy="77"/>
            </a:xfrm>
            <a:custGeom>
              <a:avLst/>
              <a:gdLst>
                <a:gd name="T0" fmla="*/ 120 w 127"/>
                <a:gd name="T1" fmla="*/ 77 h 77"/>
                <a:gd name="T2" fmla="*/ 101 w 127"/>
                <a:gd name="T3" fmla="*/ 60 h 77"/>
                <a:gd name="T4" fmla="*/ 92 w 127"/>
                <a:gd name="T5" fmla="*/ 52 h 77"/>
                <a:gd name="T6" fmla="*/ 84 w 127"/>
                <a:gd name="T7" fmla="*/ 45 h 77"/>
                <a:gd name="T8" fmla="*/ 67 w 127"/>
                <a:gd name="T9" fmla="*/ 33 h 77"/>
                <a:gd name="T10" fmla="*/ 53 w 127"/>
                <a:gd name="T11" fmla="*/ 25 h 77"/>
                <a:gd name="T12" fmla="*/ 38 w 127"/>
                <a:gd name="T13" fmla="*/ 16 h 77"/>
                <a:gd name="T14" fmla="*/ 32 w 127"/>
                <a:gd name="T15" fmla="*/ 15 h 77"/>
                <a:gd name="T16" fmla="*/ 25 w 127"/>
                <a:gd name="T17" fmla="*/ 12 h 77"/>
                <a:gd name="T18" fmla="*/ 13 w 127"/>
                <a:gd name="T19" fmla="*/ 11 h 77"/>
                <a:gd name="T20" fmla="*/ 7 w 127"/>
                <a:gd name="T21" fmla="*/ 11 h 77"/>
                <a:gd name="T22" fmla="*/ 2 w 127"/>
                <a:gd name="T23" fmla="*/ 11 h 77"/>
                <a:gd name="T24" fmla="*/ 0 w 127"/>
                <a:gd name="T25" fmla="*/ 0 h 77"/>
                <a:gd name="T26" fmla="*/ 7 w 127"/>
                <a:gd name="T27" fmla="*/ 0 h 77"/>
                <a:gd name="T28" fmla="*/ 15 w 127"/>
                <a:gd name="T29" fmla="*/ 0 h 77"/>
                <a:gd name="T30" fmla="*/ 28 w 127"/>
                <a:gd name="T31" fmla="*/ 3 h 77"/>
                <a:gd name="T32" fmla="*/ 35 w 127"/>
                <a:gd name="T33" fmla="*/ 4 h 77"/>
                <a:gd name="T34" fmla="*/ 44 w 127"/>
                <a:gd name="T35" fmla="*/ 7 h 77"/>
                <a:gd name="T36" fmla="*/ 59 w 127"/>
                <a:gd name="T37" fmla="*/ 15 h 77"/>
                <a:gd name="T38" fmla="*/ 75 w 127"/>
                <a:gd name="T39" fmla="*/ 25 h 77"/>
                <a:gd name="T40" fmla="*/ 92 w 127"/>
                <a:gd name="T41" fmla="*/ 37 h 77"/>
                <a:gd name="T42" fmla="*/ 101 w 127"/>
                <a:gd name="T43" fmla="*/ 44 h 77"/>
                <a:gd name="T44" fmla="*/ 110 w 127"/>
                <a:gd name="T45" fmla="*/ 52 h 77"/>
                <a:gd name="T46" fmla="*/ 127 w 127"/>
                <a:gd name="T47" fmla="*/ 70 h 77"/>
                <a:gd name="T48" fmla="*/ 120 w 127"/>
                <a:gd name="T4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7" h="77">
                  <a:moveTo>
                    <a:pt x="120" y="77"/>
                  </a:moveTo>
                  <a:lnTo>
                    <a:pt x="101" y="60"/>
                  </a:lnTo>
                  <a:lnTo>
                    <a:pt x="92" y="52"/>
                  </a:lnTo>
                  <a:lnTo>
                    <a:pt x="84" y="45"/>
                  </a:lnTo>
                  <a:lnTo>
                    <a:pt x="67" y="33"/>
                  </a:lnTo>
                  <a:lnTo>
                    <a:pt x="53" y="25"/>
                  </a:lnTo>
                  <a:lnTo>
                    <a:pt x="38" y="16"/>
                  </a:lnTo>
                  <a:lnTo>
                    <a:pt x="32" y="15"/>
                  </a:lnTo>
                  <a:lnTo>
                    <a:pt x="25" y="12"/>
                  </a:lnTo>
                  <a:lnTo>
                    <a:pt x="13" y="11"/>
                  </a:lnTo>
                  <a:lnTo>
                    <a:pt x="7" y="11"/>
                  </a:lnTo>
                  <a:lnTo>
                    <a:pt x="2" y="11"/>
                  </a:lnTo>
                  <a:lnTo>
                    <a:pt x="0" y="0"/>
                  </a:lnTo>
                  <a:lnTo>
                    <a:pt x="7" y="0"/>
                  </a:lnTo>
                  <a:lnTo>
                    <a:pt x="15" y="0"/>
                  </a:lnTo>
                  <a:lnTo>
                    <a:pt x="28" y="3"/>
                  </a:lnTo>
                  <a:lnTo>
                    <a:pt x="35" y="4"/>
                  </a:lnTo>
                  <a:lnTo>
                    <a:pt x="44" y="7"/>
                  </a:lnTo>
                  <a:lnTo>
                    <a:pt x="59" y="15"/>
                  </a:lnTo>
                  <a:lnTo>
                    <a:pt x="75" y="25"/>
                  </a:lnTo>
                  <a:lnTo>
                    <a:pt x="92" y="37"/>
                  </a:lnTo>
                  <a:lnTo>
                    <a:pt x="101" y="44"/>
                  </a:lnTo>
                  <a:lnTo>
                    <a:pt x="110" y="52"/>
                  </a:lnTo>
                  <a:lnTo>
                    <a:pt x="127" y="70"/>
                  </a:lnTo>
                  <a:lnTo>
                    <a:pt x="120"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616" name="Freeform 440">
              <a:extLst>
                <a:ext uri="{FF2B5EF4-FFF2-40B4-BE49-F238E27FC236}">
                  <a16:creationId xmlns:a16="http://schemas.microsoft.com/office/drawing/2014/main" xmlns="" id="{9C279ED5-1BC4-4AC5-86C5-A0061EE283FF}"/>
                </a:ext>
              </a:extLst>
            </p:cNvPr>
            <p:cNvSpPr>
              <a:spLocks/>
            </p:cNvSpPr>
            <p:nvPr/>
          </p:nvSpPr>
          <p:spPr bwMode="auto">
            <a:xfrm>
              <a:off x="2139" y="1937"/>
              <a:ext cx="13" cy="7"/>
            </a:xfrm>
            <a:custGeom>
              <a:avLst/>
              <a:gdLst>
                <a:gd name="T0" fmla="*/ 10 w 13"/>
                <a:gd name="T1" fmla="*/ 7 h 7"/>
                <a:gd name="T2" fmla="*/ 13 w 13"/>
                <a:gd name="T3" fmla="*/ 3 h 7"/>
                <a:gd name="T4" fmla="*/ 8 w 13"/>
                <a:gd name="T5" fmla="*/ 0 h 7"/>
                <a:gd name="T6" fmla="*/ 1 w 13"/>
                <a:gd name="T7" fmla="*/ 7 h 7"/>
                <a:gd name="T8" fmla="*/ 0 w 13"/>
                <a:gd name="T9" fmla="*/ 0 h 7"/>
                <a:gd name="T10" fmla="*/ 10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0" y="7"/>
                  </a:moveTo>
                  <a:lnTo>
                    <a:pt x="13" y="3"/>
                  </a:lnTo>
                  <a:lnTo>
                    <a:pt x="8" y="0"/>
                  </a:lnTo>
                  <a:lnTo>
                    <a:pt x="1" y="7"/>
                  </a:lnTo>
                  <a:lnTo>
                    <a:pt x="0" y="0"/>
                  </a:lnTo>
                  <a:lnTo>
                    <a:pt x="1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617" name="Freeform 441">
              <a:extLst>
                <a:ext uri="{FF2B5EF4-FFF2-40B4-BE49-F238E27FC236}">
                  <a16:creationId xmlns:a16="http://schemas.microsoft.com/office/drawing/2014/main" xmlns="" id="{E12EDF9C-D351-4642-8DD7-0BB75DFEFDF4}"/>
                </a:ext>
              </a:extLst>
            </p:cNvPr>
            <p:cNvSpPr>
              <a:spLocks/>
            </p:cNvSpPr>
            <p:nvPr/>
          </p:nvSpPr>
          <p:spPr bwMode="auto">
            <a:xfrm>
              <a:off x="2013" y="1867"/>
              <a:ext cx="14" cy="11"/>
            </a:xfrm>
            <a:custGeom>
              <a:avLst/>
              <a:gdLst>
                <a:gd name="T0" fmla="*/ 7 w 14"/>
                <a:gd name="T1" fmla="*/ 0 h 11"/>
                <a:gd name="T2" fmla="*/ 0 w 14"/>
                <a:gd name="T3" fmla="*/ 1 h 11"/>
                <a:gd name="T4" fmla="*/ 3 w 14"/>
                <a:gd name="T5" fmla="*/ 8 h 11"/>
                <a:gd name="T6" fmla="*/ 14 w 14"/>
                <a:gd name="T7" fmla="*/ 4 h 11"/>
                <a:gd name="T8" fmla="*/ 9 w 14"/>
                <a:gd name="T9" fmla="*/ 11 h 11"/>
                <a:gd name="T10" fmla="*/ 7 w 14"/>
                <a:gd name="T11" fmla="*/ 0 h 11"/>
              </a:gdLst>
              <a:ahLst/>
              <a:cxnLst>
                <a:cxn ang="0">
                  <a:pos x="T0" y="T1"/>
                </a:cxn>
                <a:cxn ang="0">
                  <a:pos x="T2" y="T3"/>
                </a:cxn>
                <a:cxn ang="0">
                  <a:pos x="T4" y="T5"/>
                </a:cxn>
                <a:cxn ang="0">
                  <a:pos x="T6" y="T7"/>
                </a:cxn>
                <a:cxn ang="0">
                  <a:pos x="T8" y="T9"/>
                </a:cxn>
                <a:cxn ang="0">
                  <a:pos x="T10" y="T11"/>
                </a:cxn>
              </a:cxnLst>
              <a:rect l="0" t="0" r="r" b="b"/>
              <a:pathLst>
                <a:path w="14" h="11">
                  <a:moveTo>
                    <a:pt x="7" y="0"/>
                  </a:moveTo>
                  <a:lnTo>
                    <a:pt x="0" y="1"/>
                  </a:lnTo>
                  <a:lnTo>
                    <a:pt x="3" y="8"/>
                  </a:lnTo>
                  <a:lnTo>
                    <a:pt x="14" y="4"/>
                  </a:lnTo>
                  <a:lnTo>
                    <a:pt x="9" y="11"/>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618" name="Freeform 442">
              <a:extLst>
                <a:ext uri="{FF2B5EF4-FFF2-40B4-BE49-F238E27FC236}">
                  <a16:creationId xmlns:a16="http://schemas.microsoft.com/office/drawing/2014/main" xmlns="" id="{269CD4C7-7DED-4164-9D81-21732F1ED2EB}"/>
                </a:ext>
              </a:extLst>
            </p:cNvPr>
            <p:cNvSpPr>
              <a:spLocks/>
            </p:cNvSpPr>
            <p:nvPr/>
          </p:nvSpPr>
          <p:spPr bwMode="auto">
            <a:xfrm>
              <a:off x="2150" y="2385"/>
              <a:ext cx="65" cy="60"/>
            </a:xfrm>
            <a:custGeom>
              <a:avLst/>
              <a:gdLst>
                <a:gd name="T0" fmla="*/ 0 w 65"/>
                <a:gd name="T1" fmla="*/ 30 h 60"/>
                <a:gd name="T2" fmla="*/ 0 w 65"/>
                <a:gd name="T3" fmla="*/ 25 h 60"/>
                <a:gd name="T4" fmla="*/ 2 w 65"/>
                <a:gd name="T5" fmla="*/ 19 h 60"/>
                <a:gd name="T6" fmla="*/ 5 w 65"/>
                <a:gd name="T7" fmla="*/ 14 h 60"/>
                <a:gd name="T8" fmla="*/ 9 w 65"/>
                <a:gd name="T9" fmla="*/ 10 h 60"/>
                <a:gd name="T10" fmla="*/ 13 w 65"/>
                <a:gd name="T11" fmla="*/ 5 h 60"/>
                <a:gd name="T12" fmla="*/ 19 w 65"/>
                <a:gd name="T13" fmla="*/ 3 h 60"/>
                <a:gd name="T14" fmla="*/ 25 w 65"/>
                <a:gd name="T15" fmla="*/ 1 h 60"/>
                <a:gd name="T16" fmla="*/ 33 w 65"/>
                <a:gd name="T17" fmla="*/ 0 h 60"/>
                <a:gd name="T18" fmla="*/ 38 w 65"/>
                <a:gd name="T19" fmla="*/ 1 h 60"/>
                <a:gd name="T20" fmla="*/ 44 w 65"/>
                <a:gd name="T21" fmla="*/ 3 h 60"/>
                <a:gd name="T22" fmla="*/ 50 w 65"/>
                <a:gd name="T23" fmla="*/ 5 h 60"/>
                <a:gd name="T24" fmla="*/ 54 w 65"/>
                <a:gd name="T25" fmla="*/ 10 h 60"/>
                <a:gd name="T26" fmla="*/ 59 w 65"/>
                <a:gd name="T27" fmla="*/ 14 h 60"/>
                <a:gd name="T28" fmla="*/ 62 w 65"/>
                <a:gd name="T29" fmla="*/ 19 h 60"/>
                <a:gd name="T30" fmla="*/ 63 w 65"/>
                <a:gd name="T31" fmla="*/ 25 h 60"/>
                <a:gd name="T32" fmla="*/ 65 w 65"/>
                <a:gd name="T33" fmla="*/ 30 h 60"/>
                <a:gd name="T34" fmla="*/ 63 w 65"/>
                <a:gd name="T35" fmla="*/ 37 h 60"/>
                <a:gd name="T36" fmla="*/ 62 w 65"/>
                <a:gd name="T37" fmla="*/ 43 h 60"/>
                <a:gd name="T38" fmla="*/ 59 w 65"/>
                <a:gd name="T39" fmla="*/ 48 h 60"/>
                <a:gd name="T40" fmla="*/ 54 w 65"/>
                <a:gd name="T41" fmla="*/ 52 h 60"/>
                <a:gd name="T42" fmla="*/ 50 w 65"/>
                <a:gd name="T43" fmla="*/ 56 h 60"/>
                <a:gd name="T44" fmla="*/ 44 w 65"/>
                <a:gd name="T45" fmla="*/ 59 h 60"/>
                <a:gd name="T46" fmla="*/ 38 w 65"/>
                <a:gd name="T47" fmla="*/ 60 h 60"/>
                <a:gd name="T48" fmla="*/ 33 w 65"/>
                <a:gd name="T49" fmla="*/ 60 h 60"/>
                <a:gd name="T50" fmla="*/ 25 w 65"/>
                <a:gd name="T51" fmla="*/ 60 h 60"/>
                <a:gd name="T52" fmla="*/ 19 w 65"/>
                <a:gd name="T53" fmla="*/ 59 h 60"/>
                <a:gd name="T54" fmla="*/ 13 w 65"/>
                <a:gd name="T55" fmla="*/ 56 h 60"/>
                <a:gd name="T56" fmla="*/ 9 w 65"/>
                <a:gd name="T57" fmla="*/ 52 h 60"/>
                <a:gd name="T58" fmla="*/ 5 w 65"/>
                <a:gd name="T59" fmla="*/ 48 h 60"/>
                <a:gd name="T60" fmla="*/ 2 w 65"/>
                <a:gd name="T61" fmla="*/ 43 h 60"/>
                <a:gd name="T62" fmla="*/ 0 w 65"/>
                <a:gd name="T63" fmla="*/ 37 h 60"/>
                <a:gd name="T64" fmla="*/ 0 w 65"/>
                <a:gd name="T65"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5" h="60">
                  <a:moveTo>
                    <a:pt x="0" y="30"/>
                  </a:moveTo>
                  <a:lnTo>
                    <a:pt x="0" y="25"/>
                  </a:lnTo>
                  <a:lnTo>
                    <a:pt x="2" y="19"/>
                  </a:lnTo>
                  <a:lnTo>
                    <a:pt x="5" y="14"/>
                  </a:lnTo>
                  <a:lnTo>
                    <a:pt x="9" y="10"/>
                  </a:lnTo>
                  <a:lnTo>
                    <a:pt x="13" y="5"/>
                  </a:lnTo>
                  <a:lnTo>
                    <a:pt x="19" y="3"/>
                  </a:lnTo>
                  <a:lnTo>
                    <a:pt x="25" y="1"/>
                  </a:lnTo>
                  <a:lnTo>
                    <a:pt x="33" y="0"/>
                  </a:lnTo>
                  <a:lnTo>
                    <a:pt x="38" y="1"/>
                  </a:lnTo>
                  <a:lnTo>
                    <a:pt x="44" y="3"/>
                  </a:lnTo>
                  <a:lnTo>
                    <a:pt x="50" y="5"/>
                  </a:lnTo>
                  <a:lnTo>
                    <a:pt x="54" y="10"/>
                  </a:lnTo>
                  <a:lnTo>
                    <a:pt x="59" y="14"/>
                  </a:lnTo>
                  <a:lnTo>
                    <a:pt x="62" y="19"/>
                  </a:lnTo>
                  <a:lnTo>
                    <a:pt x="63" y="25"/>
                  </a:lnTo>
                  <a:lnTo>
                    <a:pt x="65" y="30"/>
                  </a:lnTo>
                  <a:lnTo>
                    <a:pt x="63" y="37"/>
                  </a:lnTo>
                  <a:lnTo>
                    <a:pt x="62" y="43"/>
                  </a:lnTo>
                  <a:lnTo>
                    <a:pt x="59" y="48"/>
                  </a:lnTo>
                  <a:lnTo>
                    <a:pt x="54" y="52"/>
                  </a:lnTo>
                  <a:lnTo>
                    <a:pt x="50" y="56"/>
                  </a:lnTo>
                  <a:lnTo>
                    <a:pt x="44" y="59"/>
                  </a:lnTo>
                  <a:lnTo>
                    <a:pt x="38" y="60"/>
                  </a:lnTo>
                  <a:lnTo>
                    <a:pt x="33" y="60"/>
                  </a:lnTo>
                  <a:lnTo>
                    <a:pt x="25" y="60"/>
                  </a:lnTo>
                  <a:lnTo>
                    <a:pt x="19" y="59"/>
                  </a:lnTo>
                  <a:lnTo>
                    <a:pt x="13" y="56"/>
                  </a:lnTo>
                  <a:lnTo>
                    <a:pt x="9" y="52"/>
                  </a:lnTo>
                  <a:lnTo>
                    <a:pt x="5" y="48"/>
                  </a:lnTo>
                  <a:lnTo>
                    <a:pt x="2" y="43"/>
                  </a:lnTo>
                  <a:lnTo>
                    <a:pt x="0" y="37"/>
                  </a:lnTo>
                  <a:lnTo>
                    <a:pt x="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619" name="Freeform 443">
              <a:extLst>
                <a:ext uri="{FF2B5EF4-FFF2-40B4-BE49-F238E27FC236}">
                  <a16:creationId xmlns:a16="http://schemas.microsoft.com/office/drawing/2014/main" xmlns="" id="{EBBF5FE1-E67A-4CB4-8B20-E7E58176B390}"/>
                </a:ext>
              </a:extLst>
            </p:cNvPr>
            <p:cNvSpPr>
              <a:spLocks/>
            </p:cNvSpPr>
            <p:nvPr/>
          </p:nvSpPr>
          <p:spPr bwMode="auto">
            <a:xfrm>
              <a:off x="2144" y="2379"/>
              <a:ext cx="40" cy="39"/>
            </a:xfrm>
            <a:custGeom>
              <a:avLst/>
              <a:gdLst>
                <a:gd name="T0" fmla="*/ 0 w 40"/>
                <a:gd name="T1" fmla="*/ 35 h 39"/>
                <a:gd name="T2" fmla="*/ 2 w 40"/>
                <a:gd name="T3" fmla="*/ 22 h 39"/>
                <a:gd name="T4" fmla="*/ 11 w 40"/>
                <a:gd name="T5" fmla="*/ 11 h 39"/>
                <a:gd name="T6" fmla="*/ 22 w 40"/>
                <a:gd name="T7" fmla="*/ 5 h 39"/>
                <a:gd name="T8" fmla="*/ 39 w 40"/>
                <a:gd name="T9" fmla="*/ 0 h 39"/>
                <a:gd name="T10" fmla="*/ 40 w 40"/>
                <a:gd name="T11" fmla="*/ 11 h 39"/>
                <a:gd name="T12" fmla="*/ 28 w 40"/>
                <a:gd name="T13" fmla="*/ 14 h 39"/>
                <a:gd name="T14" fmla="*/ 18 w 40"/>
                <a:gd name="T15" fmla="*/ 20 h 39"/>
                <a:gd name="T16" fmla="*/ 12 w 40"/>
                <a:gd name="T17" fmla="*/ 28 h 39"/>
                <a:gd name="T18" fmla="*/ 11 w 40"/>
                <a:gd name="T19" fmla="*/ 39 h 39"/>
                <a:gd name="T20" fmla="*/ 0 w 40"/>
                <a:gd name="T21" fmla="*/ 3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39">
                  <a:moveTo>
                    <a:pt x="0" y="35"/>
                  </a:moveTo>
                  <a:lnTo>
                    <a:pt x="2" y="22"/>
                  </a:lnTo>
                  <a:lnTo>
                    <a:pt x="11" y="11"/>
                  </a:lnTo>
                  <a:lnTo>
                    <a:pt x="22" y="5"/>
                  </a:lnTo>
                  <a:lnTo>
                    <a:pt x="39" y="0"/>
                  </a:lnTo>
                  <a:lnTo>
                    <a:pt x="40" y="11"/>
                  </a:lnTo>
                  <a:lnTo>
                    <a:pt x="28" y="14"/>
                  </a:lnTo>
                  <a:lnTo>
                    <a:pt x="18" y="20"/>
                  </a:lnTo>
                  <a:lnTo>
                    <a:pt x="12" y="28"/>
                  </a:lnTo>
                  <a:lnTo>
                    <a:pt x="11" y="39"/>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620" name="Freeform 444">
              <a:extLst>
                <a:ext uri="{FF2B5EF4-FFF2-40B4-BE49-F238E27FC236}">
                  <a16:creationId xmlns:a16="http://schemas.microsoft.com/office/drawing/2014/main" xmlns="" id="{0F924F45-B1C2-4CBF-AD34-EC81A852FB9E}"/>
                </a:ext>
              </a:extLst>
            </p:cNvPr>
            <p:cNvSpPr>
              <a:spLocks/>
            </p:cNvSpPr>
            <p:nvPr/>
          </p:nvSpPr>
          <p:spPr bwMode="auto">
            <a:xfrm>
              <a:off x="2181" y="2379"/>
              <a:ext cx="40" cy="38"/>
            </a:xfrm>
            <a:custGeom>
              <a:avLst/>
              <a:gdLst>
                <a:gd name="T0" fmla="*/ 3 w 40"/>
                <a:gd name="T1" fmla="*/ 0 h 38"/>
                <a:gd name="T2" fmla="*/ 16 w 40"/>
                <a:gd name="T3" fmla="*/ 5 h 38"/>
                <a:gd name="T4" fmla="*/ 28 w 40"/>
                <a:gd name="T5" fmla="*/ 13 h 38"/>
                <a:gd name="T6" fmla="*/ 35 w 40"/>
                <a:gd name="T7" fmla="*/ 22 h 38"/>
                <a:gd name="T8" fmla="*/ 40 w 40"/>
                <a:gd name="T9" fmla="*/ 35 h 38"/>
                <a:gd name="T10" fmla="*/ 28 w 40"/>
                <a:gd name="T11" fmla="*/ 38 h 38"/>
                <a:gd name="T12" fmla="*/ 25 w 40"/>
                <a:gd name="T13" fmla="*/ 28 h 38"/>
                <a:gd name="T14" fmla="*/ 19 w 40"/>
                <a:gd name="T15" fmla="*/ 20 h 38"/>
                <a:gd name="T16" fmla="*/ 10 w 40"/>
                <a:gd name="T17" fmla="*/ 14 h 38"/>
                <a:gd name="T18" fmla="*/ 0 w 40"/>
                <a:gd name="T19" fmla="*/ 11 h 38"/>
                <a:gd name="T20" fmla="*/ 3 w 40"/>
                <a:gd name="T2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38">
                  <a:moveTo>
                    <a:pt x="3" y="0"/>
                  </a:moveTo>
                  <a:lnTo>
                    <a:pt x="16" y="5"/>
                  </a:lnTo>
                  <a:lnTo>
                    <a:pt x="28" y="13"/>
                  </a:lnTo>
                  <a:lnTo>
                    <a:pt x="35" y="22"/>
                  </a:lnTo>
                  <a:lnTo>
                    <a:pt x="40" y="35"/>
                  </a:lnTo>
                  <a:lnTo>
                    <a:pt x="28" y="38"/>
                  </a:lnTo>
                  <a:lnTo>
                    <a:pt x="25" y="28"/>
                  </a:lnTo>
                  <a:lnTo>
                    <a:pt x="19" y="20"/>
                  </a:lnTo>
                  <a:lnTo>
                    <a:pt x="10" y="14"/>
                  </a:lnTo>
                  <a:lnTo>
                    <a:pt x="0" y="11"/>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621" name="Freeform 445">
              <a:extLst>
                <a:ext uri="{FF2B5EF4-FFF2-40B4-BE49-F238E27FC236}">
                  <a16:creationId xmlns:a16="http://schemas.microsoft.com/office/drawing/2014/main" xmlns="" id="{8856A408-F748-41B8-BDB8-BE2CEB107536}"/>
                </a:ext>
              </a:extLst>
            </p:cNvPr>
            <p:cNvSpPr>
              <a:spLocks/>
            </p:cNvSpPr>
            <p:nvPr/>
          </p:nvSpPr>
          <p:spPr bwMode="auto">
            <a:xfrm>
              <a:off x="2181" y="2379"/>
              <a:ext cx="3" cy="11"/>
            </a:xfrm>
            <a:custGeom>
              <a:avLst/>
              <a:gdLst>
                <a:gd name="T0" fmla="*/ 2 w 3"/>
                <a:gd name="T1" fmla="*/ 0 h 11"/>
                <a:gd name="T2" fmla="*/ 3 w 3"/>
                <a:gd name="T3" fmla="*/ 0 h 11"/>
                <a:gd name="T4" fmla="*/ 0 w 3"/>
                <a:gd name="T5" fmla="*/ 11 h 11"/>
                <a:gd name="T6" fmla="*/ 3 w 3"/>
                <a:gd name="T7" fmla="*/ 11 h 11"/>
                <a:gd name="T8" fmla="*/ 2 w 3"/>
                <a:gd name="T9" fmla="*/ 0 h 11"/>
              </a:gdLst>
              <a:ahLst/>
              <a:cxnLst>
                <a:cxn ang="0">
                  <a:pos x="T0" y="T1"/>
                </a:cxn>
                <a:cxn ang="0">
                  <a:pos x="T2" y="T3"/>
                </a:cxn>
                <a:cxn ang="0">
                  <a:pos x="T4" y="T5"/>
                </a:cxn>
                <a:cxn ang="0">
                  <a:pos x="T6" y="T7"/>
                </a:cxn>
                <a:cxn ang="0">
                  <a:pos x="T8" y="T9"/>
                </a:cxn>
              </a:cxnLst>
              <a:rect l="0" t="0" r="r" b="b"/>
              <a:pathLst>
                <a:path w="3" h="11">
                  <a:moveTo>
                    <a:pt x="2" y="0"/>
                  </a:moveTo>
                  <a:lnTo>
                    <a:pt x="3" y="0"/>
                  </a:lnTo>
                  <a:lnTo>
                    <a:pt x="0" y="11"/>
                  </a:lnTo>
                  <a:lnTo>
                    <a:pt x="3" y="1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622" name="Freeform 446">
              <a:extLst>
                <a:ext uri="{FF2B5EF4-FFF2-40B4-BE49-F238E27FC236}">
                  <a16:creationId xmlns:a16="http://schemas.microsoft.com/office/drawing/2014/main" xmlns="" id="{7CA261FE-6667-4D36-8564-D590E7F47ED1}"/>
                </a:ext>
              </a:extLst>
            </p:cNvPr>
            <p:cNvSpPr>
              <a:spLocks/>
            </p:cNvSpPr>
            <p:nvPr/>
          </p:nvSpPr>
          <p:spPr bwMode="auto">
            <a:xfrm>
              <a:off x="2180" y="2414"/>
              <a:ext cx="41" cy="37"/>
            </a:xfrm>
            <a:custGeom>
              <a:avLst/>
              <a:gdLst>
                <a:gd name="T0" fmla="*/ 41 w 41"/>
                <a:gd name="T1" fmla="*/ 1 h 37"/>
                <a:gd name="T2" fmla="*/ 36 w 41"/>
                <a:gd name="T3" fmla="*/ 16 h 37"/>
                <a:gd name="T4" fmla="*/ 27 w 41"/>
                <a:gd name="T5" fmla="*/ 27 h 37"/>
                <a:gd name="T6" fmla="*/ 17 w 41"/>
                <a:gd name="T7" fmla="*/ 34 h 37"/>
                <a:gd name="T8" fmla="*/ 4 w 41"/>
                <a:gd name="T9" fmla="*/ 37 h 37"/>
                <a:gd name="T10" fmla="*/ 0 w 41"/>
                <a:gd name="T11" fmla="*/ 27 h 37"/>
                <a:gd name="T12" fmla="*/ 11 w 41"/>
                <a:gd name="T13" fmla="*/ 25 h 37"/>
                <a:gd name="T14" fmla="*/ 20 w 41"/>
                <a:gd name="T15" fmla="*/ 19 h 37"/>
                <a:gd name="T16" fmla="*/ 26 w 41"/>
                <a:gd name="T17" fmla="*/ 11 h 37"/>
                <a:gd name="T18" fmla="*/ 29 w 41"/>
                <a:gd name="T19" fmla="*/ 0 h 37"/>
                <a:gd name="T20" fmla="*/ 41 w 41"/>
                <a:gd name="T21"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37">
                  <a:moveTo>
                    <a:pt x="41" y="1"/>
                  </a:moveTo>
                  <a:lnTo>
                    <a:pt x="36" y="16"/>
                  </a:lnTo>
                  <a:lnTo>
                    <a:pt x="27" y="27"/>
                  </a:lnTo>
                  <a:lnTo>
                    <a:pt x="17" y="34"/>
                  </a:lnTo>
                  <a:lnTo>
                    <a:pt x="4" y="37"/>
                  </a:lnTo>
                  <a:lnTo>
                    <a:pt x="0" y="27"/>
                  </a:lnTo>
                  <a:lnTo>
                    <a:pt x="11" y="25"/>
                  </a:lnTo>
                  <a:lnTo>
                    <a:pt x="20" y="19"/>
                  </a:lnTo>
                  <a:lnTo>
                    <a:pt x="26" y="11"/>
                  </a:lnTo>
                  <a:lnTo>
                    <a:pt x="29" y="0"/>
                  </a:lnTo>
                  <a:lnTo>
                    <a:pt x="41"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623" name="Freeform 447">
              <a:extLst>
                <a:ext uri="{FF2B5EF4-FFF2-40B4-BE49-F238E27FC236}">
                  <a16:creationId xmlns:a16="http://schemas.microsoft.com/office/drawing/2014/main" xmlns="" id="{E7B60021-E74A-41C7-8EE1-D54EE897B460}"/>
                </a:ext>
              </a:extLst>
            </p:cNvPr>
            <p:cNvSpPr>
              <a:spLocks/>
            </p:cNvSpPr>
            <p:nvPr/>
          </p:nvSpPr>
          <p:spPr bwMode="auto">
            <a:xfrm>
              <a:off x="2209" y="2414"/>
              <a:ext cx="12" cy="3"/>
            </a:xfrm>
            <a:custGeom>
              <a:avLst/>
              <a:gdLst>
                <a:gd name="T0" fmla="*/ 12 w 12"/>
                <a:gd name="T1" fmla="*/ 0 h 3"/>
                <a:gd name="T2" fmla="*/ 12 w 12"/>
                <a:gd name="T3" fmla="*/ 1 h 3"/>
                <a:gd name="T4" fmla="*/ 0 w 12"/>
                <a:gd name="T5" fmla="*/ 0 h 3"/>
                <a:gd name="T6" fmla="*/ 0 w 12"/>
                <a:gd name="T7" fmla="*/ 3 h 3"/>
                <a:gd name="T8" fmla="*/ 12 w 12"/>
                <a:gd name="T9" fmla="*/ 0 h 3"/>
              </a:gdLst>
              <a:ahLst/>
              <a:cxnLst>
                <a:cxn ang="0">
                  <a:pos x="T0" y="T1"/>
                </a:cxn>
                <a:cxn ang="0">
                  <a:pos x="T2" y="T3"/>
                </a:cxn>
                <a:cxn ang="0">
                  <a:pos x="T4" y="T5"/>
                </a:cxn>
                <a:cxn ang="0">
                  <a:pos x="T6" y="T7"/>
                </a:cxn>
                <a:cxn ang="0">
                  <a:pos x="T8" y="T9"/>
                </a:cxn>
              </a:cxnLst>
              <a:rect l="0" t="0" r="r" b="b"/>
              <a:pathLst>
                <a:path w="12" h="3">
                  <a:moveTo>
                    <a:pt x="12" y="0"/>
                  </a:moveTo>
                  <a:lnTo>
                    <a:pt x="12" y="1"/>
                  </a:lnTo>
                  <a:lnTo>
                    <a:pt x="0" y="0"/>
                  </a:lnTo>
                  <a:lnTo>
                    <a:pt x="0" y="3"/>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624" name="Freeform 448">
              <a:extLst>
                <a:ext uri="{FF2B5EF4-FFF2-40B4-BE49-F238E27FC236}">
                  <a16:creationId xmlns:a16="http://schemas.microsoft.com/office/drawing/2014/main" xmlns="" id="{287788DD-CF0A-4060-B7DF-477E975CCB76}"/>
                </a:ext>
              </a:extLst>
            </p:cNvPr>
            <p:cNvSpPr>
              <a:spLocks/>
            </p:cNvSpPr>
            <p:nvPr/>
          </p:nvSpPr>
          <p:spPr bwMode="auto">
            <a:xfrm>
              <a:off x="2144" y="2414"/>
              <a:ext cx="40" cy="37"/>
            </a:xfrm>
            <a:custGeom>
              <a:avLst/>
              <a:gdLst>
                <a:gd name="T0" fmla="*/ 37 w 40"/>
                <a:gd name="T1" fmla="*/ 37 h 37"/>
                <a:gd name="T2" fmla="*/ 22 w 40"/>
                <a:gd name="T3" fmla="*/ 34 h 37"/>
                <a:gd name="T4" fmla="*/ 11 w 40"/>
                <a:gd name="T5" fmla="*/ 27 h 37"/>
                <a:gd name="T6" fmla="*/ 2 w 40"/>
                <a:gd name="T7" fmla="*/ 16 h 37"/>
                <a:gd name="T8" fmla="*/ 0 w 40"/>
                <a:gd name="T9" fmla="*/ 3 h 37"/>
                <a:gd name="T10" fmla="*/ 11 w 40"/>
                <a:gd name="T11" fmla="*/ 0 h 37"/>
                <a:gd name="T12" fmla="*/ 12 w 40"/>
                <a:gd name="T13" fmla="*/ 11 h 37"/>
                <a:gd name="T14" fmla="*/ 19 w 40"/>
                <a:gd name="T15" fmla="*/ 20 h 37"/>
                <a:gd name="T16" fmla="*/ 28 w 40"/>
                <a:gd name="T17" fmla="*/ 25 h 37"/>
                <a:gd name="T18" fmla="*/ 40 w 40"/>
                <a:gd name="T19" fmla="*/ 27 h 37"/>
                <a:gd name="T20" fmla="*/ 37 w 40"/>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37">
                  <a:moveTo>
                    <a:pt x="37" y="37"/>
                  </a:moveTo>
                  <a:lnTo>
                    <a:pt x="22" y="34"/>
                  </a:lnTo>
                  <a:lnTo>
                    <a:pt x="11" y="27"/>
                  </a:lnTo>
                  <a:lnTo>
                    <a:pt x="2" y="16"/>
                  </a:lnTo>
                  <a:lnTo>
                    <a:pt x="0" y="3"/>
                  </a:lnTo>
                  <a:lnTo>
                    <a:pt x="11" y="0"/>
                  </a:lnTo>
                  <a:lnTo>
                    <a:pt x="12" y="11"/>
                  </a:lnTo>
                  <a:lnTo>
                    <a:pt x="19" y="20"/>
                  </a:lnTo>
                  <a:lnTo>
                    <a:pt x="28" y="25"/>
                  </a:lnTo>
                  <a:lnTo>
                    <a:pt x="40" y="27"/>
                  </a:lnTo>
                  <a:lnTo>
                    <a:pt x="37"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625" name="Freeform 449">
              <a:extLst>
                <a:ext uri="{FF2B5EF4-FFF2-40B4-BE49-F238E27FC236}">
                  <a16:creationId xmlns:a16="http://schemas.microsoft.com/office/drawing/2014/main" xmlns="" id="{48636433-8184-4ADD-9FBE-84BB53E94364}"/>
                </a:ext>
              </a:extLst>
            </p:cNvPr>
            <p:cNvSpPr>
              <a:spLocks/>
            </p:cNvSpPr>
            <p:nvPr/>
          </p:nvSpPr>
          <p:spPr bwMode="auto">
            <a:xfrm>
              <a:off x="2180" y="2441"/>
              <a:ext cx="4" cy="10"/>
            </a:xfrm>
            <a:custGeom>
              <a:avLst/>
              <a:gdLst>
                <a:gd name="T0" fmla="*/ 4 w 4"/>
                <a:gd name="T1" fmla="*/ 10 h 10"/>
                <a:gd name="T2" fmla="*/ 3 w 4"/>
                <a:gd name="T3" fmla="*/ 10 h 10"/>
                <a:gd name="T4" fmla="*/ 1 w 4"/>
                <a:gd name="T5" fmla="*/ 10 h 10"/>
                <a:gd name="T6" fmla="*/ 4 w 4"/>
                <a:gd name="T7" fmla="*/ 0 h 10"/>
                <a:gd name="T8" fmla="*/ 0 w 4"/>
                <a:gd name="T9" fmla="*/ 0 h 10"/>
                <a:gd name="T10" fmla="*/ 4 w 4"/>
                <a:gd name="T11" fmla="*/ 10 h 10"/>
              </a:gdLst>
              <a:ahLst/>
              <a:cxnLst>
                <a:cxn ang="0">
                  <a:pos x="T0" y="T1"/>
                </a:cxn>
                <a:cxn ang="0">
                  <a:pos x="T2" y="T3"/>
                </a:cxn>
                <a:cxn ang="0">
                  <a:pos x="T4" y="T5"/>
                </a:cxn>
                <a:cxn ang="0">
                  <a:pos x="T6" y="T7"/>
                </a:cxn>
                <a:cxn ang="0">
                  <a:pos x="T8" y="T9"/>
                </a:cxn>
                <a:cxn ang="0">
                  <a:pos x="T10" y="T11"/>
                </a:cxn>
              </a:cxnLst>
              <a:rect l="0" t="0" r="r" b="b"/>
              <a:pathLst>
                <a:path w="4" h="10">
                  <a:moveTo>
                    <a:pt x="4" y="10"/>
                  </a:moveTo>
                  <a:lnTo>
                    <a:pt x="3" y="10"/>
                  </a:lnTo>
                  <a:lnTo>
                    <a:pt x="1" y="10"/>
                  </a:lnTo>
                  <a:lnTo>
                    <a:pt x="4" y="0"/>
                  </a:lnTo>
                  <a:lnTo>
                    <a:pt x="0" y="0"/>
                  </a:lnTo>
                  <a:lnTo>
                    <a:pt x="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626" name="Freeform 450">
              <a:extLst>
                <a:ext uri="{FF2B5EF4-FFF2-40B4-BE49-F238E27FC236}">
                  <a16:creationId xmlns:a16="http://schemas.microsoft.com/office/drawing/2014/main" xmlns="" id="{391A86CB-023A-4155-9F2F-AB69605F9E44}"/>
                </a:ext>
              </a:extLst>
            </p:cNvPr>
            <p:cNvSpPr>
              <a:spLocks/>
            </p:cNvSpPr>
            <p:nvPr/>
          </p:nvSpPr>
          <p:spPr bwMode="auto">
            <a:xfrm>
              <a:off x="2144" y="2414"/>
              <a:ext cx="11" cy="4"/>
            </a:xfrm>
            <a:custGeom>
              <a:avLst/>
              <a:gdLst>
                <a:gd name="T0" fmla="*/ 0 w 11"/>
                <a:gd name="T1" fmla="*/ 3 h 4"/>
                <a:gd name="T2" fmla="*/ 0 w 11"/>
                <a:gd name="T3" fmla="*/ 1 h 4"/>
                <a:gd name="T4" fmla="*/ 0 w 11"/>
                <a:gd name="T5" fmla="*/ 0 h 4"/>
                <a:gd name="T6" fmla="*/ 11 w 11"/>
                <a:gd name="T7" fmla="*/ 4 h 4"/>
                <a:gd name="T8" fmla="*/ 11 w 11"/>
                <a:gd name="T9" fmla="*/ 0 h 4"/>
                <a:gd name="T10" fmla="*/ 0 w 11"/>
                <a:gd name="T11" fmla="*/ 3 h 4"/>
              </a:gdLst>
              <a:ahLst/>
              <a:cxnLst>
                <a:cxn ang="0">
                  <a:pos x="T0" y="T1"/>
                </a:cxn>
                <a:cxn ang="0">
                  <a:pos x="T2" y="T3"/>
                </a:cxn>
                <a:cxn ang="0">
                  <a:pos x="T4" y="T5"/>
                </a:cxn>
                <a:cxn ang="0">
                  <a:pos x="T6" y="T7"/>
                </a:cxn>
                <a:cxn ang="0">
                  <a:pos x="T8" y="T9"/>
                </a:cxn>
                <a:cxn ang="0">
                  <a:pos x="T10" y="T11"/>
                </a:cxn>
              </a:cxnLst>
              <a:rect l="0" t="0" r="r" b="b"/>
              <a:pathLst>
                <a:path w="11" h="4">
                  <a:moveTo>
                    <a:pt x="0" y="3"/>
                  </a:moveTo>
                  <a:lnTo>
                    <a:pt x="0" y="1"/>
                  </a:lnTo>
                  <a:lnTo>
                    <a:pt x="0" y="0"/>
                  </a:lnTo>
                  <a:lnTo>
                    <a:pt x="11" y="4"/>
                  </a:lnTo>
                  <a:lnTo>
                    <a:pt x="11"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627" name="Freeform 451">
              <a:extLst>
                <a:ext uri="{FF2B5EF4-FFF2-40B4-BE49-F238E27FC236}">
                  <a16:creationId xmlns:a16="http://schemas.microsoft.com/office/drawing/2014/main" xmlns="" id="{C4DFB920-01FF-409B-9413-2B0EA98592BB}"/>
                </a:ext>
              </a:extLst>
            </p:cNvPr>
            <p:cNvSpPr>
              <a:spLocks/>
            </p:cNvSpPr>
            <p:nvPr/>
          </p:nvSpPr>
          <p:spPr bwMode="auto">
            <a:xfrm>
              <a:off x="2022" y="2353"/>
              <a:ext cx="122" cy="143"/>
            </a:xfrm>
            <a:custGeom>
              <a:avLst/>
              <a:gdLst>
                <a:gd name="T0" fmla="*/ 0 w 122"/>
                <a:gd name="T1" fmla="*/ 0 h 143"/>
                <a:gd name="T2" fmla="*/ 4 w 122"/>
                <a:gd name="T3" fmla="*/ 10 h 143"/>
                <a:gd name="T4" fmla="*/ 7 w 122"/>
                <a:gd name="T5" fmla="*/ 20 h 143"/>
                <a:gd name="T6" fmla="*/ 10 w 122"/>
                <a:gd name="T7" fmla="*/ 29 h 143"/>
                <a:gd name="T8" fmla="*/ 11 w 122"/>
                <a:gd name="T9" fmla="*/ 39 h 143"/>
                <a:gd name="T10" fmla="*/ 14 w 122"/>
                <a:gd name="T11" fmla="*/ 47 h 143"/>
                <a:gd name="T12" fmla="*/ 14 w 122"/>
                <a:gd name="T13" fmla="*/ 57 h 143"/>
                <a:gd name="T14" fmla="*/ 16 w 122"/>
                <a:gd name="T15" fmla="*/ 66 h 143"/>
                <a:gd name="T16" fmla="*/ 16 w 122"/>
                <a:gd name="T17" fmla="*/ 75 h 143"/>
                <a:gd name="T18" fmla="*/ 16 w 122"/>
                <a:gd name="T19" fmla="*/ 84 h 143"/>
                <a:gd name="T20" fmla="*/ 14 w 122"/>
                <a:gd name="T21" fmla="*/ 92 h 143"/>
                <a:gd name="T22" fmla="*/ 11 w 122"/>
                <a:gd name="T23" fmla="*/ 110 h 143"/>
                <a:gd name="T24" fmla="*/ 10 w 122"/>
                <a:gd name="T25" fmla="*/ 117 h 143"/>
                <a:gd name="T26" fmla="*/ 7 w 122"/>
                <a:gd name="T27" fmla="*/ 125 h 143"/>
                <a:gd name="T28" fmla="*/ 1 w 122"/>
                <a:gd name="T29" fmla="*/ 140 h 143"/>
                <a:gd name="T30" fmla="*/ 8 w 122"/>
                <a:gd name="T31" fmla="*/ 142 h 143"/>
                <a:gd name="T32" fmla="*/ 16 w 122"/>
                <a:gd name="T33" fmla="*/ 143 h 143"/>
                <a:gd name="T34" fmla="*/ 23 w 122"/>
                <a:gd name="T35" fmla="*/ 143 h 143"/>
                <a:gd name="T36" fmla="*/ 30 w 122"/>
                <a:gd name="T37" fmla="*/ 142 h 143"/>
                <a:gd name="T38" fmla="*/ 39 w 122"/>
                <a:gd name="T39" fmla="*/ 140 h 143"/>
                <a:gd name="T40" fmla="*/ 46 w 122"/>
                <a:gd name="T41" fmla="*/ 138 h 143"/>
                <a:gd name="T42" fmla="*/ 54 w 122"/>
                <a:gd name="T43" fmla="*/ 134 h 143"/>
                <a:gd name="T44" fmla="*/ 63 w 122"/>
                <a:gd name="T45" fmla="*/ 129 h 143"/>
                <a:gd name="T46" fmla="*/ 70 w 122"/>
                <a:gd name="T47" fmla="*/ 124 h 143"/>
                <a:gd name="T48" fmla="*/ 77 w 122"/>
                <a:gd name="T49" fmla="*/ 119 h 143"/>
                <a:gd name="T50" fmla="*/ 86 w 122"/>
                <a:gd name="T51" fmla="*/ 112 h 143"/>
                <a:gd name="T52" fmla="*/ 93 w 122"/>
                <a:gd name="T53" fmla="*/ 105 h 143"/>
                <a:gd name="T54" fmla="*/ 101 w 122"/>
                <a:gd name="T55" fmla="*/ 97 h 143"/>
                <a:gd name="T56" fmla="*/ 108 w 122"/>
                <a:gd name="T57" fmla="*/ 88 h 143"/>
                <a:gd name="T58" fmla="*/ 122 w 122"/>
                <a:gd name="T59" fmla="*/ 68 h 143"/>
                <a:gd name="T60" fmla="*/ 103 w 122"/>
                <a:gd name="T61" fmla="*/ 51 h 143"/>
                <a:gd name="T62" fmla="*/ 95 w 122"/>
                <a:gd name="T63" fmla="*/ 43 h 143"/>
                <a:gd name="T64" fmla="*/ 86 w 122"/>
                <a:gd name="T65" fmla="*/ 36 h 143"/>
                <a:gd name="T66" fmla="*/ 70 w 122"/>
                <a:gd name="T67" fmla="*/ 24 h 143"/>
                <a:gd name="T68" fmla="*/ 54 w 122"/>
                <a:gd name="T69" fmla="*/ 14 h 143"/>
                <a:gd name="T70" fmla="*/ 39 w 122"/>
                <a:gd name="T71" fmla="*/ 7 h 143"/>
                <a:gd name="T72" fmla="*/ 32 w 122"/>
                <a:gd name="T73" fmla="*/ 4 h 143"/>
                <a:gd name="T74" fmla="*/ 24 w 122"/>
                <a:gd name="T75" fmla="*/ 2 h 143"/>
                <a:gd name="T76" fmla="*/ 11 w 122"/>
                <a:gd name="T77" fmla="*/ 0 h 143"/>
                <a:gd name="T78" fmla="*/ 5 w 122"/>
                <a:gd name="T79" fmla="*/ 0 h 143"/>
                <a:gd name="T80" fmla="*/ 0 w 122"/>
                <a:gd name="T81"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2" h="143">
                  <a:moveTo>
                    <a:pt x="0" y="0"/>
                  </a:moveTo>
                  <a:lnTo>
                    <a:pt x="4" y="10"/>
                  </a:lnTo>
                  <a:lnTo>
                    <a:pt x="7" y="20"/>
                  </a:lnTo>
                  <a:lnTo>
                    <a:pt x="10" y="29"/>
                  </a:lnTo>
                  <a:lnTo>
                    <a:pt x="11" y="39"/>
                  </a:lnTo>
                  <a:lnTo>
                    <a:pt x="14" y="47"/>
                  </a:lnTo>
                  <a:lnTo>
                    <a:pt x="14" y="57"/>
                  </a:lnTo>
                  <a:lnTo>
                    <a:pt x="16" y="66"/>
                  </a:lnTo>
                  <a:lnTo>
                    <a:pt x="16" y="75"/>
                  </a:lnTo>
                  <a:lnTo>
                    <a:pt x="16" y="84"/>
                  </a:lnTo>
                  <a:lnTo>
                    <a:pt x="14" y="92"/>
                  </a:lnTo>
                  <a:lnTo>
                    <a:pt x="11" y="110"/>
                  </a:lnTo>
                  <a:lnTo>
                    <a:pt x="10" y="117"/>
                  </a:lnTo>
                  <a:lnTo>
                    <a:pt x="7" y="125"/>
                  </a:lnTo>
                  <a:lnTo>
                    <a:pt x="1" y="140"/>
                  </a:lnTo>
                  <a:lnTo>
                    <a:pt x="8" y="142"/>
                  </a:lnTo>
                  <a:lnTo>
                    <a:pt x="16" y="143"/>
                  </a:lnTo>
                  <a:lnTo>
                    <a:pt x="23" y="143"/>
                  </a:lnTo>
                  <a:lnTo>
                    <a:pt x="30" y="142"/>
                  </a:lnTo>
                  <a:lnTo>
                    <a:pt x="39" y="140"/>
                  </a:lnTo>
                  <a:lnTo>
                    <a:pt x="46" y="138"/>
                  </a:lnTo>
                  <a:lnTo>
                    <a:pt x="54" y="134"/>
                  </a:lnTo>
                  <a:lnTo>
                    <a:pt x="63" y="129"/>
                  </a:lnTo>
                  <a:lnTo>
                    <a:pt x="70" y="124"/>
                  </a:lnTo>
                  <a:lnTo>
                    <a:pt x="77" y="119"/>
                  </a:lnTo>
                  <a:lnTo>
                    <a:pt x="86" y="112"/>
                  </a:lnTo>
                  <a:lnTo>
                    <a:pt x="93" y="105"/>
                  </a:lnTo>
                  <a:lnTo>
                    <a:pt x="101" y="97"/>
                  </a:lnTo>
                  <a:lnTo>
                    <a:pt x="108" y="88"/>
                  </a:lnTo>
                  <a:lnTo>
                    <a:pt x="122" y="68"/>
                  </a:lnTo>
                  <a:lnTo>
                    <a:pt x="103" y="51"/>
                  </a:lnTo>
                  <a:lnTo>
                    <a:pt x="95" y="43"/>
                  </a:lnTo>
                  <a:lnTo>
                    <a:pt x="86" y="36"/>
                  </a:lnTo>
                  <a:lnTo>
                    <a:pt x="70" y="24"/>
                  </a:lnTo>
                  <a:lnTo>
                    <a:pt x="54" y="14"/>
                  </a:lnTo>
                  <a:lnTo>
                    <a:pt x="39" y="7"/>
                  </a:lnTo>
                  <a:lnTo>
                    <a:pt x="32" y="4"/>
                  </a:lnTo>
                  <a:lnTo>
                    <a:pt x="24" y="2"/>
                  </a:lnTo>
                  <a:lnTo>
                    <a:pt x="11" y="0"/>
                  </a:lnTo>
                  <a:lnTo>
                    <a:pt x="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628" name="Freeform 452">
              <a:extLst>
                <a:ext uri="{FF2B5EF4-FFF2-40B4-BE49-F238E27FC236}">
                  <a16:creationId xmlns:a16="http://schemas.microsoft.com/office/drawing/2014/main" xmlns="" id="{3B352CC2-0D86-4F17-8293-64D74B1B2F98}"/>
                </a:ext>
              </a:extLst>
            </p:cNvPr>
            <p:cNvSpPr>
              <a:spLocks/>
            </p:cNvSpPr>
            <p:nvPr/>
          </p:nvSpPr>
          <p:spPr bwMode="auto">
            <a:xfrm>
              <a:off x="2016" y="2352"/>
              <a:ext cx="28" cy="144"/>
            </a:xfrm>
            <a:custGeom>
              <a:avLst/>
              <a:gdLst>
                <a:gd name="T0" fmla="*/ 11 w 28"/>
                <a:gd name="T1" fmla="*/ 0 h 144"/>
                <a:gd name="T2" fmla="*/ 14 w 28"/>
                <a:gd name="T3" fmla="*/ 10 h 144"/>
                <a:gd name="T4" fmla="*/ 19 w 28"/>
                <a:gd name="T5" fmla="*/ 19 h 144"/>
                <a:gd name="T6" fmla="*/ 22 w 28"/>
                <a:gd name="T7" fmla="*/ 29 h 144"/>
                <a:gd name="T8" fmla="*/ 23 w 28"/>
                <a:gd name="T9" fmla="*/ 38 h 144"/>
                <a:gd name="T10" fmla="*/ 26 w 28"/>
                <a:gd name="T11" fmla="*/ 48 h 144"/>
                <a:gd name="T12" fmla="*/ 26 w 28"/>
                <a:gd name="T13" fmla="*/ 58 h 144"/>
                <a:gd name="T14" fmla="*/ 28 w 28"/>
                <a:gd name="T15" fmla="*/ 67 h 144"/>
                <a:gd name="T16" fmla="*/ 28 w 28"/>
                <a:gd name="T17" fmla="*/ 76 h 144"/>
                <a:gd name="T18" fmla="*/ 28 w 28"/>
                <a:gd name="T19" fmla="*/ 85 h 144"/>
                <a:gd name="T20" fmla="*/ 26 w 28"/>
                <a:gd name="T21" fmla="*/ 95 h 144"/>
                <a:gd name="T22" fmla="*/ 23 w 28"/>
                <a:gd name="T23" fmla="*/ 111 h 144"/>
                <a:gd name="T24" fmla="*/ 20 w 28"/>
                <a:gd name="T25" fmla="*/ 120 h 144"/>
                <a:gd name="T26" fmla="*/ 19 w 28"/>
                <a:gd name="T27" fmla="*/ 128 h 144"/>
                <a:gd name="T28" fmla="*/ 13 w 28"/>
                <a:gd name="T29" fmla="*/ 144 h 144"/>
                <a:gd name="T30" fmla="*/ 1 w 28"/>
                <a:gd name="T31" fmla="*/ 140 h 144"/>
                <a:gd name="T32" fmla="*/ 7 w 28"/>
                <a:gd name="T33" fmla="*/ 125 h 144"/>
                <a:gd name="T34" fmla="*/ 10 w 28"/>
                <a:gd name="T35" fmla="*/ 117 h 144"/>
                <a:gd name="T36" fmla="*/ 11 w 28"/>
                <a:gd name="T37" fmla="*/ 110 h 144"/>
                <a:gd name="T38" fmla="*/ 14 w 28"/>
                <a:gd name="T39" fmla="*/ 93 h 144"/>
                <a:gd name="T40" fmla="*/ 16 w 28"/>
                <a:gd name="T41" fmla="*/ 85 h 144"/>
                <a:gd name="T42" fmla="*/ 16 w 28"/>
                <a:gd name="T43" fmla="*/ 76 h 144"/>
                <a:gd name="T44" fmla="*/ 16 w 28"/>
                <a:gd name="T45" fmla="*/ 67 h 144"/>
                <a:gd name="T46" fmla="*/ 14 w 28"/>
                <a:gd name="T47" fmla="*/ 59 h 144"/>
                <a:gd name="T48" fmla="*/ 14 w 28"/>
                <a:gd name="T49" fmla="*/ 49 h 144"/>
                <a:gd name="T50" fmla="*/ 11 w 28"/>
                <a:gd name="T51" fmla="*/ 41 h 144"/>
                <a:gd name="T52" fmla="*/ 10 w 28"/>
                <a:gd name="T53" fmla="*/ 32 h 144"/>
                <a:gd name="T54" fmla="*/ 7 w 28"/>
                <a:gd name="T55" fmla="*/ 22 h 144"/>
                <a:gd name="T56" fmla="*/ 4 w 28"/>
                <a:gd name="T57" fmla="*/ 12 h 144"/>
                <a:gd name="T58" fmla="*/ 0 w 28"/>
                <a:gd name="T59" fmla="*/ 4 h 144"/>
                <a:gd name="T60" fmla="*/ 11 w 28"/>
                <a:gd name="T6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 h="144">
                  <a:moveTo>
                    <a:pt x="11" y="0"/>
                  </a:moveTo>
                  <a:lnTo>
                    <a:pt x="14" y="10"/>
                  </a:lnTo>
                  <a:lnTo>
                    <a:pt x="19" y="19"/>
                  </a:lnTo>
                  <a:lnTo>
                    <a:pt x="22" y="29"/>
                  </a:lnTo>
                  <a:lnTo>
                    <a:pt x="23" y="38"/>
                  </a:lnTo>
                  <a:lnTo>
                    <a:pt x="26" y="48"/>
                  </a:lnTo>
                  <a:lnTo>
                    <a:pt x="26" y="58"/>
                  </a:lnTo>
                  <a:lnTo>
                    <a:pt x="28" y="67"/>
                  </a:lnTo>
                  <a:lnTo>
                    <a:pt x="28" y="76"/>
                  </a:lnTo>
                  <a:lnTo>
                    <a:pt x="28" y="85"/>
                  </a:lnTo>
                  <a:lnTo>
                    <a:pt x="26" y="95"/>
                  </a:lnTo>
                  <a:lnTo>
                    <a:pt x="23" y="111"/>
                  </a:lnTo>
                  <a:lnTo>
                    <a:pt x="20" y="120"/>
                  </a:lnTo>
                  <a:lnTo>
                    <a:pt x="19" y="128"/>
                  </a:lnTo>
                  <a:lnTo>
                    <a:pt x="13" y="144"/>
                  </a:lnTo>
                  <a:lnTo>
                    <a:pt x="1" y="140"/>
                  </a:lnTo>
                  <a:lnTo>
                    <a:pt x="7" y="125"/>
                  </a:lnTo>
                  <a:lnTo>
                    <a:pt x="10" y="117"/>
                  </a:lnTo>
                  <a:lnTo>
                    <a:pt x="11" y="110"/>
                  </a:lnTo>
                  <a:lnTo>
                    <a:pt x="14" y="93"/>
                  </a:lnTo>
                  <a:lnTo>
                    <a:pt x="16" y="85"/>
                  </a:lnTo>
                  <a:lnTo>
                    <a:pt x="16" y="76"/>
                  </a:lnTo>
                  <a:lnTo>
                    <a:pt x="16" y="67"/>
                  </a:lnTo>
                  <a:lnTo>
                    <a:pt x="14" y="59"/>
                  </a:lnTo>
                  <a:lnTo>
                    <a:pt x="14" y="49"/>
                  </a:lnTo>
                  <a:lnTo>
                    <a:pt x="11" y="41"/>
                  </a:lnTo>
                  <a:lnTo>
                    <a:pt x="10" y="32"/>
                  </a:lnTo>
                  <a:lnTo>
                    <a:pt x="7" y="22"/>
                  </a:lnTo>
                  <a:lnTo>
                    <a:pt x="4" y="12"/>
                  </a:lnTo>
                  <a:lnTo>
                    <a:pt x="0" y="4"/>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629" name="Freeform 453">
              <a:extLst>
                <a:ext uri="{FF2B5EF4-FFF2-40B4-BE49-F238E27FC236}">
                  <a16:creationId xmlns:a16="http://schemas.microsoft.com/office/drawing/2014/main" xmlns="" id="{396D78D7-EC67-4E1C-BFFB-3168FE439229}"/>
                </a:ext>
              </a:extLst>
            </p:cNvPr>
            <p:cNvSpPr>
              <a:spLocks/>
            </p:cNvSpPr>
            <p:nvPr/>
          </p:nvSpPr>
          <p:spPr bwMode="auto">
            <a:xfrm>
              <a:off x="2022" y="2418"/>
              <a:ext cx="127" cy="84"/>
            </a:xfrm>
            <a:custGeom>
              <a:avLst/>
              <a:gdLst>
                <a:gd name="T0" fmla="*/ 3 w 127"/>
                <a:gd name="T1" fmla="*/ 70 h 84"/>
                <a:gd name="T2" fmla="*/ 10 w 127"/>
                <a:gd name="T3" fmla="*/ 71 h 84"/>
                <a:gd name="T4" fmla="*/ 16 w 127"/>
                <a:gd name="T5" fmla="*/ 73 h 84"/>
                <a:gd name="T6" fmla="*/ 23 w 127"/>
                <a:gd name="T7" fmla="*/ 73 h 84"/>
                <a:gd name="T8" fmla="*/ 29 w 127"/>
                <a:gd name="T9" fmla="*/ 71 h 84"/>
                <a:gd name="T10" fmla="*/ 38 w 127"/>
                <a:gd name="T11" fmla="*/ 70 h 84"/>
                <a:gd name="T12" fmla="*/ 44 w 127"/>
                <a:gd name="T13" fmla="*/ 67 h 84"/>
                <a:gd name="T14" fmla="*/ 51 w 127"/>
                <a:gd name="T15" fmla="*/ 64 h 84"/>
                <a:gd name="T16" fmla="*/ 58 w 127"/>
                <a:gd name="T17" fmla="*/ 60 h 84"/>
                <a:gd name="T18" fmla="*/ 65 w 127"/>
                <a:gd name="T19" fmla="*/ 55 h 84"/>
                <a:gd name="T20" fmla="*/ 73 w 127"/>
                <a:gd name="T21" fmla="*/ 49 h 84"/>
                <a:gd name="T22" fmla="*/ 82 w 127"/>
                <a:gd name="T23" fmla="*/ 43 h 84"/>
                <a:gd name="T24" fmla="*/ 89 w 127"/>
                <a:gd name="T25" fmla="*/ 36 h 84"/>
                <a:gd name="T26" fmla="*/ 96 w 127"/>
                <a:gd name="T27" fmla="*/ 27 h 84"/>
                <a:gd name="T28" fmla="*/ 103 w 127"/>
                <a:gd name="T29" fmla="*/ 19 h 84"/>
                <a:gd name="T30" fmla="*/ 117 w 127"/>
                <a:gd name="T31" fmla="*/ 0 h 84"/>
                <a:gd name="T32" fmla="*/ 127 w 127"/>
                <a:gd name="T33" fmla="*/ 7 h 84"/>
                <a:gd name="T34" fmla="*/ 112 w 127"/>
                <a:gd name="T35" fmla="*/ 26 h 84"/>
                <a:gd name="T36" fmla="*/ 105 w 127"/>
                <a:gd name="T37" fmla="*/ 36 h 84"/>
                <a:gd name="T38" fmla="*/ 96 w 127"/>
                <a:gd name="T39" fmla="*/ 44 h 84"/>
                <a:gd name="T40" fmla="*/ 89 w 127"/>
                <a:gd name="T41" fmla="*/ 51 h 84"/>
                <a:gd name="T42" fmla="*/ 82 w 127"/>
                <a:gd name="T43" fmla="*/ 58 h 84"/>
                <a:gd name="T44" fmla="*/ 73 w 127"/>
                <a:gd name="T45" fmla="*/ 64 h 84"/>
                <a:gd name="T46" fmla="*/ 65 w 127"/>
                <a:gd name="T47" fmla="*/ 70 h 84"/>
                <a:gd name="T48" fmla="*/ 57 w 127"/>
                <a:gd name="T49" fmla="*/ 74 h 84"/>
                <a:gd name="T50" fmla="*/ 48 w 127"/>
                <a:gd name="T51" fmla="*/ 77 h 84"/>
                <a:gd name="T52" fmla="*/ 41 w 127"/>
                <a:gd name="T53" fmla="*/ 81 h 84"/>
                <a:gd name="T54" fmla="*/ 32 w 127"/>
                <a:gd name="T55" fmla="*/ 82 h 84"/>
                <a:gd name="T56" fmla="*/ 23 w 127"/>
                <a:gd name="T57" fmla="*/ 84 h 84"/>
                <a:gd name="T58" fmla="*/ 16 w 127"/>
                <a:gd name="T59" fmla="*/ 84 h 84"/>
                <a:gd name="T60" fmla="*/ 8 w 127"/>
                <a:gd name="T61" fmla="*/ 82 h 84"/>
                <a:gd name="T62" fmla="*/ 0 w 127"/>
                <a:gd name="T63" fmla="*/ 81 h 84"/>
                <a:gd name="T64" fmla="*/ 3 w 127"/>
                <a:gd name="T65" fmla="*/ 7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7" h="84">
                  <a:moveTo>
                    <a:pt x="3" y="70"/>
                  </a:moveTo>
                  <a:lnTo>
                    <a:pt x="10" y="71"/>
                  </a:lnTo>
                  <a:lnTo>
                    <a:pt x="16" y="73"/>
                  </a:lnTo>
                  <a:lnTo>
                    <a:pt x="23" y="73"/>
                  </a:lnTo>
                  <a:lnTo>
                    <a:pt x="29" y="71"/>
                  </a:lnTo>
                  <a:lnTo>
                    <a:pt x="38" y="70"/>
                  </a:lnTo>
                  <a:lnTo>
                    <a:pt x="44" y="67"/>
                  </a:lnTo>
                  <a:lnTo>
                    <a:pt x="51" y="64"/>
                  </a:lnTo>
                  <a:lnTo>
                    <a:pt x="58" y="60"/>
                  </a:lnTo>
                  <a:lnTo>
                    <a:pt x="65" y="55"/>
                  </a:lnTo>
                  <a:lnTo>
                    <a:pt x="73" y="49"/>
                  </a:lnTo>
                  <a:lnTo>
                    <a:pt x="82" y="43"/>
                  </a:lnTo>
                  <a:lnTo>
                    <a:pt x="89" y="36"/>
                  </a:lnTo>
                  <a:lnTo>
                    <a:pt x="96" y="27"/>
                  </a:lnTo>
                  <a:lnTo>
                    <a:pt x="103" y="19"/>
                  </a:lnTo>
                  <a:lnTo>
                    <a:pt x="117" y="0"/>
                  </a:lnTo>
                  <a:lnTo>
                    <a:pt x="127" y="7"/>
                  </a:lnTo>
                  <a:lnTo>
                    <a:pt x="112" y="26"/>
                  </a:lnTo>
                  <a:lnTo>
                    <a:pt x="105" y="36"/>
                  </a:lnTo>
                  <a:lnTo>
                    <a:pt x="96" y="44"/>
                  </a:lnTo>
                  <a:lnTo>
                    <a:pt x="89" y="51"/>
                  </a:lnTo>
                  <a:lnTo>
                    <a:pt x="82" y="58"/>
                  </a:lnTo>
                  <a:lnTo>
                    <a:pt x="73" y="64"/>
                  </a:lnTo>
                  <a:lnTo>
                    <a:pt x="65" y="70"/>
                  </a:lnTo>
                  <a:lnTo>
                    <a:pt x="57" y="74"/>
                  </a:lnTo>
                  <a:lnTo>
                    <a:pt x="48" y="77"/>
                  </a:lnTo>
                  <a:lnTo>
                    <a:pt x="41" y="81"/>
                  </a:lnTo>
                  <a:lnTo>
                    <a:pt x="32" y="82"/>
                  </a:lnTo>
                  <a:lnTo>
                    <a:pt x="23" y="84"/>
                  </a:lnTo>
                  <a:lnTo>
                    <a:pt x="16" y="84"/>
                  </a:lnTo>
                  <a:lnTo>
                    <a:pt x="8" y="82"/>
                  </a:lnTo>
                  <a:lnTo>
                    <a:pt x="0" y="81"/>
                  </a:lnTo>
                  <a:lnTo>
                    <a:pt x="3"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630" name="Freeform 454">
              <a:extLst>
                <a:ext uri="{FF2B5EF4-FFF2-40B4-BE49-F238E27FC236}">
                  <a16:creationId xmlns:a16="http://schemas.microsoft.com/office/drawing/2014/main" xmlns="" id="{F3A37F0A-BA49-4AD1-9AC6-FC30E4A96BAF}"/>
                </a:ext>
              </a:extLst>
            </p:cNvPr>
            <p:cNvSpPr>
              <a:spLocks/>
            </p:cNvSpPr>
            <p:nvPr/>
          </p:nvSpPr>
          <p:spPr bwMode="auto">
            <a:xfrm>
              <a:off x="2016" y="2488"/>
              <a:ext cx="13" cy="11"/>
            </a:xfrm>
            <a:custGeom>
              <a:avLst/>
              <a:gdLst>
                <a:gd name="T0" fmla="*/ 1 w 13"/>
                <a:gd name="T1" fmla="*/ 4 h 11"/>
                <a:gd name="T2" fmla="*/ 0 w 13"/>
                <a:gd name="T3" fmla="*/ 10 h 11"/>
                <a:gd name="T4" fmla="*/ 6 w 13"/>
                <a:gd name="T5" fmla="*/ 11 h 11"/>
                <a:gd name="T6" fmla="*/ 9 w 13"/>
                <a:gd name="T7" fmla="*/ 0 h 11"/>
                <a:gd name="T8" fmla="*/ 13 w 13"/>
                <a:gd name="T9" fmla="*/ 8 h 11"/>
                <a:gd name="T10" fmla="*/ 1 w 13"/>
                <a:gd name="T11" fmla="*/ 4 h 11"/>
              </a:gdLst>
              <a:ahLst/>
              <a:cxnLst>
                <a:cxn ang="0">
                  <a:pos x="T0" y="T1"/>
                </a:cxn>
                <a:cxn ang="0">
                  <a:pos x="T2" y="T3"/>
                </a:cxn>
                <a:cxn ang="0">
                  <a:pos x="T4" y="T5"/>
                </a:cxn>
                <a:cxn ang="0">
                  <a:pos x="T6" y="T7"/>
                </a:cxn>
                <a:cxn ang="0">
                  <a:pos x="T8" y="T9"/>
                </a:cxn>
                <a:cxn ang="0">
                  <a:pos x="T10" y="T11"/>
                </a:cxn>
              </a:cxnLst>
              <a:rect l="0" t="0" r="r" b="b"/>
              <a:pathLst>
                <a:path w="13" h="11">
                  <a:moveTo>
                    <a:pt x="1" y="4"/>
                  </a:moveTo>
                  <a:lnTo>
                    <a:pt x="0" y="10"/>
                  </a:lnTo>
                  <a:lnTo>
                    <a:pt x="6" y="11"/>
                  </a:lnTo>
                  <a:lnTo>
                    <a:pt x="9" y="0"/>
                  </a:lnTo>
                  <a:lnTo>
                    <a:pt x="13" y="8"/>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631" name="Freeform 455">
              <a:extLst>
                <a:ext uri="{FF2B5EF4-FFF2-40B4-BE49-F238E27FC236}">
                  <a16:creationId xmlns:a16="http://schemas.microsoft.com/office/drawing/2014/main" xmlns="" id="{5FEDF83E-B05F-428B-8E4E-721222AB7731}"/>
                </a:ext>
              </a:extLst>
            </p:cNvPr>
            <p:cNvSpPr>
              <a:spLocks/>
            </p:cNvSpPr>
            <p:nvPr/>
          </p:nvSpPr>
          <p:spPr bwMode="auto">
            <a:xfrm>
              <a:off x="2020" y="2348"/>
              <a:ext cx="127" cy="77"/>
            </a:xfrm>
            <a:custGeom>
              <a:avLst/>
              <a:gdLst>
                <a:gd name="T0" fmla="*/ 120 w 127"/>
                <a:gd name="T1" fmla="*/ 77 h 77"/>
                <a:gd name="T2" fmla="*/ 101 w 127"/>
                <a:gd name="T3" fmla="*/ 60 h 77"/>
                <a:gd name="T4" fmla="*/ 92 w 127"/>
                <a:gd name="T5" fmla="*/ 52 h 77"/>
                <a:gd name="T6" fmla="*/ 84 w 127"/>
                <a:gd name="T7" fmla="*/ 45 h 77"/>
                <a:gd name="T8" fmla="*/ 67 w 127"/>
                <a:gd name="T9" fmla="*/ 33 h 77"/>
                <a:gd name="T10" fmla="*/ 53 w 127"/>
                <a:gd name="T11" fmla="*/ 25 h 77"/>
                <a:gd name="T12" fmla="*/ 38 w 127"/>
                <a:gd name="T13" fmla="*/ 16 h 77"/>
                <a:gd name="T14" fmla="*/ 32 w 127"/>
                <a:gd name="T15" fmla="*/ 15 h 77"/>
                <a:gd name="T16" fmla="*/ 25 w 127"/>
                <a:gd name="T17" fmla="*/ 12 h 77"/>
                <a:gd name="T18" fmla="*/ 13 w 127"/>
                <a:gd name="T19" fmla="*/ 11 h 77"/>
                <a:gd name="T20" fmla="*/ 7 w 127"/>
                <a:gd name="T21" fmla="*/ 11 h 77"/>
                <a:gd name="T22" fmla="*/ 2 w 127"/>
                <a:gd name="T23" fmla="*/ 11 h 77"/>
                <a:gd name="T24" fmla="*/ 0 w 127"/>
                <a:gd name="T25" fmla="*/ 0 h 77"/>
                <a:gd name="T26" fmla="*/ 7 w 127"/>
                <a:gd name="T27" fmla="*/ 0 h 77"/>
                <a:gd name="T28" fmla="*/ 15 w 127"/>
                <a:gd name="T29" fmla="*/ 0 h 77"/>
                <a:gd name="T30" fmla="*/ 28 w 127"/>
                <a:gd name="T31" fmla="*/ 3 h 77"/>
                <a:gd name="T32" fmla="*/ 35 w 127"/>
                <a:gd name="T33" fmla="*/ 4 h 77"/>
                <a:gd name="T34" fmla="*/ 44 w 127"/>
                <a:gd name="T35" fmla="*/ 7 h 77"/>
                <a:gd name="T36" fmla="*/ 59 w 127"/>
                <a:gd name="T37" fmla="*/ 15 h 77"/>
                <a:gd name="T38" fmla="*/ 75 w 127"/>
                <a:gd name="T39" fmla="*/ 25 h 77"/>
                <a:gd name="T40" fmla="*/ 92 w 127"/>
                <a:gd name="T41" fmla="*/ 37 h 77"/>
                <a:gd name="T42" fmla="*/ 101 w 127"/>
                <a:gd name="T43" fmla="*/ 44 h 77"/>
                <a:gd name="T44" fmla="*/ 110 w 127"/>
                <a:gd name="T45" fmla="*/ 52 h 77"/>
                <a:gd name="T46" fmla="*/ 127 w 127"/>
                <a:gd name="T47" fmla="*/ 70 h 77"/>
                <a:gd name="T48" fmla="*/ 120 w 127"/>
                <a:gd name="T4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7" h="77">
                  <a:moveTo>
                    <a:pt x="120" y="77"/>
                  </a:moveTo>
                  <a:lnTo>
                    <a:pt x="101" y="60"/>
                  </a:lnTo>
                  <a:lnTo>
                    <a:pt x="92" y="52"/>
                  </a:lnTo>
                  <a:lnTo>
                    <a:pt x="84" y="45"/>
                  </a:lnTo>
                  <a:lnTo>
                    <a:pt x="67" y="33"/>
                  </a:lnTo>
                  <a:lnTo>
                    <a:pt x="53" y="25"/>
                  </a:lnTo>
                  <a:lnTo>
                    <a:pt x="38" y="16"/>
                  </a:lnTo>
                  <a:lnTo>
                    <a:pt x="32" y="15"/>
                  </a:lnTo>
                  <a:lnTo>
                    <a:pt x="25" y="12"/>
                  </a:lnTo>
                  <a:lnTo>
                    <a:pt x="13" y="11"/>
                  </a:lnTo>
                  <a:lnTo>
                    <a:pt x="7" y="11"/>
                  </a:lnTo>
                  <a:lnTo>
                    <a:pt x="2" y="11"/>
                  </a:lnTo>
                  <a:lnTo>
                    <a:pt x="0" y="0"/>
                  </a:lnTo>
                  <a:lnTo>
                    <a:pt x="7" y="0"/>
                  </a:lnTo>
                  <a:lnTo>
                    <a:pt x="15" y="0"/>
                  </a:lnTo>
                  <a:lnTo>
                    <a:pt x="28" y="3"/>
                  </a:lnTo>
                  <a:lnTo>
                    <a:pt x="35" y="4"/>
                  </a:lnTo>
                  <a:lnTo>
                    <a:pt x="44" y="7"/>
                  </a:lnTo>
                  <a:lnTo>
                    <a:pt x="59" y="15"/>
                  </a:lnTo>
                  <a:lnTo>
                    <a:pt x="75" y="25"/>
                  </a:lnTo>
                  <a:lnTo>
                    <a:pt x="92" y="37"/>
                  </a:lnTo>
                  <a:lnTo>
                    <a:pt x="101" y="44"/>
                  </a:lnTo>
                  <a:lnTo>
                    <a:pt x="110" y="52"/>
                  </a:lnTo>
                  <a:lnTo>
                    <a:pt x="127" y="70"/>
                  </a:lnTo>
                  <a:lnTo>
                    <a:pt x="120"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632" name="Freeform 456">
              <a:extLst>
                <a:ext uri="{FF2B5EF4-FFF2-40B4-BE49-F238E27FC236}">
                  <a16:creationId xmlns:a16="http://schemas.microsoft.com/office/drawing/2014/main" xmlns="" id="{2498096D-5DD1-4288-B1E5-4AD89CDDD561}"/>
                </a:ext>
              </a:extLst>
            </p:cNvPr>
            <p:cNvSpPr>
              <a:spLocks/>
            </p:cNvSpPr>
            <p:nvPr/>
          </p:nvSpPr>
          <p:spPr bwMode="auto">
            <a:xfrm>
              <a:off x="2139" y="2418"/>
              <a:ext cx="13" cy="7"/>
            </a:xfrm>
            <a:custGeom>
              <a:avLst/>
              <a:gdLst>
                <a:gd name="T0" fmla="*/ 10 w 13"/>
                <a:gd name="T1" fmla="*/ 7 h 7"/>
                <a:gd name="T2" fmla="*/ 13 w 13"/>
                <a:gd name="T3" fmla="*/ 3 h 7"/>
                <a:gd name="T4" fmla="*/ 8 w 13"/>
                <a:gd name="T5" fmla="*/ 0 h 7"/>
                <a:gd name="T6" fmla="*/ 1 w 13"/>
                <a:gd name="T7" fmla="*/ 7 h 7"/>
                <a:gd name="T8" fmla="*/ 0 w 13"/>
                <a:gd name="T9" fmla="*/ 0 h 7"/>
                <a:gd name="T10" fmla="*/ 10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0" y="7"/>
                  </a:moveTo>
                  <a:lnTo>
                    <a:pt x="13" y="3"/>
                  </a:lnTo>
                  <a:lnTo>
                    <a:pt x="8" y="0"/>
                  </a:lnTo>
                  <a:lnTo>
                    <a:pt x="1" y="7"/>
                  </a:lnTo>
                  <a:lnTo>
                    <a:pt x="0" y="0"/>
                  </a:lnTo>
                  <a:lnTo>
                    <a:pt x="1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633" name="Freeform 457">
              <a:extLst>
                <a:ext uri="{FF2B5EF4-FFF2-40B4-BE49-F238E27FC236}">
                  <a16:creationId xmlns:a16="http://schemas.microsoft.com/office/drawing/2014/main" xmlns="" id="{26AE97DF-3AD2-4A52-938E-447CB8D8A26D}"/>
                </a:ext>
              </a:extLst>
            </p:cNvPr>
            <p:cNvSpPr>
              <a:spLocks/>
            </p:cNvSpPr>
            <p:nvPr/>
          </p:nvSpPr>
          <p:spPr bwMode="auto">
            <a:xfrm>
              <a:off x="2013" y="2348"/>
              <a:ext cx="14" cy="11"/>
            </a:xfrm>
            <a:custGeom>
              <a:avLst/>
              <a:gdLst>
                <a:gd name="T0" fmla="*/ 7 w 14"/>
                <a:gd name="T1" fmla="*/ 0 h 11"/>
                <a:gd name="T2" fmla="*/ 0 w 14"/>
                <a:gd name="T3" fmla="*/ 1 h 11"/>
                <a:gd name="T4" fmla="*/ 3 w 14"/>
                <a:gd name="T5" fmla="*/ 8 h 11"/>
                <a:gd name="T6" fmla="*/ 14 w 14"/>
                <a:gd name="T7" fmla="*/ 4 h 11"/>
                <a:gd name="T8" fmla="*/ 9 w 14"/>
                <a:gd name="T9" fmla="*/ 11 h 11"/>
                <a:gd name="T10" fmla="*/ 7 w 14"/>
                <a:gd name="T11" fmla="*/ 0 h 11"/>
              </a:gdLst>
              <a:ahLst/>
              <a:cxnLst>
                <a:cxn ang="0">
                  <a:pos x="T0" y="T1"/>
                </a:cxn>
                <a:cxn ang="0">
                  <a:pos x="T2" y="T3"/>
                </a:cxn>
                <a:cxn ang="0">
                  <a:pos x="T4" y="T5"/>
                </a:cxn>
                <a:cxn ang="0">
                  <a:pos x="T6" y="T7"/>
                </a:cxn>
                <a:cxn ang="0">
                  <a:pos x="T8" y="T9"/>
                </a:cxn>
                <a:cxn ang="0">
                  <a:pos x="T10" y="T11"/>
                </a:cxn>
              </a:cxnLst>
              <a:rect l="0" t="0" r="r" b="b"/>
              <a:pathLst>
                <a:path w="14" h="11">
                  <a:moveTo>
                    <a:pt x="7" y="0"/>
                  </a:moveTo>
                  <a:lnTo>
                    <a:pt x="0" y="1"/>
                  </a:lnTo>
                  <a:lnTo>
                    <a:pt x="3" y="8"/>
                  </a:lnTo>
                  <a:lnTo>
                    <a:pt x="14" y="4"/>
                  </a:lnTo>
                  <a:lnTo>
                    <a:pt x="9" y="11"/>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634" name="Oval 458">
              <a:extLst>
                <a:ext uri="{FF2B5EF4-FFF2-40B4-BE49-F238E27FC236}">
                  <a16:creationId xmlns:a16="http://schemas.microsoft.com/office/drawing/2014/main" xmlns="" id="{3D429FEE-F807-4361-9E5B-6DC3DCD9FD4B}"/>
                </a:ext>
              </a:extLst>
            </p:cNvPr>
            <p:cNvSpPr>
              <a:spLocks noChangeArrowheads="1"/>
            </p:cNvSpPr>
            <p:nvPr/>
          </p:nvSpPr>
          <p:spPr bwMode="auto">
            <a:xfrm>
              <a:off x="1147" y="2176"/>
              <a:ext cx="44" cy="4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635" name="Oval 459">
              <a:extLst>
                <a:ext uri="{FF2B5EF4-FFF2-40B4-BE49-F238E27FC236}">
                  <a16:creationId xmlns:a16="http://schemas.microsoft.com/office/drawing/2014/main" xmlns="" id="{3212D774-EEA3-4CE3-80C2-4E38BBA28B37}"/>
                </a:ext>
              </a:extLst>
            </p:cNvPr>
            <p:cNvSpPr>
              <a:spLocks noChangeArrowheads="1"/>
            </p:cNvSpPr>
            <p:nvPr/>
          </p:nvSpPr>
          <p:spPr bwMode="auto">
            <a:xfrm>
              <a:off x="1147" y="2177"/>
              <a:ext cx="44" cy="40"/>
            </a:xfrm>
            <a:prstGeom prst="ellipse">
              <a:avLst/>
            </a:pr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grpSp>
    </p:spTree>
    <p:extLst>
      <p:ext uri="{BB962C8B-B14F-4D97-AF65-F5344CB8AC3E}">
        <p14:creationId xmlns:p14="http://schemas.microsoft.com/office/powerpoint/2010/main" val="1609665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145819-8972-4727-B38A-88CF596075E0}"/>
              </a:ext>
            </a:extLst>
          </p:cNvPr>
          <p:cNvSpPr>
            <a:spLocks noGrp="1"/>
          </p:cNvSpPr>
          <p:nvPr>
            <p:ph type="title"/>
          </p:nvPr>
        </p:nvSpPr>
        <p:spPr>
          <a:xfrm>
            <a:off x="609599" y="228600"/>
            <a:ext cx="6347713" cy="381000"/>
          </a:xfrm>
        </p:spPr>
        <p:txBody>
          <a:bodyPr>
            <a:normAutofit fontScale="90000"/>
          </a:bodyPr>
          <a:lstStyle/>
          <a:p>
            <a:r>
              <a:rPr lang="en-US" sz="2000" dirty="0"/>
              <a:t>Characteristics Table and Characteristic Equation</a:t>
            </a:r>
          </a:p>
        </p:txBody>
      </p:sp>
      <p:graphicFrame>
        <p:nvGraphicFramePr>
          <p:cNvPr id="4" name="Content Placeholder 3">
            <a:extLst>
              <a:ext uri="{FF2B5EF4-FFF2-40B4-BE49-F238E27FC236}">
                <a16:creationId xmlns:a16="http://schemas.microsoft.com/office/drawing/2014/main" xmlns="" id="{50E8B78B-F695-45E8-90A3-8F8DCCFB7FEF}"/>
              </a:ext>
            </a:extLst>
          </p:cNvPr>
          <p:cNvGraphicFramePr>
            <a:graphicFrameLocks noGrp="1"/>
          </p:cNvGraphicFramePr>
          <p:nvPr>
            <p:ph idx="1"/>
            <p:extLst>
              <p:ext uri="{D42A27DB-BD31-4B8C-83A1-F6EECF244321}">
                <p14:modId xmlns:p14="http://schemas.microsoft.com/office/powerpoint/2010/main" val="2427570606"/>
              </p:ext>
            </p:extLst>
          </p:nvPr>
        </p:nvGraphicFramePr>
        <p:xfrm>
          <a:off x="762000" y="1066800"/>
          <a:ext cx="4114799" cy="2362201"/>
        </p:xfrm>
        <a:graphic>
          <a:graphicData uri="http://schemas.openxmlformats.org/drawingml/2006/table">
            <a:tbl>
              <a:tblPr/>
              <a:tblGrid>
                <a:gridCol w="564776">
                  <a:extLst>
                    <a:ext uri="{9D8B030D-6E8A-4147-A177-3AD203B41FA5}">
                      <a16:colId xmlns:a16="http://schemas.microsoft.com/office/drawing/2014/main" xmlns="" val="4003003990"/>
                    </a:ext>
                  </a:extLst>
                </a:gridCol>
                <a:gridCol w="564776">
                  <a:extLst>
                    <a:ext uri="{9D8B030D-6E8A-4147-A177-3AD203B41FA5}">
                      <a16:colId xmlns:a16="http://schemas.microsoft.com/office/drawing/2014/main" xmlns="" val="2391988785"/>
                    </a:ext>
                  </a:extLst>
                </a:gridCol>
                <a:gridCol w="484093">
                  <a:extLst>
                    <a:ext uri="{9D8B030D-6E8A-4147-A177-3AD203B41FA5}">
                      <a16:colId xmlns:a16="http://schemas.microsoft.com/office/drawing/2014/main" xmlns="" val="3618431309"/>
                    </a:ext>
                  </a:extLst>
                </a:gridCol>
                <a:gridCol w="887505">
                  <a:extLst>
                    <a:ext uri="{9D8B030D-6E8A-4147-A177-3AD203B41FA5}">
                      <a16:colId xmlns:a16="http://schemas.microsoft.com/office/drawing/2014/main" xmlns="" val="1387965933"/>
                    </a:ext>
                  </a:extLst>
                </a:gridCol>
                <a:gridCol w="1613649">
                  <a:extLst>
                    <a:ext uri="{9D8B030D-6E8A-4147-A177-3AD203B41FA5}">
                      <a16:colId xmlns:a16="http://schemas.microsoft.com/office/drawing/2014/main" xmlns="" val="3277959379"/>
                    </a:ext>
                  </a:extLst>
                </a:gridCol>
              </a:tblGrid>
              <a:tr h="337221">
                <a:tc>
                  <a:txBody>
                    <a:bodyPr/>
                    <a:lstStyle/>
                    <a:p>
                      <a:pPr marL="0" marR="0" algn="just">
                        <a:lnSpc>
                          <a:spcPct val="110000"/>
                        </a:lnSpc>
                        <a:spcBef>
                          <a:spcPts val="350"/>
                        </a:spcBef>
                        <a:spcAft>
                          <a:spcPts val="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CP</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just">
                        <a:lnSpc>
                          <a:spcPct val="110000"/>
                        </a:lnSpc>
                        <a:spcBef>
                          <a:spcPts val="350"/>
                        </a:spcBef>
                        <a:spcAft>
                          <a:spcPts val="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lvl="0" indent="0" algn="just" defTabSz="457200" rtl="0" eaLnBrk="1" fontAlgn="auto" latinLnBrk="0" hangingPunct="1">
                        <a:lnSpc>
                          <a:spcPct val="110000"/>
                        </a:lnSpc>
                        <a:spcBef>
                          <a:spcPts val="350"/>
                        </a:spcBef>
                        <a:spcAft>
                          <a:spcPts val="0"/>
                        </a:spcAft>
                        <a:buClrTx/>
                        <a:buSzTx/>
                        <a:buFontTx/>
                        <a:buNone/>
                        <a:tabLst/>
                        <a:defRPr/>
                      </a:pP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Q</a:t>
                      </a:r>
                      <a:r>
                        <a:rPr lang="en-US" sz="2000" b="1" baseline="-25000" dirty="0" err="1">
                          <a:effectLst/>
                          <a:latin typeface="Times New Roman" panose="02020603050405020304" pitchFamily="18" charset="0"/>
                          <a:ea typeface="Calibri" panose="020F0502020204030204" pitchFamily="34" charset="0"/>
                          <a:cs typeface="Times New Roman" panose="02020603050405020304" pitchFamily="18" charset="0"/>
                        </a:rPr>
                        <a:t>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just">
                        <a:lnSpc>
                          <a:spcPct val="110000"/>
                        </a:lnSpc>
                        <a:spcBef>
                          <a:spcPts val="350"/>
                        </a:spcBef>
                        <a:spcAft>
                          <a:spcPts val="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000" b="1" baseline="-25000" dirty="0">
                          <a:effectLst/>
                          <a:latin typeface="Times New Roman" panose="02020603050405020304" pitchFamily="18" charset="0"/>
                          <a:ea typeface="Calibri" panose="020F0502020204030204" pitchFamily="34" charset="0"/>
                          <a:cs typeface="Times New Roman" panose="02020603050405020304" pitchFamily="18" charset="0"/>
                        </a:rPr>
                        <a:t>n+1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just">
                        <a:lnSpc>
                          <a:spcPct val="110000"/>
                        </a:lnSpc>
                        <a:spcBef>
                          <a:spcPts val="350"/>
                        </a:spcBef>
                        <a:spcAft>
                          <a:spcPts val="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Remarks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extLst>
                  <a:ext uri="{0D108BD9-81ED-4DB2-BD59-A6C34878D82A}">
                    <a16:rowId xmlns:a16="http://schemas.microsoft.com/office/drawing/2014/main" xmlns="" val="3116848267"/>
                  </a:ext>
                </a:extLst>
              </a:tr>
              <a:tr h="489289">
                <a:tc>
                  <a:txBody>
                    <a:bodyPr/>
                    <a:lstStyle/>
                    <a:p>
                      <a:pPr marL="0" marR="0" algn="just">
                        <a:lnSpc>
                          <a:spcPct val="110000"/>
                        </a:lnSpc>
                        <a:spcBef>
                          <a:spcPts val="350"/>
                        </a:spcBef>
                        <a:spcAft>
                          <a:spcPts val="0"/>
                        </a:spcAft>
                      </a:pP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35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35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35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35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No change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265827990"/>
                  </a:ext>
                </a:extLst>
              </a:tr>
              <a:tr h="382632">
                <a:tc>
                  <a:txBody>
                    <a:bodyPr/>
                    <a:lstStyle/>
                    <a:p>
                      <a:pPr marL="0" marR="0" algn="just">
                        <a:lnSpc>
                          <a:spcPct val="110000"/>
                        </a:lnSpc>
                        <a:spcBef>
                          <a:spcPts val="350"/>
                        </a:spcBef>
                        <a:spcAft>
                          <a:spcPts val="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35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35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35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35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No change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329358325"/>
                  </a:ext>
                </a:extLst>
              </a:tr>
              <a:tr h="489289">
                <a:tc>
                  <a:txBody>
                    <a:bodyPr/>
                    <a:lstStyle/>
                    <a:p>
                      <a:pPr marL="0" marR="0" algn="just">
                        <a:lnSpc>
                          <a:spcPct val="110000"/>
                        </a:lnSpc>
                        <a:spcBef>
                          <a:spcPts val="350"/>
                        </a:spcBef>
                        <a:spcAft>
                          <a:spcPts val="0"/>
                        </a:spcAft>
                      </a:pP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35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35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35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35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Toggle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05347467"/>
                  </a:ext>
                </a:extLst>
              </a:tr>
              <a:tr h="663770">
                <a:tc>
                  <a:txBody>
                    <a:bodyPr/>
                    <a:lstStyle/>
                    <a:p>
                      <a:pPr marL="0" marR="0" algn="just">
                        <a:lnSpc>
                          <a:spcPct val="110000"/>
                        </a:lnSpc>
                        <a:spcBef>
                          <a:spcPts val="350"/>
                        </a:spcBef>
                        <a:spcAft>
                          <a:spcPts val="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35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35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35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35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Toggle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276094532"/>
                  </a:ext>
                </a:extLst>
              </a:tr>
            </a:tbl>
          </a:graphicData>
        </a:graphic>
      </p:graphicFrame>
      <p:cxnSp>
        <p:nvCxnSpPr>
          <p:cNvPr id="6" name="Straight Arrow Connector 5">
            <a:extLst>
              <a:ext uri="{FF2B5EF4-FFF2-40B4-BE49-F238E27FC236}">
                <a16:creationId xmlns:a16="http://schemas.microsoft.com/office/drawing/2014/main" xmlns="" id="{D260F1A1-3BC5-4BBF-8A8B-707E48783BBC}"/>
              </a:ext>
            </a:extLst>
          </p:cNvPr>
          <p:cNvCxnSpPr/>
          <p:nvPr/>
        </p:nvCxnSpPr>
        <p:spPr>
          <a:xfrm>
            <a:off x="990600" y="1600200"/>
            <a:ext cx="0"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xmlns="" id="{AF5AD404-85AF-4655-A527-0564BD147545}"/>
              </a:ext>
            </a:extLst>
          </p:cNvPr>
          <p:cNvCxnSpPr>
            <a:cxnSpLocks/>
          </p:cNvCxnSpPr>
          <p:nvPr/>
        </p:nvCxnSpPr>
        <p:spPr>
          <a:xfrm>
            <a:off x="990600" y="1981200"/>
            <a:ext cx="0"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xmlns="" id="{AF4E2EA0-B5C0-4945-9F72-E70257B217B8}"/>
              </a:ext>
            </a:extLst>
          </p:cNvPr>
          <p:cNvCxnSpPr/>
          <p:nvPr/>
        </p:nvCxnSpPr>
        <p:spPr>
          <a:xfrm>
            <a:off x="1018032" y="2438400"/>
            <a:ext cx="0"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xmlns="" id="{1D9FA64C-1656-4045-9A3F-C7F219C62E58}"/>
              </a:ext>
            </a:extLst>
          </p:cNvPr>
          <p:cNvCxnSpPr/>
          <p:nvPr/>
        </p:nvCxnSpPr>
        <p:spPr>
          <a:xfrm>
            <a:off x="1018032" y="2971800"/>
            <a:ext cx="0"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3" name="Group 3">
            <a:extLst>
              <a:ext uri="{FF2B5EF4-FFF2-40B4-BE49-F238E27FC236}">
                <a16:creationId xmlns:a16="http://schemas.microsoft.com/office/drawing/2014/main" xmlns="" id="{322AD033-2941-4D17-9465-3CB9D318ADA9}"/>
              </a:ext>
            </a:extLst>
          </p:cNvPr>
          <p:cNvGrpSpPr>
            <a:grpSpLocks noChangeAspect="1"/>
          </p:cNvGrpSpPr>
          <p:nvPr/>
        </p:nvGrpSpPr>
        <p:grpSpPr bwMode="auto">
          <a:xfrm>
            <a:off x="-533400" y="4419600"/>
            <a:ext cx="6934200" cy="838200"/>
            <a:chOff x="816" y="2640"/>
            <a:chExt cx="3024" cy="528"/>
          </a:xfrm>
        </p:grpSpPr>
        <p:sp>
          <p:nvSpPr>
            <p:cNvPr id="14" name="AutoShape 2">
              <a:extLst>
                <a:ext uri="{FF2B5EF4-FFF2-40B4-BE49-F238E27FC236}">
                  <a16:creationId xmlns:a16="http://schemas.microsoft.com/office/drawing/2014/main" xmlns="" id="{CB60D2AF-6C51-492A-9B5F-4DD9A44AABF0}"/>
                </a:ext>
              </a:extLst>
            </p:cNvPr>
            <p:cNvSpPr>
              <a:spLocks noChangeAspect="1" noChangeArrowheads="1" noTextEdit="1"/>
            </p:cNvSpPr>
            <p:nvPr/>
          </p:nvSpPr>
          <p:spPr bwMode="auto">
            <a:xfrm>
              <a:off x="816" y="2640"/>
              <a:ext cx="3024"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4">
              <a:extLst>
                <a:ext uri="{FF2B5EF4-FFF2-40B4-BE49-F238E27FC236}">
                  <a16:creationId xmlns:a16="http://schemas.microsoft.com/office/drawing/2014/main" xmlns="" id="{FFD40DCB-3270-4760-B071-94500BBBC520}"/>
                </a:ext>
              </a:extLst>
            </p:cNvPr>
            <p:cNvSpPr>
              <a:spLocks noChangeArrowheads="1"/>
            </p:cNvSpPr>
            <p:nvPr/>
          </p:nvSpPr>
          <p:spPr bwMode="auto">
            <a:xfrm>
              <a:off x="1961" y="2758"/>
              <a:ext cx="11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Times New Roman" panose="02020603050405020304" pitchFamily="18" charset="0"/>
                </a:rPr>
                <a:t>Q</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xmlns="" id="{2E23FC5B-73EB-427C-8875-C4C1D8256460}"/>
                </a:ext>
              </a:extLst>
            </p:cNvPr>
            <p:cNvSpPr>
              <a:spLocks noChangeArrowheads="1"/>
            </p:cNvSpPr>
            <p:nvPr/>
          </p:nvSpPr>
          <p:spPr bwMode="auto">
            <a:xfrm>
              <a:off x="2031" y="2819"/>
              <a:ext cx="12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Times New Roman" panose="02020603050405020304" pitchFamily="18" charset="0"/>
                </a:rPr>
                <a:t>n+1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6">
              <a:extLst>
                <a:ext uri="{FF2B5EF4-FFF2-40B4-BE49-F238E27FC236}">
                  <a16:creationId xmlns:a16="http://schemas.microsoft.com/office/drawing/2014/main" xmlns="" id="{A250AC50-1241-4532-B466-11C5238B9122}"/>
                </a:ext>
              </a:extLst>
            </p:cNvPr>
            <p:cNvSpPr>
              <a:spLocks noChangeArrowheads="1"/>
            </p:cNvSpPr>
            <p:nvPr/>
          </p:nvSpPr>
          <p:spPr bwMode="auto">
            <a:xfrm>
              <a:off x="2129" y="2758"/>
              <a:ext cx="6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7">
              <a:extLst>
                <a:ext uri="{FF2B5EF4-FFF2-40B4-BE49-F238E27FC236}">
                  <a16:creationId xmlns:a16="http://schemas.microsoft.com/office/drawing/2014/main" xmlns="" id="{4DC5D1E1-3716-4582-9C9B-C6FA66CCD782}"/>
                </a:ext>
              </a:extLst>
            </p:cNvPr>
            <p:cNvSpPr>
              <a:spLocks noChangeArrowheads="1"/>
            </p:cNvSpPr>
            <p:nvPr/>
          </p:nvSpPr>
          <p:spPr bwMode="auto">
            <a:xfrm>
              <a:off x="2154" y="2758"/>
              <a:ext cx="12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8">
              <a:extLst>
                <a:ext uri="{FF2B5EF4-FFF2-40B4-BE49-F238E27FC236}">
                  <a16:creationId xmlns:a16="http://schemas.microsoft.com/office/drawing/2014/main" xmlns="" id="{7F954D95-4149-42D3-9EEA-3DB04054C072}"/>
                </a:ext>
              </a:extLst>
            </p:cNvPr>
            <p:cNvSpPr>
              <a:spLocks noChangeArrowheads="1"/>
            </p:cNvSpPr>
            <p:nvPr/>
          </p:nvSpPr>
          <p:spPr bwMode="auto">
            <a:xfrm>
              <a:off x="2234" y="2758"/>
              <a:ext cx="11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Times New Roman" panose="02020603050405020304" pitchFamily="18" charset="0"/>
                </a:rPr>
                <a:t>Q</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9">
              <a:extLst>
                <a:ext uri="{FF2B5EF4-FFF2-40B4-BE49-F238E27FC236}">
                  <a16:creationId xmlns:a16="http://schemas.microsoft.com/office/drawing/2014/main" xmlns="" id="{CEABE61D-6A8B-4433-A26F-1F3A1E5840CA}"/>
                </a:ext>
              </a:extLst>
            </p:cNvPr>
            <p:cNvSpPr>
              <a:spLocks noChangeArrowheads="1"/>
            </p:cNvSpPr>
            <p:nvPr/>
          </p:nvSpPr>
          <p:spPr bwMode="auto">
            <a:xfrm>
              <a:off x="2249" y="2677"/>
              <a:ext cx="7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10">
              <a:extLst>
                <a:ext uri="{FF2B5EF4-FFF2-40B4-BE49-F238E27FC236}">
                  <a16:creationId xmlns:a16="http://schemas.microsoft.com/office/drawing/2014/main" xmlns="" id="{E514EB96-201C-465F-B411-78E6DDCB211C}"/>
                </a:ext>
              </a:extLst>
            </p:cNvPr>
            <p:cNvSpPr>
              <a:spLocks noChangeArrowheads="1"/>
            </p:cNvSpPr>
            <p:nvPr/>
          </p:nvSpPr>
          <p:spPr bwMode="auto">
            <a:xfrm>
              <a:off x="2305" y="2783"/>
              <a:ext cx="53"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1">
              <a:extLst>
                <a:ext uri="{FF2B5EF4-FFF2-40B4-BE49-F238E27FC236}">
                  <a16:creationId xmlns:a16="http://schemas.microsoft.com/office/drawing/2014/main" xmlns="" id="{A58DD579-6B7A-4A10-81AE-8F0F98535F58}"/>
                </a:ext>
              </a:extLst>
            </p:cNvPr>
            <p:cNvSpPr>
              <a:spLocks noChangeArrowheads="1"/>
            </p:cNvSpPr>
            <p:nvPr/>
          </p:nvSpPr>
          <p:spPr bwMode="auto">
            <a:xfrm>
              <a:off x="2324" y="2819"/>
              <a:ext cx="5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Times New Roman" panose="02020603050405020304" pitchFamily="18"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12">
              <a:extLst>
                <a:ext uri="{FF2B5EF4-FFF2-40B4-BE49-F238E27FC236}">
                  <a16:creationId xmlns:a16="http://schemas.microsoft.com/office/drawing/2014/main" xmlns="" id="{42FDCFCD-DBEE-4CB5-BD75-662A8CF7B908}"/>
                </a:ext>
              </a:extLst>
            </p:cNvPr>
            <p:cNvSpPr>
              <a:spLocks noChangeArrowheads="1"/>
            </p:cNvSpPr>
            <p:nvPr/>
          </p:nvSpPr>
          <p:spPr bwMode="auto">
            <a:xfrm>
              <a:off x="2356" y="2758"/>
              <a:ext cx="28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Times New Roman" panose="02020603050405020304" pitchFamily="18" charset="0"/>
                </a:rPr>
                <a:t>T + Q</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13">
              <a:extLst>
                <a:ext uri="{FF2B5EF4-FFF2-40B4-BE49-F238E27FC236}">
                  <a16:creationId xmlns:a16="http://schemas.microsoft.com/office/drawing/2014/main" xmlns="" id="{89D6A549-1E7B-4CC8-99E0-AB5E78C1B1DF}"/>
                </a:ext>
              </a:extLst>
            </p:cNvPr>
            <p:cNvSpPr>
              <a:spLocks noChangeArrowheads="1"/>
            </p:cNvSpPr>
            <p:nvPr/>
          </p:nvSpPr>
          <p:spPr bwMode="auto">
            <a:xfrm>
              <a:off x="2589" y="2819"/>
              <a:ext cx="5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Times New Roman" panose="02020603050405020304" pitchFamily="18"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14">
              <a:extLst>
                <a:ext uri="{FF2B5EF4-FFF2-40B4-BE49-F238E27FC236}">
                  <a16:creationId xmlns:a16="http://schemas.microsoft.com/office/drawing/2014/main" xmlns="" id="{0538CCC0-3667-4A49-B4B6-9501905DA707}"/>
                </a:ext>
              </a:extLst>
            </p:cNvPr>
            <p:cNvSpPr>
              <a:spLocks noChangeArrowheads="1"/>
            </p:cNvSpPr>
            <p:nvPr/>
          </p:nvSpPr>
          <p:spPr bwMode="auto">
            <a:xfrm>
              <a:off x="2620" y="2758"/>
              <a:ext cx="10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Times New Roman" panose="02020603050405020304" pitchFamily="18"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15">
              <a:extLst>
                <a:ext uri="{FF2B5EF4-FFF2-40B4-BE49-F238E27FC236}">
                  <a16:creationId xmlns:a16="http://schemas.microsoft.com/office/drawing/2014/main" xmlns="" id="{5A605A91-B11E-4C7F-AC75-289DD480D30E}"/>
                </a:ext>
              </a:extLst>
            </p:cNvPr>
            <p:cNvSpPr>
              <a:spLocks noChangeArrowheads="1"/>
            </p:cNvSpPr>
            <p:nvPr/>
          </p:nvSpPr>
          <p:spPr bwMode="auto">
            <a:xfrm>
              <a:off x="2630" y="2677"/>
              <a:ext cx="7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16">
              <a:extLst>
                <a:ext uri="{FF2B5EF4-FFF2-40B4-BE49-F238E27FC236}">
                  <a16:creationId xmlns:a16="http://schemas.microsoft.com/office/drawing/2014/main" xmlns="" id="{FF54A327-85E2-4F82-B30B-FDDF55E9EB60}"/>
                </a:ext>
              </a:extLst>
            </p:cNvPr>
            <p:cNvSpPr>
              <a:spLocks noChangeArrowheads="1"/>
            </p:cNvSpPr>
            <p:nvPr/>
          </p:nvSpPr>
          <p:spPr bwMode="auto">
            <a:xfrm>
              <a:off x="2679" y="2783"/>
              <a:ext cx="53"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17">
              <a:extLst>
                <a:ext uri="{FF2B5EF4-FFF2-40B4-BE49-F238E27FC236}">
                  <a16:creationId xmlns:a16="http://schemas.microsoft.com/office/drawing/2014/main" xmlns="" id="{3CA6BB1C-C3E1-40A2-9601-B6342C8E20C4}"/>
                </a:ext>
              </a:extLst>
            </p:cNvPr>
            <p:cNvSpPr>
              <a:spLocks noChangeArrowheads="1"/>
            </p:cNvSpPr>
            <p:nvPr/>
          </p:nvSpPr>
          <p:spPr bwMode="auto">
            <a:xfrm>
              <a:off x="2700" y="2758"/>
              <a:ext cx="6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18">
              <a:extLst>
                <a:ext uri="{FF2B5EF4-FFF2-40B4-BE49-F238E27FC236}">
                  <a16:creationId xmlns:a16="http://schemas.microsoft.com/office/drawing/2014/main" xmlns="" id="{6773F16E-4A39-4673-A174-59F4E97FBB80}"/>
                </a:ext>
              </a:extLst>
            </p:cNvPr>
            <p:cNvSpPr>
              <a:spLocks noChangeArrowheads="1"/>
            </p:cNvSpPr>
            <p:nvPr/>
          </p:nvSpPr>
          <p:spPr bwMode="auto">
            <a:xfrm>
              <a:off x="816" y="2998"/>
              <a:ext cx="6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19">
              <a:extLst>
                <a:ext uri="{FF2B5EF4-FFF2-40B4-BE49-F238E27FC236}">
                  <a16:creationId xmlns:a16="http://schemas.microsoft.com/office/drawing/2014/main" xmlns="" id="{238131B4-3E43-4A1A-A8CC-51632901A938}"/>
                </a:ext>
              </a:extLst>
            </p:cNvPr>
            <p:cNvSpPr>
              <a:spLocks noChangeArrowheads="1"/>
            </p:cNvSpPr>
            <p:nvPr/>
          </p:nvSpPr>
          <p:spPr bwMode="auto">
            <a:xfrm>
              <a:off x="1091" y="2998"/>
              <a:ext cx="6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20">
              <a:extLst>
                <a:ext uri="{FF2B5EF4-FFF2-40B4-BE49-F238E27FC236}">
                  <a16:creationId xmlns:a16="http://schemas.microsoft.com/office/drawing/2014/main" xmlns="" id="{A730DF0D-B01F-4352-A6B6-23F4F729B448}"/>
                </a:ext>
              </a:extLst>
            </p:cNvPr>
            <p:cNvSpPr>
              <a:spLocks noChangeArrowheads="1"/>
            </p:cNvSpPr>
            <p:nvPr/>
          </p:nvSpPr>
          <p:spPr bwMode="auto">
            <a:xfrm>
              <a:off x="1299" y="2998"/>
              <a:ext cx="6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21">
              <a:extLst>
                <a:ext uri="{FF2B5EF4-FFF2-40B4-BE49-F238E27FC236}">
                  <a16:creationId xmlns:a16="http://schemas.microsoft.com/office/drawing/2014/main" xmlns="" id="{A79E35B3-C969-4755-82F2-60475C8CAFC2}"/>
                </a:ext>
              </a:extLst>
            </p:cNvPr>
            <p:cNvSpPr>
              <a:spLocks noChangeArrowheads="1"/>
            </p:cNvSpPr>
            <p:nvPr/>
          </p:nvSpPr>
          <p:spPr bwMode="auto">
            <a:xfrm>
              <a:off x="2544" y="2998"/>
              <a:ext cx="23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Times New Roman" panose="02020603050405020304" pitchFamily="18" charset="0"/>
                </a:rPr>
                <a:t>= (Q</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22">
              <a:extLst>
                <a:ext uri="{FF2B5EF4-FFF2-40B4-BE49-F238E27FC236}">
                  <a16:creationId xmlns:a16="http://schemas.microsoft.com/office/drawing/2014/main" xmlns="" id="{AD21A8BC-C0C1-4191-A28D-1DE7A24AC769}"/>
                </a:ext>
              </a:extLst>
            </p:cNvPr>
            <p:cNvSpPr>
              <a:spLocks noChangeArrowheads="1"/>
            </p:cNvSpPr>
            <p:nvPr/>
          </p:nvSpPr>
          <p:spPr bwMode="auto">
            <a:xfrm>
              <a:off x="2726" y="3059"/>
              <a:ext cx="5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Times New Roman" panose="02020603050405020304" pitchFamily="18"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23">
              <a:extLst>
                <a:ext uri="{FF2B5EF4-FFF2-40B4-BE49-F238E27FC236}">
                  <a16:creationId xmlns:a16="http://schemas.microsoft.com/office/drawing/2014/main" xmlns="" id="{6CDB0B19-6AAB-4ABA-BEE3-E0CB5083285C}"/>
                </a:ext>
              </a:extLst>
            </p:cNvPr>
            <p:cNvSpPr>
              <a:spLocks noChangeArrowheads="1"/>
            </p:cNvSpPr>
            <p:nvPr/>
          </p:nvSpPr>
          <p:spPr bwMode="auto">
            <a:xfrm>
              <a:off x="2758" y="2979"/>
              <a:ext cx="13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Symbol" panose="05050102010706020507" pitchFamily="18" charset="2"/>
                </a:rPr>
                <a:t>Å</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24">
              <a:extLst>
                <a:ext uri="{FF2B5EF4-FFF2-40B4-BE49-F238E27FC236}">
                  <a16:creationId xmlns:a16="http://schemas.microsoft.com/office/drawing/2014/main" xmlns="" id="{4B5B63BD-7FCF-4F14-BE81-03FC9A901759}"/>
                </a:ext>
              </a:extLst>
            </p:cNvPr>
            <p:cNvSpPr>
              <a:spLocks noChangeArrowheads="1"/>
            </p:cNvSpPr>
            <p:nvPr/>
          </p:nvSpPr>
          <p:spPr bwMode="auto">
            <a:xfrm>
              <a:off x="2833" y="2998"/>
              <a:ext cx="13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Times New Roman" panose="02020603050405020304" pitchFamily="18"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25">
              <a:extLst>
                <a:ext uri="{FF2B5EF4-FFF2-40B4-BE49-F238E27FC236}">
                  <a16:creationId xmlns:a16="http://schemas.microsoft.com/office/drawing/2014/main" xmlns="" id="{8C4E9CC7-5110-4FD0-A0BF-B7C35480C7B5}"/>
                </a:ext>
              </a:extLst>
            </p:cNvPr>
            <p:cNvSpPr>
              <a:spLocks noChangeArrowheads="1"/>
            </p:cNvSpPr>
            <p:nvPr/>
          </p:nvSpPr>
          <p:spPr bwMode="auto">
            <a:xfrm>
              <a:off x="2925" y="2998"/>
              <a:ext cx="6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
        <p:nvSpPr>
          <p:cNvPr id="37" name="TextBox 36">
            <a:extLst>
              <a:ext uri="{FF2B5EF4-FFF2-40B4-BE49-F238E27FC236}">
                <a16:creationId xmlns:a16="http://schemas.microsoft.com/office/drawing/2014/main" xmlns="" id="{90E4E8DF-1E2B-4809-9BDA-C087B0633A23}"/>
              </a:ext>
            </a:extLst>
          </p:cNvPr>
          <p:cNvSpPr txBox="1"/>
          <p:nvPr/>
        </p:nvSpPr>
        <p:spPr>
          <a:xfrm>
            <a:off x="1031748" y="4114284"/>
            <a:ext cx="1905000" cy="369332"/>
          </a:xfrm>
          <a:prstGeom prst="rect">
            <a:avLst/>
          </a:prstGeom>
          <a:noFill/>
        </p:spPr>
        <p:txBody>
          <a:bodyPr wrap="square" rtlCol="0">
            <a:spAutoFit/>
          </a:bodyPr>
          <a:lstStyle/>
          <a:p>
            <a:r>
              <a:rPr lang="en-US" dirty="0"/>
              <a:t>Using K- Map,</a:t>
            </a:r>
          </a:p>
        </p:txBody>
      </p:sp>
      <p:sp>
        <p:nvSpPr>
          <p:cNvPr id="38" name="TextBox 37">
            <a:extLst>
              <a:ext uri="{FF2B5EF4-FFF2-40B4-BE49-F238E27FC236}">
                <a16:creationId xmlns:a16="http://schemas.microsoft.com/office/drawing/2014/main" xmlns="" id="{470813A5-50A7-4D9A-96D5-F0B63BEC9514}"/>
              </a:ext>
            </a:extLst>
          </p:cNvPr>
          <p:cNvSpPr txBox="1"/>
          <p:nvPr/>
        </p:nvSpPr>
        <p:spPr>
          <a:xfrm>
            <a:off x="855345" y="5403851"/>
            <a:ext cx="5968224" cy="369332"/>
          </a:xfrm>
          <a:prstGeom prst="rect">
            <a:avLst/>
          </a:prstGeom>
          <a:noFill/>
        </p:spPr>
        <p:txBody>
          <a:bodyPr wrap="square" rtlCol="0">
            <a:spAutoFit/>
          </a:bodyPr>
          <a:lstStyle/>
          <a:p>
            <a:r>
              <a:rPr lang="en-US" dirty="0"/>
              <a:t>This is the characteristic equation of T flip flop</a:t>
            </a:r>
          </a:p>
        </p:txBody>
      </p:sp>
    </p:spTree>
    <p:extLst>
      <p:ext uri="{BB962C8B-B14F-4D97-AF65-F5344CB8AC3E}">
        <p14:creationId xmlns:p14="http://schemas.microsoft.com/office/powerpoint/2010/main" val="3859576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F2FB12-A84B-4328-A412-F45107C2E51A}"/>
              </a:ext>
            </a:extLst>
          </p:cNvPr>
          <p:cNvSpPr>
            <a:spLocks noGrp="1"/>
          </p:cNvSpPr>
          <p:nvPr>
            <p:ph type="title"/>
          </p:nvPr>
        </p:nvSpPr>
        <p:spPr>
          <a:xfrm>
            <a:off x="645040" y="207335"/>
            <a:ext cx="6347713" cy="588037"/>
          </a:xfrm>
        </p:spPr>
        <p:txBody>
          <a:bodyPr>
            <a:noAutofit/>
          </a:bodyPr>
          <a:lstStyle/>
          <a:p>
            <a:r>
              <a:rPr lang="en-US" sz="2800" b="1" dirty="0"/>
              <a:t>Sequential Circuit</a:t>
            </a:r>
            <a:br>
              <a:rPr lang="en-US" sz="2800" b="1" dirty="0"/>
            </a:br>
            <a:endParaRPr lang="en-US" sz="2800" dirty="0"/>
          </a:p>
        </p:txBody>
      </p:sp>
      <p:sp>
        <p:nvSpPr>
          <p:cNvPr id="3" name="Content Placeholder 2">
            <a:extLst>
              <a:ext uri="{FF2B5EF4-FFF2-40B4-BE49-F238E27FC236}">
                <a16:creationId xmlns:a16="http://schemas.microsoft.com/office/drawing/2014/main" xmlns="" id="{DD835045-516F-46B1-8893-EFEBB32B25AD}"/>
              </a:ext>
            </a:extLst>
          </p:cNvPr>
          <p:cNvSpPr>
            <a:spLocks noGrp="1"/>
          </p:cNvSpPr>
          <p:nvPr>
            <p:ph idx="1"/>
          </p:nvPr>
        </p:nvSpPr>
        <p:spPr>
          <a:xfrm>
            <a:off x="228600" y="893135"/>
            <a:ext cx="7543799" cy="5867400"/>
          </a:xfrm>
        </p:spPr>
        <p:txBody>
          <a:bodyPr/>
          <a:lstStyle/>
          <a:p>
            <a:pPr algn="just"/>
            <a:r>
              <a:rPr lang="en-US" dirty="0"/>
              <a:t>The logic circuits whose outputs at any instant of time depend not only on the present inputs but also on past outputs are called </a:t>
            </a:r>
            <a:r>
              <a:rPr lang="en-US" dirty="0">
                <a:solidFill>
                  <a:srgbClr val="0070C0"/>
                </a:solidFill>
              </a:rPr>
              <a:t>sequential circuits</a:t>
            </a:r>
            <a:r>
              <a:rPr lang="en-US" dirty="0"/>
              <a:t>.</a:t>
            </a:r>
          </a:p>
          <a:p>
            <a:pPr algn="just"/>
            <a:r>
              <a:rPr lang="en-US" dirty="0"/>
              <a:t> A sequential circuit consists of a combinational circuit to which storage elements are connected to form a feedback path. </a:t>
            </a:r>
          </a:p>
          <a:p>
            <a:pPr algn="just"/>
            <a:r>
              <a:rPr lang="en-US" dirty="0"/>
              <a:t>The storage elements are devices capable of storing binary information.</a:t>
            </a:r>
          </a:p>
          <a:p>
            <a:pPr algn="just"/>
            <a:r>
              <a:rPr lang="en-US" dirty="0"/>
              <a:t>Sequential circuit is slower in operation than combinational circuit. </a:t>
            </a:r>
          </a:p>
          <a:p>
            <a:pPr algn="just"/>
            <a:r>
              <a:rPr lang="en-US" dirty="0"/>
              <a:t>It may or may not contain clock input.</a:t>
            </a:r>
          </a:p>
          <a:p>
            <a:pPr algn="just"/>
            <a:r>
              <a:rPr lang="en-US" dirty="0"/>
              <a:t>Examples: Flip flops, Counters </a:t>
            </a:r>
            <a:r>
              <a:rPr lang="en-US" dirty="0" err="1"/>
              <a:t>etc</a:t>
            </a:r>
            <a:endParaRPr lang="en-US" dirty="0"/>
          </a:p>
        </p:txBody>
      </p:sp>
      <p:pic>
        <p:nvPicPr>
          <p:cNvPr id="1026" name="Picture 296">
            <a:extLst>
              <a:ext uri="{FF2B5EF4-FFF2-40B4-BE49-F238E27FC236}">
                <a16:creationId xmlns:a16="http://schemas.microsoft.com/office/drawing/2014/main" xmlns="" id="{5C1C82D2-203B-4F14-B855-38FCA82AD6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4821865"/>
            <a:ext cx="3886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xmlns="" id="{A0143A2B-EF74-4E00-A37F-029F68CC2F75}"/>
              </a:ext>
            </a:extLst>
          </p:cNvPr>
          <p:cNvSpPr txBox="1"/>
          <p:nvPr/>
        </p:nvSpPr>
        <p:spPr>
          <a:xfrm>
            <a:off x="1940441" y="6313515"/>
            <a:ext cx="4114800" cy="584775"/>
          </a:xfrm>
          <a:prstGeom prst="rect">
            <a:avLst/>
          </a:prstGeom>
          <a:noFill/>
        </p:spPr>
        <p:txBody>
          <a:bodyPr wrap="square" rtlCol="0">
            <a:spAutoFit/>
          </a:bodyPr>
          <a:lstStyle/>
          <a:p>
            <a:r>
              <a:rPr lang="en-US" sz="1600" i="1" dirty="0"/>
              <a:t>Fig.: Block diagram of a sequential circuit</a:t>
            </a:r>
          </a:p>
          <a:p>
            <a:endParaRPr lang="en-US" sz="1600" dirty="0"/>
          </a:p>
        </p:txBody>
      </p:sp>
    </p:spTree>
    <p:extLst>
      <p:ext uri="{BB962C8B-B14F-4D97-AF65-F5344CB8AC3E}">
        <p14:creationId xmlns:p14="http://schemas.microsoft.com/office/powerpoint/2010/main" val="2634713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3A9605-7A25-4B73-A9AE-5C055BF8EC66}"/>
              </a:ext>
            </a:extLst>
          </p:cNvPr>
          <p:cNvSpPr>
            <a:spLocks noGrp="1"/>
          </p:cNvSpPr>
          <p:nvPr>
            <p:ph type="title"/>
          </p:nvPr>
        </p:nvSpPr>
        <p:spPr>
          <a:xfrm>
            <a:off x="609599" y="304800"/>
            <a:ext cx="6347713" cy="838200"/>
          </a:xfrm>
        </p:spPr>
        <p:txBody>
          <a:bodyPr>
            <a:normAutofit fontScale="90000"/>
          </a:bodyPr>
          <a:lstStyle/>
          <a:p>
            <a:r>
              <a:rPr lang="en-US" sz="2800" b="1" dirty="0"/>
              <a:t>Flipflop excitation table</a:t>
            </a:r>
            <a:r>
              <a:rPr lang="en-US" sz="2800" dirty="0"/>
              <a:t/>
            </a:r>
            <a:br>
              <a:rPr lang="en-US" sz="2800" dirty="0"/>
            </a:br>
            <a:endParaRPr lang="en-US" sz="2800" dirty="0"/>
          </a:p>
        </p:txBody>
      </p:sp>
      <p:graphicFrame>
        <p:nvGraphicFramePr>
          <p:cNvPr id="6" name="Content Placeholder 5">
            <a:extLst>
              <a:ext uri="{FF2B5EF4-FFF2-40B4-BE49-F238E27FC236}">
                <a16:creationId xmlns:a16="http://schemas.microsoft.com/office/drawing/2014/main" xmlns="" id="{CEC3E391-B0E9-4D75-B81D-87D290879332}"/>
              </a:ext>
            </a:extLst>
          </p:cNvPr>
          <p:cNvGraphicFramePr>
            <a:graphicFrameLocks noGrp="1"/>
          </p:cNvGraphicFramePr>
          <p:nvPr>
            <p:ph idx="1"/>
            <p:extLst>
              <p:ext uri="{D42A27DB-BD31-4B8C-83A1-F6EECF244321}">
                <p14:modId xmlns:p14="http://schemas.microsoft.com/office/powerpoint/2010/main" val="3528976091"/>
              </p:ext>
            </p:extLst>
          </p:nvPr>
        </p:nvGraphicFramePr>
        <p:xfrm>
          <a:off x="762000" y="1524000"/>
          <a:ext cx="7924800" cy="2916654"/>
        </p:xfrm>
        <a:graphic>
          <a:graphicData uri="http://schemas.openxmlformats.org/drawingml/2006/table">
            <a:tbl>
              <a:tblPr/>
              <a:tblGrid>
                <a:gridCol w="990600">
                  <a:extLst>
                    <a:ext uri="{9D8B030D-6E8A-4147-A177-3AD203B41FA5}">
                      <a16:colId xmlns:a16="http://schemas.microsoft.com/office/drawing/2014/main" xmlns="" val="788981364"/>
                    </a:ext>
                  </a:extLst>
                </a:gridCol>
                <a:gridCol w="685800">
                  <a:extLst>
                    <a:ext uri="{9D8B030D-6E8A-4147-A177-3AD203B41FA5}">
                      <a16:colId xmlns:a16="http://schemas.microsoft.com/office/drawing/2014/main" xmlns="" val="3227009436"/>
                    </a:ext>
                  </a:extLst>
                </a:gridCol>
                <a:gridCol w="990600">
                  <a:extLst>
                    <a:ext uri="{9D8B030D-6E8A-4147-A177-3AD203B41FA5}">
                      <a16:colId xmlns:a16="http://schemas.microsoft.com/office/drawing/2014/main" xmlns="" val="1037675010"/>
                    </a:ext>
                  </a:extLst>
                </a:gridCol>
                <a:gridCol w="762000">
                  <a:extLst>
                    <a:ext uri="{9D8B030D-6E8A-4147-A177-3AD203B41FA5}">
                      <a16:colId xmlns:a16="http://schemas.microsoft.com/office/drawing/2014/main" xmlns="" val="3768597555"/>
                    </a:ext>
                  </a:extLst>
                </a:gridCol>
                <a:gridCol w="914400">
                  <a:extLst>
                    <a:ext uri="{9D8B030D-6E8A-4147-A177-3AD203B41FA5}">
                      <a16:colId xmlns:a16="http://schemas.microsoft.com/office/drawing/2014/main" xmlns="" val="4335466"/>
                    </a:ext>
                  </a:extLst>
                </a:gridCol>
                <a:gridCol w="772160">
                  <a:extLst>
                    <a:ext uri="{9D8B030D-6E8A-4147-A177-3AD203B41FA5}">
                      <a16:colId xmlns:a16="http://schemas.microsoft.com/office/drawing/2014/main" xmlns="" val="3367374350"/>
                    </a:ext>
                  </a:extLst>
                </a:gridCol>
                <a:gridCol w="1361440">
                  <a:extLst>
                    <a:ext uri="{9D8B030D-6E8A-4147-A177-3AD203B41FA5}">
                      <a16:colId xmlns:a16="http://schemas.microsoft.com/office/drawing/2014/main" xmlns="" val="824182508"/>
                    </a:ext>
                  </a:extLst>
                </a:gridCol>
                <a:gridCol w="1447800">
                  <a:extLst>
                    <a:ext uri="{9D8B030D-6E8A-4147-A177-3AD203B41FA5}">
                      <a16:colId xmlns:a16="http://schemas.microsoft.com/office/drawing/2014/main" xmlns="" val="322754401"/>
                    </a:ext>
                  </a:extLst>
                </a:gridCol>
              </a:tblGrid>
              <a:tr h="419449">
                <a:tc gridSpan="2">
                  <a:txBody>
                    <a:bodyPr/>
                    <a:lstStyle/>
                    <a:p>
                      <a:pPr marL="0" marR="0" algn="ctr">
                        <a:lnSpc>
                          <a:spcPct val="112000"/>
                        </a:lnSpc>
                        <a:spcBef>
                          <a:spcPts val="200"/>
                        </a:spcBef>
                        <a:spcAft>
                          <a:spcPts val="200"/>
                        </a:spcAft>
                        <a:tabLst>
                          <a:tab pos="1170305" algn="l"/>
                        </a:tabLs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Transition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hMerge="1">
                  <a:txBody>
                    <a:bodyPr/>
                    <a:lstStyle/>
                    <a:p>
                      <a:endParaRPr lang="en-US"/>
                    </a:p>
                  </a:txBody>
                  <a:tcPr/>
                </a:tc>
                <a:tc gridSpan="2">
                  <a:txBody>
                    <a:bodyPr/>
                    <a:lstStyle/>
                    <a:p>
                      <a:pPr marL="0" marR="0" algn="ctr">
                        <a:lnSpc>
                          <a:spcPct val="112000"/>
                        </a:lnSpc>
                        <a:spcBef>
                          <a:spcPts val="200"/>
                        </a:spcBef>
                        <a:spcAft>
                          <a:spcPts val="200"/>
                        </a:spcAft>
                        <a:tabLst>
                          <a:tab pos="1170305" algn="l"/>
                        </a:tabLs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RS flipflop</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hMerge="1">
                  <a:txBody>
                    <a:bodyPr/>
                    <a:lstStyle/>
                    <a:p>
                      <a:endParaRPr lang="en-US"/>
                    </a:p>
                  </a:txBody>
                  <a:tcPr/>
                </a:tc>
                <a:tc gridSpan="2">
                  <a:txBody>
                    <a:bodyPr/>
                    <a:lstStyle/>
                    <a:p>
                      <a:pPr marL="0" marR="0" algn="ctr">
                        <a:lnSpc>
                          <a:spcPct val="112000"/>
                        </a:lnSpc>
                        <a:spcBef>
                          <a:spcPts val="200"/>
                        </a:spcBef>
                        <a:spcAft>
                          <a:spcPts val="200"/>
                        </a:spcAft>
                        <a:tabLst>
                          <a:tab pos="1170305" algn="l"/>
                        </a:tabLs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JK flipflop</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hMerge="1">
                  <a:txBody>
                    <a:bodyPr/>
                    <a:lstStyle/>
                    <a:p>
                      <a:endParaRPr lang="en-US"/>
                    </a:p>
                  </a:txBody>
                  <a:tcPr/>
                </a:tc>
                <a:tc>
                  <a:txBody>
                    <a:bodyPr/>
                    <a:lstStyle/>
                    <a:p>
                      <a:pPr marL="0" marR="0" algn="ctr">
                        <a:lnSpc>
                          <a:spcPct val="112000"/>
                        </a:lnSpc>
                        <a:spcBef>
                          <a:spcPts val="200"/>
                        </a:spcBef>
                        <a:spcAft>
                          <a:spcPts val="200"/>
                        </a:spcAft>
                        <a:tabLst>
                          <a:tab pos="1170305" algn="l"/>
                        </a:tabLs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D flipflop</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lnSpc>
                          <a:spcPct val="112000"/>
                        </a:lnSpc>
                        <a:spcBef>
                          <a:spcPts val="200"/>
                        </a:spcBef>
                        <a:spcAft>
                          <a:spcPts val="200"/>
                        </a:spcAft>
                        <a:tabLst>
                          <a:tab pos="1170305" algn="l"/>
                        </a:tabLs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T flipflop</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extLst>
                  <a:ext uri="{0D108BD9-81ED-4DB2-BD59-A6C34878D82A}">
                    <a16:rowId xmlns:a16="http://schemas.microsoft.com/office/drawing/2014/main" xmlns="" val="1821712035"/>
                  </a:ext>
                </a:extLst>
              </a:tr>
              <a:tr h="419449">
                <a:tc gridSpan="2">
                  <a:txBody>
                    <a:bodyPr/>
                    <a:lstStyle/>
                    <a:p>
                      <a:pPr marL="0" marR="0" algn="just">
                        <a:lnSpc>
                          <a:spcPct val="112000"/>
                        </a:lnSpc>
                        <a:spcBef>
                          <a:spcPts val="200"/>
                        </a:spcBef>
                        <a:spcAft>
                          <a:spcPts val="200"/>
                        </a:spcAft>
                        <a:tabLst>
                          <a:tab pos="1170305" algn="l"/>
                        </a:tabLst>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n</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Q</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n+1</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hMerge="1">
                  <a:txBody>
                    <a:bodyPr/>
                    <a:lstStyle/>
                    <a:p>
                      <a:endParaRPr lang="en-US"/>
                    </a:p>
                  </a:txBody>
                  <a:tcPr/>
                </a:tc>
                <a:tc>
                  <a:txBody>
                    <a:bodyPr/>
                    <a:lstStyle/>
                    <a:p>
                      <a:pPr marL="0" marR="0" algn="ctr">
                        <a:lnSpc>
                          <a:spcPct val="112000"/>
                        </a:lnSpc>
                        <a:spcBef>
                          <a:spcPts val="200"/>
                        </a:spcBef>
                        <a:spcAft>
                          <a:spcPts val="200"/>
                        </a:spcAft>
                        <a:tabLst>
                          <a:tab pos="1170305" algn="l"/>
                        </a:tabLs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lnSpc>
                          <a:spcPct val="112000"/>
                        </a:lnSpc>
                        <a:spcBef>
                          <a:spcPts val="200"/>
                        </a:spcBef>
                        <a:spcAft>
                          <a:spcPts val="200"/>
                        </a:spcAft>
                        <a:tabLst>
                          <a:tab pos="1170305" algn="l"/>
                        </a:tabLs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R</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lnSpc>
                          <a:spcPct val="112000"/>
                        </a:lnSpc>
                        <a:spcBef>
                          <a:spcPts val="200"/>
                        </a:spcBef>
                        <a:spcAft>
                          <a:spcPts val="200"/>
                        </a:spcAft>
                        <a:tabLst>
                          <a:tab pos="1170305" algn="l"/>
                        </a:tabLs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J</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lnSpc>
                          <a:spcPct val="112000"/>
                        </a:lnSpc>
                        <a:spcBef>
                          <a:spcPts val="200"/>
                        </a:spcBef>
                        <a:spcAft>
                          <a:spcPts val="200"/>
                        </a:spcAft>
                        <a:tabLst>
                          <a:tab pos="1170305" algn="l"/>
                        </a:tabLs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K</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lnSpc>
                          <a:spcPct val="112000"/>
                        </a:lnSpc>
                        <a:spcBef>
                          <a:spcPts val="200"/>
                        </a:spcBef>
                        <a:spcAft>
                          <a:spcPts val="200"/>
                        </a:spcAft>
                        <a:tabLst>
                          <a:tab pos="1170305" algn="l"/>
                        </a:tabLs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D</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lnSpc>
                          <a:spcPct val="112000"/>
                        </a:lnSpc>
                        <a:spcBef>
                          <a:spcPts val="200"/>
                        </a:spcBef>
                        <a:spcAft>
                          <a:spcPts val="200"/>
                        </a:spcAft>
                        <a:tabLst>
                          <a:tab pos="1170305" algn="l"/>
                        </a:tabLs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extLst>
                  <a:ext uri="{0D108BD9-81ED-4DB2-BD59-A6C34878D82A}">
                    <a16:rowId xmlns:a16="http://schemas.microsoft.com/office/drawing/2014/main" xmlns="" val="552053767"/>
                  </a:ext>
                </a:extLst>
              </a:tr>
              <a:tr h="427213">
                <a:tc>
                  <a:txBody>
                    <a:bodyPr/>
                    <a:lstStyle/>
                    <a:p>
                      <a:pPr marL="0" marR="0" algn="ctr">
                        <a:lnSpc>
                          <a:spcPct val="112000"/>
                        </a:lnSpc>
                        <a:spcBef>
                          <a:spcPts val="200"/>
                        </a:spcBef>
                        <a:spcAft>
                          <a:spcPts val="200"/>
                        </a:spcAft>
                        <a:tabLst>
                          <a:tab pos="1170305"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tabLst>
                          <a:tab pos="1170305"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tabLst>
                          <a:tab pos="1170305"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tabLst>
                          <a:tab pos="1170305"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tabLst>
                          <a:tab pos="1170305"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tabLst>
                          <a:tab pos="1170305"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tabLst>
                          <a:tab pos="1170305"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tabLst>
                          <a:tab pos="1170305"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663710935"/>
                  </a:ext>
                </a:extLst>
              </a:tr>
              <a:tr h="427213">
                <a:tc>
                  <a:txBody>
                    <a:bodyPr/>
                    <a:lstStyle/>
                    <a:p>
                      <a:pPr marL="0" marR="0" algn="ctr">
                        <a:lnSpc>
                          <a:spcPct val="112000"/>
                        </a:lnSpc>
                        <a:spcBef>
                          <a:spcPts val="200"/>
                        </a:spcBef>
                        <a:spcAft>
                          <a:spcPts val="200"/>
                        </a:spcAft>
                        <a:tabLst>
                          <a:tab pos="1170305"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tabLst>
                          <a:tab pos="1170305"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tabLst>
                          <a:tab pos="1170305"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tabLst>
                          <a:tab pos="1170305"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tabLst>
                          <a:tab pos="1170305"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tabLst>
                          <a:tab pos="1170305"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tabLst>
                          <a:tab pos="1170305"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tabLst>
                          <a:tab pos="1170305"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29593723"/>
                  </a:ext>
                </a:extLst>
              </a:tr>
              <a:tr h="427213">
                <a:tc>
                  <a:txBody>
                    <a:bodyPr/>
                    <a:lstStyle/>
                    <a:p>
                      <a:pPr marL="0" marR="0" algn="ctr">
                        <a:lnSpc>
                          <a:spcPct val="112000"/>
                        </a:lnSpc>
                        <a:spcBef>
                          <a:spcPts val="200"/>
                        </a:spcBef>
                        <a:spcAft>
                          <a:spcPts val="200"/>
                        </a:spcAft>
                        <a:tabLst>
                          <a:tab pos="1170305"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tabLst>
                          <a:tab pos="1170305"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tabLst>
                          <a:tab pos="1170305"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tabLst>
                          <a:tab pos="1170305"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tabLst>
                          <a:tab pos="1170305"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tabLst>
                          <a:tab pos="1170305"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tabLst>
                          <a:tab pos="1170305"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tabLst>
                          <a:tab pos="1170305"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134807691"/>
                  </a:ext>
                </a:extLst>
              </a:tr>
              <a:tr h="427213">
                <a:tc>
                  <a:txBody>
                    <a:bodyPr/>
                    <a:lstStyle/>
                    <a:p>
                      <a:pPr marL="0" marR="0" algn="ctr">
                        <a:lnSpc>
                          <a:spcPct val="112000"/>
                        </a:lnSpc>
                        <a:spcBef>
                          <a:spcPts val="200"/>
                        </a:spcBef>
                        <a:spcAft>
                          <a:spcPts val="200"/>
                        </a:spcAft>
                        <a:tabLst>
                          <a:tab pos="1170305"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tabLst>
                          <a:tab pos="1170305"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tabLst>
                          <a:tab pos="1170305"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tabLst>
                          <a:tab pos="1170305"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tabLst>
                          <a:tab pos="1170305"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tabLst>
                          <a:tab pos="1170305"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tabLst>
                          <a:tab pos="1170305"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tabLst>
                          <a:tab pos="1170305"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196138447"/>
                  </a:ext>
                </a:extLst>
              </a:tr>
            </a:tbl>
          </a:graphicData>
        </a:graphic>
      </p:graphicFrame>
      <p:sp>
        <p:nvSpPr>
          <p:cNvPr id="7" name="Rectangle 6">
            <a:extLst>
              <a:ext uri="{FF2B5EF4-FFF2-40B4-BE49-F238E27FC236}">
                <a16:creationId xmlns:a16="http://schemas.microsoft.com/office/drawing/2014/main" xmlns="" id="{7809C282-C5EA-4FBC-8B76-EDF360C50652}"/>
              </a:ext>
            </a:extLst>
          </p:cNvPr>
          <p:cNvSpPr/>
          <p:nvPr/>
        </p:nvSpPr>
        <p:spPr>
          <a:xfrm>
            <a:off x="2697929" y="4632082"/>
            <a:ext cx="3748142" cy="474745"/>
          </a:xfrm>
          <a:prstGeom prst="rect">
            <a:avLst/>
          </a:prstGeom>
        </p:spPr>
        <p:txBody>
          <a:bodyPr wrap="none">
            <a:spAutoFit/>
          </a:bodyPr>
          <a:lstStyle/>
          <a:p>
            <a:pPr algn="ctr">
              <a:lnSpc>
                <a:spcPct val="112000"/>
              </a:lnSpc>
              <a:spcBef>
                <a:spcPts val="200"/>
              </a:spcBef>
              <a:spcAft>
                <a:spcPts val="200"/>
              </a:spcAft>
            </a:pPr>
            <a:r>
              <a:rPr lang="en-US" sz="2400" b="1" dirty="0">
                <a:latin typeface="Times New Roman" panose="02020603050405020304" pitchFamily="18" charset="0"/>
                <a:ea typeface="Calibri" panose="020F0502020204030204" pitchFamily="34" charset="0"/>
              </a:rPr>
              <a:t>Excitation table of flipflops</a:t>
            </a:r>
          </a:p>
        </p:txBody>
      </p:sp>
    </p:spTree>
    <p:extLst>
      <p:ext uri="{BB962C8B-B14F-4D97-AF65-F5344CB8AC3E}">
        <p14:creationId xmlns:p14="http://schemas.microsoft.com/office/powerpoint/2010/main" val="3276124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1B2D3A-C486-47F5-B324-AA90C6534C32}"/>
              </a:ext>
            </a:extLst>
          </p:cNvPr>
          <p:cNvSpPr>
            <a:spLocks noGrp="1"/>
          </p:cNvSpPr>
          <p:nvPr>
            <p:ph type="title"/>
          </p:nvPr>
        </p:nvSpPr>
        <p:spPr>
          <a:xfrm>
            <a:off x="609599" y="304800"/>
            <a:ext cx="6347713" cy="511837"/>
          </a:xfrm>
        </p:spPr>
        <p:txBody>
          <a:bodyPr>
            <a:normAutofit fontScale="90000"/>
          </a:bodyPr>
          <a:lstStyle/>
          <a:p>
            <a:r>
              <a:rPr lang="en-US" sz="2800" dirty="0"/>
              <a:t>Flip flop conversion numerical</a:t>
            </a:r>
          </a:p>
        </p:txBody>
      </p:sp>
      <p:sp>
        <p:nvSpPr>
          <p:cNvPr id="3" name="Content Placeholder 2">
            <a:extLst>
              <a:ext uri="{FF2B5EF4-FFF2-40B4-BE49-F238E27FC236}">
                <a16:creationId xmlns:a16="http://schemas.microsoft.com/office/drawing/2014/main" xmlns="" id="{E81FB480-4BBA-41F3-8E02-F6D18C5C5A75}"/>
              </a:ext>
            </a:extLst>
          </p:cNvPr>
          <p:cNvSpPr>
            <a:spLocks noGrp="1"/>
          </p:cNvSpPr>
          <p:nvPr>
            <p:ph idx="1"/>
          </p:nvPr>
        </p:nvSpPr>
        <p:spPr>
          <a:xfrm>
            <a:off x="609598" y="990600"/>
            <a:ext cx="7924801" cy="5050763"/>
          </a:xfrm>
        </p:spPr>
        <p:txBody>
          <a:bodyPr>
            <a:normAutofit/>
          </a:bodyPr>
          <a:lstStyle/>
          <a:p>
            <a:pPr>
              <a:buFont typeface="Wingdings" panose="05000000000000000000" pitchFamily="2" charset="2"/>
              <a:buChar char="q"/>
            </a:pPr>
            <a:r>
              <a:rPr lang="en-US" sz="2800" b="1" dirty="0">
                <a:solidFill>
                  <a:srgbClr val="0070C0"/>
                </a:solidFill>
              </a:rPr>
              <a:t>Convert SR flipflop to JK flipflop</a:t>
            </a:r>
          </a:p>
          <a:p>
            <a:pPr marL="0" indent="0">
              <a:buNone/>
            </a:pPr>
            <a:r>
              <a:rPr lang="en-US" sz="2800" b="1" dirty="0"/>
              <a:t>Step 1:</a:t>
            </a:r>
            <a:endParaRPr lang="en-US" sz="2800" dirty="0"/>
          </a:p>
          <a:p>
            <a:pPr marL="0" indent="0">
              <a:buNone/>
            </a:pPr>
            <a:r>
              <a:rPr lang="en-US" sz="2800" dirty="0"/>
              <a:t>First we generate the truth table for JK flip–flop i.e., note </a:t>
            </a:r>
            <a:r>
              <a:rPr lang="en-US" sz="2800" dirty="0" err="1"/>
              <a:t>Q</a:t>
            </a:r>
            <a:r>
              <a:rPr lang="en-US" sz="2800" baseline="-25000" dirty="0" err="1"/>
              <a:t>n</a:t>
            </a:r>
            <a:r>
              <a:rPr lang="en-US" sz="2800" dirty="0"/>
              <a:t> </a:t>
            </a:r>
            <a:r>
              <a:rPr lang="en-US" sz="2800" dirty="0">
                <a:sym typeface="Wingdings" panose="05000000000000000000" pitchFamily="2" charset="2"/>
              </a:rPr>
              <a:t></a:t>
            </a:r>
            <a:r>
              <a:rPr lang="en-US" sz="2800" dirty="0"/>
              <a:t> Q</a:t>
            </a:r>
            <a:r>
              <a:rPr lang="en-US" sz="2800" baseline="-25000" dirty="0"/>
              <a:t>n+1</a:t>
            </a:r>
            <a:r>
              <a:rPr lang="en-US" sz="2800" dirty="0"/>
              <a:t> transition for a given combination of JK input.</a:t>
            </a:r>
          </a:p>
          <a:p>
            <a:pPr marL="0" indent="0">
              <a:buNone/>
            </a:pPr>
            <a:r>
              <a:rPr lang="en-US" sz="2800" b="1" dirty="0"/>
              <a:t>Step 2:</a:t>
            </a:r>
            <a:endParaRPr lang="en-US" sz="2800" dirty="0"/>
          </a:p>
          <a:p>
            <a:pPr marL="0" indent="0">
              <a:buNone/>
            </a:pPr>
            <a:r>
              <a:rPr lang="en-US" sz="2800" dirty="0"/>
              <a:t>Next on the same table for </a:t>
            </a:r>
            <a:r>
              <a:rPr lang="en-US" sz="2800" dirty="0" err="1"/>
              <a:t>Q</a:t>
            </a:r>
            <a:r>
              <a:rPr lang="en-US" sz="2800" baseline="-25000" dirty="0" err="1"/>
              <a:t>n</a:t>
            </a:r>
            <a:r>
              <a:rPr lang="en-US" sz="2800" dirty="0"/>
              <a:t> </a:t>
            </a:r>
            <a:r>
              <a:rPr lang="en-US" sz="2800" dirty="0">
                <a:sym typeface="Wingdings" panose="05000000000000000000" pitchFamily="2" charset="2"/>
              </a:rPr>
              <a:t></a:t>
            </a:r>
            <a:r>
              <a:rPr lang="en-US" sz="2800" dirty="0"/>
              <a:t> Q</a:t>
            </a:r>
            <a:r>
              <a:rPr lang="en-US" sz="2800" baseline="-25000" dirty="0"/>
              <a:t>n+1</a:t>
            </a:r>
            <a:r>
              <a:rPr lang="en-US" sz="2800" dirty="0"/>
              <a:t> transition identify the excitation table for SR flip–flop such tables are known as synthesis table.</a:t>
            </a:r>
          </a:p>
          <a:p>
            <a:pPr marL="0" indent="0">
              <a:buNone/>
            </a:pPr>
            <a:endParaRPr lang="en-US" sz="2800" dirty="0"/>
          </a:p>
        </p:txBody>
      </p:sp>
    </p:spTree>
    <p:extLst>
      <p:ext uri="{BB962C8B-B14F-4D97-AF65-F5344CB8AC3E}">
        <p14:creationId xmlns:p14="http://schemas.microsoft.com/office/powerpoint/2010/main" val="3286441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5F2700C1-0D86-497A-B4FB-337E06DC5B87}"/>
              </a:ext>
            </a:extLst>
          </p:cNvPr>
          <p:cNvGraphicFramePr>
            <a:graphicFrameLocks noGrp="1"/>
          </p:cNvGraphicFramePr>
          <p:nvPr>
            <p:ph idx="4294967295"/>
            <p:extLst>
              <p:ext uri="{D42A27DB-BD31-4B8C-83A1-F6EECF244321}">
                <p14:modId xmlns:p14="http://schemas.microsoft.com/office/powerpoint/2010/main" val="1416562378"/>
              </p:ext>
            </p:extLst>
          </p:nvPr>
        </p:nvGraphicFramePr>
        <p:xfrm>
          <a:off x="0" y="533400"/>
          <a:ext cx="5576888" cy="3436938"/>
        </p:xfrm>
        <a:graphic>
          <a:graphicData uri="http://schemas.openxmlformats.org/drawingml/2006/table">
            <a:tbl>
              <a:tblPr/>
              <a:tblGrid>
                <a:gridCol w="702913">
                  <a:extLst>
                    <a:ext uri="{9D8B030D-6E8A-4147-A177-3AD203B41FA5}">
                      <a16:colId xmlns:a16="http://schemas.microsoft.com/office/drawing/2014/main" xmlns="" val="297729600"/>
                    </a:ext>
                  </a:extLst>
                </a:gridCol>
                <a:gridCol w="981847">
                  <a:extLst>
                    <a:ext uri="{9D8B030D-6E8A-4147-A177-3AD203B41FA5}">
                      <a16:colId xmlns:a16="http://schemas.microsoft.com/office/drawing/2014/main" xmlns="" val="2328037543"/>
                    </a:ext>
                  </a:extLst>
                </a:gridCol>
                <a:gridCol w="981847">
                  <a:extLst>
                    <a:ext uri="{9D8B030D-6E8A-4147-A177-3AD203B41FA5}">
                      <a16:colId xmlns:a16="http://schemas.microsoft.com/office/drawing/2014/main" xmlns="" val="3061160134"/>
                    </a:ext>
                  </a:extLst>
                </a:gridCol>
                <a:gridCol w="1122430">
                  <a:extLst>
                    <a:ext uri="{9D8B030D-6E8A-4147-A177-3AD203B41FA5}">
                      <a16:colId xmlns:a16="http://schemas.microsoft.com/office/drawing/2014/main" xmlns="" val="3204759092"/>
                    </a:ext>
                  </a:extLst>
                </a:gridCol>
                <a:gridCol w="841265">
                  <a:extLst>
                    <a:ext uri="{9D8B030D-6E8A-4147-A177-3AD203B41FA5}">
                      <a16:colId xmlns:a16="http://schemas.microsoft.com/office/drawing/2014/main" xmlns="" val="1104125983"/>
                    </a:ext>
                  </a:extLst>
                </a:gridCol>
                <a:gridCol w="946143">
                  <a:extLst>
                    <a:ext uri="{9D8B030D-6E8A-4147-A177-3AD203B41FA5}">
                      <a16:colId xmlns:a16="http://schemas.microsoft.com/office/drawing/2014/main" xmlns="" val="3832732200"/>
                    </a:ext>
                  </a:extLst>
                </a:gridCol>
              </a:tblGrid>
              <a:tr h="0">
                <a:tc>
                  <a:txBody>
                    <a:bodyPr/>
                    <a:lstStyle/>
                    <a:p>
                      <a:pPr marL="0" marR="0" algn="ctr">
                        <a:lnSpc>
                          <a:spcPct val="112000"/>
                        </a:lnSpc>
                        <a:spcBef>
                          <a:spcPts val="200"/>
                        </a:spcBef>
                        <a:spcAft>
                          <a:spcPts val="200"/>
                        </a:spcAf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J</a:t>
                      </a:r>
                      <a:r>
                        <a:rPr lang="en-US" sz="2400" b="1" baseline="-25000">
                          <a:effectLst/>
                          <a:latin typeface="Times New Roman" panose="02020603050405020304" pitchFamily="18" charset="0"/>
                          <a:ea typeface="Calibri" panose="020F0502020204030204" pitchFamily="34" charset="0"/>
                          <a:cs typeface="Times New Roman" panose="02020603050405020304" pitchFamily="18" charset="0"/>
                        </a:rPr>
                        <a:t>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lnSpc>
                          <a:spcPct val="112000"/>
                        </a:lnSpc>
                        <a:spcBef>
                          <a:spcPts val="200"/>
                        </a:spcBef>
                        <a:spcAft>
                          <a:spcPts val="200"/>
                        </a:spcAf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K</a:t>
                      </a:r>
                      <a:r>
                        <a:rPr lang="en-US" sz="2400" b="1" baseline="-25000">
                          <a:effectLst/>
                          <a:latin typeface="Times New Roman" panose="02020603050405020304" pitchFamily="18" charset="0"/>
                          <a:ea typeface="Calibri" panose="020F0502020204030204" pitchFamily="34" charset="0"/>
                          <a:cs typeface="Times New Roman" panose="02020603050405020304" pitchFamily="18" charset="0"/>
                        </a:rPr>
                        <a:t>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lnSpc>
                          <a:spcPct val="112000"/>
                        </a:lnSpc>
                        <a:spcBef>
                          <a:spcPts val="200"/>
                        </a:spcBef>
                        <a:spcAft>
                          <a:spcPts val="200"/>
                        </a:spcAf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1" baseline="-25000">
                          <a:effectLst/>
                          <a:latin typeface="Times New Roman" panose="02020603050405020304" pitchFamily="18" charset="0"/>
                          <a:ea typeface="Calibri" panose="020F0502020204030204" pitchFamily="34" charset="0"/>
                          <a:cs typeface="Times New Roman" panose="02020603050405020304" pitchFamily="18" charset="0"/>
                        </a:rPr>
                        <a:t>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lnSpc>
                          <a:spcPct val="112000"/>
                        </a:lnSpc>
                        <a:spcBef>
                          <a:spcPts val="200"/>
                        </a:spcBef>
                        <a:spcAft>
                          <a:spcPts val="200"/>
                        </a:spcAf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1" baseline="-25000">
                          <a:effectLst/>
                          <a:latin typeface="Times New Roman" panose="02020603050405020304" pitchFamily="18" charset="0"/>
                          <a:ea typeface="Calibri" panose="020F0502020204030204" pitchFamily="34" charset="0"/>
                          <a:cs typeface="Times New Roman" panose="02020603050405020304" pitchFamily="18" charset="0"/>
                        </a:rPr>
                        <a:t>n+1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lnSpc>
                          <a:spcPct val="112000"/>
                        </a:lnSpc>
                        <a:spcBef>
                          <a:spcPts val="200"/>
                        </a:spcBef>
                        <a:spcAft>
                          <a:spcPts val="200"/>
                        </a:spcAf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1" baseline="-25000">
                          <a:effectLst/>
                          <a:latin typeface="Times New Roman" panose="02020603050405020304" pitchFamily="18" charset="0"/>
                          <a:ea typeface="Calibri" panose="020F0502020204030204" pitchFamily="34" charset="0"/>
                          <a:cs typeface="Times New Roman" panose="02020603050405020304" pitchFamily="18" charset="0"/>
                        </a:rPr>
                        <a:t>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lnSpc>
                          <a:spcPct val="112000"/>
                        </a:lnSpc>
                        <a:spcBef>
                          <a:spcPts val="200"/>
                        </a:spcBef>
                        <a:spcAft>
                          <a:spcPts val="200"/>
                        </a:spcAf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R</a:t>
                      </a:r>
                      <a:r>
                        <a:rPr lang="en-US" sz="2400" b="1" baseline="-25000">
                          <a:effectLst/>
                          <a:latin typeface="Times New Roman" panose="02020603050405020304" pitchFamily="18" charset="0"/>
                          <a:ea typeface="Calibri" panose="020F0502020204030204" pitchFamily="34" charset="0"/>
                          <a:cs typeface="Times New Roman" panose="02020603050405020304" pitchFamily="18" charset="0"/>
                        </a:rPr>
                        <a:t>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extLst>
                  <a:ext uri="{0D108BD9-81ED-4DB2-BD59-A6C34878D82A}">
                    <a16:rowId xmlns:a16="http://schemas.microsoft.com/office/drawing/2014/main" xmlns="" val="2154265944"/>
                  </a:ext>
                </a:extLst>
              </a:tr>
              <a:tr h="0">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217073162"/>
                  </a:ext>
                </a:extLst>
              </a:tr>
              <a:tr h="0">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578281478"/>
                  </a:ext>
                </a:extLst>
              </a:tr>
              <a:tr h="0">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260343017"/>
                  </a:ext>
                </a:extLst>
              </a:tr>
              <a:tr h="0">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86661302"/>
                  </a:ext>
                </a:extLst>
              </a:tr>
              <a:tr h="0">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392739819"/>
                  </a:ext>
                </a:extLst>
              </a:tr>
              <a:tr h="0">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759371537"/>
                  </a:ext>
                </a:extLst>
              </a:tr>
              <a:tr h="0">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172169244"/>
                  </a:ext>
                </a:extLst>
              </a:tr>
              <a:tr h="0">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27460286"/>
                  </a:ext>
                </a:extLst>
              </a:tr>
            </a:tbl>
          </a:graphicData>
        </a:graphic>
      </p:graphicFrame>
      <p:sp>
        <p:nvSpPr>
          <p:cNvPr id="7" name="TextBox 6">
            <a:extLst>
              <a:ext uri="{FF2B5EF4-FFF2-40B4-BE49-F238E27FC236}">
                <a16:creationId xmlns:a16="http://schemas.microsoft.com/office/drawing/2014/main" xmlns="" id="{BCBFFAFE-6B72-453A-A5F4-674D84CB7A78}"/>
              </a:ext>
            </a:extLst>
          </p:cNvPr>
          <p:cNvSpPr txBox="1"/>
          <p:nvPr/>
        </p:nvSpPr>
        <p:spPr>
          <a:xfrm>
            <a:off x="1295400" y="4191000"/>
            <a:ext cx="2133600" cy="369332"/>
          </a:xfrm>
          <a:prstGeom prst="rect">
            <a:avLst/>
          </a:prstGeom>
          <a:noFill/>
        </p:spPr>
        <p:txBody>
          <a:bodyPr wrap="square" rtlCol="0">
            <a:spAutoFit/>
          </a:bodyPr>
          <a:lstStyle/>
          <a:p>
            <a:r>
              <a:rPr lang="en-US" dirty="0"/>
              <a:t>Using K-Map,</a:t>
            </a:r>
          </a:p>
        </p:txBody>
      </p:sp>
      <p:pic>
        <p:nvPicPr>
          <p:cNvPr id="9" name="Picture 8">
            <a:extLst>
              <a:ext uri="{FF2B5EF4-FFF2-40B4-BE49-F238E27FC236}">
                <a16:creationId xmlns:a16="http://schemas.microsoft.com/office/drawing/2014/main" xmlns="" id="{B5F24F4D-95DA-46EA-8931-18396CF3D820}"/>
              </a:ext>
            </a:extLst>
          </p:cNvPr>
          <p:cNvPicPr>
            <a:picLocks noChangeAspect="1"/>
          </p:cNvPicPr>
          <p:nvPr/>
        </p:nvPicPr>
        <p:blipFill>
          <a:blip r:embed="rId2"/>
          <a:stretch>
            <a:fillRect/>
          </a:stretch>
        </p:blipFill>
        <p:spPr>
          <a:xfrm>
            <a:off x="762000" y="5172082"/>
            <a:ext cx="12768425" cy="381310"/>
          </a:xfrm>
          <a:prstGeom prst="rect">
            <a:avLst/>
          </a:prstGeom>
        </p:spPr>
      </p:pic>
      <p:grpSp>
        <p:nvGrpSpPr>
          <p:cNvPr id="10" name="Group 3">
            <a:extLst>
              <a:ext uri="{FF2B5EF4-FFF2-40B4-BE49-F238E27FC236}">
                <a16:creationId xmlns:a16="http://schemas.microsoft.com/office/drawing/2014/main" xmlns="" id="{14FFB49E-1908-48EA-AB2D-A0C3B758DF1C}"/>
              </a:ext>
            </a:extLst>
          </p:cNvPr>
          <p:cNvGrpSpPr>
            <a:grpSpLocks noChangeAspect="1"/>
          </p:cNvGrpSpPr>
          <p:nvPr/>
        </p:nvGrpSpPr>
        <p:grpSpPr bwMode="auto">
          <a:xfrm>
            <a:off x="762000" y="4494216"/>
            <a:ext cx="7086600" cy="604838"/>
            <a:chOff x="480" y="2831"/>
            <a:chExt cx="4464" cy="381"/>
          </a:xfrm>
        </p:grpSpPr>
        <p:sp>
          <p:nvSpPr>
            <p:cNvPr id="11" name="AutoShape 2">
              <a:extLst>
                <a:ext uri="{FF2B5EF4-FFF2-40B4-BE49-F238E27FC236}">
                  <a16:creationId xmlns:a16="http://schemas.microsoft.com/office/drawing/2014/main" xmlns="" id="{89DBD488-29C1-4882-8D28-4557A6EBF05B}"/>
                </a:ext>
              </a:extLst>
            </p:cNvPr>
            <p:cNvSpPr>
              <a:spLocks noChangeAspect="1" noChangeArrowheads="1" noTextEdit="1"/>
            </p:cNvSpPr>
            <p:nvPr/>
          </p:nvSpPr>
          <p:spPr bwMode="auto">
            <a:xfrm>
              <a:off x="480" y="2831"/>
              <a:ext cx="4464"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4">
              <a:extLst>
                <a:ext uri="{FF2B5EF4-FFF2-40B4-BE49-F238E27FC236}">
                  <a16:creationId xmlns:a16="http://schemas.microsoft.com/office/drawing/2014/main" xmlns="" id="{08FEFF00-7FFF-4BD5-8CA9-AA408DB9BABE}"/>
                </a:ext>
              </a:extLst>
            </p:cNvPr>
            <p:cNvSpPr>
              <a:spLocks noChangeArrowheads="1"/>
            </p:cNvSpPr>
            <p:nvPr/>
          </p:nvSpPr>
          <p:spPr bwMode="auto">
            <a:xfrm>
              <a:off x="480" y="3005"/>
              <a:ext cx="141"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Times New Roman" panose="020206030504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5">
              <a:extLst>
                <a:ext uri="{FF2B5EF4-FFF2-40B4-BE49-F238E27FC236}">
                  <a16:creationId xmlns:a16="http://schemas.microsoft.com/office/drawing/2014/main" xmlns="" id="{7CAE7F59-6B2F-4DDE-B604-CB2B1C90E67E}"/>
                </a:ext>
              </a:extLst>
            </p:cNvPr>
            <p:cNvSpPr>
              <a:spLocks noChangeArrowheads="1"/>
            </p:cNvSpPr>
            <p:nvPr/>
          </p:nvSpPr>
          <p:spPr bwMode="auto">
            <a:xfrm>
              <a:off x="559" y="3065"/>
              <a:ext cx="8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6">
              <a:extLst>
                <a:ext uri="{FF2B5EF4-FFF2-40B4-BE49-F238E27FC236}">
                  <a16:creationId xmlns:a16="http://schemas.microsoft.com/office/drawing/2014/main" xmlns="" id="{5029B1D6-8E95-40F7-BBC8-00D74D263A9F}"/>
                </a:ext>
              </a:extLst>
            </p:cNvPr>
            <p:cNvSpPr>
              <a:spLocks noChangeArrowheads="1"/>
            </p:cNvSpPr>
            <p:nvPr/>
          </p:nvSpPr>
          <p:spPr bwMode="auto">
            <a:xfrm>
              <a:off x="606" y="3005"/>
              <a:ext cx="95"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7">
              <a:extLst>
                <a:ext uri="{FF2B5EF4-FFF2-40B4-BE49-F238E27FC236}">
                  <a16:creationId xmlns:a16="http://schemas.microsoft.com/office/drawing/2014/main" xmlns="" id="{15DDBDD4-A6A6-4E60-ABCB-6D33365D5047}"/>
                </a:ext>
              </a:extLst>
            </p:cNvPr>
            <p:cNvSpPr>
              <a:spLocks noChangeArrowheads="1"/>
            </p:cNvSpPr>
            <p:nvPr/>
          </p:nvSpPr>
          <p:spPr bwMode="auto">
            <a:xfrm>
              <a:off x="642" y="3005"/>
              <a:ext cx="23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Times New Roman" panose="02020603050405020304" pitchFamily="18" charset="0"/>
                </a:rPr>
                <a:t>= J</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8">
              <a:extLst>
                <a:ext uri="{FF2B5EF4-FFF2-40B4-BE49-F238E27FC236}">
                  <a16:creationId xmlns:a16="http://schemas.microsoft.com/office/drawing/2014/main" xmlns="" id="{8FCF4A01-0556-4355-8950-4DB27603640F}"/>
                </a:ext>
              </a:extLst>
            </p:cNvPr>
            <p:cNvSpPr>
              <a:spLocks noChangeArrowheads="1"/>
            </p:cNvSpPr>
            <p:nvPr/>
          </p:nvSpPr>
          <p:spPr bwMode="auto">
            <a:xfrm>
              <a:off x="816" y="3065"/>
              <a:ext cx="8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9">
              <a:extLst>
                <a:ext uri="{FF2B5EF4-FFF2-40B4-BE49-F238E27FC236}">
                  <a16:creationId xmlns:a16="http://schemas.microsoft.com/office/drawing/2014/main" xmlns="" id="{F51D5A9E-5525-4367-BAAE-285021E67C1A}"/>
                </a:ext>
              </a:extLst>
            </p:cNvPr>
            <p:cNvSpPr>
              <a:spLocks noChangeArrowheads="1"/>
            </p:cNvSpPr>
            <p:nvPr/>
          </p:nvSpPr>
          <p:spPr bwMode="auto">
            <a:xfrm>
              <a:off x="862" y="3005"/>
              <a:ext cx="133"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10">
              <a:extLst>
                <a:ext uri="{FF2B5EF4-FFF2-40B4-BE49-F238E27FC236}">
                  <a16:creationId xmlns:a16="http://schemas.microsoft.com/office/drawing/2014/main" xmlns="" id="{F7196859-A8A5-416B-AFB9-2601DFE96B43}"/>
                </a:ext>
              </a:extLst>
            </p:cNvPr>
            <p:cNvSpPr>
              <a:spLocks noChangeArrowheads="1"/>
            </p:cNvSpPr>
            <p:nvPr/>
          </p:nvSpPr>
          <p:spPr bwMode="auto">
            <a:xfrm>
              <a:off x="945" y="3005"/>
              <a:ext cx="165"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Times New Roman" panose="02020603050405020304" pitchFamily="18" charset="0"/>
                </a:rPr>
                <a:t>Q</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11">
              <a:extLst>
                <a:ext uri="{FF2B5EF4-FFF2-40B4-BE49-F238E27FC236}">
                  <a16:creationId xmlns:a16="http://schemas.microsoft.com/office/drawing/2014/main" xmlns="" id="{67D78775-A1A8-434D-9191-62C87FC66559}"/>
                </a:ext>
              </a:extLst>
            </p:cNvPr>
            <p:cNvSpPr>
              <a:spLocks noChangeArrowheads="1"/>
            </p:cNvSpPr>
            <p:nvPr/>
          </p:nvSpPr>
          <p:spPr bwMode="auto">
            <a:xfrm>
              <a:off x="933" y="2885"/>
              <a:ext cx="20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Symbol" panose="05050102010706020507" pitchFamily="18" charset="2"/>
                </a:rPr>
                <a:t>¾</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12">
              <a:extLst>
                <a:ext uri="{FF2B5EF4-FFF2-40B4-BE49-F238E27FC236}">
                  <a16:creationId xmlns:a16="http://schemas.microsoft.com/office/drawing/2014/main" xmlns="" id="{BF575165-E293-4401-9FEF-E9F3E764F4F1}"/>
                </a:ext>
              </a:extLst>
            </p:cNvPr>
            <p:cNvSpPr>
              <a:spLocks noChangeArrowheads="1"/>
            </p:cNvSpPr>
            <p:nvPr/>
          </p:nvSpPr>
          <p:spPr bwMode="auto">
            <a:xfrm>
              <a:off x="1062" y="3005"/>
              <a:ext cx="95"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13">
              <a:extLst>
                <a:ext uri="{FF2B5EF4-FFF2-40B4-BE49-F238E27FC236}">
                  <a16:creationId xmlns:a16="http://schemas.microsoft.com/office/drawing/2014/main" xmlns="" id="{CB7C23F9-FA9E-47FA-B6B4-AE9443E4BEEF}"/>
                </a:ext>
              </a:extLst>
            </p:cNvPr>
            <p:cNvSpPr>
              <a:spLocks noChangeArrowheads="1"/>
            </p:cNvSpPr>
            <p:nvPr/>
          </p:nvSpPr>
          <p:spPr bwMode="auto">
            <a:xfrm>
              <a:off x="1098" y="3065"/>
              <a:ext cx="8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4">
              <a:extLst>
                <a:ext uri="{FF2B5EF4-FFF2-40B4-BE49-F238E27FC236}">
                  <a16:creationId xmlns:a16="http://schemas.microsoft.com/office/drawing/2014/main" xmlns="" id="{31D8B217-E06E-4370-856F-1FBA8ABD655B}"/>
                </a:ext>
              </a:extLst>
            </p:cNvPr>
            <p:cNvSpPr>
              <a:spLocks noChangeArrowheads="1"/>
            </p:cNvSpPr>
            <p:nvPr/>
          </p:nvSpPr>
          <p:spPr bwMode="auto">
            <a:xfrm>
              <a:off x="1145" y="3065"/>
              <a:ext cx="6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15">
              <a:extLst>
                <a:ext uri="{FF2B5EF4-FFF2-40B4-BE49-F238E27FC236}">
                  <a16:creationId xmlns:a16="http://schemas.microsoft.com/office/drawing/2014/main" xmlns="" id="{FF02473B-4F51-4A78-B77D-C4040CBF110B}"/>
                </a:ext>
              </a:extLst>
            </p:cNvPr>
            <p:cNvSpPr>
              <a:spLocks noChangeArrowheads="1"/>
            </p:cNvSpPr>
            <p:nvPr/>
          </p:nvSpPr>
          <p:spPr bwMode="auto">
            <a:xfrm>
              <a:off x="1513" y="3005"/>
              <a:ext cx="95"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673802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0D73E9A-1FCA-4091-99FA-FC9DCA9FB3CD}"/>
              </a:ext>
            </a:extLst>
          </p:cNvPr>
          <p:cNvSpPr>
            <a:spLocks noGrp="1"/>
          </p:cNvSpPr>
          <p:nvPr>
            <p:ph idx="4294967295"/>
          </p:nvPr>
        </p:nvSpPr>
        <p:spPr>
          <a:xfrm>
            <a:off x="0" y="2160588"/>
            <a:ext cx="7772400" cy="3881437"/>
          </a:xfrm>
        </p:spPr>
        <p:txBody>
          <a:bodyPr/>
          <a:lstStyle/>
          <a:p>
            <a:endParaRPr lang="en-US" b="1" dirty="0">
              <a:latin typeface="Times New Roman" panose="02020603050405020304" pitchFamily="18" charset="0"/>
              <a:ea typeface="Calibri" panose="020F0502020204030204" pitchFamily="34" charset="0"/>
            </a:endParaRPr>
          </a:p>
          <a:p>
            <a:endParaRPr lang="en-US" b="1" dirty="0">
              <a:latin typeface="Times New Roman" panose="02020603050405020304" pitchFamily="18" charset="0"/>
              <a:ea typeface="Calibri" panose="020F0502020204030204" pitchFamily="34" charset="0"/>
            </a:endParaRPr>
          </a:p>
          <a:p>
            <a:endParaRPr lang="en-US" b="1" dirty="0">
              <a:latin typeface="Times New Roman" panose="02020603050405020304" pitchFamily="18" charset="0"/>
              <a:ea typeface="Calibri" panose="020F0502020204030204" pitchFamily="34" charset="0"/>
            </a:endParaRPr>
          </a:p>
          <a:p>
            <a:endParaRPr lang="en-US" b="1" dirty="0">
              <a:latin typeface="Times New Roman" panose="02020603050405020304" pitchFamily="18" charset="0"/>
              <a:ea typeface="Calibri" panose="020F0502020204030204" pitchFamily="34" charset="0"/>
            </a:endParaRPr>
          </a:p>
          <a:p>
            <a:endParaRPr lang="en-US" b="1" dirty="0">
              <a:latin typeface="Times New Roman" panose="02020603050405020304" pitchFamily="18" charset="0"/>
              <a:ea typeface="Calibri" panose="020F0502020204030204" pitchFamily="34" charset="0"/>
            </a:endParaRPr>
          </a:p>
          <a:p>
            <a:endParaRPr lang="en-US" b="1" dirty="0">
              <a:latin typeface="Times New Roman" panose="02020603050405020304" pitchFamily="18" charset="0"/>
              <a:ea typeface="Calibri" panose="020F0502020204030204" pitchFamily="34" charset="0"/>
            </a:endParaRPr>
          </a:p>
          <a:p>
            <a:pPr marL="914400" lvl="2" indent="0">
              <a:buNone/>
            </a:pPr>
            <a:r>
              <a:rPr lang="en-US" b="1" dirty="0">
                <a:latin typeface="Times New Roman" panose="02020603050405020304" pitchFamily="18" charset="0"/>
                <a:ea typeface="Calibri" panose="020F0502020204030204" pitchFamily="34" charset="0"/>
              </a:rPr>
              <a:t>             </a:t>
            </a:r>
            <a:r>
              <a:rPr lang="en-US" sz="2000" b="1" dirty="0">
                <a:latin typeface="Times New Roman" panose="02020603050405020304" pitchFamily="18" charset="0"/>
                <a:ea typeface="Calibri" panose="020F0502020204030204" pitchFamily="34" charset="0"/>
              </a:rPr>
              <a:t>Fig.: JK flipflop using SR flipflop</a:t>
            </a:r>
          </a:p>
          <a:p>
            <a:r>
              <a:rPr lang="en-US" sz="2000" dirty="0"/>
              <a:t> </a:t>
            </a:r>
          </a:p>
        </p:txBody>
      </p:sp>
      <p:pic>
        <p:nvPicPr>
          <p:cNvPr id="14338" name="Picture 322">
            <a:extLst>
              <a:ext uri="{FF2B5EF4-FFF2-40B4-BE49-F238E27FC236}">
                <a16:creationId xmlns:a16="http://schemas.microsoft.com/office/drawing/2014/main" xmlns="" id="{FF28781B-A9A4-425C-A475-B93A59E558A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b="35303"/>
          <a:stretch>
            <a:fillRect/>
          </a:stretch>
        </p:blipFill>
        <p:spPr bwMode="auto">
          <a:xfrm>
            <a:off x="1497454" y="2656114"/>
            <a:ext cx="4979545" cy="1763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5402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66D4C2-2894-4DB7-8251-9C1172492240}"/>
              </a:ext>
            </a:extLst>
          </p:cNvPr>
          <p:cNvSpPr>
            <a:spLocks noGrp="1"/>
          </p:cNvSpPr>
          <p:nvPr>
            <p:ph type="title"/>
          </p:nvPr>
        </p:nvSpPr>
        <p:spPr>
          <a:xfrm>
            <a:off x="609599" y="304800"/>
            <a:ext cx="6347713" cy="838200"/>
          </a:xfrm>
        </p:spPr>
        <p:txBody>
          <a:bodyPr>
            <a:normAutofit fontScale="90000"/>
          </a:bodyPr>
          <a:lstStyle/>
          <a:p>
            <a:r>
              <a:rPr lang="en-US" b="1" dirty="0"/>
              <a:t>Master Slave Flipflop</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51BEAC4E-1013-4D4E-B503-6DD6445D3B99}"/>
              </a:ext>
            </a:extLst>
          </p:cNvPr>
          <p:cNvSpPr>
            <a:spLocks noGrp="1"/>
          </p:cNvSpPr>
          <p:nvPr>
            <p:ph idx="1"/>
          </p:nvPr>
        </p:nvSpPr>
        <p:spPr>
          <a:xfrm>
            <a:off x="228600" y="1143000"/>
            <a:ext cx="7696200" cy="4898363"/>
          </a:xfrm>
        </p:spPr>
        <p:txBody>
          <a:bodyPr>
            <a:normAutofit lnSpcReduction="10000"/>
          </a:bodyPr>
          <a:lstStyle/>
          <a:p>
            <a:pPr marL="0" indent="0">
              <a:buNone/>
            </a:pPr>
            <a:r>
              <a:rPr lang="en-US" sz="2000" b="1" dirty="0"/>
              <a:t>Race Around Condition</a:t>
            </a:r>
            <a:endParaRPr lang="en-US" sz="2000" dirty="0"/>
          </a:p>
          <a:p>
            <a:pPr marL="0" indent="0">
              <a:buNone/>
            </a:pPr>
            <a:r>
              <a:rPr lang="en-US" sz="2000" dirty="0"/>
              <a:t>	In JK flipflop, if the duration of clock pulse is greater than delay between input and output, the output may come back as the input to the flipflop and may result indeterminate outputs within the same clock pulse (instead of a single state output). </a:t>
            </a:r>
          </a:p>
          <a:p>
            <a:pPr marL="0" indent="0">
              <a:buNone/>
            </a:pPr>
            <a:r>
              <a:rPr lang="en-US" sz="2000" dirty="0"/>
              <a:t>This problem is known as “race around condition” in JK flip flop.</a:t>
            </a:r>
          </a:p>
          <a:p>
            <a:pPr marL="0" indent="0">
              <a:buNone/>
            </a:pPr>
            <a:endParaRPr lang="en-US" sz="2000" dirty="0"/>
          </a:p>
          <a:p>
            <a:pPr marL="0" indent="0">
              <a:buNone/>
            </a:pPr>
            <a:r>
              <a:rPr lang="en-US" sz="2000" b="1" u="sng" dirty="0"/>
              <a:t>Master slave flipflop </a:t>
            </a:r>
            <a:r>
              <a:rPr lang="en-US" sz="2000" dirty="0"/>
              <a:t>is required to remove the race around condition.</a:t>
            </a:r>
          </a:p>
          <a:p>
            <a:pPr marL="0" indent="0">
              <a:buNone/>
            </a:pPr>
            <a:r>
              <a:rPr lang="en-US" sz="2000" dirty="0"/>
              <a:t> It consists of two flipflops; one serve as </a:t>
            </a:r>
            <a:r>
              <a:rPr lang="en-US" sz="2000" b="1" dirty="0"/>
              <a:t>master</a:t>
            </a:r>
            <a:r>
              <a:rPr lang="en-US" sz="2000" dirty="0"/>
              <a:t> and another as </a:t>
            </a:r>
            <a:r>
              <a:rPr lang="en-US" sz="2000" b="1" dirty="0"/>
              <a:t>slave.</a:t>
            </a:r>
            <a:r>
              <a:rPr lang="en-US" sz="2000" dirty="0"/>
              <a:t> </a:t>
            </a:r>
            <a:r>
              <a:rPr lang="en-US" sz="2000" b="1" dirty="0"/>
              <a:t>Master</a:t>
            </a:r>
            <a:r>
              <a:rPr lang="en-US" sz="2000" dirty="0"/>
              <a:t> is </a:t>
            </a:r>
            <a:r>
              <a:rPr lang="en-US" sz="2000" b="1" dirty="0"/>
              <a:t>positive edge </a:t>
            </a:r>
            <a:r>
              <a:rPr lang="en-US" sz="2000" dirty="0"/>
              <a:t>triggered and </a:t>
            </a:r>
            <a:r>
              <a:rPr lang="en-US" sz="2000" b="1" dirty="0"/>
              <a:t>slave</a:t>
            </a:r>
            <a:r>
              <a:rPr lang="en-US" sz="2000" dirty="0"/>
              <a:t> is </a:t>
            </a:r>
            <a:r>
              <a:rPr lang="en-US" sz="2000" b="1" dirty="0"/>
              <a:t>negative edge </a:t>
            </a:r>
            <a:r>
              <a:rPr lang="en-US" sz="2000" dirty="0"/>
              <a:t>triggered.</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033669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8BA657-9C34-4316-9D35-C63470474203}"/>
              </a:ext>
            </a:extLst>
          </p:cNvPr>
          <p:cNvSpPr>
            <a:spLocks noGrp="1"/>
          </p:cNvSpPr>
          <p:nvPr>
            <p:ph type="title"/>
          </p:nvPr>
        </p:nvSpPr>
        <p:spPr>
          <a:xfrm>
            <a:off x="609599" y="228600"/>
            <a:ext cx="6347713" cy="838200"/>
          </a:xfrm>
        </p:spPr>
        <p:txBody>
          <a:bodyPr/>
          <a:lstStyle/>
          <a:p>
            <a:r>
              <a:rPr lang="en-US" dirty="0"/>
              <a:t>Master Slave Flip flop</a:t>
            </a:r>
          </a:p>
        </p:txBody>
      </p:sp>
      <p:sp>
        <p:nvSpPr>
          <p:cNvPr id="3" name="Content Placeholder 2">
            <a:extLst>
              <a:ext uri="{FF2B5EF4-FFF2-40B4-BE49-F238E27FC236}">
                <a16:creationId xmlns:a16="http://schemas.microsoft.com/office/drawing/2014/main" xmlns="" id="{EC612943-4495-4609-94D8-EB1370892E73}"/>
              </a:ext>
            </a:extLst>
          </p:cNvPr>
          <p:cNvSpPr>
            <a:spLocks noGrp="1"/>
          </p:cNvSpPr>
          <p:nvPr>
            <p:ph idx="1"/>
          </p:nvPr>
        </p:nvSpPr>
        <p:spPr>
          <a:xfrm>
            <a:off x="609598" y="1143000"/>
            <a:ext cx="7467601" cy="4898363"/>
          </a:xfrm>
        </p:spPr>
        <p:txBody>
          <a:bodyPr/>
          <a:lstStyle/>
          <a:p>
            <a:endParaRPr lang="en-US" b="1" i="1" dirty="0"/>
          </a:p>
          <a:p>
            <a:endParaRPr lang="en-US" b="1" i="1" dirty="0"/>
          </a:p>
          <a:p>
            <a:endParaRPr lang="en-US" b="1" i="1" dirty="0"/>
          </a:p>
          <a:p>
            <a:endParaRPr lang="en-US" b="1" i="1" dirty="0"/>
          </a:p>
          <a:p>
            <a:endParaRPr lang="en-US" b="1" i="1" dirty="0"/>
          </a:p>
          <a:p>
            <a:pPr marL="0" indent="0">
              <a:buNone/>
            </a:pPr>
            <a:r>
              <a:rPr lang="en-US" b="1" i="1" dirty="0"/>
              <a:t>	</a:t>
            </a:r>
            <a:r>
              <a:rPr lang="en-US" b="1" dirty="0"/>
              <a:t>Fig: Logic diagram of master slave JK flipflop</a:t>
            </a:r>
          </a:p>
          <a:p>
            <a:pPr marL="0" indent="0">
              <a:buNone/>
            </a:pPr>
            <a:r>
              <a:rPr lang="en-US" b="1" dirty="0"/>
              <a:t>Operation:</a:t>
            </a:r>
          </a:p>
          <a:p>
            <a:pPr marL="0" indent="0">
              <a:buNone/>
            </a:pPr>
            <a:r>
              <a:rPr lang="en-US" b="1" dirty="0"/>
              <a:t>When CP=1, the slave is isolated and Master is enabled.</a:t>
            </a:r>
          </a:p>
          <a:p>
            <a:pPr marL="0" indent="0">
              <a:buNone/>
            </a:pPr>
            <a:r>
              <a:rPr lang="en-US" b="1" dirty="0"/>
              <a:t>When CP=1, the information is passed from the Master Flipflop to the Slave and Output is obtained.</a:t>
            </a:r>
          </a:p>
          <a:p>
            <a:pPr marL="0" indent="0">
              <a:buNone/>
            </a:pPr>
            <a:endParaRPr lang="en-US" b="1" dirty="0"/>
          </a:p>
          <a:p>
            <a:endParaRPr lang="en-US" dirty="0"/>
          </a:p>
        </p:txBody>
      </p:sp>
      <p:pic>
        <p:nvPicPr>
          <p:cNvPr id="19458" name="Picture 318">
            <a:extLst>
              <a:ext uri="{FF2B5EF4-FFF2-40B4-BE49-F238E27FC236}">
                <a16:creationId xmlns:a16="http://schemas.microsoft.com/office/drawing/2014/main" xmlns="" id="{0795542F-CA50-4D98-8BD5-25C5C39C4D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t="17114"/>
          <a:stretch>
            <a:fillRect/>
          </a:stretch>
        </p:blipFill>
        <p:spPr bwMode="auto">
          <a:xfrm>
            <a:off x="609599" y="1066800"/>
            <a:ext cx="6347713"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3451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B4D769-93A9-458F-91F7-8A0D7A5FCA1D}"/>
              </a:ext>
            </a:extLst>
          </p:cNvPr>
          <p:cNvSpPr>
            <a:spLocks noGrp="1"/>
          </p:cNvSpPr>
          <p:nvPr>
            <p:ph type="title"/>
          </p:nvPr>
        </p:nvSpPr>
        <p:spPr>
          <a:xfrm>
            <a:off x="609599" y="228600"/>
            <a:ext cx="6347713" cy="588037"/>
          </a:xfrm>
        </p:spPr>
        <p:txBody>
          <a:bodyPr>
            <a:normAutofit/>
          </a:bodyPr>
          <a:lstStyle/>
          <a:p>
            <a:r>
              <a:rPr lang="en-US" sz="2400" dirty="0"/>
              <a:t>Sequential circuit design procedure</a:t>
            </a:r>
          </a:p>
        </p:txBody>
      </p:sp>
      <p:sp>
        <p:nvSpPr>
          <p:cNvPr id="3" name="Content Placeholder 2">
            <a:extLst>
              <a:ext uri="{FF2B5EF4-FFF2-40B4-BE49-F238E27FC236}">
                <a16:creationId xmlns:a16="http://schemas.microsoft.com/office/drawing/2014/main" xmlns="" id="{4C6BBE0B-32D5-41C8-987E-22921E0FC7DE}"/>
              </a:ext>
            </a:extLst>
          </p:cNvPr>
          <p:cNvSpPr>
            <a:spLocks noGrp="1"/>
          </p:cNvSpPr>
          <p:nvPr>
            <p:ph idx="1"/>
          </p:nvPr>
        </p:nvSpPr>
        <p:spPr>
          <a:xfrm>
            <a:off x="609598" y="990600"/>
            <a:ext cx="7772401" cy="5050763"/>
          </a:xfrm>
        </p:spPr>
        <p:txBody>
          <a:bodyPr>
            <a:normAutofit fontScale="85000" lnSpcReduction="10000"/>
          </a:bodyPr>
          <a:lstStyle/>
          <a:p>
            <a:pPr marL="0" indent="0">
              <a:buNone/>
            </a:pPr>
            <a:r>
              <a:rPr lang="en-US" sz="2400" dirty="0"/>
              <a:t>2)	Draw the state transition diagram from given specification.</a:t>
            </a:r>
          </a:p>
          <a:p>
            <a:pPr marL="0" indent="0">
              <a:buNone/>
            </a:pPr>
            <a:r>
              <a:rPr lang="en-US" sz="2400" dirty="0"/>
              <a:t>3)	Draw the next state table from the given information.</a:t>
            </a:r>
          </a:p>
          <a:p>
            <a:pPr marL="0" indent="0">
              <a:buNone/>
            </a:pPr>
            <a:r>
              <a:rPr lang="en-US" sz="2400" dirty="0"/>
              <a:t>4)	The number of states may be reduced by state reduction method if necessary.</a:t>
            </a:r>
          </a:p>
          <a:p>
            <a:pPr marL="0" indent="0">
              <a:buNone/>
            </a:pPr>
            <a:r>
              <a:rPr lang="en-US" sz="2400" dirty="0"/>
              <a:t>5)	Assign the states with binary value.</a:t>
            </a:r>
          </a:p>
          <a:p>
            <a:pPr marL="0" indent="0">
              <a:buNone/>
            </a:pPr>
            <a:r>
              <a:rPr lang="en-US" sz="2400" dirty="0"/>
              <a:t>6)	Determine the type and number of flipflops to be used and derive the excitation table based on present state (</a:t>
            </a:r>
            <a:r>
              <a:rPr lang="en-US" sz="2400" dirty="0" err="1"/>
              <a:t>Q</a:t>
            </a:r>
            <a:r>
              <a:rPr lang="en-US" sz="2400" baseline="-25000" dirty="0" err="1"/>
              <a:t>n</a:t>
            </a:r>
            <a:r>
              <a:rPr lang="en-US" sz="2400" dirty="0"/>
              <a:t>) to next state (Q</a:t>
            </a:r>
            <a:r>
              <a:rPr lang="en-US" sz="2400" baseline="-25000" dirty="0"/>
              <a:t>n+1</a:t>
            </a:r>
            <a:r>
              <a:rPr lang="en-US" sz="2400" dirty="0"/>
              <a:t>) transition and output table.</a:t>
            </a:r>
          </a:p>
          <a:p>
            <a:pPr marL="0" indent="0">
              <a:buNone/>
            </a:pPr>
            <a:r>
              <a:rPr lang="en-US" sz="2400" dirty="0"/>
              <a:t>7)	Using K-map, simplify each input of flipflop and circuit output.</a:t>
            </a:r>
          </a:p>
          <a:p>
            <a:pPr marL="0" indent="0">
              <a:buNone/>
            </a:pPr>
            <a:r>
              <a:rPr lang="en-US" sz="2400" dirty="0"/>
              <a:t>8)	Draw the logic diagram.</a:t>
            </a:r>
          </a:p>
          <a:p>
            <a:pPr marL="0" indent="0">
              <a:buNone/>
            </a:pPr>
            <a:r>
              <a:rPr lang="en-US" sz="2400" dirty="0"/>
              <a:t/>
            </a:r>
            <a:br>
              <a:rPr lang="en-US" sz="2400" dirty="0"/>
            </a:br>
            <a:endParaRPr lang="en-US" sz="2400" dirty="0"/>
          </a:p>
        </p:txBody>
      </p:sp>
    </p:spTree>
    <p:extLst>
      <p:ext uri="{BB962C8B-B14F-4D97-AF65-F5344CB8AC3E}">
        <p14:creationId xmlns:p14="http://schemas.microsoft.com/office/powerpoint/2010/main" val="2574454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C616D7-F190-4A27-92BA-1F61BA53AF1C}"/>
              </a:ext>
            </a:extLst>
          </p:cNvPr>
          <p:cNvSpPr>
            <a:spLocks noGrp="1"/>
          </p:cNvSpPr>
          <p:nvPr>
            <p:ph type="title"/>
          </p:nvPr>
        </p:nvSpPr>
        <p:spPr>
          <a:xfrm>
            <a:off x="609599" y="228600"/>
            <a:ext cx="6347713" cy="588037"/>
          </a:xfrm>
        </p:spPr>
        <p:txBody>
          <a:bodyPr>
            <a:normAutofit fontScale="90000"/>
          </a:bodyPr>
          <a:lstStyle/>
          <a:p>
            <a:r>
              <a:rPr lang="en-US" sz="2800" b="1" dirty="0"/>
              <a:t>State Reduction Technique</a:t>
            </a:r>
            <a:br>
              <a:rPr lang="en-US" sz="2800" b="1" dirty="0"/>
            </a:br>
            <a:endParaRPr lang="en-US" sz="2800" dirty="0"/>
          </a:p>
        </p:txBody>
      </p:sp>
      <p:sp>
        <p:nvSpPr>
          <p:cNvPr id="3" name="Content Placeholder 2">
            <a:extLst>
              <a:ext uri="{FF2B5EF4-FFF2-40B4-BE49-F238E27FC236}">
                <a16:creationId xmlns:a16="http://schemas.microsoft.com/office/drawing/2014/main" xmlns="" id="{DBDAAB7C-C5E3-492B-80C3-C38EA6EFE752}"/>
              </a:ext>
            </a:extLst>
          </p:cNvPr>
          <p:cNvSpPr>
            <a:spLocks noGrp="1"/>
          </p:cNvSpPr>
          <p:nvPr>
            <p:ph idx="1"/>
          </p:nvPr>
        </p:nvSpPr>
        <p:spPr>
          <a:xfrm>
            <a:off x="609598" y="1143000"/>
            <a:ext cx="7848601" cy="4898363"/>
          </a:xfrm>
        </p:spPr>
        <p:txBody>
          <a:bodyPr/>
          <a:lstStyle/>
          <a:p>
            <a:r>
              <a:rPr lang="en-US" dirty="0"/>
              <a:t>Two states are equivalent if they have same </a:t>
            </a:r>
            <a:r>
              <a:rPr lang="en-US" b="1" u="sng" dirty="0"/>
              <a:t>next state </a:t>
            </a:r>
            <a:r>
              <a:rPr lang="en-US" dirty="0"/>
              <a:t>and </a:t>
            </a:r>
            <a:r>
              <a:rPr lang="en-US" b="1" u="sng" dirty="0"/>
              <a:t>output </a:t>
            </a:r>
            <a:r>
              <a:rPr lang="en-US" dirty="0"/>
              <a:t>conditions. </a:t>
            </a:r>
          </a:p>
          <a:p>
            <a:r>
              <a:rPr lang="en-US" dirty="0"/>
              <a:t>If they are equivalent, one of them is redundant i.e.</a:t>
            </a:r>
            <a:r>
              <a:rPr lang="en-US" baseline="-25000" dirty="0"/>
              <a:t>,</a:t>
            </a:r>
            <a:r>
              <a:rPr lang="en-US" dirty="0"/>
              <a:t> can be eliminated or replaced. </a:t>
            </a:r>
          </a:p>
        </p:txBody>
      </p:sp>
      <p:grpSp>
        <p:nvGrpSpPr>
          <p:cNvPr id="4" name="Group 5">
            <a:extLst>
              <a:ext uri="{FF2B5EF4-FFF2-40B4-BE49-F238E27FC236}">
                <a16:creationId xmlns:a16="http://schemas.microsoft.com/office/drawing/2014/main" xmlns="" id="{3387B74C-AEA6-4292-8899-69D9232DC4E7}"/>
              </a:ext>
            </a:extLst>
          </p:cNvPr>
          <p:cNvGrpSpPr>
            <a:grpSpLocks noChangeAspect="1"/>
          </p:cNvGrpSpPr>
          <p:nvPr/>
        </p:nvGrpSpPr>
        <p:grpSpPr bwMode="auto">
          <a:xfrm>
            <a:off x="2020093" y="2895600"/>
            <a:ext cx="5103813" cy="2489200"/>
            <a:chOff x="1350" y="1783"/>
            <a:chExt cx="1286" cy="1127"/>
          </a:xfrm>
        </p:grpSpPr>
        <p:sp>
          <p:nvSpPr>
            <p:cNvPr id="5" name="AutoShape 4">
              <a:extLst>
                <a:ext uri="{FF2B5EF4-FFF2-40B4-BE49-F238E27FC236}">
                  <a16:creationId xmlns:a16="http://schemas.microsoft.com/office/drawing/2014/main" xmlns="" id="{9C4F3BB2-29BB-4845-ADF9-9857D7F3E16F}"/>
                </a:ext>
              </a:extLst>
            </p:cNvPr>
            <p:cNvSpPr>
              <a:spLocks noChangeAspect="1" noChangeArrowheads="1" noTextEdit="1"/>
            </p:cNvSpPr>
            <p:nvPr/>
          </p:nvSpPr>
          <p:spPr bwMode="auto">
            <a:xfrm>
              <a:off x="1676" y="1806"/>
              <a:ext cx="960"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6" name="Freeform 6">
              <a:extLst>
                <a:ext uri="{FF2B5EF4-FFF2-40B4-BE49-F238E27FC236}">
                  <a16:creationId xmlns:a16="http://schemas.microsoft.com/office/drawing/2014/main" xmlns="" id="{2E2401E6-B8FA-4DD5-AFFC-8CABC2FDE830}"/>
                </a:ext>
              </a:extLst>
            </p:cNvPr>
            <p:cNvSpPr>
              <a:spLocks/>
            </p:cNvSpPr>
            <p:nvPr/>
          </p:nvSpPr>
          <p:spPr bwMode="auto">
            <a:xfrm>
              <a:off x="1430" y="2342"/>
              <a:ext cx="17" cy="108"/>
            </a:xfrm>
            <a:custGeom>
              <a:avLst/>
              <a:gdLst>
                <a:gd name="T0" fmla="*/ 21 w 33"/>
                <a:gd name="T1" fmla="*/ 217 h 217"/>
                <a:gd name="T2" fmla="*/ 16 w 33"/>
                <a:gd name="T3" fmla="*/ 192 h 217"/>
                <a:gd name="T4" fmla="*/ 11 w 33"/>
                <a:gd name="T5" fmla="*/ 165 h 217"/>
                <a:gd name="T6" fmla="*/ 8 w 33"/>
                <a:gd name="T7" fmla="*/ 137 h 217"/>
                <a:gd name="T8" fmla="*/ 5 w 33"/>
                <a:gd name="T9" fmla="*/ 111 h 217"/>
                <a:gd name="T10" fmla="*/ 3 w 33"/>
                <a:gd name="T11" fmla="*/ 83 h 217"/>
                <a:gd name="T12" fmla="*/ 1 w 33"/>
                <a:gd name="T13" fmla="*/ 56 h 217"/>
                <a:gd name="T14" fmla="*/ 0 w 33"/>
                <a:gd name="T15" fmla="*/ 28 h 217"/>
                <a:gd name="T16" fmla="*/ 0 w 33"/>
                <a:gd name="T17" fmla="*/ 0 h 217"/>
                <a:gd name="T18" fmla="*/ 13 w 33"/>
                <a:gd name="T19" fmla="*/ 0 h 217"/>
                <a:gd name="T20" fmla="*/ 13 w 33"/>
                <a:gd name="T21" fmla="*/ 28 h 217"/>
                <a:gd name="T22" fmla="*/ 14 w 33"/>
                <a:gd name="T23" fmla="*/ 55 h 217"/>
                <a:gd name="T24" fmla="*/ 16 w 33"/>
                <a:gd name="T25" fmla="*/ 83 h 217"/>
                <a:gd name="T26" fmla="*/ 17 w 33"/>
                <a:gd name="T27" fmla="*/ 109 h 217"/>
                <a:gd name="T28" fmla="*/ 21 w 33"/>
                <a:gd name="T29" fmla="*/ 136 h 217"/>
                <a:gd name="T30" fmla="*/ 24 w 33"/>
                <a:gd name="T31" fmla="*/ 162 h 217"/>
                <a:gd name="T32" fmla="*/ 29 w 33"/>
                <a:gd name="T33" fmla="*/ 189 h 217"/>
                <a:gd name="T34" fmla="*/ 33 w 33"/>
                <a:gd name="T35" fmla="*/ 215 h 217"/>
                <a:gd name="T36" fmla="*/ 21 w 33"/>
                <a:gd name="T37" fmla="*/ 21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217">
                  <a:moveTo>
                    <a:pt x="21" y="217"/>
                  </a:moveTo>
                  <a:lnTo>
                    <a:pt x="16" y="192"/>
                  </a:lnTo>
                  <a:lnTo>
                    <a:pt x="11" y="165"/>
                  </a:lnTo>
                  <a:lnTo>
                    <a:pt x="8" y="137"/>
                  </a:lnTo>
                  <a:lnTo>
                    <a:pt x="5" y="111"/>
                  </a:lnTo>
                  <a:lnTo>
                    <a:pt x="3" y="83"/>
                  </a:lnTo>
                  <a:lnTo>
                    <a:pt x="1" y="56"/>
                  </a:lnTo>
                  <a:lnTo>
                    <a:pt x="0" y="28"/>
                  </a:lnTo>
                  <a:lnTo>
                    <a:pt x="0" y="0"/>
                  </a:lnTo>
                  <a:lnTo>
                    <a:pt x="13" y="0"/>
                  </a:lnTo>
                  <a:lnTo>
                    <a:pt x="13" y="28"/>
                  </a:lnTo>
                  <a:lnTo>
                    <a:pt x="14" y="55"/>
                  </a:lnTo>
                  <a:lnTo>
                    <a:pt x="16" y="83"/>
                  </a:lnTo>
                  <a:lnTo>
                    <a:pt x="17" y="109"/>
                  </a:lnTo>
                  <a:lnTo>
                    <a:pt x="21" y="136"/>
                  </a:lnTo>
                  <a:lnTo>
                    <a:pt x="24" y="162"/>
                  </a:lnTo>
                  <a:lnTo>
                    <a:pt x="29" y="189"/>
                  </a:lnTo>
                  <a:lnTo>
                    <a:pt x="33" y="215"/>
                  </a:lnTo>
                  <a:lnTo>
                    <a:pt x="21" y="2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7" name="Freeform 7">
              <a:extLst>
                <a:ext uri="{FF2B5EF4-FFF2-40B4-BE49-F238E27FC236}">
                  <a16:creationId xmlns:a16="http://schemas.microsoft.com/office/drawing/2014/main" xmlns="" id="{27F376C3-B22A-4F3E-8418-19A9A72AE3F7}"/>
                </a:ext>
              </a:extLst>
            </p:cNvPr>
            <p:cNvSpPr>
              <a:spLocks/>
            </p:cNvSpPr>
            <p:nvPr/>
          </p:nvSpPr>
          <p:spPr bwMode="auto">
            <a:xfrm>
              <a:off x="1430" y="2114"/>
              <a:ext cx="54" cy="228"/>
            </a:xfrm>
            <a:custGeom>
              <a:avLst/>
              <a:gdLst>
                <a:gd name="T0" fmla="*/ 0 w 107"/>
                <a:gd name="T1" fmla="*/ 456 h 456"/>
                <a:gd name="T2" fmla="*/ 0 w 107"/>
                <a:gd name="T3" fmla="*/ 425 h 456"/>
                <a:gd name="T4" fmla="*/ 1 w 107"/>
                <a:gd name="T5" fmla="*/ 393 h 456"/>
                <a:gd name="T6" fmla="*/ 3 w 107"/>
                <a:gd name="T7" fmla="*/ 364 h 456"/>
                <a:gd name="T8" fmla="*/ 6 w 107"/>
                <a:gd name="T9" fmla="*/ 334 h 456"/>
                <a:gd name="T10" fmla="*/ 9 w 107"/>
                <a:gd name="T11" fmla="*/ 304 h 456"/>
                <a:gd name="T12" fmla="*/ 14 w 107"/>
                <a:gd name="T13" fmla="*/ 274 h 456"/>
                <a:gd name="T14" fmla="*/ 19 w 107"/>
                <a:gd name="T15" fmla="*/ 245 h 456"/>
                <a:gd name="T16" fmla="*/ 24 w 107"/>
                <a:gd name="T17" fmla="*/ 216 h 456"/>
                <a:gd name="T18" fmla="*/ 30 w 107"/>
                <a:gd name="T19" fmla="*/ 187 h 456"/>
                <a:gd name="T20" fmla="*/ 38 w 107"/>
                <a:gd name="T21" fmla="*/ 159 h 456"/>
                <a:gd name="T22" fmla="*/ 46 w 107"/>
                <a:gd name="T23" fmla="*/ 132 h 456"/>
                <a:gd name="T24" fmla="*/ 54 w 107"/>
                <a:gd name="T25" fmla="*/ 104 h 456"/>
                <a:gd name="T26" fmla="*/ 64 w 107"/>
                <a:gd name="T27" fmla="*/ 78 h 456"/>
                <a:gd name="T28" fmla="*/ 73 w 107"/>
                <a:gd name="T29" fmla="*/ 51 h 456"/>
                <a:gd name="T30" fmla="*/ 85 w 107"/>
                <a:gd name="T31" fmla="*/ 25 h 456"/>
                <a:gd name="T32" fmla="*/ 96 w 107"/>
                <a:gd name="T33" fmla="*/ 0 h 456"/>
                <a:gd name="T34" fmla="*/ 107 w 107"/>
                <a:gd name="T35" fmla="*/ 5 h 456"/>
                <a:gd name="T36" fmla="*/ 96 w 107"/>
                <a:gd name="T37" fmla="*/ 30 h 456"/>
                <a:gd name="T38" fmla="*/ 85 w 107"/>
                <a:gd name="T39" fmla="*/ 56 h 456"/>
                <a:gd name="T40" fmla="*/ 75 w 107"/>
                <a:gd name="T41" fmla="*/ 83 h 456"/>
                <a:gd name="T42" fmla="*/ 67 w 107"/>
                <a:gd name="T43" fmla="*/ 109 h 456"/>
                <a:gd name="T44" fmla="*/ 57 w 107"/>
                <a:gd name="T45" fmla="*/ 135 h 456"/>
                <a:gd name="T46" fmla="*/ 51 w 107"/>
                <a:gd name="T47" fmla="*/ 164 h 456"/>
                <a:gd name="T48" fmla="*/ 43 w 107"/>
                <a:gd name="T49" fmla="*/ 190 h 456"/>
                <a:gd name="T50" fmla="*/ 37 w 107"/>
                <a:gd name="T51" fmla="*/ 220 h 456"/>
                <a:gd name="T52" fmla="*/ 32 w 107"/>
                <a:gd name="T53" fmla="*/ 248 h 456"/>
                <a:gd name="T54" fmla="*/ 27 w 107"/>
                <a:gd name="T55" fmla="*/ 276 h 456"/>
                <a:gd name="T56" fmla="*/ 22 w 107"/>
                <a:gd name="T57" fmla="*/ 306 h 456"/>
                <a:gd name="T58" fmla="*/ 19 w 107"/>
                <a:gd name="T59" fmla="*/ 335 h 456"/>
                <a:gd name="T60" fmla="*/ 16 w 107"/>
                <a:gd name="T61" fmla="*/ 365 h 456"/>
                <a:gd name="T62" fmla="*/ 14 w 107"/>
                <a:gd name="T63" fmla="*/ 395 h 456"/>
                <a:gd name="T64" fmla="*/ 13 w 107"/>
                <a:gd name="T65" fmla="*/ 425 h 456"/>
                <a:gd name="T66" fmla="*/ 13 w 107"/>
                <a:gd name="T67" fmla="*/ 456 h 456"/>
                <a:gd name="T68" fmla="*/ 0 w 107"/>
                <a:gd name="T69"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 h="456">
                  <a:moveTo>
                    <a:pt x="0" y="456"/>
                  </a:moveTo>
                  <a:lnTo>
                    <a:pt x="0" y="425"/>
                  </a:lnTo>
                  <a:lnTo>
                    <a:pt x="1" y="393"/>
                  </a:lnTo>
                  <a:lnTo>
                    <a:pt x="3" y="364"/>
                  </a:lnTo>
                  <a:lnTo>
                    <a:pt x="6" y="334"/>
                  </a:lnTo>
                  <a:lnTo>
                    <a:pt x="9" y="304"/>
                  </a:lnTo>
                  <a:lnTo>
                    <a:pt x="14" y="274"/>
                  </a:lnTo>
                  <a:lnTo>
                    <a:pt x="19" y="245"/>
                  </a:lnTo>
                  <a:lnTo>
                    <a:pt x="24" y="216"/>
                  </a:lnTo>
                  <a:lnTo>
                    <a:pt x="30" y="187"/>
                  </a:lnTo>
                  <a:lnTo>
                    <a:pt x="38" y="159"/>
                  </a:lnTo>
                  <a:lnTo>
                    <a:pt x="46" y="132"/>
                  </a:lnTo>
                  <a:lnTo>
                    <a:pt x="54" y="104"/>
                  </a:lnTo>
                  <a:lnTo>
                    <a:pt x="64" y="78"/>
                  </a:lnTo>
                  <a:lnTo>
                    <a:pt x="73" y="51"/>
                  </a:lnTo>
                  <a:lnTo>
                    <a:pt x="85" y="25"/>
                  </a:lnTo>
                  <a:lnTo>
                    <a:pt x="96" y="0"/>
                  </a:lnTo>
                  <a:lnTo>
                    <a:pt x="107" y="5"/>
                  </a:lnTo>
                  <a:lnTo>
                    <a:pt x="96" y="30"/>
                  </a:lnTo>
                  <a:lnTo>
                    <a:pt x="85" y="56"/>
                  </a:lnTo>
                  <a:lnTo>
                    <a:pt x="75" y="83"/>
                  </a:lnTo>
                  <a:lnTo>
                    <a:pt x="67" y="109"/>
                  </a:lnTo>
                  <a:lnTo>
                    <a:pt x="57" y="135"/>
                  </a:lnTo>
                  <a:lnTo>
                    <a:pt x="51" y="164"/>
                  </a:lnTo>
                  <a:lnTo>
                    <a:pt x="43" y="190"/>
                  </a:lnTo>
                  <a:lnTo>
                    <a:pt x="37" y="220"/>
                  </a:lnTo>
                  <a:lnTo>
                    <a:pt x="32" y="248"/>
                  </a:lnTo>
                  <a:lnTo>
                    <a:pt x="27" y="276"/>
                  </a:lnTo>
                  <a:lnTo>
                    <a:pt x="22" y="306"/>
                  </a:lnTo>
                  <a:lnTo>
                    <a:pt x="19" y="335"/>
                  </a:lnTo>
                  <a:lnTo>
                    <a:pt x="16" y="365"/>
                  </a:lnTo>
                  <a:lnTo>
                    <a:pt x="14" y="395"/>
                  </a:lnTo>
                  <a:lnTo>
                    <a:pt x="13" y="425"/>
                  </a:lnTo>
                  <a:lnTo>
                    <a:pt x="13" y="456"/>
                  </a:lnTo>
                  <a:lnTo>
                    <a:pt x="0" y="4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8" name="Freeform 8">
              <a:extLst>
                <a:ext uri="{FF2B5EF4-FFF2-40B4-BE49-F238E27FC236}">
                  <a16:creationId xmlns:a16="http://schemas.microsoft.com/office/drawing/2014/main" xmlns="" id="{4CB916D8-27BC-4ADF-844F-BA850835282A}"/>
                </a:ext>
              </a:extLst>
            </p:cNvPr>
            <p:cNvSpPr>
              <a:spLocks/>
            </p:cNvSpPr>
            <p:nvPr/>
          </p:nvSpPr>
          <p:spPr bwMode="auto">
            <a:xfrm>
              <a:off x="1430" y="2342"/>
              <a:ext cx="7" cy="0"/>
            </a:xfrm>
            <a:custGeom>
              <a:avLst/>
              <a:gdLst>
                <a:gd name="T0" fmla="*/ 0 w 13"/>
                <a:gd name="T1" fmla="*/ 13 w 13"/>
                <a:gd name="T2" fmla="*/ 0 w 13"/>
              </a:gdLst>
              <a:ahLst/>
              <a:cxnLst>
                <a:cxn ang="0">
                  <a:pos x="T0" y="0"/>
                </a:cxn>
                <a:cxn ang="0">
                  <a:pos x="T1" y="0"/>
                </a:cxn>
                <a:cxn ang="0">
                  <a:pos x="T2" y="0"/>
                </a:cxn>
              </a:cxnLst>
              <a:rect l="0" t="0" r="r" b="b"/>
              <a:pathLst>
                <a:path w="13">
                  <a:moveTo>
                    <a:pt x="0" y="0"/>
                  </a:moveTo>
                  <a:lnTo>
                    <a:pt x="1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9" name="Freeform 9">
              <a:extLst>
                <a:ext uri="{FF2B5EF4-FFF2-40B4-BE49-F238E27FC236}">
                  <a16:creationId xmlns:a16="http://schemas.microsoft.com/office/drawing/2014/main" xmlns="" id="{81150DD7-9645-4B52-82FA-DECD1220E0E5}"/>
                </a:ext>
              </a:extLst>
            </p:cNvPr>
            <p:cNvSpPr>
              <a:spLocks/>
            </p:cNvSpPr>
            <p:nvPr/>
          </p:nvSpPr>
          <p:spPr bwMode="auto">
            <a:xfrm>
              <a:off x="1462" y="2085"/>
              <a:ext cx="32" cy="46"/>
            </a:xfrm>
            <a:custGeom>
              <a:avLst/>
              <a:gdLst>
                <a:gd name="T0" fmla="*/ 37 w 64"/>
                <a:gd name="T1" fmla="*/ 60 h 93"/>
                <a:gd name="T2" fmla="*/ 0 w 64"/>
                <a:gd name="T3" fmla="*/ 66 h 93"/>
                <a:gd name="T4" fmla="*/ 64 w 64"/>
                <a:gd name="T5" fmla="*/ 0 h 93"/>
                <a:gd name="T6" fmla="*/ 57 w 64"/>
                <a:gd name="T7" fmla="*/ 93 h 93"/>
                <a:gd name="T8" fmla="*/ 37 w 64"/>
                <a:gd name="T9" fmla="*/ 60 h 93"/>
              </a:gdLst>
              <a:ahLst/>
              <a:cxnLst>
                <a:cxn ang="0">
                  <a:pos x="T0" y="T1"/>
                </a:cxn>
                <a:cxn ang="0">
                  <a:pos x="T2" y="T3"/>
                </a:cxn>
                <a:cxn ang="0">
                  <a:pos x="T4" y="T5"/>
                </a:cxn>
                <a:cxn ang="0">
                  <a:pos x="T6" y="T7"/>
                </a:cxn>
                <a:cxn ang="0">
                  <a:pos x="T8" y="T9"/>
                </a:cxn>
              </a:cxnLst>
              <a:rect l="0" t="0" r="r" b="b"/>
              <a:pathLst>
                <a:path w="64" h="93">
                  <a:moveTo>
                    <a:pt x="37" y="60"/>
                  </a:moveTo>
                  <a:lnTo>
                    <a:pt x="0" y="66"/>
                  </a:lnTo>
                  <a:lnTo>
                    <a:pt x="64" y="0"/>
                  </a:lnTo>
                  <a:lnTo>
                    <a:pt x="57" y="93"/>
                  </a:lnTo>
                  <a:lnTo>
                    <a:pt x="37"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0" name="Freeform 10">
              <a:extLst>
                <a:ext uri="{FF2B5EF4-FFF2-40B4-BE49-F238E27FC236}">
                  <a16:creationId xmlns:a16="http://schemas.microsoft.com/office/drawing/2014/main" xmlns="" id="{F3347818-9498-45AC-8AC4-A1931D3B1FDE}"/>
                </a:ext>
              </a:extLst>
            </p:cNvPr>
            <p:cNvSpPr>
              <a:spLocks/>
            </p:cNvSpPr>
            <p:nvPr/>
          </p:nvSpPr>
          <p:spPr bwMode="auto">
            <a:xfrm>
              <a:off x="1481" y="2571"/>
              <a:ext cx="256" cy="239"/>
            </a:xfrm>
            <a:custGeom>
              <a:avLst/>
              <a:gdLst>
                <a:gd name="T0" fmla="*/ 507 w 512"/>
                <a:gd name="T1" fmla="*/ 478 h 478"/>
                <a:gd name="T2" fmla="*/ 470 w 512"/>
                <a:gd name="T3" fmla="*/ 466 h 478"/>
                <a:gd name="T4" fmla="*/ 433 w 512"/>
                <a:gd name="T5" fmla="*/ 449 h 478"/>
                <a:gd name="T6" fmla="*/ 396 w 512"/>
                <a:gd name="T7" fmla="*/ 431 h 478"/>
                <a:gd name="T8" fmla="*/ 358 w 512"/>
                <a:gd name="T9" fmla="*/ 408 h 478"/>
                <a:gd name="T10" fmla="*/ 323 w 512"/>
                <a:gd name="T11" fmla="*/ 383 h 478"/>
                <a:gd name="T12" fmla="*/ 288 w 512"/>
                <a:gd name="T13" fmla="*/ 357 h 478"/>
                <a:gd name="T14" fmla="*/ 252 w 512"/>
                <a:gd name="T15" fmla="*/ 327 h 478"/>
                <a:gd name="T16" fmla="*/ 219 w 512"/>
                <a:gd name="T17" fmla="*/ 296 h 478"/>
                <a:gd name="T18" fmla="*/ 155 w 512"/>
                <a:gd name="T19" fmla="*/ 230 h 478"/>
                <a:gd name="T20" fmla="*/ 96 w 512"/>
                <a:gd name="T21" fmla="*/ 159 h 478"/>
                <a:gd name="T22" fmla="*/ 44 w 512"/>
                <a:gd name="T23" fmla="*/ 84 h 478"/>
                <a:gd name="T24" fmla="*/ 0 w 512"/>
                <a:gd name="T25" fmla="*/ 8 h 478"/>
                <a:gd name="T26" fmla="*/ 9 w 512"/>
                <a:gd name="T27" fmla="*/ 0 h 478"/>
                <a:gd name="T28" fmla="*/ 54 w 512"/>
                <a:gd name="T29" fmla="*/ 76 h 478"/>
                <a:gd name="T30" fmla="*/ 105 w 512"/>
                <a:gd name="T31" fmla="*/ 150 h 478"/>
                <a:gd name="T32" fmla="*/ 163 w 512"/>
                <a:gd name="T33" fmla="*/ 220 h 478"/>
                <a:gd name="T34" fmla="*/ 227 w 512"/>
                <a:gd name="T35" fmla="*/ 286 h 478"/>
                <a:gd name="T36" fmla="*/ 260 w 512"/>
                <a:gd name="T37" fmla="*/ 317 h 478"/>
                <a:gd name="T38" fmla="*/ 296 w 512"/>
                <a:gd name="T39" fmla="*/ 347 h 478"/>
                <a:gd name="T40" fmla="*/ 331 w 512"/>
                <a:gd name="T41" fmla="*/ 373 h 478"/>
                <a:gd name="T42" fmla="*/ 366 w 512"/>
                <a:gd name="T43" fmla="*/ 398 h 478"/>
                <a:gd name="T44" fmla="*/ 403 w 512"/>
                <a:gd name="T45" fmla="*/ 420 h 478"/>
                <a:gd name="T46" fmla="*/ 440 w 512"/>
                <a:gd name="T47" fmla="*/ 438 h 478"/>
                <a:gd name="T48" fmla="*/ 475 w 512"/>
                <a:gd name="T49" fmla="*/ 454 h 478"/>
                <a:gd name="T50" fmla="*/ 512 w 512"/>
                <a:gd name="T51" fmla="*/ 466 h 478"/>
                <a:gd name="T52" fmla="*/ 507 w 512"/>
                <a:gd name="T53" fmla="*/ 478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2" h="478">
                  <a:moveTo>
                    <a:pt x="507" y="478"/>
                  </a:moveTo>
                  <a:lnTo>
                    <a:pt x="470" y="466"/>
                  </a:lnTo>
                  <a:lnTo>
                    <a:pt x="433" y="449"/>
                  </a:lnTo>
                  <a:lnTo>
                    <a:pt x="396" y="431"/>
                  </a:lnTo>
                  <a:lnTo>
                    <a:pt x="358" y="408"/>
                  </a:lnTo>
                  <a:lnTo>
                    <a:pt x="323" y="383"/>
                  </a:lnTo>
                  <a:lnTo>
                    <a:pt x="288" y="357"/>
                  </a:lnTo>
                  <a:lnTo>
                    <a:pt x="252" y="327"/>
                  </a:lnTo>
                  <a:lnTo>
                    <a:pt x="219" y="296"/>
                  </a:lnTo>
                  <a:lnTo>
                    <a:pt x="155" y="230"/>
                  </a:lnTo>
                  <a:lnTo>
                    <a:pt x="96" y="159"/>
                  </a:lnTo>
                  <a:lnTo>
                    <a:pt x="44" y="84"/>
                  </a:lnTo>
                  <a:lnTo>
                    <a:pt x="0" y="8"/>
                  </a:lnTo>
                  <a:lnTo>
                    <a:pt x="9" y="0"/>
                  </a:lnTo>
                  <a:lnTo>
                    <a:pt x="54" y="76"/>
                  </a:lnTo>
                  <a:lnTo>
                    <a:pt x="105" y="150"/>
                  </a:lnTo>
                  <a:lnTo>
                    <a:pt x="163" y="220"/>
                  </a:lnTo>
                  <a:lnTo>
                    <a:pt x="227" y="286"/>
                  </a:lnTo>
                  <a:lnTo>
                    <a:pt x="260" y="317"/>
                  </a:lnTo>
                  <a:lnTo>
                    <a:pt x="296" y="347"/>
                  </a:lnTo>
                  <a:lnTo>
                    <a:pt x="331" y="373"/>
                  </a:lnTo>
                  <a:lnTo>
                    <a:pt x="366" y="398"/>
                  </a:lnTo>
                  <a:lnTo>
                    <a:pt x="403" y="420"/>
                  </a:lnTo>
                  <a:lnTo>
                    <a:pt x="440" y="438"/>
                  </a:lnTo>
                  <a:lnTo>
                    <a:pt x="475" y="454"/>
                  </a:lnTo>
                  <a:lnTo>
                    <a:pt x="512" y="466"/>
                  </a:lnTo>
                  <a:lnTo>
                    <a:pt x="507" y="4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1" name="Freeform 11">
              <a:extLst>
                <a:ext uri="{FF2B5EF4-FFF2-40B4-BE49-F238E27FC236}">
                  <a16:creationId xmlns:a16="http://schemas.microsoft.com/office/drawing/2014/main" xmlns="" id="{235B2FB0-9F6F-4657-B857-99F67A3CA51B}"/>
                </a:ext>
              </a:extLst>
            </p:cNvPr>
            <p:cNvSpPr>
              <a:spLocks/>
            </p:cNvSpPr>
            <p:nvPr/>
          </p:nvSpPr>
          <p:spPr bwMode="auto">
            <a:xfrm>
              <a:off x="1468" y="2544"/>
              <a:ext cx="34" cy="47"/>
            </a:xfrm>
            <a:custGeom>
              <a:avLst/>
              <a:gdLst>
                <a:gd name="T0" fmla="*/ 30 w 69"/>
                <a:gd name="T1" fmla="*/ 58 h 95"/>
                <a:gd name="T2" fmla="*/ 13 w 69"/>
                <a:gd name="T3" fmla="*/ 95 h 95"/>
                <a:gd name="T4" fmla="*/ 0 w 69"/>
                <a:gd name="T5" fmla="*/ 0 h 95"/>
                <a:gd name="T6" fmla="*/ 69 w 69"/>
                <a:gd name="T7" fmla="*/ 62 h 95"/>
                <a:gd name="T8" fmla="*/ 30 w 69"/>
                <a:gd name="T9" fmla="*/ 58 h 95"/>
              </a:gdLst>
              <a:ahLst/>
              <a:cxnLst>
                <a:cxn ang="0">
                  <a:pos x="T0" y="T1"/>
                </a:cxn>
                <a:cxn ang="0">
                  <a:pos x="T2" y="T3"/>
                </a:cxn>
                <a:cxn ang="0">
                  <a:pos x="T4" y="T5"/>
                </a:cxn>
                <a:cxn ang="0">
                  <a:pos x="T6" y="T7"/>
                </a:cxn>
                <a:cxn ang="0">
                  <a:pos x="T8" y="T9"/>
                </a:cxn>
              </a:cxnLst>
              <a:rect l="0" t="0" r="r" b="b"/>
              <a:pathLst>
                <a:path w="69" h="95">
                  <a:moveTo>
                    <a:pt x="30" y="58"/>
                  </a:moveTo>
                  <a:lnTo>
                    <a:pt x="13" y="95"/>
                  </a:lnTo>
                  <a:lnTo>
                    <a:pt x="0" y="0"/>
                  </a:lnTo>
                  <a:lnTo>
                    <a:pt x="69" y="62"/>
                  </a:lnTo>
                  <a:lnTo>
                    <a:pt x="3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2" name="Freeform 12">
              <a:extLst>
                <a:ext uri="{FF2B5EF4-FFF2-40B4-BE49-F238E27FC236}">
                  <a16:creationId xmlns:a16="http://schemas.microsoft.com/office/drawing/2014/main" xmlns="" id="{5B5A2CC1-EC13-47D9-A2E7-1872B5F376D1}"/>
                </a:ext>
              </a:extLst>
            </p:cNvPr>
            <p:cNvSpPr>
              <a:spLocks/>
            </p:cNvSpPr>
            <p:nvPr/>
          </p:nvSpPr>
          <p:spPr bwMode="auto">
            <a:xfrm>
              <a:off x="1876" y="2694"/>
              <a:ext cx="210" cy="123"/>
            </a:xfrm>
            <a:custGeom>
              <a:avLst/>
              <a:gdLst>
                <a:gd name="T0" fmla="*/ 419 w 419"/>
                <a:gd name="T1" fmla="*/ 8 h 246"/>
                <a:gd name="T2" fmla="*/ 374 w 419"/>
                <a:gd name="T3" fmla="*/ 53 h 246"/>
                <a:gd name="T4" fmla="*/ 330 w 419"/>
                <a:gd name="T5" fmla="*/ 93 h 246"/>
                <a:gd name="T6" fmla="*/ 280 w 419"/>
                <a:gd name="T7" fmla="*/ 129 h 246"/>
                <a:gd name="T8" fmla="*/ 229 w 419"/>
                <a:gd name="T9" fmla="*/ 162 h 246"/>
                <a:gd name="T10" fmla="*/ 174 w 419"/>
                <a:gd name="T11" fmla="*/ 190 h 246"/>
                <a:gd name="T12" fmla="*/ 120 w 419"/>
                <a:gd name="T13" fmla="*/ 213 h 246"/>
                <a:gd name="T14" fmla="*/ 62 w 419"/>
                <a:gd name="T15" fmla="*/ 232 h 246"/>
                <a:gd name="T16" fmla="*/ 5 w 419"/>
                <a:gd name="T17" fmla="*/ 246 h 246"/>
                <a:gd name="T18" fmla="*/ 0 w 419"/>
                <a:gd name="T19" fmla="*/ 235 h 246"/>
                <a:gd name="T20" fmla="*/ 58 w 419"/>
                <a:gd name="T21" fmla="*/ 220 h 246"/>
                <a:gd name="T22" fmla="*/ 114 w 419"/>
                <a:gd name="T23" fmla="*/ 202 h 246"/>
                <a:gd name="T24" fmla="*/ 168 w 419"/>
                <a:gd name="T25" fmla="*/ 179 h 246"/>
                <a:gd name="T26" fmla="*/ 222 w 419"/>
                <a:gd name="T27" fmla="*/ 151 h 246"/>
                <a:gd name="T28" fmla="*/ 272 w 419"/>
                <a:gd name="T29" fmla="*/ 119 h 246"/>
                <a:gd name="T30" fmla="*/ 322 w 419"/>
                <a:gd name="T31" fmla="*/ 83 h 246"/>
                <a:gd name="T32" fmla="*/ 366 w 419"/>
                <a:gd name="T33" fmla="*/ 43 h 246"/>
                <a:gd name="T34" fmla="*/ 410 w 419"/>
                <a:gd name="T35" fmla="*/ 0 h 246"/>
                <a:gd name="T36" fmla="*/ 419 w 419"/>
                <a:gd name="T37" fmla="*/ 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9" h="246">
                  <a:moveTo>
                    <a:pt x="419" y="8"/>
                  </a:moveTo>
                  <a:lnTo>
                    <a:pt x="374" y="53"/>
                  </a:lnTo>
                  <a:lnTo>
                    <a:pt x="330" y="93"/>
                  </a:lnTo>
                  <a:lnTo>
                    <a:pt x="280" y="129"/>
                  </a:lnTo>
                  <a:lnTo>
                    <a:pt x="229" y="162"/>
                  </a:lnTo>
                  <a:lnTo>
                    <a:pt x="174" y="190"/>
                  </a:lnTo>
                  <a:lnTo>
                    <a:pt x="120" y="213"/>
                  </a:lnTo>
                  <a:lnTo>
                    <a:pt x="62" y="232"/>
                  </a:lnTo>
                  <a:lnTo>
                    <a:pt x="5" y="246"/>
                  </a:lnTo>
                  <a:lnTo>
                    <a:pt x="0" y="235"/>
                  </a:lnTo>
                  <a:lnTo>
                    <a:pt x="58" y="220"/>
                  </a:lnTo>
                  <a:lnTo>
                    <a:pt x="114" y="202"/>
                  </a:lnTo>
                  <a:lnTo>
                    <a:pt x="168" y="179"/>
                  </a:lnTo>
                  <a:lnTo>
                    <a:pt x="222" y="151"/>
                  </a:lnTo>
                  <a:lnTo>
                    <a:pt x="272" y="119"/>
                  </a:lnTo>
                  <a:lnTo>
                    <a:pt x="322" y="83"/>
                  </a:lnTo>
                  <a:lnTo>
                    <a:pt x="366" y="43"/>
                  </a:lnTo>
                  <a:lnTo>
                    <a:pt x="410" y="0"/>
                  </a:lnTo>
                  <a:lnTo>
                    <a:pt x="419"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3" name="Freeform 13">
              <a:extLst>
                <a:ext uri="{FF2B5EF4-FFF2-40B4-BE49-F238E27FC236}">
                  <a16:creationId xmlns:a16="http://schemas.microsoft.com/office/drawing/2014/main" xmlns="" id="{2F785A67-27D1-4F7A-AFDF-791949015DC7}"/>
                </a:ext>
              </a:extLst>
            </p:cNvPr>
            <p:cNvSpPr>
              <a:spLocks/>
            </p:cNvSpPr>
            <p:nvPr/>
          </p:nvSpPr>
          <p:spPr bwMode="auto">
            <a:xfrm>
              <a:off x="1846" y="2795"/>
              <a:ext cx="45" cy="33"/>
            </a:xfrm>
            <a:custGeom>
              <a:avLst/>
              <a:gdLst>
                <a:gd name="T0" fmla="*/ 62 w 89"/>
                <a:gd name="T1" fmla="*/ 38 h 66"/>
                <a:gd name="T2" fmla="*/ 89 w 89"/>
                <a:gd name="T3" fmla="*/ 66 h 66"/>
                <a:gd name="T4" fmla="*/ 0 w 89"/>
                <a:gd name="T5" fmla="*/ 49 h 66"/>
                <a:gd name="T6" fmla="*/ 78 w 89"/>
                <a:gd name="T7" fmla="*/ 0 h 66"/>
                <a:gd name="T8" fmla="*/ 62 w 89"/>
                <a:gd name="T9" fmla="*/ 38 h 66"/>
              </a:gdLst>
              <a:ahLst/>
              <a:cxnLst>
                <a:cxn ang="0">
                  <a:pos x="T0" y="T1"/>
                </a:cxn>
                <a:cxn ang="0">
                  <a:pos x="T2" y="T3"/>
                </a:cxn>
                <a:cxn ang="0">
                  <a:pos x="T4" y="T5"/>
                </a:cxn>
                <a:cxn ang="0">
                  <a:pos x="T6" y="T7"/>
                </a:cxn>
                <a:cxn ang="0">
                  <a:pos x="T8" y="T9"/>
                </a:cxn>
              </a:cxnLst>
              <a:rect l="0" t="0" r="r" b="b"/>
              <a:pathLst>
                <a:path w="89" h="66">
                  <a:moveTo>
                    <a:pt x="62" y="38"/>
                  </a:moveTo>
                  <a:lnTo>
                    <a:pt x="89" y="66"/>
                  </a:lnTo>
                  <a:lnTo>
                    <a:pt x="0" y="49"/>
                  </a:lnTo>
                  <a:lnTo>
                    <a:pt x="78" y="0"/>
                  </a:lnTo>
                  <a:lnTo>
                    <a:pt x="62"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4" name="Freeform 14">
              <a:extLst>
                <a:ext uri="{FF2B5EF4-FFF2-40B4-BE49-F238E27FC236}">
                  <a16:creationId xmlns:a16="http://schemas.microsoft.com/office/drawing/2014/main" xmlns="" id="{44385D4F-49B1-4826-A538-6C3F08F65C8E}"/>
                </a:ext>
              </a:extLst>
            </p:cNvPr>
            <p:cNvSpPr>
              <a:spLocks/>
            </p:cNvSpPr>
            <p:nvPr/>
          </p:nvSpPr>
          <p:spPr bwMode="auto">
            <a:xfrm>
              <a:off x="2174" y="2169"/>
              <a:ext cx="37" cy="180"/>
            </a:xfrm>
            <a:custGeom>
              <a:avLst/>
              <a:gdLst>
                <a:gd name="T0" fmla="*/ 11 w 75"/>
                <a:gd name="T1" fmla="*/ 0 h 358"/>
                <a:gd name="T2" fmla="*/ 29 w 75"/>
                <a:gd name="T3" fmla="*/ 46 h 358"/>
                <a:gd name="T4" fmla="*/ 43 w 75"/>
                <a:gd name="T5" fmla="*/ 89 h 358"/>
                <a:gd name="T6" fmla="*/ 63 w 75"/>
                <a:gd name="T7" fmla="*/ 170 h 358"/>
                <a:gd name="T8" fmla="*/ 69 w 75"/>
                <a:gd name="T9" fmla="*/ 215 h 358"/>
                <a:gd name="T10" fmla="*/ 72 w 75"/>
                <a:gd name="T11" fmla="*/ 258 h 358"/>
                <a:gd name="T12" fmla="*/ 75 w 75"/>
                <a:gd name="T13" fmla="*/ 358 h 358"/>
                <a:gd name="T14" fmla="*/ 63 w 75"/>
                <a:gd name="T15" fmla="*/ 358 h 358"/>
                <a:gd name="T16" fmla="*/ 59 w 75"/>
                <a:gd name="T17" fmla="*/ 258 h 358"/>
                <a:gd name="T18" fmla="*/ 56 w 75"/>
                <a:gd name="T19" fmla="*/ 216 h 358"/>
                <a:gd name="T20" fmla="*/ 50 w 75"/>
                <a:gd name="T21" fmla="*/ 173 h 358"/>
                <a:gd name="T22" fmla="*/ 31 w 75"/>
                <a:gd name="T23" fmla="*/ 92 h 358"/>
                <a:gd name="T24" fmla="*/ 16 w 75"/>
                <a:gd name="T25" fmla="*/ 49 h 358"/>
                <a:gd name="T26" fmla="*/ 0 w 75"/>
                <a:gd name="T27" fmla="*/ 6 h 358"/>
                <a:gd name="T28" fmla="*/ 11 w 75"/>
                <a:gd name="T29"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5" h="358">
                  <a:moveTo>
                    <a:pt x="11" y="0"/>
                  </a:moveTo>
                  <a:lnTo>
                    <a:pt x="29" y="46"/>
                  </a:lnTo>
                  <a:lnTo>
                    <a:pt x="43" y="89"/>
                  </a:lnTo>
                  <a:lnTo>
                    <a:pt x="63" y="170"/>
                  </a:lnTo>
                  <a:lnTo>
                    <a:pt x="69" y="215"/>
                  </a:lnTo>
                  <a:lnTo>
                    <a:pt x="72" y="258"/>
                  </a:lnTo>
                  <a:lnTo>
                    <a:pt x="75" y="358"/>
                  </a:lnTo>
                  <a:lnTo>
                    <a:pt x="63" y="358"/>
                  </a:lnTo>
                  <a:lnTo>
                    <a:pt x="59" y="258"/>
                  </a:lnTo>
                  <a:lnTo>
                    <a:pt x="56" y="216"/>
                  </a:lnTo>
                  <a:lnTo>
                    <a:pt x="50" y="173"/>
                  </a:lnTo>
                  <a:lnTo>
                    <a:pt x="31" y="92"/>
                  </a:lnTo>
                  <a:lnTo>
                    <a:pt x="16" y="49"/>
                  </a:lnTo>
                  <a:lnTo>
                    <a:pt x="0" y="6"/>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5" name="Freeform 15">
              <a:extLst>
                <a:ext uri="{FF2B5EF4-FFF2-40B4-BE49-F238E27FC236}">
                  <a16:creationId xmlns:a16="http://schemas.microsoft.com/office/drawing/2014/main" xmlns="" id="{2B05DE79-DFD2-4586-9827-819C3971742A}"/>
                </a:ext>
              </a:extLst>
            </p:cNvPr>
            <p:cNvSpPr>
              <a:spLocks/>
            </p:cNvSpPr>
            <p:nvPr/>
          </p:nvSpPr>
          <p:spPr bwMode="auto">
            <a:xfrm>
              <a:off x="2135" y="2349"/>
              <a:ext cx="76" cy="272"/>
            </a:xfrm>
            <a:custGeom>
              <a:avLst/>
              <a:gdLst>
                <a:gd name="T0" fmla="*/ 152 w 152"/>
                <a:gd name="T1" fmla="*/ 0 h 544"/>
                <a:gd name="T2" fmla="*/ 151 w 152"/>
                <a:gd name="T3" fmla="*/ 75 h 544"/>
                <a:gd name="T4" fmla="*/ 143 w 152"/>
                <a:gd name="T5" fmla="*/ 147 h 544"/>
                <a:gd name="T6" fmla="*/ 132 w 152"/>
                <a:gd name="T7" fmla="*/ 218 h 544"/>
                <a:gd name="T8" fmla="*/ 116 w 152"/>
                <a:gd name="T9" fmla="*/ 290 h 544"/>
                <a:gd name="T10" fmla="*/ 96 w 152"/>
                <a:gd name="T11" fmla="*/ 357 h 544"/>
                <a:gd name="T12" fmla="*/ 71 w 152"/>
                <a:gd name="T13" fmla="*/ 423 h 544"/>
                <a:gd name="T14" fmla="*/ 42 w 152"/>
                <a:gd name="T15" fmla="*/ 486 h 544"/>
                <a:gd name="T16" fmla="*/ 12 w 152"/>
                <a:gd name="T17" fmla="*/ 544 h 544"/>
                <a:gd name="T18" fmla="*/ 0 w 152"/>
                <a:gd name="T19" fmla="*/ 537 h 544"/>
                <a:gd name="T20" fmla="*/ 31 w 152"/>
                <a:gd name="T21" fmla="*/ 480 h 544"/>
                <a:gd name="T22" fmla="*/ 60 w 152"/>
                <a:gd name="T23" fmla="*/ 417 h 544"/>
                <a:gd name="T24" fmla="*/ 84 w 152"/>
                <a:gd name="T25" fmla="*/ 354 h 544"/>
                <a:gd name="T26" fmla="*/ 103 w 152"/>
                <a:gd name="T27" fmla="*/ 286 h 544"/>
                <a:gd name="T28" fmla="*/ 119 w 152"/>
                <a:gd name="T29" fmla="*/ 217 h 544"/>
                <a:gd name="T30" fmla="*/ 130 w 152"/>
                <a:gd name="T31" fmla="*/ 146 h 544"/>
                <a:gd name="T32" fmla="*/ 138 w 152"/>
                <a:gd name="T33" fmla="*/ 75 h 544"/>
                <a:gd name="T34" fmla="*/ 140 w 152"/>
                <a:gd name="T35" fmla="*/ 0 h 544"/>
                <a:gd name="T36" fmla="*/ 152 w 152"/>
                <a:gd name="T37"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2" h="544">
                  <a:moveTo>
                    <a:pt x="152" y="0"/>
                  </a:moveTo>
                  <a:lnTo>
                    <a:pt x="151" y="75"/>
                  </a:lnTo>
                  <a:lnTo>
                    <a:pt x="143" y="147"/>
                  </a:lnTo>
                  <a:lnTo>
                    <a:pt x="132" y="218"/>
                  </a:lnTo>
                  <a:lnTo>
                    <a:pt x="116" y="290"/>
                  </a:lnTo>
                  <a:lnTo>
                    <a:pt x="96" y="357"/>
                  </a:lnTo>
                  <a:lnTo>
                    <a:pt x="71" y="423"/>
                  </a:lnTo>
                  <a:lnTo>
                    <a:pt x="42" y="486"/>
                  </a:lnTo>
                  <a:lnTo>
                    <a:pt x="12" y="544"/>
                  </a:lnTo>
                  <a:lnTo>
                    <a:pt x="0" y="537"/>
                  </a:lnTo>
                  <a:lnTo>
                    <a:pt x="31" y="480"/>
                  </a:lnTo>
                  <a:lnTo>
                    <a:pt x="60" y="417"/>
                  </a:lnTo>
                  <a:lnTo>
                    <a:pt x="84" y="354"/>
                  </a:lnTo>
                  <a:lnTo>
                    <a:pt x="103" y="286"/>
                  </a:lnTo>
                  <a:lnTo>
                    <a:pt x="119" y="217"/>
                  </a:lnTo>
                  <a:lnTo>
                    <a:pt x="130" y="146"/>
                  </a:lnTo>
                  <a:lnTo>
                    <a:pt x="138" y="75"/>
                  </a:lnTo>
                  <a:lnTo>
                    <a:pt x="140" y="0"/>
                  </a:lnTo>
                  <a:lnTo>
                    <a:pt x="1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6" name="Freeform 16">
              <a:extLst>
                <a:ext uri="{FF2B5EF4-FFF2-40B4-BE49-F238E27FC236}">
                  <a16:creationId xmlns:a16="http://schemas.microsoft.com/office/drawing/2014/main" xmlns="" id="{BAC92B94-71EC-4CBE-9809-36DA2D9B934F}"/>
                </a:ext>
              </a:extLst>
            </p:cNvPr>
            <p:cNvSpPr>
              <a:spLocks/>
            </p:cNvSpPr>
            <p:nvPr/>
          </p:nvSpPr>
          <p:spPr bwMode="auto">
            <a:xfrm>
              <a:off x="2205" y="2349"/>
              <a:ext cx="6" cy="0"/>
            </a:xfrm>
            <a:custGeom>
              <a:avLst/>
              <a:gdLst>
                <a:gd name="T0" fmla="*/ 12 w 12"/>
                <a:gd name="T1" fmla="*/ 0 w 12"/>
                <a:gd name="T2" fmla="*/ 12 w 12"/>
              </a:gdLst>
              <a:ahLst/>
              <a:cxnLst>
                <a:cxn ang="0">
                  <a:pos x="T0" y="0"/>
                </a:cxn>
                <a:cxn ang="0">
                  <a:pos x="T1" y="0"/>
                </a:cxn>
                <a:cxn ang="0">
                  <a:pos x="T2" y="0"/>
                </a:cxn>
              </a:cxnLst>
              <a:rect l="0" t="0" r="r" b="b"/>
              <a:pathLst>
                <a:path w="12">
                  <a:moveTo>
                    <a:pt x="12" y="0"/>
                  </a:moveTo>
                  <a:lnTo>
                    <a:pt x="0"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7" name="Freeform 17">
              <a:extLst>
                <a:ext uri="{FF2B5EF4-FFF2-40B4-BE49-F238E27FC236}">
                  <a16:creationId xmlns:a16="http://schemas.microsoft.com/office/drawing/2014/main" xmlns="" id="{ABDCF3F7-F838-4C7E-B785-3DC72B201A54}"/>
                </a:ext>
              </a:extLst>
            </p:cNvPr>
            <p:cNvSpPr>
              <a:spLocks/>
            </p:cNvSpPr>
            <p:nvPr/>
          </p:nvSpPr>
          <p:spPr bwMode="auto">
            <a:xfrm>
              <a:off x="2165" y="2140"/>
              <a:ext cx="31" cy="48"/>
            </a:xfrm>
            <a:custGeom>
              <a:avLst/>
              <a:gdLst>
                <a:gd name="T0" fmla="*/ 24 w 62"/>
                <a:gd name="T1" fmla="*/ 61 h 94"/>
                <a:gd name="T2" fmla="*/ 1 w 62"/>
                <a:gd name="T3" fmla="*/ 94 h 94"/>
                <a:gd name="T4" fmla="*/ 0 w 62"/>
                <a:gd name="T5" fmla="*/ 0 h 94"/>
                <a:gd name="T6" fmla="*/ 62 w 62"/>
                <a:gd name="T7" fmla="*/ 69 h 94"/>
                <a:gd name="T8" fmla="*/ 24 w 62"/>
                <a:gd name="T9" fmla="*/ 61 h 94"/>
              </a:gdLst>
              <a:ahLst/>
              <a:cxnLst>
                <a:cxn ang="0">
                  <a:pos x="T0" y="T1"/>
                </a:cxn>
                <a:cxn ang="0">
                  <a:pos x="T2" y="T3"/>
                </a:cxn>
                <a:cxn ang="0">
                  <a:pos x="T4" y="T5"/>
                </a:cxn>
                <a:cxn ang="0">
                  <a:pos x="T6" y="T7"/>
                </a:cxn>
                <a:cxn ang="0">
                  <a:pos x="T8" y="T9"/>
                </a:cxn>
              </a:cxnLst>
              <a:rect l="0" t="0" r="r" b="b"/>
              <a:pathLst>
                <a:path w="62" h="94">
                  <a:moveTo>
                    <a:pt x="24" y="61"/>
                  </a:moveTo>
                  <a:lnTo>
                    <a:pt x="1" y="94"/>
                  </a:lnTo>
                  <a:lnTo>
                    <a:pt x="0" y="0"/>
                  </a:lnTo>
                  <a:lnTo>
                    <a:pt x="62" y="69"/>
                  </a:lnTo>
                  <a:lnTo>
                    <a:pt x="24"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18" name="Freeform 18">
              <a:extLst>
                <a:ext uri="{FF2B5EF4-FFF2-40B4-BE49-F238E27FC236}">
                  <a16:creationId xmlns:a16="http://schemas.microsoft.com/office/drawing/2014/main" xmlns="" id="{14280BCD-01B0-4FD9-9282-AA4B046BBF2A}"/>
                </a:ext>
              </a:extLst>
            </p:cNvPr>
            <p:cNvSpPr>
              <a:spLocks/>
            </p:cNvSpPr>
            <p:nvPr/>
          </p:nvSpPr>
          <p:spPr bwMode="auto">
            <a:xfrm>
              <a:off x="1566" y="1881"/>
              <a:ext cx="258" cy="112"/>
            </a:xfrm>
            <a:custGeom>
              <a:avLst/>
              <a:gdLst>
                <a:gd name="T0" fmla="*/ 0 w 517"/>
                <a:gd name="T1" fmla="*/ 215 h 225"/>
                <a:gd name="T2" fmla="*/ 26 w 517"/>
                <a:gd name="T3" fmla="*/ 190 h 225"/>
                <a:gd name="T4" fmla="*/ 53 w 517"/>
                <a:gd name="T5" fmla="*/ 167 h 225"/>
                <a:gd name="T6" fmla="*/ 82 w 517"/>
                <a:gd name="T7" fmla="*/ 145 h 225"/>
                <a:gd name="T8" fmla="*/ 111 w 517"/>
                <a:gd name="T9" fmla="*/ 124 h 225"/>
                <a:gd name="T10" fmla="*/ 143 w 517"/>
                <a:gd name="T11" fmla="*/ 106 h 225"/>
                <a:gd name="T12" fmla="*/ 173 w 517"/>
                <a:gd name="T13" fmla="*/ 87 h 225"/>
                <a:gd name="T14" fmla="*/ 189 w 517"/>
                <a:gd name="T15" fmla="*/ 79 h 225"/>
                <a:gd name="T16" fmla="*/ 207 w 517"/>
                <a:gd name="T17" fmla="*/ 71 h 225"/>
                <a:gd name="T18" fmla="*/ 239 w 517"/>
                <a:gd name="T19" fmla="*/ 56 h 225"/>
                <a:gd name="T20" fmla="*/ 256 w 517"/>
                <a:gd name="T21" fmla="*/ 49 h 225"/>
                <a:gd name="T22" fmla="*/ 272 w 517"/>
                <a:gd name="T23" fmla="*/ 43 h 225"/>
                <a:gd name="T24" fmla="*/ 290 w 517"/>
                <a:gd name="T25" fmla="*/ 38 h 225"/>
                <a:gd name="T26" fmla="*/ 307 w 517"/>
                <a:gd name="T27" fmla="*/ 33 h 225"/>
                <a:gd name="T28" fmla="*/ 325 w 517"/>
                <a:gd name="T29" fmla="*/ 26 h 225"/>
                <a:gd name="T30" fmla="*/ 341 w 517"/>
                <a:gd name="T31" fmla="*/ 23 h 225"/>
                <a:gd name="T32" fmla="*/ 359 w 517"/>
                <a:gd name="T33" fmla="*/ 18 h 225"/>
                <a:gd name="T34" fmla="*/ 376 w 517"/>
                <a:gd name="T35" fmla="*/ 15 h 225"/>
                <a:gd name="T36" fmla="*/ 411 w 517"/>
                <a:gd name="T37" fmla="*/ 8 h 225"/>
                <a:gd name="T38" fmla="*/ 447 w 517"/>
                <a:gd name="T39" fmla="*/ 3 h 225"/>
                <a:gd name="T40" fmla="*/ 482 w 517"/>
                <a:gd name="T41" fmla="*/ 0 h 225"/>
                <a:gd name="T42" fmla="*/ 517 w 517"/>
                <a:gd name="T43" fmla="*/ 0 h 225"/>
                <a:gd name="T44" fmla="*/ 517 w 517"/>
                <a:gd name="T45" fmla="*/ 13 h 225"/>
                <a:gd name="T46" fmla="*/ 483 w 517"/>
                <a:gd name="T47" fmla="*/ 13 h 225"/>
                <a:gd name="T48" fmla="*/ 448 w 517"/>
                <a:gd name="T49" fmla="*/ 16 h 225"/>
                <a:gd name="T50" fmla="*/ 413 w 517"/>
                <a:gd name="T51" fmla="*/ 21 h 225"/>
                <a:gd name="T52" fmla="*/ 379 w 517"/>
                <a:gd name="T53" fmla="*/ 28 h 225"/>
                <a:gd name="T54" fmla="*/ 362 w 517"/>
                <a:gd name="T55" fmla="*/ 31 h 225"/>
                <a:gd name="T56" fmla="*/ 344 w 517"/>
                <a:gd name="T57" fmla="*/ 35 h 225"/>
                <a:gd name="T58" fmla="*/ 328 w 517"/>
                <a:gd name="T59" fmla="*/ 40 h 225"/>
                <a:gd name="T60" fmla="*/ 311 w 517"/>
                <a:gd name="T61" fmla="*/ 45 h 225"/>
                <a:gd name="T62" fmla="*/ 295 w 517"/>
                <a:gd name="T63" fmla="*/ 49 h 225"/>
                <a:gd name="T64" fmla="*/ 277 w 517"/>
                <a:gd name="T65" fmla="*/ 56 h 225"/>
                <a:gd name="T66" fmla="*/ 259 w 517"/>
                <a:gd name="T67" fmla="*/ 63 h 225"/>
                <a:gd name="T68" fmla="*/ 243 w 517"/>
                <a:gd name="T69" fmla="*/ 69 h 225"/>
                <a:gd name="T70" fmla="*/ 211 w 517"/>
                <a:gd name="T71" fmla="*/ 84 h 225"/>
                <a:gd name="T72" fmla="*/ 195 w 517"/>
                <a:gd name="T73" fmla="*/ 91 h 225"/>
                <a:gd name="T74" fmla="*/ 179 w 517"/>
                <a:gd name="T75" fmla="*/ 99 h 225"/>
                <a:gd name="T76" fmla="*/ 147 w 517"/>
                <a:gd name="T77" fmla="*/ 117 h 225"/>
                <a:gd name="T78" fmla="*/ 119 w 517"/>
                <a:gd name="T79" fmla="*/ 135 h 225"/>
                <a:gd name="T80" fmla="*/ 90 w 517"/>
                <a:gd name="T81" fmla="*/ 155 h 225"/>
                <a:gd name="T82" fmla="*/ 61 w 517"/>
                <a:gd name="T83" fmla="*/ 177 h 225"/>
                <a:gd name="T84" fmla="*/ 35 w 517"/>
                <a:gd name="T85" fmla="*/ 200 h 225"/>
                <a:gd name="T86" fmla="*/ 10 w 517"/>
                <a:gd name="T87" fmla="*/ 225 h 225"/>
                <a:gd name="T88" fmla="*/ 0 w 517"/>
                <a:gd name="T89" fmla="*/ 21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7" h="225">
                  <a:moveTo>
                    <a:pt x="0" y="215"/>
                  </a:moveTo>
                  <a:lnTo>
                    <a:pt x="26" y="190"/>
                  </a:lnTo>
                  <a:lnTo>
                    <a:pt x="53" y="167"/>
                  </a:lnTo>
                  <a:lnTo>
                    <a:pt x="82" y="145"/>
                  </a:lnTo>
                  <a:lnTo>
                    <a:pt x="111" y="124"/>
                  </a:lnTo>
                  <a:lnTo>
                    <a:pt x="143" y="106"/>
                  </a:lnTo>
                  <a:lnTo>
                    <a:pt x="173" y="87"/>
                  </a:lnTo>
                  <a:lnTo>
                    <a:pt x="189" y="79"/>
                  </a:lnTo>
                  <a:lnTo>
                    <a:pt x="207" y="71"/>
                  </a:lnTo>
                  <a:lnTo>
                    <a:pt x="239" y="56"/>
                  </a:lnTo>
                  <a:lnTo>
                    <a:pt x="256" y="49"/>
                  </a:lnTo>
                  <a:lnTo>
                    <a:pt x="272" y="43"/>
                  </a:lnTo>
                  <a:lnTo>
                    <a:pt x="290" y="38"/>
                  </a:lnTo>
                  <a:lnTo>
                    <a:pt x="307" y="33"/>
                  </a:lnTo>
                  <a:lnTo>
                    <a:pt x="325" y="26"/>
                  </a:lnTo>
                  <a:lnTo>
                    <a:pt x="341" y="23"/>
                  </a:lnTo>
                  <a:lnTo>
                    <a:pt x="359" y="18"/>
                  </a:lnTo>
                  <a:lnTo>
                    <a:pt x="376" y="15"/>
                  </a:lnTo>
                  <a:lnTo>
                    <a:pt x="411" y="8"/>
                  </a:lnTo>
                  <a:lnTo>
                    <a:pt x="447" y="3"/>
                  </a:lnTo>
                  <a:lnTo>
                    <a:pt x="482" y="0"/>
                  </a:lnTo>
                  <a:lnTo>
                    <a:pt x="517" y="0"/>
                  </a:lnTo>
                  <a:lnTo>
                    <a:pt x="517" y="13"/>
                  </a:lnTo>
                  <a:lnTo>
                    <a:pt x="483" y="13"/>
                  </a:lnTo>
                  <a:lnTo>
                    <a:pt x="448" y="16"/>
                  </a:lnTo>
                  <a:lnTo>
                    <a:pt x="413" y="21"/>
                  </a:lnTo>
                  <a:lnTo>
                    <a:pt x="379" y="28"/>
                  </a:lnTo>
                  <a:lnTo>
                    <a:pt x="362" y="31"/>
                  </a:lnTo>
                  <a:lnTo>
                    <a:pt x="344" y="35"/>
                  </a:lnTo>
                  <a:lnTo>
                    <a:pt x="328" y="40"/>
                  </a:lnTo>
                  <a:lnTo>
                    <a:pt x="311" y="45"/>
                  </a:lnTo>
                  <a:lnTo>
                    <a:pt x="295" y="49"/>
                  </a:lnTo>
                  <a:lnTo>
                    <a:pt x="277" y="56"/>
                  </a:lnTo>
                  <a:lnTo>
                    <a:pt x="259" y="63"/>
                  </a:lnTo>
                  <a:lnTo>
                    <a:pt x="243" y="69"/>
                  </a:lnTo>
                  <a:lnTo>
                    <a:pt x="211" y="84"/>
                  </a:lnTo>
                  <a:lnTo>
                    <a:pt x="195" y="91"/>
                  </a:lnTo>
                  <a:lnTo>
                    <a:pt x="179" y="99"/>
                  </a:lnTo>
                  <a:lnTo>
                    <a:pt x="147" y="117"/>
                  </a:lnTo>
                  <a:lnTo>
                    <a:pt x="119" y="135"/>
                  </a:lnTo>
                  <a:lnTo>
                    <a:pt x="90" y="155"/>
                  </a:lnTo>
                  <a:lnTo>
                    <a:pt x="61" y="177"/>
                  </a:lnTo>
                  <a:lnTo>
                    <a:pt x="35" y="200"/>
                  </a:lnTo>
                  <a:lnTo>
                    <a:pt x="10" y="225"/>
                  </a:lnTo>
                  <a:lnTo>
                    <a:pt x="0" y="2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dirty="0"/>
            </a:p>
          </p:txBody>
        </p:sp>
        <p:sp>
          <p:nvSpPr>
            <p:cNvPr id="19" name="Freeform 19">
              <a:extLst>
                <a:ext uri="{FF2B5EF4-FFF2-40B4-BE49-F238E27FC236}">
                  <a16:creationId xmlns:a16="http://schemas.microsoft.com/office/drawing/2014/main" xmlns="" id="{C3AE5E68-C220-4878-B26E-11955B9A1591}"/>
                </a:ext>
              </a:extLst>
            </p:cNvPr>
            <p:cNvSpPr>
              <a:spLocks/>
            </p:cNvSpPr>
            <p:nvPr/>
          </p:nvSpPr>
          <p:spPr bwMode="auto">
            <a:xfrm>
              <a:off x="1824" y="1881"/>
              <a:ext cx="294" cy="169"/>
            </a:xfrm>
            <a:custGeom>
              <a:avLst/>
              <a:gdLst>
                <a:gd name="T0" fmla="*/ 0 w 587"/>
                <a:gd name="T1" fmla="*/ 0 h 339"/>
                <a:gd name="T2" fmla="*/ 22 w 587"/>
                <a:gd name="T3" fmla="*/ 0 h 339"/>
                <a:gd name="T4" fmla="*/ 43 w 587"/>
                <a:gd name="T5" fmla="*/ 2 h 339"/>
                <a:gd name="T6" fmla="*/ 66 w 587"/>
                <a:gd name="T7" fmla="*/ 3 h 339"/>
                <a:gd name="T8" fmla="*/ 86 w 587"/>
                <a:gd name="T9" fmla="*/ 5 h 339"/>
                <a:gd name="T10" fmla="*/ 130 w 587"/>
                <a:gd name="T11" fmla="*/ 13 h 339"/>
                <a:gd name="T12" fmla="*/ 150 w 587"/>
                <a:gd name="T13" fmla="*/ 18 h 339"/>
                <a:gd name="T14" fmla="*/ 171 w 587"/>
                <a:gd name="T15" fmla="*/ 23 h 339"/>
                <a:gd name="T16" fmla="*/ 192 w 587"/>
                <a:gd name="T17" fmla="*/ 28 h 339"/>
                <a:gd name="T18" fmla="*/ 213 w 587"/>
                <a:gd name="T19" fmla="*/ 36 h 339"/>
                <a:gd name="T20" fmla="*/ 232 w 587"/>
                <a:gd name="T21" fmla="*/ 43 h 339"/>
                <a:gd name="T22" fmla="*/ 251 w 587"/>
                <a:gd name="T23" fmla="*/ 51 h 339"/>
                <a:gd name="T24" fmla="*/ 272 w 587"/>
                <a:gd name="T25" fmla="*/ 59 h 339"/>
                <a:gd name="T26" fmla="*/ 291 w 587"/>
                <a:gd name="T27" fmla="*/ 69 h 339"/>
                <a:gd name="T28" fmla="*/ 310 w 587"/>
                <a:gd name="T29" fmla="*/ 79 h 339"/>
                <a:gd name="T30" fmla="*/ 330 w 587"/>
                <a:gd name="T31" fmla="*/ 89 h 339"/>
                <a:gd name="T32" fmla="*/ 347 w 587"/>
                <a:gd name="T33" fmla="*/ 101 h 339"/>
                <a:gd name="T34" fmla="*/ 366 w 587"/>
                <a:gd name="T35" fmla="*/ 112 h 339"/>
                <a:gd name="T36" fmla="*/ 384 w 587"/>
                <a:gd name="T37" fmla="*/ 124 h 339"/>
                <a:gd name="T38" fmla="*/ 402 w 587"/>
                <a:gd name="T39" fmla="*/ 137 h 339"/>
                <a:gd name="T40" fmla="*/ 437 w 587"/>
                <a:gd name="T41" fmla="*/ 164 h 339"/>
                <a:gd name="T42" fmla="*/ 469 w 587"/>
                <a:gd name="T43" fmla="*/ 193 h 339"/>
                <a:gd name="T44" fmla="*/ 485 w 587"/>
                <a:gd name="T45" fmla="*/ 208 h 339"/>
                <a:gd name="T46" fmla="*/ 501 w 587"/>
                <a:gd name="T47" fmla="*/ 225 h 339"/>
                <a:gd name="T48" fmla="*/ 517 w 587"/>
                <a:gd name="T49" fmla="*/ 241 h 339"/>
                <a:gd name="T50" fmla="*/ 531 w 587"/>
                <a:gd name="T51" fmla="*/ 258 h 339"/>
                <a:gd name="T52" fmla="*/ 546 w 587"/>
                <a:gd name="T53" fmla="*/ 276 h 339"/>
                <a:gd name="T54" fmla="*/ 560 w 587"/>
                <a:gd name="T55" fmla="*/ 292 h 339"/>
                <a:gd name="T56" fmla="*/ 587 w 587"/>
                <a:gd name="T57" fmla="*/ 330 h 339"/>
                <a:gd name="T58" fmla="*/ 578 w 587"/>
                <a:gd name="T59" fmla="*/ 339 h 339"/>
                <a:gd name="T60" fmla="*/ 550 w 587"/>
                <a:gd name="T61" fmla="*/ 301 h 339"/>
                <a:gd name="T62" fmla="*/ 536 w 587"/>
                <a:gd name="T63" fmla="*/ 284 h 339"/>
                <a:gd name="T64" fmla="*/ 522 w 587"/>
                <a:gd name="T65" fmla="*/ 266 h 339"/>
                <a:gd name="T66" fmla="*/ 507 w 587"/>
                <a:gd name="T67" fmla="*/ 249 h 339"/>
                <a:gd name="T68" fmla="*/ 491 w 587"/>
                <a:gd name="T69" fmla="*/ 233 h 339"/>
                <a:gd name="T70" fmla="*/ 477 w 587"/>
                <a:gd name="T71" fmla="*/ 218 h 339"/>
                <a:gd name="T72" fmla="*/ 461 w 587"/>
                <a:gd name="T73" fmla="*/ 203 h 339"/>
                <a:gd name="T74" fmla="*/ 429 w 587"/>
                <a:gd name="T75" fmla="*/ 175 h 339"/>
                <a:gd name="T76" fmla="*/ 394 w 587"/>
                <a:gd name="T77" fmla="*/ 147 h 339"/>
                <a:gd name="T78" fmla="*/ 376 w 587"/>
                <a:gd name="T79" fmla="*/ 135 h 339"/>
                <a:gd name="T80" fmla="*/ 358 w 587"/>
                <a:gd name="T81" fmla="*/ 122 h 339"/>
                <a:gd name="T82" fmla="*/ 341 w 587"/>
                <a:gd name="T83" fmla="*/ 112 h 339"/>
                <a:gd name="T84" fmla="*/ 323 w 587"/>
                <a:gd name="T85" fmla="*/ 101 h 339"/>
                <a:gd name="T86" fmla="*/ 304 w 587"/>
                <a:gd name="T87" fmla="*/ 91 h 339"/>
                <a:gd name="T88" fmla="*/ 285 w 587"/>
                <a:gd name="T89" fmla="*/ 81 h 339"/>
                <a:gd name="T90" fmla="*/ 266 w 587"/>
                <a:gd name="T91" fmla="*/ 71 h 339"/>
                <a:gd name="T92" fmla="*/ 248 w 587"/>
                <a:gd name="T93" fmla="*/ 63 h 339"/>
                <a:gd name="T94" fmla="*/ 227 w 587"/>
                <a:gd name="T95" fmla="*/ 54 h 339"/>
                <a:gd name="T96" fmla="*/ 208 w 587"/>
                <a:gd name="T97" fmla="*/ 48 h 339"/>
                <a:gd name="T98" fmla="*/ 189 w 587"/>
                <a:gd name="T99" fmla="*/ 41 h 339"/>
                <a:gd name="T100" fmla="*/ 168 w 587"/>
                <a:gd name="T101" fmla="*/ 36 h 339"/>
                <a:gd name="T102" fmla="*/ 147 w 587"/>
                <a:gd name="T103" fmla="*/ 30 h 339"/>
                <a:gd name="T104" fmla="*/ 126 w 587"/>
                <a:gd name="T105" fmla="*/ 26 h 339"/>
                <a:gd name="T106" fmla="*/ 85 w 587"/>
                <a:gd name="T107" fmla="*/ 18 h 339"/>
                <a:gd name="T108" fmla="*/ 64 w 587"/>
                <a:gd name="T109" fmla="*/ 16 h 339"/>
                <a:gd name="T110" fmla="*/ 43 w 587"/>
                <a:gd name="T111" fmla="*/ 15 h 339"/>
                <a:gd name="T112" fmla="*/ 21 w 587"/>
                <a:gd name="T113" fmla="*/ 13 h 339"/>
                <a:gd name="T114" fmla="*/ 0 w 587"/>
                <a:gd name="T115" fmla="*/ 13 h 339"/>
                <a:gd name="T116" fmla="*/ 0 w 587"/>
                <a:gd name="T117"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87" h="339">
                  <a:moveTo>
                    <a:pt x="0" y="0"/>
                  </a:moveTo>
                  <a:lnTo>
                    <a:pt x="22" y="0"/>
                  </a:lnTo>
                  <a:lnTo>
                    <a:pt x="43" y="2"/>
                  </a:lnTo>
                  <a:lnTo>
                    <a:pt x="66" y="3"/>
                  </a:lnTo>
                  <a:lnTo>
                    <a:pt x="86" y="5"/>
                  </a:lnTo>
                  <a:lnTo>
                    <a:pt x="130" y="13"/>
                  </a:lnTo>
                  <a:lnTo>
                    <a:pt x="150" y="18"/>
                  </a:lnTo>
                  <a:lnTo>
                    <a:pt x="171" y="23"/>
                  </a:lnTo>
                  <a:lnTo>
                    <a:pt x="192" y="28"/>
                  </a:lnTo>
                  <a:lnTo>
                    <a:pt x="213" y="36"/>
                  </a:lnTo>
                  <a:lnTo>
                    <a:pt x="232" y="43"/>
                  </a:lnTo>
                  <a:lnTo>
                    <a:pt x="251" y="51"/>
                  </a:lnTo>
                  <a:lnTo>
                    <a:pt x="272" y="59"/>
                  </a:lnTo>
                  <a:lnTo>
                    <a:pt x="291" y="69"/>
                  </a:lnTo>
                  <a:lnTo>
                    <a:pt x="310" y="79"/>
                  </a:lnTo>
                  <a:lnTo>
                    <a:pt x="330" y="89"/>
                  </a:lnTo>
                  <a:lnTo>
                    <a:pt x="347" y="101"/>
                  </a:lnTo>
                  <a:lnTo>
                    <a:pt x="366" y="112"/>
                  </a:lnTo>
                  <a:lnTo>
                    <a:pt x="384" y="124"/>
                  </a:lnTo>
                  <a:lnTo>
                    <a:pt x="402" y="137"/>
                  </a:lnTo>
                  <a:lnTo>
                    <a:pt x="437" y="164"/>
                  </a:lnTo>
                  <a:lnTo>
                    <a:pt x="469" y="193"/>
                  </a:lnTo>
                  <a:lnTo>
                    <a:pt x="485" y="208"/>
                  </a:lnTo>
                  <a:lnTo>
                    <a:pt x="501" y="225"/>
                  </a:lnTo>
                  <a:lnTo>
                    <a:pt x="517" y="241"/>
                  </a:lnTo>
                  <a:lnTo>
                    <a:pt x="531" y="258"/>
                  </a:lnTo>
                  <a:lnTo>
                    <a:pt x="546" y="276"/>
                  </a:lnTo>
                  <a:lnTo>
                    <a:pt x="560" y="292"/>
                  </a:lnTo>
                  <a:lnTo>
                    <a:pt x="587" y="330"/>
                  </a:lnTo>
                  <a:lnTo>
                    <a:pt x="578" y="339"/>
                  </a:lnTo>
                  <a:lnTo>
                    <a:pt x="550" y="301"/>
                  </a:lnTo>
                  <a:lnTo>
                    <a:pt x="536" y="284"/>
                  </a:lnTo>
                  <a:lnTo>
                    <a:pt x="522" y="266"/>
                  </a:lnTo>
                  <a:lnTo>
                    <a:pt x="507" y="249"/>
                  </a:lnTo>
                  <a:lnTo>
                    <a:pt x="491" y="233"/>
                  </a:lnTo>
                  <a:lnTo>
                    <a:pt x="477" y="218"/>
                  </a:lnTo>
                  <a:lnTo>
                    <a:pt x="461" y="203"/>
                  </a:lnTo>
                  <a:lnTo>
                    <a:pt x="429" y="175"/>
                  </a:lnTo>
                  <a:lnTo>
                    <a:pt x="394" y="147"/>
                  </a:lnTo>
                  <a:lnTo>
                    <a:pt x="376" y="135"/>
                  </a:lnTo>
                  <a:lnTo>
                    <a:pt x="358" y="122"/>
                  </a:lnTo>
                  <a:lnTo>
                    <a:pt x="341" y="112"/>
                  </a:lnTo>
                  <a:lnTo>
                    <a:pt x="323" y="101"/>
                  </a:lnTo>
                  <a:lnTo>
                    <a:pt x="304" y="91"/>
                  </a:lnTo>
                  <a:lnTo>
                    <a:pt x="285" y="81"/>
                  </a:lnTo>
                  <a:lnTo>
                    <a:pt x="266" y="71"/>
                  </a:lnTo>
                  <a:lnTo>
                    <a:pt x="248" y="63"/>
                  </a:lnTo>
                  <a:lnTo>
                    <a:pt x="227" y="54"/>
                  </a:lnTo>
                  <a:lnTo>
                    <a:pt x="208" y="48"/>
                  </a:lnTo>
                  <a:lnTo>
                    <a:pt x="189" y="41"/>
                  </a:lnTo>
                  <a:lnTo>
                    <a:pt x="168" y="36"/>
                  </a:lnTo>
                  <a:lnTo>
                    <a:pt x="147" y="30"/>
                  </a:lnTo>
                  <a:lnTo>
                    <a:pt x="126" y="26"/>
                  </a:lnTo>
                  <a:lnTo>
                    <a:pt x="85" y="18"/>
                  </a:lnTo>
                  <a:lnTo>
                    <a:pt x="64" y="16"/>
                  </a:lnTo>
                  <a:lnTo>
                    <a:pt x="43" y="15"/>
                  </a:lnTo>
                  <a:lnTo>
                    <a:pt x="21" y="13"/>
                  </a:lnTo>
                  <a:lnTo>
                    <a:pt x="0" y="1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20" name="Freeform 20">
              <a:extLst>
                <a:ext uri="{FF2B5EF4-FFF2-40B4-BE49-F238E27FC236}">
                  <a16:creationId xmlns:a16="http://schemas.microsoft.com/office/drawing/2014/main" xmlns="" id="{E511E1F6-24F8-4C54-B09F-7A7136146FDB}"/>
                </a:ext>
              </a:extLst>
            </p:cNvPr>
            <p:cNvSpPr>
              <a:spLocks/>
            </p:cNvSpPr>
            <p:nvPr/>
          </p:nvSpPr>
          <p:spPr bwMode="auto">
            <a:xfrm>
              <a:off x="1824" y="1881"/>
              <a:ext cx="0" cy="7"/>
            </a:xfrm>
            <a:custGeom>
              <a:avLst/>
              <a:gdLst>
                <a:gd name="T0" fmla="*/ 0 h 13"/>
                <a:gd name="T1" fmla="*/ 13 h 13"/>
                <a:gd name="T2" fmla="*/ 0 h 13"/>
              </a:gdLst>
              <a:ahLst/>
              <a:cxnLst>
                <a:cxn ang="0">
                  <a:pos x="0" y="T0"/>
                </a:cxn>
                <a:cxn ang="0">
                  <a:pos x="0" y="T1"/>
                </a:cxn>
                <a:cxn ang="0">
                  <a:pos x="0" y="T2"/>
                </a:cxn>
              </a:cxnLst>
              <a:rect l="0" t="0" r="r" b="b"/>
              <a:pathLst>
                <a:path h="13">
                  <a:moveTo>
                    <a:pt x="0" y="0"/>
                  </a:moveTo>
                  <a:lnTo>
                    <a:pt x="0" y="1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21" name="Freeform 21">
              <a:extLst>
                <a:ext uri="{FF2B5EF4-FFF2-40B4-BE49-F238E27FC236}">
                  <a16:creationId xmlns:a16="http://schemas.microsoft.com/office/drawing/2014/main" xmlns="" id="{AB3F135B-6A65-4860-BC44-770EF1610038}"/>
                </a:ext>
              </a:extLst>
            </p:cNvPr>
            <p:cNvSpPr>
              <a:spLocks/>
            </p:cNvSpPr>
            <p:nvPr/>
          </p:nvSpPr>
          <p:spPr bwMode="auto">
            <a:xfrm>
              <a:off x="1545" y="1971"/>
              <a:ext cx="41" cy="42"/>
            </a:xfrm>
            <a:custGeom>
              <a:avLst/>
              <a:gdLst>
                <a:gd name="T0" fmla="*/ 46 w 83"/>
                <a:gd name="T1" fmla="*/ 40 h 84"/>
                <a:gd name="T2" fmla="*/ 83 w 83"/>
                <a:gd name="T3" fmla="*/ 48 h 84"/>
                <a:gd name="T4" fmla="*/ 0 w 83"/>
                <a:gd name="T5" fmla="*/ 84 h 84"/>
                <a:gd name="T6" fmla="*/ 40 w 83"/>
                <a:gd name="T7" fmla="*/ 0 h 84"/>
                <a:gd name="T8" fmla="*/ 46 w 83"/>
                <a:gd name="T9" fmla="*/ 40 h 84"/>
              </a:gdLst>
              <a:ahLst/>
              <a:cxnLst>
                <a:cxn ang="0">
                  <a:pos x="T0" y="T1"/>
                </a:cxn>
                <a:cxn ang="0">
                  <a:pos x="T2" y="T3"/>
                </a:cxn>
                <a:cxn ang="0">
                  <a:pos x="T4" y="T5"/>
                </a:cxn>
                <a:cxn ang="0">
                  <a:pos x="T6" y="T7"/>
                </a:cxn>
                <a:cxn ang="0">
                  <a:pos x="T8" y="T9"/>
                </a:cxn>
              </a:cxnLst>
              <a:rect l="0" t="0" r="r" b="b"/>
              <a:pathLst>
                <a:path w="83" h="84">
                  <a:moveTo>
                    <a:pt x="46" y="40"/>
                  </a:moveTo>
                  <a:lnTo>
                    <a:pt x="83" y="48"/>
                  </a:lnTo>
                  <a:lnTo>
                    <a:pt x="0" y="84"/>
                  </a:lnTo>
                  <a:lnTo>
                    <a:pt x="40" y="0"/>
                  </a:lnTo>
                  <a:lnTo>
                    <a:pt x="46"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22" name="Oval 22">
              <a:extLst>
                <a:ext uri="{FF2B5EF4-FFF2-40B4-BE49-F238E27FC236}">
                  <a16:creationId xmlns:a16="http://schemas.microsoft.com/office/drawing/2014/main" xmlns="" id="{2DA6A5E0-55C6-40B4-8275-D7D284ED5334}"/>
                </a:ext>
              </a:extLst>
            </p:cNvPr>
            <p:cNvSpPr>
              <a:spLocks noChangeArrowheads="1"/>
            </p:cNvSpPr>
            <p:nvPr/>
          </p:nvSpPr>
          <p:spPr bwMode="auto">
            <a:xfrm>
              <a:off x="1446" y="1980"/>
              <a:ext cx="103" cy="106"/>
            </a:xfrm>
            <a:prstGeom prst="ellipse">
              <a:avLst/>
            </a:pr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600"/>
            </a:p>
          </p:txBody>
        </p:sp>
        <p:sp>
          <p:nvSpPr>
            <p:cNvPr id="23" name="Oval 23">
              <a:extLst>
                <a:ext uri="{FF2B5EF4-FFF2-40B4-BE49-F238E27FC236}">
                  <a16:creationId xmlns:a16="http://schemas.microsoft.com/office/drawing/2014/main" xmlns="" id="{4E6D1A36-1C18-4EA6-AD93-0472D8CD4E05}"/>
                </a:ext>
              </a:extLst>
            </p:cNvPr>
            <p:cNvSpPr>
              <a:spLocks noChangeArrowheads="1"/>
            </p:cNvSpPr>
            <p:nvPr/>
          </p:nvSpPr>
          <p:spPr bwMode="auto">
            <a:xfrm>
              <a:off x="1723" y="2271"/>
              <a:ext cx="96" cy="99"/>
            </a:xfrm>
            <a:prstGeom prst="ellipse">
              <a:avLst/>
            </a:pr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600"/>
            </a:p>
          </p:txBody>
        </p:sp>
        <p:sp>
          <p:nvSpPr>
            <p:cNvPr id="24" name="Oval 24">
              <a:extLst>
                <a:ext uri="{FF2B5EF4-FFF2-40B4-BE49-F238E27FC236}">
                  <a16:creationId xmlns:a16="http://schemas.microsoft.com/office/drawing/2014/main" xmlns="" id="{E32E37AE-DE0A-4EFD-857A-B98F58933840}"/>
                </a:ext>
              </a:extLst>
            </p:cNvPr>
            <p:cNvSpPr>
              <a:spLocks noChangeArrowheads="1"/>
            </p:cNvSpPr>
            <p:nvPr/>
          </p:nvSpPr>
          <p:spPr bwMode="auto">
            <a:xfrm>
              <a:off x="1416" y="2444"/>
              <a:ext cx="133" cy="102"/>
            </a:xfrm>
            <a:prstGeom prst="ellipse">
              <a:avLst/>
            </a:pr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600"/>
            </a:p>
          </p:txBody>
        </p:sp>
        <p:sp>
          <p:nvSpPr>
            <p:cNvPr id="25" name="Oval 25">
              <a:extLst>
                <a:ext uri="{FF2B5EF4-FFF2-40B4-BE49-F238E27FC236}">
                  <a16:creationId xmlns:a16="http://schemas.microsoft.com/office/drawing/2014/main" xmlns="" id="{3D005BD8-E10E-4A36-A93D-E3CD3B359A55}"/>
                </a:ext>
              </a:extLst>
            </p:cNvPr>
            <p:cNvSpPr>
              <a:spLocks noChangeArrowheads="1"/>
            </p:cNvSpPr>
            <p:nvPr/>
          </p:nvSpPr>
          <p:spPr bwMode="auto">
            <a:xfrm>
              <a:off x="2089" y="2043"/>
              <a:ext cx="97" cy="109"/>
            </a:xfrm>
            <a:prstGeom prst="ellipse">
              <a:avLst/>
            </a:pr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600"/>
            </a:p>
          </p:txBody>
        </p:sp>
        <p:sp>
          <p:nvSpPr>
            <p:cNvPr id="26" name="Oval 26">
              <a:extLst>
                <a:ext uri="{FF2B5EF4-FFF2-40B4-BE49-F238E27FC236}">
                  <a16:creationId xmlns:a16="http://schemas.microsoft.com/office/drawing/2014/main" xmlns="" id="{E2862177-3061-4DE3-80E6-84DBEE8DABE1}"/>
                </a:ext>
              </a:extLst>
            </p:cNvPr>
            <p:cNvSpPr>
              <a:spLocks noChangeArrowheads="1"/>
            </p:cNvSpPr>
            <p:nvPr/>
          </p:nvSpPr>
          <p:spPr bwMode="auto">
            <a:xfrm>
              <a:off x="2070" y="2619"/>
              <a:ext cx="87" cy="99"/>
            </a:xfrm>
            <a:prstGeom prst="ellipse">
              <a:avLst/>
            </a:pr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600"/>
            </a:p>
          </p:txBody>
        </p:sp>
        <p:sp>
          <p:nvSpPr>
            <p:cNvPr id="27" name="Oval 27">
              <a:extLst>
                <a:ext uri="{FF2B5EF4-FFF2-40B4-BE49-F238E27FC236}">
                  <a16:creationId xmlns:a16="http://schemas.microsoft.com/office/drawing/2014/main" xmlns="" id="{EA0570C5-A1AE-46C6-B0D9-21E388226561}"/>
                </a:ext>
              </a:extLst>
            </p:cNvPr>
            <p:cNvSpPr>
              <a:spLocks noChangeArrowheads="1"/>
            </p:cNvSpPr>
            <p:nvPr/>
          </p:nvSpPr>
          <p:spPr bwMode="auto">
            <a:xfrm>
              <a:off x="1737" y="2730"/>
              <a:ext cx="111" cy="115"/>
            </a:xfrm>
            <a:prstGeom prst="ellipse">
              <a:avLst/>
            </a:pr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600"/>
            </a:p>
          </p:txBody>
        </p:sp>
        <p:sp>
          <p:nvSpPr>
            <p:cNvPr id="28" name="Freeform 28">
              <a:extLst>
                <a:ext uri="{FF2B5EF4-FFF2-40B4-BE49-F238E27FC236}">
                  <a16:creationId xmlns:a16="http://schemas.microsoft.com/office/drawing/2014/main" xmlns="" id="{CF04DCA1-AE19-41E3-9184-94FC75B83D9A}"/>
                </a:ext>
              </a:extLst>
            </p:cNvPr>
            <p:cNvSpPr>
              <a:spLocks/>
            </p:cNvSpPr>
            <p:nvPr/>
          </p:nvSpPr>
          <p:spPr bwMode="auto">
            <a:xfrm>
              <a:off x="1540" y="2054"/>
              <a:ext cx="193" cy="190"/>
            </a:xfrm>
            <a:custGeom>
              <a:avLst/>
              <a:gdLst>
                <a:gd name="T0" fmla="*/ 3 w 386"/>
                <a:gd name="T1" fmla="*/ 0 h 378"/>
                <a:gd name="T2" fmla="*/ 16 w 386"/>
                <a:gd name="T3" fmla="*/ 5 h 378"/>
                <a:gd name="T4" fmla="*/ 30 w 386"/>
                <a:gd name="T5" fmla="*/ 12 h 378"/>
                <a:gd name="T6" fmla="*/ 50 w 386"/>
                <a:gd name="T7" fmla="*/ 20 h 378"/>
                <a:gd name="T8" fmla="*/ 72 w 386"/>
                <a:gd name="T9" fmla="*/ 31 h 378"/>
                <a:gd name="T10" fmla="*/ 98 w 386"/>
                <a:gd name="T11" fmla="*/ 45 h 378"/>
                <a:gd name="T12" fmla="*/ 112 w 386"/>
                <a:gd name="T13" fmla="*/ 54 h 378"/>
                <a:gd name="T14" fmla="*/ 125 w 386"/>
                <a:gd name="T15" fmla="*/ 63 h 378"/>
                <a:gd name="T16" fmla="*/ 155 w 386"/>
                <a:gd name="T17" fmla="*/ 83 h 378"/>
                <a:gd name="T18" fmla="*/ 187 w 386"/>
                <a:gd name="T19" fmla="*/ 106 h 378"/>
                <a:gd name="T20" fmla="*/ 203 w 386"/>
                <a:gd name="T21" fmla="*/ 121 h 378"/>
                <a:gd name="T22" fmla="*/ 219 w 386"/>
                <a:gd name="T23" fmla="*/ 134 h 378"/>
                <a:gd name="T24" fmla="*/ 235 w 386"/>
                <a:gd name="T25" fmla="*/ 149 h 378"/>
                <a:gd name="T26" fmla="*/ 251 w 386"/>
                <a:gd name="T27" fmla="*/ 164 h 378"/>
                <a:gd name="T28" fmla="*/ 266 w 386"/>
                <a:gd name="T29" fmla="*/ 180 h 378"/>
                <a:gd name="T30" fmla="*/ 282 w 386"/>
                <a:gd name="T31" fmla="*/ 198 h 378"/>
                <a:gd name="T32" fmla="*/ 298 w 386"/>
                <a:gd name="T33" fmla="*/ 216 h 378"/>
                <a:gd name="T34" fmla="*/ 312 w 386"/>
                <a:gd name="T35" fmla="*/ 236 h 378"/>
                <a:gd name="T36" fmla="*/ 326 w 386"/>
                <a:gd name="T37" fmla="*/ 256 h 378"/>
                <a:gd name="T38" fmla="*/ 339 w 386"/>
                <a:gd name="T39" fmla="*/ 278 h 378"/>
                <a:gd name="T40" fmla="*/ 352 w 386"/>
                <a:gd name="T41" fmla="*/ 301 h 378"/>
                <a:gd name="T42" fmla="*/ 363 w 386"/>
                <a:gd name="T43" fmla="*/ 324 h 378"/>
                <a:gd name="T44" fmla="*/ 374 w 386"/>
                <a:gd name="T45" fmla="*/ 349 h 378"/>
                <a:gd name="T46" fmla="*/ 386 w 386"/>
                <a:gd name="T47" fmla="*/ 373 h 378"/>
                <a:gd name="T48" fmla="*/ 373 w 386"/>
                <a:gd name="T49" fmla="*/ 378 h 378"/>
                <a:gd name="T50" fmla="*/ 363 w 386"/>
                <a:gd name="T51" fmla="*/ 354 h 378"/>
                <a:gd name="T52" fmla="*/ 352 w 386"/>
                <a:gd name="T53" fmla="*/ 330 h 378"/>
                <a:gd name="T54" fmla="*/ 341 w 386"/>
                <a:gd name="T55" fmla="*/ 307 h 378"/>
                <a:gd name="T56" fmla="*/ 328 w 386"/>
                <a:gd name="T57" fmla="*/ 286 h 378"/>
                <a:gd name="T58" fmla="*/ 315 w 386"/>
                <a:gd name="T59" fmla="*/ 264 h 378"/>
                <a:gd name="T60" fmla="*/ 301 w 386"/>
                <a:gd name="T61" fmla="*/ 245 h 378"/>
                <a:gd name="T62" fmla="*/ 286 w 386"/>
                <a:gd name="T63" fmla="*/ 225 h 378"/>
                <a:gd name="T64" fmla="*/ 272 w 386"/>
                <a:gd name="T65" fmla="*/ 207 h 378"/>
                <a:gd name="T66" fmla="*/ 258 w 386"/>
                <a:gd name="T67" fmla="*/ 190 h 378"/>
                <a:gd name="T68" fmla="*/ 242 w 386"/>
                <a:gd name="T69" fmla="*/ 173 h 378"/>
                <a:gd name="T70" fmla="*/ 226 w 386"/>
                <a:gd name="T71" fmla="*/ 159 h 378"/>
                <a:gd name="T72" fmla="*/ 211 w 386"/>
                <a:gd name="T73" fmla="*/ 144 h 378"/>
                <a:gd name="T74" fmla="*/ 195 w 386"/>
                <a:gd name="T75" fmla="*/ 131 h 378"/>
                <a:gd name="T76" fmla="*/ 179 w 386"/>
                <a:gd name="T77" fmla="*/ 117 h 378"/>
                <a:gd name="T78" fmla="*/ 149 w 386"/>
                <a:gd name="T79" fmla="*/ 94 h 378"/>
                <a:gd name="T80" fmla="*/ 118 w 386"/>
                <a:gd name="T81" fmla="*/ 74 h 378"/>
                <a:gd name="T82" fmla="*/ 104 w 386"/>
                <a:gd name="T83" fmla="*/ 64 h 378"/>
                <a:gd name="T84" fmla="*/ 91 w 386"/>
                <a:gd name="T85" fmla="*/ 56 h 378"/>
                <a:gd name="T86" fmla="*/ 66 w 386"/>
                <a:gd name="T87" fmla="*/ 43 h 378"/>
                <a:gd name="T88" fmla="*/ 43 w 386"/>
                <a:gd name="T89" fmla="*/ 31 h 378"/>
                <a:gd name="T90" fmla="*/ 26 w 386"/>
                <a:gd name="T91" fmla="*/ 23 h 378"/>
                <a:gd name="T92" fmla="*/ 11 w 386"/>
                <a:gd name="T93" fmla="*/ 16 h 378"/>
                <a:gd name="T94" fmla="*/ 0 w 386"/>
                <a:gd name="T95" fmla="*/ 12 h 378"/>
                <a:gd name="T96" fmla="*/ 3 w 386"/>
                <a:gd name="T97"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6" h="378">
                  <a:moveTo>
                    <a:pt x="3" y="0"/>
                  </a:moveTo>
                  <a:lnTo>
                    <a:pt x="16" y="5"/>
                  </a:lnTo>
                  <a:lnTo>
                    <a:pt x="30" y="12"/>
                  </a:lnTo>
                  <a:lnTo>
                    <a:pt x="50" y="20"/>
                  </a:lnTo>
                  <a:lnTo>
                    <a:pt x="72" y="31"/>
                  </a:lnTo>
                  <a:lnTo>
                    <a:pt x="98" y="45"/>
                  </a:lnTo>
                  <a:lnTo>
                    <a:pt x="112" y="54"/>
                  </a:lnTo>
                  <a:lnTo>
                    <a:pt x="125" y="63"/>
                  </a:lnTo>
                  <a:lnTo>
                    <a:pt x="155" y="83"/>
                  </a:lnTo>
                  <a:lnTo>
                    <a:pt x="187" y="106"/>
                  </a:lnTo>
                  <a:lnTo>
                    <a:pt x="203" y="121"/>
                  </a:lnTo>
                  <a:lnTo>
                    <a:pt x="219" y="134"/>
                  </a:lnTo>
                  <a:lnTo>
                    <a:pt x="235" y="149"/>
                  </a:lnTo>
                  <a:lnTo>
                    <a:pt x="251" y="164"/>
                  </a:lnTo>
                  <a:lnTo>
                    <a:pt x="266" y="180"/>
                  </a:lnTo>
                  <a:lnTo>
                    <a:pt x="282" y="198"/>
                  </a:lnTo>
                  <a:lnTo>
                    <a:pt x="298" y="216"/>
                  </a:lnTo>
                  <a:lnTo>
                    <a:pt x="312" y="236"/>
                  </a:lnTo>
                  <a:lnTo>
                    <a:pt x="326" y="256"/>
                  </a:lnTo>
                  <a:lnTo>
                    <a:pt x="339" y="278"/>
                  </a:lnTo>
                  <a:lnTo>
                    <a:pt x="352" y="301"/>
                  </a:lnTo>
                  <a:lnTo>
                    <a:pt x="363" y="324"/>
                  </a:lnTo>
                  <a:lnTo>
                    <a:pt x="374" y="349"/>
                  </a:lnTo>
                  <a:lnTo>
                    <a:pt x="386" y="373"/>
                  </a:lnTo>
                  <a:lnTo>
                    <a:pt x="373" y="378"/>
                  </a:lnTo>
                  <a:lnTo>
                    <a:pt x="363" y="354"/>
                  </a:lnTo>
                  <a:lnTo>
                    <a:pt x="352" y="330"/>
                  </a:lnTo>
                  <a:lnTo>
                    <a:pt x="341" y="307"/>
                  </a:lnTo>
                  <a:lnTo>
                    <a:pt x="328" y="286"/>
                  </a:lnTo>
                  <a:lnTo>
                    <a:pt x="315" y="264"/>
                  </a:lnTo>
                  <a:lnTo>
                    <a:pt x="301" y="245"/>
                  </a:lnTo>
                  <a:lnTo>
                    <a:pt x="286" y="225"/>
                  </a:lnTo>
                  <a:lnTo>
                    <a:pt x="272" y="207"/>
                  </a:lnTo>
                  <a:lnTo>
                    <a:pt x="258" y="190"/>
                  </a:lnTo>
                  <a:lnTo>
                    <a:pt x="242" y="173"/>
                  </a:lnTo>
                  <a:lnTo>
                    <a:pt x="226" y="159"/>
                  </a:lnTo>
                  <a:lnTo>
                    <a:pt x="211" y="144"/>
                  </a:lnTo>
                  <a:lnTo>
                    <a:pt x="195" y="131"/>
                  </a:lnTo>
                  <a:lnTo>
                    <a:pt x="179" y="117"/>
                  </a:lnTo>
                  <a:lnTo>
                    <a:pt x="149" y="94"/>
                  </a:lnTo>
                  <a:lnTo>
                    <a:pt x="118" y="74"/>
                  </a:lnTo>
                  <a:lnTo>
                    <a:pt x="104" y="64"/>
                  </a:lnTo>
                  <a:lnTo>
                    <a:pt x="91" y="56"/>
                  </a:lnTo>
                  <a:lnTo>
                    <a:pt x="66" y="43"/>
                  </a:lnTo>
                  <a:lnTo>
                    <a:pt x="43" y="31"/>
                  </a:lnTo>
                  <a:lnTo>
                    <a:pt x="26" y="23"/>
                  </a:lnTo>
                  <a:lnTo>
                    <a:pt x="11" y="16"/>
                  </a:lnTo>
                  <a:lnTo>
                    <a:pt x="0" y="12"/>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29" name="Freeform 29">
              <a:extLst>
                <a:ext uri="{FF2B5EF4-FFF2-40B4-BE49-F238E27FC236}">
                  <a16:creationId xmlns:a16="http://schemas.microsoft.com/office/drawing/2014/main" xmlns="" id="{0C435AA8-9836-4840-BF2A-F1C1A098490A}"/>
                </a:ext>
              </a:extLst>
            </p:cNvPr>
            <p:cNvSpPr>
              <a:spLocks/>
            </p:cNvSpPr>
            <p:nvPr/>
          </p:nvSpPr>
          <p:spPr bwMode="auto">
            <a:xfrm>
              <a:off x="1711" y="2226"/>
              <a:ext cx="30" cy="47"/>
            </a:xfrm>
            <a:custGeom>
              <a:avLst/>
              <a:gdLst>
                <a:gd name="T0" fmla="*/ 37 w 60"/>
                <a:gd name="T1" fmla="*/ 33 h 94"/>
                <a:gd name="T2" fmla="*/ 60 w 60"/>
                <a:gd name="T3" fmla="*/ 0 h 94"/>
                <a:gd name="T4" fmla="*/ 60 w 60"/>
                <a:gd name="T5" fmla="*/ 94 h 94"/>
                <a:gd name="T6" fmla="*/ 0 w 60"/>
                <a:gd name="T7" fmla="*/ 23 h 94"/>
                <a:gd name="T8" fmla="*/ 37 w 60"/>
                <a:gd name="T9" fmla="*/ 33 h 94"/>
              </a:gdLst>
              <a:ahLst/>
              <a:cxnLst>
                <a:cxn ang="0">
                  <a:pos x="T0" y="T1"/>
                </a:cxn>
                <a:cxn ang="0">
                  <a:pos x="T2" y="T3"/>
                </a:cxn>
                <a:cxn ang="0">
                  <a:pos x="T4" y="T5"/>
                </a:cxn>
                <a:cxn ang="0">
                  <a:pos x="T6" y="T7"/>
                </a:cxn>
                <a:cxn ang="0">
                  <a:pos x="T8" y="T9"/>
                </a:cxn>
              </a:cxnLst>
              <a:rect l="0" t="0" r="r" b="b"/>
              <a:pathLst>
                <a:path w="60" h="94">
                  <a:moveTo>
                    <a:pt x="37" y="33"/>
                  </a:moveTo>
                  <a:lnTo>
                    <a:pt x="60" y="0"/>
                  </a:lnTo>
                  <a:lnTo>
                    <a:pt x="60" y="94"/>
                  </a:lnTo>
                  <a:lnTo>
                    <a:pt x="0" y="23"/>
                  </a:lnTo>
                  <a:lnTo>
                    <a:pt x="37"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30" name="Freeform 30">
              <a:extLst>
                <a:ext uri="{FF2B5EF4-FFF2-40B4-BE49-F238E27FC236}">
                  <a16:creationId xmlns:a16="http://schemas.microsoft.com/office/drawing/2014/main" xmlns="" id="{9E2FDD6C-A268-483B-8BFF-09C56A7DE07D}"/>
                </a:ext>
              </a:extLst>
            </p:cNvPr>
            <p:cNvSpPr>
              <a:spLocks/>
            </p:cNvSpPr>
            <p:nvPr/>
          </p:nvSpPr>
          <p:spPr bwMode="auto">
            <a:xfrm>
              <a:off x="1803" y="2359"/>
              <a:ext cx="283" cy="233"/>
            </a:xfrm>
            <a:custGeom>
              <a:avLst/>
              <a:gdLst>
                <a:gd name="T0" fmla="*/ 2 w 567"/>
                <a:gd name="T1" fmla="*/ 0 h 466"/>
                <a:gd name="T2" fmla="*/ 18 w 567"/>
                <a:gd name="T3" fmla="*/ 3 h 466"/>
                <a:gd name="T4" fmla="*/ 37 w 567"/>
                <a:gd name="T5" fmla="*/ 7 h 466"/>
                <a:gd name="T6" fmla="*/ 61 w 567"/>
                <a:gd name="T7" fmla="*/ 13 h 466"/>
                <a:gd name="T8" fmla="*/ 93 w 567"/>
                <a:gd name="T9" fmla="*/ 23 h 466"/>
                <a:gd name="T10" fmla="*/ 109 w 567"/>
                <a:gd name="T11" fmla="*/ 30 h 466"/>
                <a:gd name="T12" fmla="*/ 127 w 567"/>
                <a:gd name="T13" fmla="*/ 37 h 466"/>
                <a:gd name="T14" fmla="*/ 167 w 567"/>
                <a:gd name="T15" fmla="*/ 53 h 466"/>
                <a:gd name="T16" fmla="*/ 188 w 567"/>
                <a:gd name="T17" fmla="*/ 63 h 466"/>
                <a:gd name="T18" fmla="*/ 208 w 567"/>
                <a:gd name="T19" fmla="*/ 75 h 466"/>
                <a:gd name="T20" fmla="*/ 231 w 567"/>
                <a:gd name="T21" fmla="*/ 88 h 466"/>
                <a:gd name="T22" fmla="*/ 253 w 567"/>
                <a:gd name="T23" fmla="*/ 101 h 466"/>
                <a:gd name="T24" fmla="*/ 276 w 567"/>
                <a:gd name="T25" fmla="*/ 116 h 466"/>
                <a:gd name="T26" fmla="*/ 300 w 567"/>
                <a:gd name="T27" fmla="*/ 132 h 466"/>
                <a:gd name="T28" fmla="*/ 324 w 567"/>
                <a:gd name="T29" fmla="*/ 151 h 466"/>
                <a:gd name="T30" fmla="*/ 335 w 567"/>
                <a:gd name="T31" fmla="*/ 160 h 466"/>
                <a:gd name="T32" fmla="*/ 348 w 567"/>
                <a:gd name="T33" fmla="*/ 170 h 466"/>
                <a:gd name="T34" fmla="*/ 370 w 567"/>
                <a:gd name="T35" fmla="*/ 190 h 466"/>
                <a:gd name="T36" fmla="*/ 394 w 567"/>
                <a:gd name="T37" fmla="*/ 213 h 466"/>
                <a:gd name="T38" fmla="*/ 416 w 567"/>
                <a:gd name="T39" fmla="*/ 238 h 466"/>
                <a:gd name="T40" fmla="*/ 440 w 567"/>
                <a:gd name="T41" fmla="*/ 265 h 466"/>
                <a:gd name="T42" fmla="*/ 463 w 567"/>
                <a:gd name="T43" fmla="*/ 291 h 466"/>
                <a:gd name="T44" fmla="*/ 485 w 567"/>
                <a:gd name="T45" fmla="*/ 321 h 466"/>
                <a:gd name="T46" fmla="*/ 506 w 567"/>
                <a:gd name="T47" fmla="*/ 354 h 466"/>
                <a:gd name="T48" fmla="*/ 527 w 567"/>
                <a:gd name="T49" fmla="*/ 387 h 466"/>
                <a:gd name="T50" fmla="*/ 548 w 567"/>
                <a:gd name="T51" fmla="*/ 422 h 466"/>
                <a:gd name="T52" fmla="*/ 567 w 567"/>
                <a:gd name="T53" fmla="*/ 460 h 466"/>
                <a:gd name="T54" fmla="*/ 556 w 567"/>
                <a:gd name="T55" fmla="*/ 466 h 466"/>
                <a:gd name="T56" fmla="*/ 536 w 567"/>
                <a:gd name="T57" fmla="*/ 428 h 466"/>
                <a:gd name="T58" fmla="*/ 516 w 567"/>
                <a:gd name="T59" fmla="*/ 393 h 466"/>
                <a:gd name="T60" fmla="*/ 495 w 567"/>
                <a:gd name="T61" fmla="*/ 360 h 466"/>
                <a:gd name="T62" fmla="*/ 474 w 567"/>
                <a:gd name="T63" fmla="*/ 329 h 466"/>
                <a:gd name="T64" fmla="*/ 453 w 567"/>
                <a:gd name="T65" fmla="*/ 299 h 466"/>
                <a:gd name="T66" fmla="*/ 431 w 567"/>
                <a:gd name="T67" fmla="*/ 273 h 466"/>
                <a:gd name="T68" fmla="*/ 408 w 567"/>
                <a:gd name="T69" fmla="*/ 246 h 466"/>
                <a:gd name="T70" fmla="*/ 384 w 567"/>
                <a:gd name="T71" fmla="*/ 223 h 466"/>
                <a:gd name="T72" fmla="*/ 362 w 567"/>
                <a:gd name="T73" fmla="*/ 200 h 466"/>
                <a:gd name="T74" fmla="*/ 338 w 567"/>
                <a:gd name="T75" fmla="*/ 180 h 466"/>
                <a:gd name="T76" fmla="*/ 327 w 567"/>
                <a:gd name="T77" fmla="*/ 170 h 466"/>
                <a:gd name="T78" fmla="*/ 316 w 567"/>
                <a:gd name="T79" fmla="*/ 160 h 466"/>
                <a:gd name="T80" fmla="*/ 292 w 567"/>
                <a:gd name="T81" fmla="*/ 144 h 466"/>
                <a:gd name="T82" fmla="*/ 269 w 567"/>
                <a:gd name="T83" fmla="*/ 127 h 466"/>
                <a:gd name="T84" fmla="*/ 247 w 567"/>
                <a:gd name="T85" fmla="*/ 113 h 466"/>
                <a:gd name="T86" fmla="*/ 224 w 567"/>
                <a:gd name="T87" fmla="*/ 99 h 466"/>
                <a:gd name="T88" fmla="*/ 204 w 567"/>
                <a:gd name="T89" fmla="*/ 86 h 466"/>
                <a:gd name="T90" fmla="*/ 183 w 567"/>
                <a:gd name="T91" fmla="*/ 76 h 466"/>
                <a:gd name="T92" fmla="*/ 162 w 567"/>
                <a:gd name="T93" fmla="*/ 66 h 466"/>
                <a:gd name="T94" fmla="*/ 124 w 567"/>
                <a:gd name="T95" fmla="*/ 48 h 466"/>
                <a:gd name="T96" fmla="*/ 104 w 567"/>
                <a:gd name="T97" fmla="*/ 41 h 466"/>
                <a:gd name="T98" fmla="*/ 88 w 567"/>
                <a:gd name="T99" fmla="*/ 37 h 466"/>
                <a:gd name="T100" fmla="*/ 58 w 567"/>
                <a:gd name="T101" fmla="*/ 27 h 466"/>
                <a:gd name="T102" fmla="*/ 34 w 567"/>
                <a:gd name="T103" fmla="*/ 20 h 466"/>
                <a:gd name="T104" fmla="*/ 15 w 567"/>
                <a:gd name="T105" fmla="*/ 15 h 466"/>
                <a:gd name="T106" fmla="*/ 0 w 567"/>
                <a:gd name="T107" fmla="*/ 13 h 466"/>
                <a:gd name="T108" fmla="*/ 2 w 567"/>
                <a:gd name="T109"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7" h="466">
                  <a:moveTo>
                    <a:pt x="2" y="0"/>
                  </a:moveTo>
                  <a:lnTo>
                    <a:pt x="18" y="3"/>
                  </a:lnTo>
                  <a:lnTo>
                    <a:pt x="37" y="7"/>
                  </a:lnTo>
                  <a:lnTo>
                    <a:pt x="61" y="13"/>
                  </a:lnTo>
                  <a:lnTo>
                    <a:pt x="93" y="23"/>
                  </a:lnTo>
                  <a:lnTo>
                    <a:pt x="109" y="30"/>
                  </a:lnTo>
                  <a:lnTo>
                    <a:pt x="127" y="37"/>
                  </a:lnTo>
                  <a:lnTo>
                    <a:pt x="167" y="53"/>
                  </a:lnTo>
                  <a:lnTo>
                    <a:pt x="188" y="63"/>
                  </a:lnTo>
                  <a:lnTo>
                    <a:pt x="208" y="75"/>
                  </a:lnTo>
                  <a:lnTo>
                    <a:pt x="231" y="88"/>
                  </a:lnTo>
                  <a:lnTo>
                    <a:pt x="253" y="101"/>
                  </a:lnTo>
                  <a:lnTo>
                    <a:pt x="276" y="116"/>
                  </a:lnTo>
                  <a:lnTo>
                    <a:pt x="300" y="132"/>
                  </a:lnTo>
                  <a:lnTo>
                    <a:pt x="324" y="151"/>
                  </a:lnTo>
                  <a:lnTo>
                    <a:pt x="335" y="160"/>
                  </a:lnTo>
                  <a:lnTo>
                    <a:pt x="348" y="170"/>
                  </a:lnTo>
                  <a:lnTo>
                    <a:pt x="370" y="190"/>
                  </a:lnTo>
                  <a:lnTo>
                    <a:pt x="394" y="213"/>
                  </a:lnTo>
                  <a:lnTo>
                    <a:pt x="416" y="238"/>
                  </a:lnTo>
                  <a:lnTo>
                    <a:pt x="440" y="265"/>
                  </a:lnTo>
                  <a:lnTo>
                    <a:pt x="463" y="291"/>
                  </a:lnTo>
                  <a:lnTo>
                    <a:pt x="485" y="321"/>
                  </a:lnTo>
                  <a:lnTo>
                    <a:pt x="506" y="354"/>
                  </a:lnTo>
                  <a:lnTo>
                    <a:pt x="527" y="387"/>
                  </a:lnTo>
                  <a:lnTo>
                    <a:pt x="548" y="422"/>
                  </a:lnTo>
                  <a:lnTo>
                    <a:pt x="567" y="460"/>
                  </a:lnTo>
                  <a:lnTo>
                    <a:pt x="556" y="466"/>
                  </a:lnTo>
                  <a:lnTo>
                    <a:pt x="536" y="428"/>
                  </a:lnTo>
                  <a:lnTo>
                    <a:pt x="516" y="393"/>
                  </a:lnTo>
                  <a:lnTo>
                    <a:pt x="495" y="360"/>
                  </a:lnTo>
                  <a:lnTo>
                    <a:pt x="474" y="329"/>
                  </a:lnTo>
                  <a:lnTo>
                    <a:pt x="453" y="299"/>
                  </a:lnTo>
                  <a:lnTo>
                    <a:pt x="431" y="273"/>
                  </a:lnTo>
                  <a:lnTo>
                    <a:pt x="408" y="246"/>
                  </a:lnTo>
                  <a:lnTo>
                    <a:pt x="384" y="223"/>
                  </a:lnTo>
                  <a:lnTo>
                    <a:pt x="362" y="200"/>
                  </a:lnTo>
                  <a:lnTo>
                    <a:pt x="338" y="180"/>
                  </a:lnTo>
                  <a:lnTo>
                    <a:pt x="327" y="170"/>
                  </a:lnTo>
                  <a:lnTo>
                    <a:pt x="316" y="160"/>
                  </a:lnTo>
                  <a:lnTo>
                    <a:pt x="292" y="144"/>
                  </a:lnTo>
                  <a:lnTo>
                    <a:pt x="269" y="127"/>
                  </a:lnTo>
                  <a:lnTo>
                    <a:pt x="247" y="113"/>
                  </a:lnTo>
                  <a:lnTo>
                    <a:pt x="224" y="99"/>
                  </a:lnTo>
                  <a:lnTo>
                    <a:pt x="204" y="86"/>
                  </a:lnTo>
                  <a:lnTo>
                    <a:pt x="183" y="76"/>
                  </a:lnTo>
                  <a:lnTo>
                    <a:pt x="162" y="66"/>
                  </a:lnTo>
                  <a:lnTo>
                    <a:pt x="124" y="48"/>
                  </a:lnTo>
                  <a:lnTo>
                    <a:pt x="104" y="41"/>
                  </a:lnTo>
                  <a:lnTo>
                    <a:pt x="88" y="37"/>
                  </a:lnTo>
                  <a:lnTo>
                    <a:pt x="58" y="27"/>
                  </a:lnTo>
                  <a:lnTo>
                    <a:pt x="34" y="20"/>
                  </a:lnTo>
                  <a:lnTo>
                    <a:pt x="15" y="15"/>
                  </a:lnTo>
                  <a:lnTo>
                    <a:pt x="0" y="13"/>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31" name="Freeform 31">
              <a:extLst>
                <a:ext uri="{FF2B5EF4-FFF2-40B4-BE49-F238E27FC236}">
                  <a16:creationId xmlns:a16="http://schemas.microsoft.com/office/drawing/2014/main" xmlns="" id="{AB956CD2-1C61-4A35-B720-58BF2E7724AF}"/>
                </a:ext>
              </a:extLst>
            </p:cNvPr>
            <p:cNvSpPr>
              <a:spLocks/>
            </p:cNvSpPr>
            <p:nvPr/>
          </p:nvSpPr>
          <p:spPr bwMode="auto">
            <a:xfrm>
              <a:off x="2064" y="2573"/>
              <a:ext cx="34" cy="46"/>
            </a:xfrm>
            <a:custGeom>
              <a:avLst/>
              <a:gdLst>
                <a:gd name="T0" fmla="*/ 38 w 67"/>
                <a:gd name="T1" fmla="*/ 35 h 93"/>
                <a:gd name="T2" fmla="*/ 58 w 67"/>
                <a:gd name="T3" fmla="*/ 0 h 93"/>
                <a:gd name="T4" fmla="*/ 67 w 67"/>
                <a:gd name="T5" fmla="*/ 93 h 93"/>
                <a:gd name="T6" fmla="*/ 0 w 67"/>
                <a:gd name="T7" fmla="*/ 30 h 93"/>
                <a:gd name="T8" fmla="*/ 38 w 67"/>
                <a:gd name="T9" fmla="*/ 35 h 93"/>
              </a:gdLst>
              <a:ahLst/>
              <a:cxnLst>
                <a:cxn ang="0">
                  <a:pos x="T0" y="T1"/>
                </a:cxn>
                <a:cxn ang="0">
                  <a:pos x="T2" y="T3"/>
                </a:cxn>
                <a:cxn ang="0">
                  <a:pos x="T4" y="T5"/>
                </a:cxn>
                <a:cxn ang="0">
                  <a:pos x="T6" y="T7"/>
                </a:cxn>
                <a:cxn ang="0">
                  <a:pos x="T8" y="T9"/>
                </a:cxn>
              </a:cxnLst>
              <a:rect l="0" t="0" r="r" b="b"/>
              <a:pathLst>
                <a:path w="67" h="93">
                  <a:moveTo>
                    <a:pt x="38" y="35"/>
                  </a:moveTo>
                  <a:lnTo>
                    <a:pt x="58" y="0"/>
                  </a:lnTo>
                  <a:lnTo>
                    <a:pt x="67" y="93"/>
                  </a:lnTo>
                  <a:lnTo>
                    <a:pt x="0" y="30"/>
                  </a:lnTo>
                  <a:lnTo>
                    <a:pt x="38"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32" name="Freeform 32">
              <a:extLst>
                <a:ext uri="{FF2B5EF4-FFF2-40B4-BE49-F238E27FC236}">
                  <a16:creationId xmlns:a16="http://schemas.microsoft.com/office/drawing/2014/main" xmlns="" id="{5E713304-D33A-4564-8924-325B492713FC}"/>
                </a:ext>
              </a:extLst>
            </p:cNvPr>
            <p:cNvSpPr>
              <a:spLocks/>
            </p:cNvSpPr>
            <p:nvPr/>
          </p:nvSpPr>
          <p:spPr bwMode="auto">
            <a:xfrm>
              <a:off x="1814" y="2640"/>
              <a:ext cx="225" cy="95"/>
            </a:xfrm>
            <a:custGeom>
              <a:avLst/>
              <a:gdLst>
                <a:gd name="T0" fmla="*/ 0 w 451"/>
                <a:gd name="T1" fmla="*/ 184 h 192"/>
                <a:gd name="T2" fmla="*/ 7 w 451"/>
                <a:gd name="T3" fmla="*/ 175 h 192"/>
                <a:gd name="T4" fmla="*/ 15 w 451"/>
                <a:gd name="T5" fmla="*/ 164 h 192"/>
                <a:gd name="T6" fmla="*/ 26 w 451"/>
                <a:gd name="T7" fmla="*/ 149 h 192"/>
                <a:gd name="T8" fmla="*/ 40 w 451"/>
                <a:gd name="T9" fmla="*/ 132 h 192"/>
                <a:gd name="T10" fmla="*/ 59 w 451"/>
                <a:gd name="T11" fmla="*/ 114 h 192"/>
                <a:gd name="T12" fmla="*/ 69 w 451"/>
                <a:gd name="T13" fmla="*/ 104 h 192"/>
                <a:gd name="T14" fmla="*/ 80 w 451"/>
                <a:gd name="T15" fmla="*/ 94 h 192"/>
                <a:gd name="T16" fmla="*/ 93 w 451"/>
                <a:gd name="T17" fmla="*/ 84 h 192"/>
                <a:gd name="T18" fmla="*/ 106 w 451"/>
                <a:gd name="T19" fmla="*/ 74 h 192"/>
                <a:gd name="T20" fmla="*/ 136 w 451"/>
                <a:gd name="T21" fmla="*/ 56 h 192"/>
                <a:gd name="T22" fmla="*/ 168 w 451"/>
                <a:gd name="T23" fmla="*/ 38 h 192"/>
                <a:gd name="T24" fmla="*/ 187 w 451"/>
                <a:gd name="T25" fmla="*/ 30 h 192"/>
                <a:gd name="T26" fmla="*/ 205 w 451"/>
                <a:gd name="T27" fmla="*/ 23 h 192"/>
                <a:gd name="T28" fmla="*/ 226 w 451"/>
                <a:gd name="T29" fmla="*/ 17 h 192"/>
                <a:gd name="T30" fmla="*/ 247 w 451"/>
                <a:gd name="T31" fmla="*/ 12 h 192"/>
                <a:gd name="T32" fmla="*/ 269 w 451"/>
                <a:gd name="T33" fmla="*/ 7 h 192"/>
                <a:gd name="T34" fmla="*/ 291 w 451"/>
                <a:gd name="T35" fmla="*/ 3 h 192"/>
                <a:gd name="T36" fmla="*/ 315 w 451"/>
                <a:gd name="T37" fmla="*/ 2 h 192"/>
                <a:gd name="T38" fmla="*/ 341 w 451"/>
                <a:gd name="T39" fmla="*/ 0 h 192"/>
                <a:gd name="T40" fmla="*/ 367 w 451"/>
                <a:gd name="T41" fmla="*/ 0 h 192"/>
                <a:gd name="T42" fmla="*/ 394 w 451"/>
                <a:gd name="T43" fmla="*/ 2 h 192"/>
                <a:gd name="T44" fmla="*/ 408 w 451"/>
                <a:gd name="T45" fmla="*/ 3 h 192"/>
                <a:gd name="T46" fmla="*/ 423 w 451"/>
                <a:gd name="T47" fmla="*/ 5 h 192"/>
                <a:gd name="T48" fmla="*/ 451 w 451"/>
                <a:gd name="T49" fmla="*/ 10 h 192"/>
                <a:gd name="T50" fmla="*/ 450 w 451"/>
                <a:gd name="T51" fmla="*/ 23 h 192"/>
                <a:gd name="T52" fmla="*/ 421 w 451"/>
                <a:gd name="T53" fmla="*/ 18 h 192"/>
                <a:gd name="T54" fmla="*/ 407 w 451"/>
                <a:gd name="T55" fmla="*/ 17 h 192"/>
                <a:gd name="T56" fmla="*/ 392 w 451"/>
                <a:gd name="T57" fmla="*/ 15 h 192"/>
                <a:gd name="T58" fmla="*/ 367 w 451"/>
                <a:gd name="T59" fmla="*/ 13 h 192"/>
                <a:gd name="T60" fmla="*/ 341 w 451"/>
                <a:gd name="T61" fmla="*/ 13 h 192"/>
                <a:gd name="T62" fmla="*/ 317 w 451"/>
                <a:gd name="T63" fmla="*/ 15 h 192"/>
                <a:gd name="T64" fmla="*/ 293 w 451"/>
                <a:gd name="T65" fmla="*/ 17 h 192"/>
                <a:gd name="T66" fmla="*/ 271 w 451"/>
                <a:gd name="T67" fmla="*/ 20 h 192"/>
                <a:gd name="T68" fmla="*/ 250 w 451"/>
                <a:gd name="T69" fmla="*/ 25 h 192"/>
                <a:gd name="T70" fmla="*/ 229 w 451"/>
                <a:gd name="T71" fmla="*/ 30 h 192"/>
                <a:gd name="T72" fmla="*/ 210 w 451"/>
                <a:gd name="T73" fmla="*/ 36 h 192"/>
                <a:gd name="T74" fmla="*/ 191 w 451"/>
                <a:gd name="T75" fmla="*/ 43 h 192"/>
                <a:gd name="T76" fmla="*/ 175 w 451"/>
                <a:gd name="T77" fmla="*/ 51 h 192"/>
                <a:gd name="T78" fmla="*/ 141 w 451"/>
                <a:gd name="T79" fmla="*/ 68 h 192"/>
                <a:gd name="T80" fmla="*/ 114 w 451"/>
                <a:gd name="T81" fmla="*/ 86 h 192"/>
                <a:gd name="T82" fmla="*/ 101 w 451"/>
                <a:gd name="T83" fmla="*/ 94 h 192"/>
                <a:gd name="T84" fmla="*/ 88 w 451"/>
                <a:gd name="T85" fmla="*/ 104 h 192"/>
                <a:gd name="T86" fmla="*/ 77 w 451"/>
                <a:gd name="T87" fmla="*/ 114 h 192"/>
                <a:gd name="T88" fmla="*/ 67 w 451"/>
                <a:gd name="T89" fmla="*/ 122 h 192"/>
                <a:gd name="T90" fmla="*/ 50 w 451"/>
                <a:gd name="T91" fmla="*/ 141 h 192"/>
                <a:gd name="T92" fmla="*/ 35 w 451"/>
                <a:gd name="T93" fmla="*/ 157 h 192"/>
                <a:gd name="T94" fmla="*/ 24 w 451"/>
                <a:gd name="T95" fmla="*/ 172 h 192"/>
                <a:gd name="T96" fmla="*/ 16 w 451"/>
                <a:gd name="T97" fmla="*/ 182 h 192"/>
                <a:gd name="T98" fmla="*/ 10 w 451"/>
                <a:gd name="T99" fmla="*/ 192 h 192"/>
                <a:gd name="T100" fmla="*/ 0 w 451"/>
                <a:gd name="T101" fmla="*/ 18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1" h="192">
                  <a:moveTo>
                    <a:pt x="0" y="184"/>
                  </a:moveTo>
                  <a:lnTo>
                    <a:pt x="7" y="175"/>
                  </a:lnTo>
                  <a:lnTo>
                    <a:pt x="15" y="164"/>
                  </a:lnTo>
                  <a:lnTo>
                    <a:pt x="26" y="149"/>
                  </a:lnTo>
                  <a:lnTo>
                    <a:pt x="40" y="132"/>
                  </a:lnTo>
                  <a:lnTo>
                    <a:pt x="59" y="114"/>
                  </a:lnTo>
                  <a:lnTo>
                    <a:pt x="69" y="104"/>
                  </a:lnTo>
                  <a:lnTo>
                    <a:pt x="80" y="94"/>
                  </a:lnTo>
                  <a:lnTo>
                    <a:pt x="93" y="84"/>
                  </a:lnTo>
                  <a:lnTo>
                    <a:pt x="106" y="74"/>
                  </a:lnTo>
                  <a:lnTo>
                    <a:pt x="136" y="56"/>
                  </a:lnTo>
                  <a:lnTo>
                    <a:pt x="168" y="38"/>
                  </a:lnTo>
                  <a:lnTo>
                    <a:pt x="187" y="30"/>
                  </a:lnTo>
                  <a:lnTo>
                    <a:pt x="205" y="23"/>
                  </a:lnTo>
                  <a:lnTo>
                    <a:pt x="226" y="17"/>
                  </a:lnTo>
                  <a:lnTo>
                    <a:pt x="247" y="12"/>
                  </a:lnTo>
                  <a:lnTo>
                    <a:pt x="269" y="7"/>
                  </a:lnTo>
                  <a:lnTo>
                    <a:pt x="291" y="3"/>
                  </a:lnTo>
                  <a:lnTo>
                    <a:pt x="315" y="2"/>
                  </a:lnTo>
                  <a:lnTo>
                    <a:pt x="341" y="0"/>
                  </a:lnTo>
                  <a:lnTo>
                    <a:pt x="367" y="0"/>
                  </a:lnTo>
                  <a:lnTo>
                    <a:pt x="394" y="2"/>
                  </a:lnTo>
                  <a:lnTo>
                    <a:pt x="408" y="3"/>
                  </a:lnTo>
                  <a:lnTo>
                    <a:pt x="423" y="5"/>
                  </a:lnTo>
                  <a:lnTo>
                    <a:pt x="451" y="10"/>
                  </a:lnTo>
                  <a:lnTo>
                    <a:pt x="450" y="23"/>
                  </a:lnTo>
                  <a:lnTo>
                    <a:pt x="421" y="18"/>
                  </a:lnTo>
                  <a:lnTo>
                    <a:pt x="407" y="17"/>
                  </a:lnTo>
                  <a:lnTo>
                    <a:pt x="392" y="15"/>
                  </a:lnTo>
                  <a:lnTo>
                    <a:pt x="367" y="13"/>
                  </a:lnTo>
                  <a:lnTo>
                    <a:pt x="341" y="13"/>
                  </a:lnTo>
                  <a:lnTo>
                    <a:pt x="317" y="15"/>
                  </a:lnTo>
                  <a:lnTo>
                    <a:pt x="293" y="17"/>
                  </a:lnTo>
                  <a:lnTo>
                    <a:pt x="271" y="20"/>
                  </a:lnTo>
                  <a:lnTo>
                    <a:pt x="250" y="25"/>
                  </a:lnTo>
                  <a:lnTo>
                    <a:pt x="229" y="30"/>
                  </a:lnTo>
                  <a:lnTo>
                    <a:pt x="210" y="36"/>
                  </a:lnTo>
                  <a:lnTo>
                    <a:pt x="191" y="43"/>
                  </a:lnTo>
                  <a:lnTo>
                    <a:pt x="175" y="51"/>
                  </a:lnTo>
                  <a:lnTo>
                    <a:pt x="141" y="68"/>
                  </a:lnTo>
                  <a:lnTo>
                    <a:pt x="114" y="86"/>
                  </a:lnTo>
                  <a:lnTo>
                    <a:pt x="101" y="94"/>
                  </a:lnTo>
                  <a:lnTo>
                    <a:pt x="88" y="104"/>
                  </a:lnTo>
                  <a:lnTo>
                    <a:pt x="77" y="114"/>
                  </a:lnTo>
                  <a:lnTo>
                    <a:pt x="67" y="122"/>
                  </a:lnTo>
                  <a:lnTo>
                    <a:pt x="50" y="141"/>
                  </a:lnTo>
                  <a:lnTo>
                    <a:pt x="35" y="157"/>
                  </a:lnTo>
                  <a:lnTo>
                    <a:pt x="24" y="172"/>
                  </a:lnTo>
                  <a:lnTo>
                    <a:pt x="16" y="182"/>
                  </a:lnTo>
                  <a:lnTo>
                    <a:pt x="10" y="192"/>
                  </a:lnTo>
                  <a:lnTo>
                    <a:pt x="0" y="1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33" name="Freeform 33">
              <a:extLst>
                <a:ext uri="{FF2B5EF4-FFF2-40B4-BE49-F238E27FC236}">
                  <a16:creationId xmlns:a16="http://schemas.microsoft.com/office/drawing/2014/main" xmlns="" id="{284ED82A-991C-46F4-A409-18C16389E0F7}"/>
                </a:ext>
              </a:extLst>
            </p:cNvPr>
            <p:cNvSpPr>
              <a:spLocks/>
            </p:cNvSpPr>
            <p:nvPr/>
          </p:nvSpPr>
          <p:spPr bwMode="auto">
            <a:xfrm>
              <a:off x="2025" y="2630"/>
              <a:ext cx="45" cy="32"/>
            </a:xfrm>
            <a:custGeom>
              <a:avLst/>
              <a:gdLst>
                <a:gd name="T0" fmla="*/ 27 w 89"/>
                <a:gd name="T1" fmla="*/ 37 h 65"/>
                <a:gd name="T2" fmla="*/ 11 w 89"/>
                <a:gd name="T3" fmla="*/ 0 h 65"/>
                <a:gd name="T4" fmla="*/ 89 w 89"/>
                <a:gd name="T5" fmla="*/ 48 h 65"/>
                <a:gd name="T6" fmla="*/ 0 w 89"/>
                <a:gd name="T7" fmla="*/ 65 h 65"/>
                <a:gd name="T8" fmla="*/ 27 w 89"/>
                <a:gd name="T9" fmla="*/ 37 h 65"/>
              </a:gdLst>
              <a:ahLst/>
              <a:cxnLst>
                <a:cxn ang="0">
                  <a:pos x="T0" y="T1"/>
                </a:cxn>
                <a:cxn ang="0">
                  <a:pos x="T2" y="T3"/>
                </a:cxn>
                <a:cxn ang="0">
                  <a:pos x="T4" y="T5"/>
                </a:cxn>
                <a:cxn ang="0">
                  <a:pos x="T6" y="T7"/>
                </a:cxn>
                <a:cxn ang="0">
                  <a:pos x="T8" y="T9"/>
                </a:cxn>
              </a:cxnLst>
              <a:rect l="0" t="0" r="r" b="b"/>
              <a:pathLst>
                <a:path w="89" h="65">
                  <a:moveTo>
                    <a:pt x="27" y="37"/>
                  </a:moveTo>
                  <a:lnTo>
                    <a:pt x="11" y="0"/>
                  </a:lnTo>
                  <a:lnTo>
                    <a:pt x="89" y="48"/>
                  </a:lnTo>
                  <a:lnTo>
                    <a:pt x="0" y="65"/>
                  </a:lnTo>
                  <a:lnTo>
                    <a:pt x="27"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34" name="Freeform 34">
              <a:extLst>
                <a:ext uri="{FF2B5EF4-FFF2-40B4-BE49-F238E27FC236}">
                  <a16:creationId xmlns:a16="http://schemas.microsoft.com/office/drawing/2014/main" xmlns="" id="{B1F9F4F5-8CC5-4E24-957A-4420F1A76D28}"/>
                </a:ext>
              </a:extLst>
            </p:cNvPr>
            <p:cNvSpPr>
              <a:spLocks/>
            </p:cNvSpPr>
            <p:nvPr/>
          </p:nvSpPr>
          <p:spPr bwMode="auto">
            <a:xfrm>
              <a:off x="1578" y="2365"/>
              <a:ext cx="161" cy="124"/>
            </a:xfrm>
            <a:custGeom>
              <a:avLst/>
              <a:gdLst>
                <a:gd name="T0" fmla="*/ 321 w 321"/>
                <a:gd name="T1" fmla="*/ 7 h 248"/>
                <a:gd name="T2" fmla="*/ 315 w 321"/>
                <a:gd name="T3" fmla="*/ 15 h 248"/>
                <a:gd name="T4" fmla="*/ 302 w 321"/>
                <a:gd name="T5" fmla="*/ 38 h 248"/>
                <a:gd name="T6" fmla="*/ 291 w 321"/>
                <a:gd name="T7" fmla="*/ 55 h 248"/>
                <a:gd name="T8" fmla="*/ 277 w 321"/>
                <a:gd name="T9" fmla="*/ 71 h 248"/>
                <a:gd name="T10" fmla="*/ 262 w 321"/>
                <a:gd name="T11" fmla="*/ 91 h 248"/>
                <a:gd name="T12" fmla="*/ 243 w 321"/>
                <a:gd name="T13" fmla="*/ 111 h 248"/>
                <a:gd name="T14" fmla="*/ 222 w 321"/>
                <a:gd name="T15" fmla="*/ 133 h 248"/>
                <a:gd name="T16" fmla="*/ 211 w 321"/>
                <a:gd name="T17" fmla="*/ 143 h 248"/>
                <a:gd name="T18" fmla="*/ 200 w 321"/>
                <a:gd name="T19" fmla="*/ 154 h 248"/>
                <a:gd name="T20" fmla="*/ 187 w 321"/>
                <a:gd name="T21" fmla="*/ 164 h 248"/>
                <a:gd name="T22" fmla="*/ 173 w 321"/>
                <a:gd name="T23" fmla="*/ 174 h 248"/>
                <a:gd name="T24" fmla="*/ 160 w 321"/>
                <a:gd name="T25" fmla="*/ 184 h 248"/>
                <a:gd name="T26" fmla="*/ 144 w 321"/>
                <a:gd name="T27" fmla="*/ 194 h 248"/>
                <a:gd name="T28" fmla="*/ 129 w 321"/>
                <a:gd name="T29" fmla="*/ 202 h 248"/>
                <a:gd name="T30" fmla="*/ 113 w 321"/>
                <a:gd name="T31" fmla="*/ 210 h 248"/>
                <a:gd name="T32" fmla="*/ 96 w 321"/>
                <a:gd name="T33" fmla="*/ 219 h 248"/>
                <a:gd name="T34" fmla="*/ 80 w 321"/>
                <a:gd name="T35" fmla="*/ 225 h 248"/>
                <a:gd name="T36" fmla="*/ 61 w 321"/>
                <a:gd name="T37" fmla="*/ 232 h 248"/>
                <a:gd name="T38" fmla="*/ 43 w 321"/>
                <a:gd name="T39" fmla="*/ 238 h 248"/>
                <a:gd name="T40" fmla="*/ 22 w 321"/>
                <a:gd name="T41" fmla="*/ 243 h 248"/>
                <a:gd name="T42" fmla="*/ 3 w 321"/>
                <a:gd name="T43" fmla="*/ 248 h 248"/>
                <a:gd name="T44" fmla="*/ 0 w 321"/>
                <a:gd name="T45" fmla="*/ 235 h 248"/>
                <a:gd name="T46" fmla="*/ 19 w 321"/>
                <a:gd name="T47" fmla="*/ 230 h 248"/>
                <a:gd name="T48" fmla="*/ 38 w 321"/>
                <a:gd name="T49" fmla="*/ 225 h 248"/>
                <a:gd name="T50" fmla="*/ 56 w 321"/>
                <a:gd name="T51" fmla="*/ 220 h 248"/>
                <a:gd name="T52" fmla="*/ 75 w 321"/>
                <a:gd name="T53" fmla="*/ 214 h 248"/>
                <a:gd name="T54" fmla="*/ 91 w 321"/>
                <a:gd name="T55" fmla="*/ 207 h 248"/>
                <a:gd name="T56" fmla="*/ 107 w 321"/>
                <a:gd name="T57" fmla="*/ 199 h 248"/>
                <a:gd name="T58" fmla="*/ 123 w 321"/>
                <a:gd name="T59" fmla="*/ 190 h 248"/>
                <a:gd name="T60" fmla="*/ 137 w 321"/>
                <a:gd name="T61" fmla="*/ 182 h 248"/>
                <a:gd name="T62" fmla="*/ 152 w 321"/>
                <a:gd name="T63" fmla="*/ 172 h 248"/>
                <a:gd name="T64" fmla="*/ 165 w 321"/>
                <a:gd name="T65" fmla="*/ 162 h 248"/>
                <a:gd name="T66" fmla="*/ 179 w 321"/>
                <a:gd name="T67" fmla="*/ 154 h 248"/>
                <a:gd name="T68" fmla="*/ 190 w 321"/>
                <a:gd name="T69" fmla="*/ 144 h 248"/>
                <a:gd name="T70" fmla="*/ 203 w 321"/>
                <a:gd name="T71" fmla="*/ 133 h 248"/>
                <a:gd name="T72" fmla="*/ 214 w 321"/>
                <a:gd name="T73" fmla="*/ 123 h 248"/>
                <a:gd name="T74" fmla="*/ 233 w 321"/>
                <a:gd name="T75" fmla="*/ 103 h 248"/>
                <a:gd name="T76" fmla="*/ 253 w 321"/>
                <a:gd name="T77" fmla="*/ 83 h 248"/>
                <a:gd name="T78" fmla="*/ 267 w 321"/>
                <a:gd name="T79" fmla="*/ 63 h 248"/>
                <a:gd name="T80" fmla="*/ 280 w 321"/>
                <a:gd name="T81" fmla="*/ 47 h 248"/>
                <a:gd name="T82" fmla="*/ 291 w 321"/>
                <a:gd name="T83" fmla="*/ 32 h 248"/>
                <a:gd name="T84" fmla="*/ 305 w 321"/>
                <a:gd name="T85" fmla="*/ 9 h 248"/>
                <a:gd name="T86" fmla="*/ 310 w 321"/>
                <a:gd name="T87" fmla="*/ 0 h 248"/>
                <a:gd name="T88" fmla="*/ 321 w 321"/>
                <a:gd name="T89" fmla="*/ 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1" h="248">
                  <a:moveTo>
                    <a:pt x="321" y="7"/>
                  </a:moveTo>
                  <a:lnTo>
                    <a:pt x="315" y="15"/>
                  </a:lnTo>
                  <a:lnTo>
                    <a:pt x="302" y="38"/>
                  </a:lnTo>
                  <a:lnTo>
                    <a:pt x="291" y="55"/>
                  </a:lnTo>
                  <a:lnTo>
                    <a:pt x="277" y="71"/>
                  </a:lnTo>
                  <a:lnTo>
                    <a:pt x="262" y="91"/>
                  </a:lnTo>
                  <a:lnTo>
                    <a:pt x="243" y="111"/>
                  </a:lnTo>
                  <a:lnTo>
                    <a:pt x="222" y="133"/>
                  </a:lnTo>
                  <a:lnTo>
                    <a:pt x="211" y="143"/>
                  </a:lnTo>
                  <a:lnTo>
                    <a:pt x="200" y="154"/>
                  </a:lnTo>
                  <a:lnTo>
                    <a:pt x="187" y="164"/>
                  </a:lnTo>
                  <a:lnTo>
                    <a:pt x="173" y="174"/>
                  </a:lnTo>
                  <a:lnTo>
                    <a:pt x="160" y="184"/>
                  </a:lnTo>
                  <a:lnTo>
                    <a:pt x="144" y="194"/>
                  </a:lnTo>
                  <a:lnTo>
                    <a:pt x="129" y="202"/>
                  </a:lnTo>
                  <a:lnTo>
                    <a:pt x="113" y="210"/>
                  </a:lnTo>
                  <a:lnTo>
                    <a:pt x="96" y="219"/>
                  </a:lnTo>
                  <a:lnTo>
                    <a:pt x="80" y="225"/>
                  </a:lnTo>
                  <a:lnTo>
                    <a:pt x="61" y="232"/>
                  </a:lnTo>
                  <a:lnTo>
                    <a:pt x="43" y="238"/>
                  </a:lnTo>
                  <a:lnTo>
                    <a:pt x="22" y="243"/>
                  </a:lnTo>
                  <a:lnTo>
                    <a:pt x="3" y="248"/>
                  </a:lnTo>
                  <a:lnTo>
                    <a:pt x="0" y="235"/>
                  </a:lnTo>
                  <a:lnTo>
                    <a:pt x="19" y="230"/>
                  </a:lnTo>
                  <a:lnTo>
                    <a:pt x="38" y="225"/>
                  </a:lnTo>
                  <a:lnTo>
                    <a:pt x="56" y="220"/>
                  </a:lnTo>
                  <a:lnTo>
                    <a:pt x="75" y="214"/>
                  </a:lnTo>
                  <a:lnTo>
                    <a:pt x="91" y="207"/>
                  </a:lnTo>
                  <a:lnTo>
                    <a:pt x="107" y="199"/>
                  </a:lnTo>
                  <a:lnTo>
                    <a:pt x="123" y="190"/>
                  </a:lnTo>
                  <a:lnTo>
                    <a:pt x="137" y="182"/>
                  </a:lnTo>
                  <a:lnTo>
                    <a:pt x="152" y="172"/>
                  </a:lnTo>
                  <a:lnTo>
                    <a:pt x="165" y="162"/>
                  </a:lnTo>
                  <a:lnTo>
                    <a:pt x="179" y="154"/>
                  </a:lnTo>
                  <a:lnTo>
                    <a:pt x="190" y="144"/>
                  </a:lnTo>
                  <a:lnTo>
                    <a:pt x="203" y="133"/>
                  </a:lnTo>
                  <a:lnTo>
                    <a:pt x="214" y="123"/>
                  </a:lnTo>
                  <a:lnTo>
                    <a:pt x="233" y="103"/>
                  </a:lnTo>
                  <a:lnTo>
                    <a:pt x="253" y="83"/>
                  </a:lnTo>
                  <a:lnTo>
                    <a:pt x="267" y="63"/>
                  </a:lnTo>
                  <a:lnTo>
                    <a:pt x="280" y="47"/>
                  </a:lnTo>
                  <a:lnTo>
                    <a:pt x="291" y="32"/>
                  </a:lnTo>
                  <a:lnTo>
                    <a:pt x="305" y="9"/>
                  </a:lnTo>
                  <a:lnTo>
                    <a:pt x="310" y="0"/>
                  </a:lnTo>
                  <a:lnTo>
                    <a:pt x="321"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35" name="Freeform 35">
              <a:extLst>
                <a:ext uri="{FF2B5EF4-FFF2-40B4-BE49-F238E27FC236}">
                  <a16:creationId xmlns:a16="http://schemas.microsoft.com/office/drawing/2014/main" xmlns="" id="{08A17708-CE6A-4903-B38C-7649EEEC55F5}"/>
                </a:ext>
              </a:extLst>
            </p:cNvPr>
            <p:cNvSpPr>
              <a:spLocks/>
            </p:cNvSpPr>
            <p:nvPr/>
          </p:nvSpPr>
          <p:spPr bwMode="auto">
            <a:xfrm>
              <a:off x="1548" y="2468"/>
              <a:ext cx="45" cy="32"/>
            </a:xfrm>
            <a:custGeom>
              <a:avLst/>
              <a:gdLst>
                <a:gd name="T0" fmla="*/ 62 w 90"/>
                <a:gd name="T1" fmla="*/ 37 h 65"/>
                <a:gd name="T2" fmla="*/ 90 w 90"/>
                <a:gd name="T3" fmla="*/ 65 h 65"/>
                <a:gd name="T4" fmla="*/ 0 w 90"/>
                <a:gd name="T5" fmla="*/ 48 h 65"/>
                <a:gd name="T6" fmla="*/ 78 w 90"/>
                <a:gd name="T7" fmla="*/ 0 h 65"/>
                <a:gd name="T8" fmla="*/ 62 w 90"/>
                <a:gd name="T9" fmla="*/ 37 h 65"/>
              </a:gdLst>
              <a:ahLst/>
              <a:cxnLst>
                <a:cxn ang="0">
                  <a:pos x="T0" y="T1"/>
                </a:cxn>
                <a:cxn ang="0">
                  <a:pos x="T2" y="T3"/>
                </a:cxn>
                <a:cxn ang="0">
                  <a:pos x="T4" y="T5"/>
                </a:cxn>
                <a:cxn ang="0">
                  <a:pos x="T6" y="T7"/>
                </a:cxn>
                <a:cxn ang="0">
                  <a:pos x="T8" y="T9"/>
                </a:cxn>
              </a:cxnLst>
              <a:rect l="0" t="0" r="r" b="b"/>
              <a:pathLst>
                <a:path w="90" h="65">
                  <a:moveTo>
                    <a:pt x="62" y="37"/>
                  </a:moveTo>
                  <a:lnTo>
                    <a:pt x="90" y="65"/>
                  </a:lnTo>
                  <a:lnTo>
                    <a:pt x="0" y="48"/>
                  </a:lnTo>
                  <a:lnTo>
                    <a:pt x="78" y="0"/>
                  </a:lnTo>
                  <a:lnTo>
                    <a:pt x="6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36" name="Freeform 36">
              <a:extLst>
                <a:ext uri="{FF2B5EF4-FFF2-40B4-BE49-F238E27FC236}">
                  <a16:creationId xmlns:a16="http://schemas.microsoft.com/office/drawing/2014/main" xmlns="" id="{4E351511-D953-49C1-BEB8-F96B3B95950E}"/>
                </a:ext>
              </a:extLst>
            </p:cNvPr>
            <p:cNvSpPr>
              <a:spLocks/>
            </p:cNvSpPr>
            <p:nvPr/>
          </p:nvSpPr>
          <p:spPr bwMode="auto">
            <a:xfrm>
              <a:off x="1490" y="2311"/>
              <a:ext cx="200" cy="134"/>
            </a:xfrm>
            <a:custGeom>
              <a:avLst/>
              <a:gdLst>
                <a:gd name="T0" fmla="*/ 0 w 398"/>
                <a:gd name="T1" fmla="*/ 261 h 268"/>
                <a:gd name="T2" fmla="*/ 5 w 398"/>
                <a:gd name="T3" fmla="*/ 250 h 268"/>
                <a:gd name="T4" fmla="*/ 13 w 398"/>
                <a:gd name="T5" fmla="*/ 238 h 268"/>
                <a:gd name="T6" fmla="*/ 24 w 398"/>
                <a:gd name="T7" fmla="*/ 222 h 268"/>
                <a:gd name="T8" fmla="*/ 37 w 398"/>
                <a:gd name="T9" fmla="*/ 202 h 268"/>
                <a:gd name="T10" fmla="*/ 54 w 398"/>
                <a:gd name="T11" fmla="*/ 180 h 268"/>
                <a:gd name="T12" fmla="*/ 75 w 398"/>
                <a:gd name="T13" fmla="*/ 157 h 268"/>
                <a:gd name="T14" fmla="*/ 97 w 398"/>
                <a:gd name="T15" fmla="*/ 134 h 268"/>
                <a:gd name="T16" fmla="*/ 110 w 398"/>
                <a:gd name="T17" fmla="*/ 123 h 268"/>
                <a:gd name="T18" fmla="*/ 125 w 398"/>
                <a:gd name="T19" fmla="*/ 111 h 268"/>
                <a:gd name="T20" fmla="*/ 137 w 398"/>
                <a:gd name="T21" fmla="*/ 99 h 268"/>
                <a:gd name="T22" fmla="*/ 153 w 398"/>
                <a:gd name="T23" fmla="*/ 86 h 268"/>
                <a:gd name="T24" fmla="*/ 169 w 398"/>
                <a:gd name="T25" fmla="*/ 76 h 268"/>
                <a:gd name="T26" fmla="*/ 185 w 398"/>
                <a:gd name="T27" fmla="*/ 65 h 268"/>
                <a:gd name="T28" fmla="*/ 203 w 398"/>
                <a:gd name="T29" fmla="*/ 55 h 268"/>
                <a:gd name="T30" fmla="*/ 222 w 398"/>
                <a:gd name="T31" fmla="*/ 45 h 268"/>
                <a:gd name="T32" fmla="*/ 241 w 398"/>
                <a:gd name="T33" fmla="*/ 37 h 268"/>
                <a:gd name="T34" fmla="*/ 261 w 398"/>
                <a:gd name="T35" fmla="*/ 28 h 268"/>
                <a:gd name="T36" fmla="*/ 283 w 398"/>
                <a:gd name="T37" fmla="*/ 20 h 268"/>
                <a:gd name="T38" fmla="*/ 304 w 398"/>
                <a:gd name="T39" fmla="*/ 14 h 268"/>
                <a:gd name="T40" fmla="*/ 326 w 398"/>
                <a:gd name="T41" fmla="*/ 9 h 268"/>
                <a:gd name="T42" fmla="*/ 350 w 398"/>
                <a:gd name="T43" fmla="*/ 4 h 268"/>
                <a:gd name="T44" fmla="*/ 374 w 398"/>
                <a:gd name="T45" fmla="*/ 2 h 268"/>
                <a:gd name="T46" fmla="*/ 398 w 398"/>
                <a:gd name="T47" fmla="*/ 0 h 268"/>
                <a:gd name="T48" fmla="*/ 398 w 398"/>
                <a:gd name="T49" fmla="*/ 14 h 268"/>
                <a:gd name="T50" fmla="*/ 374 w 398"/>
                <a:gd name="T51" fmla="*/ 15 h 268"/>
                <a:gd name="T52" fmla="*/ 352 w 398"/>
                <a:gd name="T53" fmla="*/ 17 h 268"/>
                <a:gd name="T54" fmla="*/ 328 w 398"/>
                <a:gd name="T55" fmla="*/ 22 h 268"/>
                <a:gd name="T56" fmla="*/ 307 w 398"/>
                <a:gd name="T57" fmla="*/ 27 h 268"/>
                <a:gd name="T58" fmla="*/ 286 w 398"/>
                <a:gd name="T59" fmla="*/ 33 h 268"/>
                <a:gd name="T60" fmla="*/ 265 w 398"/>
                <a:gd name="T61" fmla="*/ 40 h 268"/>
                <a:gd name="T62" fmla="*/ 246 w 398"/>
                <a:gd name="T63" fmla="*/ 48 h 268"/>
                <a:gd name="T64" fmla="*/ 227 w 398"/>
                <a:gd name="T65" fmla="*/ 56 h 268"/>
                <a:gd name="T66" fmla="*/ 209 w 398"/>
                <a:gd name="T67" fmla="*/ 66 h 268"/>
                <a:gd name="T68" fmla="*/ 193 w 398"/>
                <a:gd name="T69" fmla="*/ 76 h 268"/>
                <a:gd name="T70" fmla="*/ 176 w 398"/>
                <a:gd name="T71" fmla="*/ 86 h 268"/>
                <a:gd name="T72" fmla="*/ 161 w 398"/>
                <a:gd name="T73" fmla="*/ 98 h 268"/>
                <a:gd name="T74" fmla="*/ 145 w 398"/>
                <a:gd name="T75" fmla="*/ 109 h 268"/>
                <a:gd name="T76" fmla="*/ 133 w 398"/>
                <a:gd name="T77" fmla="*/ 121 h 268"/>
                <a:gd name="T78" fmla="*/ 118 w 398"/>
                <a:gd name="T79" fmla="*/ 133 h 268"/>
                <a:gd name="T80" fmla="*/ 107 w 398"/>
                <a:gd name="T81" fmla="*/ 144 h 268"/>
                <a:gd name="T82" fmla="*/ 83 w 398"/>
                <a:gd name="T83" fmla="*/ 167 h 268"/>
                <a:gd name="T84" fmla="*/ 64 w 398"/>
                <a:gd name="T85" fmla="*/ 190 h 268"/>
                <a:gd name="T86" fmla="*/ 48 w 398"/>
                <a:gd name="T87" fmla="*/ 210 h 268"/>
                <a:gd name="T88" fmla="*/ 33 w 398"/>
                <a:gd name="T89" fmla="*/ 230 h 268"/>
                <a:gd name="T90" fmla="*/ 24 w 398"/>
                <a:gd name="T91" fmla="*/ 245 h 268"/>
                <a:gd name="T92" fmla="*/ 16 w 398"/>
                <a:gd name="T93" fmla="*/ 256 h 268"/>
                <a:gd name="T94" fmla="*/ 9 w 398"/>
                <a:gd name="T95" fmla="*/ 268 h 268"/>
                <a:gd name="T96" fmla="*/ 0 w 398"/>
                <a:gd name="T97" fmla="*/ 26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98" h="268">
                  <a:moveTo>
                    <a:pt x="0" y="261"/>
                  </a:moveTo>
                  <a:lnTo>
                    <a:pt x="5" y="250"/>
                  </a:lnTo>
                  <a:lnTo>
                    <a:pt x="13" y="238"/>
                  </a:lnTo>
                  <a:lnTo>
                    <a:pt x="24" y="222"/>
                  </a:lnTo>
                  <a:lnTo>
                    <a:pt x="37" y="202"/>
                  </a:lnTo>
                  <a:lnTo>
                    <a:pt x="54" y="180"/>
                  </a:lnTo>
                  <a:lnTo>
                    <a:pt x="75" y="157"/>
                  </a:lnTo>
                  <a:lnTo>
                    <a:pt x="97" y="134"/>
                  </a:lnTo>
                  <a:lnTo>
                    <a:pt x="110" y="123"/>
                  </a:lnTo>
                  <a:lnTo>
                    <a:pt x="125" y="111"/>
                  </a:lnTo>
                  <a:lnTo>
                    <a:pt x="137" y="99"/>
                  </a:lnTo>
                  <a:lnTo>
                    <a:pt x="153" y="86"/>
                  </a:lnTo>
                  <a:lnTo>
                    <a:pt x="169" y="76"/>
                  </a:lnTo>
                  <a:lnTo>
                    <a:pt x="185" y="65"/>
                  </a:lnTo>
                  <a:lnTo>
                    <a:pt x="203" y="55"/>
                  </a:lnTo>
                  <a:lnTo>
                    <a:pt x="222" y="45"/>
                  </a:lnTo>
                  <a:lnTo>
                    <a:pt x="241" y="37"/>
                  </a:lnTo>
                  <a:lnTo>
                    <a:pt x="261" y="28"/>
                  </a:lnTo>
                  <a:lnTo>
                    <a:pt x="283" y="20"/>
                  </a:lnTo>
                  <a:lnTo>
                    <a:pt x="304" y="14"/>
                  </a:lnTo>
                  <a:lnTo>
                    <a:pt x="326" y="9"/>
                  </a:lnTo>
                  <a:lnTo>
                    <a:pt x="350" y="4"/>
                  </a:lnTo>
                  <a:lnTo>
                    <a:pt x="374" y="2"/>
                  </a:lnTo>
                  <a:lnTo>
                    <a:pt x="398" y="0"/>
                  </a:lnTo>
                  <a:lnTo>
                    <a:pt x="398" y="14"/>
                  </a:lnTo>
                  <a:lnTo>
                    <a:pt x="374" y="15"/>
                  </a:lnTo>
                  <a:lnTo>
                    <a:pt x="352" y="17"/>
                  </a:lnTo>
                  <a:lnTo>
                    <a:pt x="328" y="22"/>
                  </a:lnTo>
                  <a:lnTo>
                    <a:pt x="307" y="27"/>
                  </a:lnTo>
                  <a:lnTo>
                    <a:pt x="286" y="33"/>
                  </a:lnTo>
                  <a:lnTo>
                    <a:pt x="265" y="40"/>
                  </a:lnTo>
                  <a:lnTo>
                    <a:pt x="246" y="48"/>
                  </a:lnTo>
                  <a:lnTo>
                    <a:pt x="227" y="56"/>
                  </a:lnTo>
                  <a:lnTo>
                    <a:pt x="209" y="66"/>
                  </a:lnTo>
                  <a:lnTo>
                    <a:pt x="193" y="76"/>
                  </a:lnTo>
                  <a:lnTo>
                    <a:pt x="176" y="86"/>
                  </a:lnTo>
                  <a:lnTo>
                    <a:pt x="161" y="98"/>
                  </a:lnTo>
                  <a:lnTo>
                    <a:pt x="145" y="109"/>
                  </a:lnTo>
                  <a:lnTo>
                    <a:pt x="133" y="121"/>
                  </a:lnTo>
                  <a:lnTo>
                    <a:pt x="118" y="133"/>
                  </a:lnTo>
                  <a:lnTo>
                    <a:pt x="107" y="144"/>
                  </a:lnTo>
                  <a:lnTo>
                    <a:pt x="83" y="167"/>
                  </a:lnTo>
                  <a:lnTo>
                    <a:pt x="64" y="190"/>
                  </a:lnTo>
                  <a:lnTo>
                    <a:pt x="48" y="210"/>
                  </a:lnTo>
                  <a:lnTo>
                    <a:pt x="33" y="230"/>
                  </a:lnTo>
                  <a:lnTo>
                    <a:pt x="24" y="245"/>
                  </a:lnTo>
                  <a:lnTo>
                    <a:pt x="16" y="256"/>
                  </a:lnTo>
                  <a:lnTo>
                    <a:pt x="9" y="268"/>
                  </a:lnTo>
                  <a:lnTo>
                    <a:pt x="0" y="2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37" name="Freeform 37">
              <a:extLst>
                <a:ext uri="{FF2B5EF4-FFF2-40B4-BE49-F238E27FC236}">
                  <a16:creationId xmlns:a16="http://schemas.microsoft.com/office/drawing/2014/main" xmlns="" id="{DB7AD96E-1FD4-400B-B337-6C96EDF4B76C}"/>
                </a:ext>
              </a:extLst>
            </p:cNvPr>
            <p:cNvSpPr>
              <a:spLocks/>
            </p:cNvSpPr>
            <p:nvPr/>
          </p:nvSpPr>
          <p:spPr bwMode="auto">
            <a:xfrm>
              <a:off x="1678" y="2297"/>
              <a:ext cx="44" cy="33"/>
            </a:xfrm>
            <a:custGeom>
              <a:avLst/>
              <a:gdLst>
                <a:gd name="T0" fmla="*/ 22 w 86"/>
                <a:gd name="T1" fmla="*/ 33 h 66"/>
                <a:gd name="T2" fmla="*/ 0 w 86"/>
                <a:gd name="T3" fmla="*/ 0 h 66"/>
                <a:gd name="T4" fmla="*/ 86 w 86"/>
                <a:gd name="T5" fmla="*/ 30 h 66"/>
                <a:gd name="T6" fmla="*/ 1 w 86"/>
                <a:gd name="T7" fmla="*/ 66 h 66"/>
                <a:gd name="T8" fmla="*/ 22 w 86"/>
                <a:gd name="T9" fmla="*/ 33 h 66"/>
              </a:gdLst>
              <a:ahLst/>
              <a:cxnLst>
                <a:cxn ang="0">
                  <a:pos x="T0" y="T1"/>
                </a:cxn>
                <a:cxn ang="0">
                  <a:pos x="T2" y="T3"/>
                </a:cxn>
                <a:cxn ang="0">
                  <a:pos x="T4" y="T5"/>
                </a:cxn>
                <a:cxn ang="0">
                  <a:pos x="T6" y="T7"/>
                </a:cxn>
                <a:cxn ang="0">
                  <a:pos x="T8" y="T9"/>
                </a:cxn>
              </a:cxnLst>
              <a:rect l="0" t="0" r="r" b="b"/>
              <a:pathLst>
                <a:path w="86" h="66">
                  <a:moveTo>
                    <a:pt x="22" y="33"/>
                  </a:moveTo>
                  <a:lnTo>
                    <a:pt x="0" y="0"/>
                  </a:lnTo>
                  <a:lnTo>
                    <a:pt x="86" y="30"/>
                  </a:lnTo>
                  <a:lnTo>
                    <a:pt x="1" y="66"/>
                  </a:lnTo>
                  <a:lnTo>
                    <a:pt x="22"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38" name="Freeform 38">
              <a:extLst>
                <a:ext uri="{FF2B5EF4-FFF2-40B4-BE49-F238E27FC236}">
                  <a16:creationId xmlns:a16="http://schemas.microsoft.com/office/drawing/2014/main" xmlns="" id="{08752059-A6F6-4F07-9BE7-0331ADD327B5}"/>
                </a:ext>
              </a:extLst>
            </p:cNvPr>
            <p:cNvSpPr>
              <a:spLocks/>
            </p:cNvSpPr>
            <p:nvPr/>
          </p:nvSpPr>
          <p:spPr bwMode="auto">
            <a:xfrm>
              <a:off x="1833" y="2092"/>
              <a:ext cx="255" cy="179"/>
            </a:xfrm>
            <a:custGeom>
              <a:avLst/>
              <a:gdLst>
                <a:gd name="T0" fmla="*/ 510 w 510"/>
                <a:gd name="T1" fmla="*/ 12 h 357"/>
                <a:gd name="T2" fmla="*/ 491 w 510"/>
                <a:gd name="T3" fmla="*/ 21 h 357"/>
                <a:gd name="T4" fmla="*/ 443 w 510"/>
                <a:gd name="T5" fmla="*/ 45 h 357"/>
                <a:gd name="T6" fmla="*/ 371 w 510"/>
                <a:gd name="T7" fmla="*/ 79 h 357"/>
                <a:gd name="T8" fmla="*/ 331 w 510"/>
                <a:gd name="T9" fmla="*/ 102 h 357"/>
                <a:gd name="T10" fmla="*/ 288 w 510"/>
                <a:gd name="T11" fmla="*/ 126 h 357"/>
                <a:gd name="T12" fmla="*/ 244 w 510"/>
                <a:gd name="T13" fmla="*/ 152 h 357"/>
                <a:gd name="T14" fmla="*/ 201 w 510"/>
                <a:gd name="T15" fmla="*/ 180 h 357"/>
                <a:gd name="T16" fmla="*/ 158 w 510"/>
                <a:gd name="T17" fmla="*/ 208 h 357"/>
                <a:gd name="T18" fmla="*/ 120 w 510"/>
                <a:gd name="T19" fmla="*/ 238 h 357"/>
                <a:gd name="T20" fmla="*/ 100 w 510"/>
                <a:gd name="T21" fmla="*/ 253 h 357"/>
                <a:gd name="T22" fmla="*/ 83 w 510"/>
                <a:gd name="T23" fmla="*/ 268 h 357"/>
                <a:gd name="T24" fmla="*/ 67 w 510"/>
                <a:gd name="T25" fmla="*/ 283 h 357"/>
                <a:gd name="T26" fmla="*/ 52 w 510"/>
                <a:gd name="T27" fmla="*/ 297 h 357"/>
                <a:gd name="T28" fmla="*/ 40 w 510"/>
                <a:gd name="T29" fmla="*/ 312 h 357"/>
                <a:gd name="T30" fmla="*/ 28 w 510"/>
                <a:gd name="T31" fmla="*/ 327 h 357"/>
                <a:gd name="T32" fmla="*/ 24 w 510"/>
                <a:gd name="T33" fmla="*/ 335 h 357"/>
                <a:gd name="T34" fmla="*/ 19 w 510"/>
                <a:gd name="T35" fmla="*/ 342 h 357"/>
                <a:gd name="T36" fmla="*/ 14 w 510"/>
                <a:gd name="T37" fmla="*/ 349 h 357"/>
                <a:gd name="T38" fmla="*/ 11 w 510"/>
                <a:gd name="T39" fmla="*/ 357 h 357"/>
                <a:gd name="T40" fmla="*/ 0 w 510"/>
                <a:gd name="T41" fmla="*/ 350 h 357"/>
                <a:gd name="T42" fmla="*/ 3 w 510"/>
                <a:gd name="T43" fmla="*/ 342 h 357"/>
                <a:gd name="T44" fmla="*/ 8 w 510"/>
                <a:gd name="T45" fmla="*/ 335 h 357"/>
                <a:gd name="T46" fmla="*/ 12 w 510"/>
                <a:gd name="T47" fmla="*/ 327 h 357"/>
                <a:gd name="T48" fmla="*/ 17 w 510"/>
                <a:gd name="T49" fmla="*/ 319 h 357"/>
                <a:gd name="T50" fmla="*/ 30 w 510"/>
                <a:gd name="T51" fmla="*/ 304 h 357"/>
                <a:gd name="T52" fmla="*/ 43 w 510"/>
                <a:gd name="T53" fmla="*/ 288 h 357"/>
                <a:gd name="T54" fmla="*/ 59 w 510"/>
                <a:gd name="T55" fmla="*/ 273 h 357"/>
                <a:gd name="T56" fmla="*/ 75 w 510"/>
                <a:gd name="T57" fmla="*/ 258 h 357"/>
                <a:gd name="T58" fmla="*/ 92 w 510"/>
                <a:gd name="T59" fmla="*/ 243 h 357"/>
                <a:gd name="T60" fmla="*/ 112 w 510"/>
                <a:gd name="T61" fmla="*/ 226 h 357"/>
                <a:gd name="T62" fmla="*/ 152 w 510"/>
                <a:gd name="T63" fmla="*/ 197 h 357"/>
                <a:gd name="T64" fmla="*/ 193 w 510"/>
                <a:gd name="T65" fmla="*/ 169 h 357"/>
                <a:gd name="T66" fmla="*/ 238 w 510"/>
                <a:gd name="T67" fmla="*/ 140 h 357"/>
                <a:gd name="T68" fmla="*/ 281 w 510"/>
                <a:gd name="T69" fmla="*/ 114 h 357"/>
                <a:gd name="T70" fmla="*/ 324 w 510"/>
                <a:gd name="T71" fmla="*/ 91 h 357"/>
                <a:gd name="T72" fmla="*/ 364 w 510"/>
                <a:gd name="T73" fmla="*/ 68 h 357"/>
                <a:gd name="T74" fmla="*/ 436 w 510"/>
                <a:gd name="T75" fmla="*/ 33 h 357"/>
                <a:gd name="T76" fmla="*/ 486 w 510"/>
                <a:gd name="T77" fmla="*/ 8 h 357"/>
                <a:gd name="T78" fmla="*/ 504 w 510"/>
                <a:gd name="T79" fmla="*/ 0 h 357"/>
                <a:gd name="T80" fmla="*/ 510 w 510"/>
                <a:gd name="T81" fmla="*/ 1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0" h="357">
                  <a:moveTo>
                    <a:pt x="510" y="12"/>
                  </a:moveTo>
                  <a:lnTo>
                    <a:pt x="491" y="21"/>
                  </a:lnTo>
                  <a:lnTo>
                    <a:pt x="443" y="45"/>
                  </a:lnTo>
                  <a:lnTo>
                    <a:pt x="371" y="79"/>
                  </a:lnTo>
                  <a:lnTo>
                    <a:pt x="331" y="102"/>
                  </a:lnTo>
                  <a:lnTo>
                    <a:pt x="288" y="126"/>
                  </a:lnTo>
                  <a:lnTo>
                    <a:pt x="244" y="152"/>
                  </a:lnTo>
                  <a:lnTo>
                    <a:pt x="201" y="180"/>
                  </a:lnTo>
                  <a:lnTo>
                    <a:pt x="158" y="208"/>
                  </a:lnTo>
                  <a:lnTo>
                    <a:pt x="120" y="238"/>
                  </a:lnTo>
                  <a:lnTo>
                    <a:pt x="100" y="253"/>
                  </a:lnTo>
                  <a:lnTo>
                    <a:pt x="83" y="268"/>
                  </a:lnTo>
                  <a:lnTo>
                    <a:pt x="67" y="283"/>
                  </a:lnTo>
                  <a:lnTo>
                    <a:pt x="52" y="297"/>
                  </a:lnTo>
                  <a:lnTo>
                    <a:pt x="40" y="312"/>
                  </a:lnTo>
                  <a:lnTo>
                    <a:pt x="28" y="327"/>
                  </a:lnTo>
                  <a:lnTo>
                    <a:pt x="24" y="335"/>
                  </a:lnTo>
                  <a:lnTo>
                    <a:pt x="19" y="342"/>
                  </a:lnTo>
                  <a:lnTo>
                    <a:pt x="14" y="349"/>
                  </a:lnTo>
                  <a:lnTo>
                    <a:pt x="11" y="357"/>
                  </a:lnTo>
                  <a:lnTo>
                    <a:pt x="0" y="350"/>
                  </a:lnTo>
                  <a:lnTo>
                    <a:pt x="3" y="342"/>
                  </a:lnTo>
                  <a:lnTo>
                    <a:pt x="8" y="335"/>
                  </a:lnTo>
                  <a:lnTo>
                    <a:pt x="12" y="327"/>
                  </a:lnTo>
                  <a:lnTo>
                    <a:pt x="17" y="319"/>
                  </a:lnTo>
                  <a:lnTo>
                    <a:pt x="30" y="304"/>
                  </a:lnTo>
                  <a:lnTo>
                    <a:pt x="43" y="288"/>
                  </a:lnTo>
                  <a:lnTo>
                    <a:pt x="59" y="273"/>
                  </a:lnTo>
                  <a:lnTo>
                    <a:pt x="75" y="258"/>
                  </a:lnTo>
                  <a:lnTo>
                    <a:pt x="92" y="243"/>
                  </a:lnTo>
                  <a:lnTo>
                    <a:pt x="112" y="226"/>
                  </a:lnTo>
                  <a:lnTo>
                    <a:pt x="152" y="197"/>
                  </a:lnTo>
                  <a:lnTo>
                    <a:pt x="193" y="169"/>
                  </a:lnTo>
                  <a:lnTo>
                    <a:pt x="238" y="140"/>
                  </a:lnTo>
                  <a:lnTo>
                    <a:pt x="281" y="114"/>
                  </a:lnTo>
                  <a:lnTo>
                    <a:pt x="324" y="91"/>
                  </a:lnTo>
                  <a:lnTo>
                    <a:pt x="364" y="68"/>
                  </a:lnTo>
                  <a:lnTo>
                    <a:pt x="436" y="33"/>
                  </a:lnTo>
                  <a:lnTo>
                    <a:pt x="486" y="8"/>
                  </a:lnTo>
                  <a:lnTo>
                    <a:pt x="504" y="0"/>
                  </a:lnTo>
                  <a:lnTo>
                    <a:pt x="51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39" name="Freeform 39">
              <a:extLst>
                <a:ext uri="{FF2B5EF4-FFF2-40B4-BE49-F238E27FC236}">
                  <a16:creationId xmlns:a16="http://schemas.microsoft.com/office/drawing/2014/main" xmlns="" id="{A5B53ABC-5104-4F84-A831-8964E3C6BC77}"/>
                </a:ext>
              </a:extLst>
            </p:cNvPr>
            <p:cNvSpPr>
              <a:spLocks/>
            </p:cNvSpPr>
            <p:nvPr/>
          </p:nvSpPr>
          <p:spPr bwMode="auto">
            <a:xfrm>
              <a:off x="1821" y="2252"/>
              <a:ext cx="33" cy="46"/>
            </a:xfrm>
            <a:custGeom>
              <a:avLst/>
              <a:gdLst>
                <a:gd name="T0" fmla="*/ 28 w 67"/>
                <a:gd name="T1" fmla="*/ 35 h 93"/>
                <a:gd name="T2" fmla="*/ 67 w 67"/>
                <a:gd name="T3" fmla="*/ 30 h 93"/>
                <a:gd name="T4" fmla="*/ 0 w 67"/>
                <a:gd name="T5" fmla="*/ 93 h 93"/>
                <a:gd name="T6" fmla="*/ 9 w 67"/>
                <a:gd name="T7" fmla="*/ 0 h 93"/>
                <a:gd name="T8" fmla="*/ 28 w 67"/>
                <a:gd name="T9" fmla="*/ 35 h 93"/>
              </a:gdLst>
              <a:ahLst/>
              <a:cxnLst>
                <a:cxn ang="0">
                  <a:pos x="T0" y="T1"/>
                </a:cxn>
                <a:cxn ang="0">
                  <a:pos x="T2" y="T3"/>
                </a:cxn>
                <a:cxn ang="0">
                  <a:pos x="T4" y="T5"/>
                </a:cxn>
                <a:cxn ang="0">
                  <a:pos x="T6" y="T7"/>
                </a:cxn>
                <a:cxn ang="0">
                  <a:pos x="T8" y="T9"/>
                </a:cxn>
              </a:cxnLst>
              <a:rect l="0" t="0" r="r" b="b"/>
              <a:pathLst>
                <a:path w="67" h="93">
                  <a:moveTo>
                    <a:pt x="28" y="35"/>
                  </a:moveTo>
                  <a:lnTo>
                    <a:pt x="67" y="30"/>
                  </a:lnTo>
                  <a:lnTo>
                    <a:pt x="0" y="93"/>
                  </a:lnTo>
                  <a:lnTo>
                    <a:pt x="9" y="0"/>
                  </a:lnTo>
                  <a:lnTo>
                    <a:pt x="28"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40" name="Rectangle 40">
              <a:extLst>
                <a:ext uri="{FF2B5EF4-FFF2-40B4-BE49-F238E27FC236}">
                  <a16:creationId xmlns:a16="http://schemas.microsoft.com/office/drawing/2014/main" xmlns="" id="{0BFFA392-19D1-42E4-97A5-4A85D7CCB242}"/>
                </a:ext>
              </a:extLst>
            </p:cNvPr>
            <p:cNvSpPr>
              <a:spLocks noChangeArrowheads="1"/>
            </p:cNvSpPr>
            <p:nvPr/>
          </p:nvSpPr>
          <p:spPr bwMode="auto">
            <a:xfrm>
              <a:off x="1482" y="1984"/>
              <a:ext cx="20"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a</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41" name="Rectangle 41">
              <a:extLst>
                <a:ext uri="{FF2B5EF4-FFF2-40B4-BE49-F238E27FC236}">
                  <a16:creationId xmlns:a16="http://schemas.microsoft.com/office/drawing/2014/main" xmlns="" id="{97B654AC-1385-4698-A7F5-19D66DFD9E39}"/>
                </a:ext>
              </a:extLst>
            </p:cNvPr>
            <p:cNvSpPr>
              <a:spLocks noChangeArrowheads="1"/>
            </p:cNvSpPr>
            <p:nvPr/>
          </p:nvSpPr>
          <p:spPr bwMode="auto">
            <a:xfrm>
              <a:off x="1464" y="2454"/>
              <a:ext cx="2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d</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42" name="Rectangle 42">
              <a:extLst>
                <a:ext uri="{FF2B5EF4-FFF2-40B4-BE49-F238E27FC236}">
                  <a16:creationId xmlns:a16="http://schemas.microsoft.com/office/drawing/2014/main" xmlns="" id="{3CA49B80-4DA6-4534-99A5-F919C0B4C4C1}"/>
                </a:ext>
              </a:extLst>
            </p:cNvPr>
            <p:cNvSpPr>
              <a:spLocks noChangeArrowheads="1"/>
            </p:cNvSpPr>
            <p:nvPr/>
          </p:nvSpPr>
          <p:spPr bwMode="auto">
            <a:xfrm>
              <a:off x="2126" y="2054"/>
              <a:ext cx="15"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f</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43" name="Rectangle 43">
              <a:extLst>
                <a:ext uri="{FF2B5EF4-FFF2-40B4-BE49-F238E27FC236}">
                  <a16:creationId xmlns:a16="http://schemas.microsoft.com/office/drawing/2014/main" xmlns="" id="{DB30E7CB-3236-4E4E-BDC4-37B949563490}"/>
                </a:ext>
              </a:extLst>
            </p:cNvPr>
            <p:cNvSpPr>
              <a:spLocks noChangeArrowheads="1"/>
            </p:cNvSpPr>
            <p:nvPr/>
          </p:nvSpPr>
          <p:spPr bwMode="auto">
            <a:xfrm>
              <a:off x="1758" y="2277"/>
              <a:ext cx="2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b</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44" name="Rectangle 44">
              <a:extLst>
                <a:ext uri="{FF2B5EF4-FFF2-40B4-BE49-F238E27FC236}">
                  <a16:creationId xmlns:a16="http://schemas.microsoft.com/office/drawing/2014/main" xmlns="" id="{E49FB658-F7C5-4E5A-8A01-1D0700097E42}"/>
                </a:ext>
              </a:extLst>
            </p:cNvPr>
            <p:cNvSpPr>
              <a:spLocks noChangeArrowheads="1"/>
            </p:cNvSpPr>
            <p:nvPr/>
          </p:nvSpPr>
          <p:spPr bwMode="auto">
            <a:xfrm>
              <a:off x="2101" y="2624"/>
              <a:ext cx="20"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c</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45" name="Rectangle 45">
              <a:extLst>
                <a:ext uri="{FF2B5EF4-FFF2-40B4-BE49-F238E27FC236}">
                  <a16:creationId xmlns:a16="http://schemas.microsoft.com/office/drawing/2014/main" xmlns="" id="{DA05D3FE-5C44-4580-9CC3-165AF8CB6ED1}"/>
                </a:ext>
              </a:extLst>
            </p:cNvPr>
            <p:cNvSpPr>
              <a:spLocks noChangeArrowheads="1"/>
            </p:cNvSpPr>
            <p:nvPr/>
          </p:nvSpPr>
          <p:spPr bwMode="auto">
            <a:xfrm>
              <a:off x="1779" y="2744"/>
              <a:ext cx="20"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e</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46" name="Freeform 46">
              <a:extLst>
                <a:ext uri="{FF2B5EF4-FFF2-40B4-BE49-F238E27FC236}">
                  <a16:creationId xmlns:a16="http://schemas.microsoft.com/office/drawing/2014/main" xmlns="" id="{2E6747E2-3AB2-434A-8815-F3FCBE674B13}"/>
                </a:ext>
              </a:extLst>
            </p:cNvPr>
            <p:cNvSpPr>
              <a:spLocks/>
            </p:cNvSpPr>
            <p:nvPr/>
          </p:nvSpPr>
          <p:spPr bwMode="auto">
            <a:xfrm>
              <a:off x="1430" y="1926"/>
              <a:ext cx="32" cy="54"/>
            </a:xfrm>
            <a:custGeom>
              <a:avLst/>
              <a:gdLst>
                <a:gd name="T0" fmla="*/ 56 w 62"/>
                <a:gd name="T1" fmla="*/ 107 h 107"/>
                <a:gd name="T2" fmla="*/ 51 w 62"/>
                <a:gd name="T3" fmla="*/ 104 h 107"/>
                <a:gd name="T4" fmla="*/ 45 w 62"/>
                <a:gd name="T5" fmla="*/ 99 h 107"/>
                <a:gd name="T6" fmla="*/ 38 w 62"/>
                <a:gd name="T7" fmla="*/ 96 h 107"/>
                <a:gd name="T8" fmla="*/ 33 w 62"/>
                <a:gd name="T9" fmla="*/ 91 h 107"/>
                <a:gd name="T10" fmla="*/ 24 w 62"/>
                <a:gd name="T11" fmla="*/ 79 h 107"/>
                <a:gd name="T12" fmla="*/ 16 w 62"/>
                <a:gd name="T13" fmla="*/ 66 h 107"/>
                <a:gd name="T14" fmla="*/ 9 w 62"/>
                <a:gd name="T15" fmla="*/ 51 h 107"/>
                <a:gd name="T16" fmla="*/ 5 w 62"/>
                <a:gd name="T17" fmla="*/ 34 h 107"/>
                <a:gd name="T18" fmla="*/ 1 w 62"/>
                <a:gd name="T19" fmla="*/ 26 h 107"/>
                <a:gd name="T20" fmla="*/ 1 w 62"/>
                <a:gd name="T21" fmla="*/ 18 h 107"/>
                <a:gd name="T22" fmla="*/ 0 w 62"/>
                <a:gd name="T23" fmla="*/ 8 h 107"/>
                <a:gd name="T24" fmla="*/ 0 w 62"/>
                <a:gd name="T25" fmla="*/ 0 h 107"/>
                <a:gd name="T26" fmla="*/ 13 w 62"/>
                <a:gd name="T27" fmla="*/ 0 h 107"/>
                <a:gd name="T28" fmla="*/ 13 w 62"/>
                <a:gd name="T29" fmla="*/ 8 h 107"/>
                <a:gd name="T30" fmla="*/ 13 w 62"/>
                <a:gd name="T31" fmla="*/ 16 h 107"/>
                <a:gd name="T32" fmla="*/ 14 w 62"/>
                <a:gd name="T33" fmla="*/ 23 h 107"/>
                <a:gd name="T34" fmla="*/ 16 w 62"/>
                <a:gd name="T35" fmla="*/ 31 h 107"/>
                <a:gd name="T36" fmla="*/ 21 w 62"/>
                <a:gd name="T37" fmla="*/ 46 h 107"/>
                <a:gd name="T38" fmla="*/ 27 w 62"/>
                <a:gd name="T39" fmla="*/ 59 h 107"/>
                <a:gd name="T40" fmla="*/ 33 w 62"/>
                <a:gd name="T41" fmla="*/ 71 h 107"/>
                <a:gd name="T42" fmla="*/ 41 w 62"/>
                <a:gd name="T43" fmla="*/ 81 h 107"/>
                <a:gd name="T44" fmla="*/ 46 w 62"/>
                <a:gd name="T45" fmla="*/ 86 h 107"/>
                <a:gd name="T46" fmla="*/ 51 w 62"/>
                <a:gd name="T47" fmla="*/ 89 h 107"/>
                <a:gd name="T48" fmla="*/ 57 w 62"/>
                <a:gd name="T49" fmla="*/ 92 h 107"/>
                <a:gd name="T50" fmla="*/ 62 w 62"/>
                <a:gd name="T51" fmla="*/ 96 h 107"/>
                <a:gd name="T52" fmla="*/ 56 w 62"/>
                <a:gd name="T53"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 h="107">
                  <a:moveTo>
                    <a:pt x="56" y="107"/>
                  </a:moveTo>
                  <a:lnTo>
                    <a:pt x="51" y="104"/>
                  </a:lnTo>
                  <a:lnTo>
                    <a:pt x="45" y="99"/>
                  </a:lnTo>
                  <a:lnTo>
                    <a:pt x="38" y="96"/>
                  </a:lnTo>
                  <a:lnTo>
                    <a:pt x="33" y="91"/>
                  </a:lnTo>
                  <a:lnTo>
                    <a:pt x="24" y="79"/>
                  </a:lnTo>
                  <a:lnTo>
                    <a:pt x="16" y="66"/>
                  </a:lnTo>
                  <a:lnTo>
                    <a:pt x="9" y="51"/>
                  </a:lnTo>
                  <a:lnTo>
                    <a:pt x="5" y="34"/>
                  </a:lnTo>
                  <a:lnTo>
                    <a:pt x="1" y="26"/>
                  </a:lnTo>
                  <a:lnTo>
                    <a:pt x="1" y="18"/>
                  </a:lnTo>
                  <a:lnTo>
                    <a:pt x="0" y="8"/>
                  </a:lnTo>
                  <a:lnTo>
                    <a:pt x="0" y="0"/>
                  </a:lnTo>
                  <a:lnTo>
                    <a:pt x="13" y="0"/>
                  </a:lnTo>
                  <a:lnTo>
                    <a:pt x="13" y="8"/>
                  </a:lnTo>
                  <a:lnTo>
                    <a:pt x="13" y="16"/>
                  </a:lnTo>
                  <a:lnTo>
                    <a:pt x="14" y="23"/>
                  </a:lnTo>
                  <a:lnTo>
                    <a:pt x="16" y="31"/>
                  </a:lnTo>
                  <a:lnTo>
                    <a:pt x="21" y="46"/>
                  </a:lnTo>
                  <a:lnTo>
                    <a:pt x="27" y="59"/>
                  </a:lnTo>
                  <a:lnTo>
                    <a:pt x="33" y="71"/>
                  </a:lnTo>
                  <a:lnTo>
                    <a:pt x="41" y="81"/>
                  </a:lnTo>
                  <a:lnTo>
                    <a:pt x="46" y="86"/>
                  </a:lnTo>
                  <a:lnTo>
                    <a:pt x="51" y="89"/>
                  </a:lnTo>
                  <a:lnTo>
                    <a:pt x="57" y="92"/>
                  </a:lnTo>
                  <a:lnTo>
                    <a:pt x="62" y="96"/>
                  </a:lnTo>
                  <a:lnTo>
                    <a:pt x="56" y="1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47" name="Freeform 47">
              <a:extLst>
                <a:ext uri="{FF2B5EF4-FFF2-40B4-BE49-F238E27FC236}">
                  <a16:creationId xmlns:a16="http://schemas.microsoft.com/office/drawing/2014/main" xmlns="" id="{F4637C70-A4B8-494E-9757-94413F6332A3}"/>
                </a:ext>
              </a:extLst>
            </p:cNvPr>
            <p:cNvSpPr>
              <a:spLocks/>
            </p:cNvSpPr>
            <p:nvPr/>
          </p:nvSpPr>
          <p:spPr bwMode="auto">
            <a:xfrm>
              <a:off x="1430" y="1869"/>
              <a:ext cx="43" cy="57"/>
            </a:xfrm>
            <a:custGeom>
              <a:avLst/>
              <a:gdLst>
                <a:gd name="T0" fmla="*/ 0 w 85"/>
                <a:gd name="T1" fmla="*/ 112 h 114"/>
                <a:gd name="T2" fmla="*/ 0 w 85"/>
                <a:gd name="T3" fmla="*/ 102 h 114"/>
                <a:gd name="T4" fmla="*/ 1 w 85"/>
                <a:gd name="T5" fmla="*/ 91 h 114"/>
                <a:gd name="T6" fmla="*/ 3 w 85"/>
                <a:gd name="T7" fmla="*/ 81 h 114"/>
                <a:gd name="T8" fmla="*/ 6 w 85"/>
                <a:gd name="T9" fmla="*/ 69 h 114"/>
                <a:gd name="T10" fmla="*/ 9 w 85"/>
                <a:gd name="T11" fmla="*/ 59 h 114"/>
                <a:gd name="T12" fmla="*/ 14 w 85"/>
                <a:gd name="T13" fmla="*/ 51 h 114"/>
                <a:gd name="T14" fmla="*/ 19 w 85"/>
                <a:gd name="T15" fmla="*/ 41 h 114"/>
                <a:gd name="T16" fmla="*/ 22 w 85"/>
                <a:gd name="T17" fmla="*/ 38 h 114"/>
                <a:gd name="T18" fmla="*/ 24 w 85"/>
                <a:gd name="T19" fmla="*/ 33 h 114"/>
                <a:gd name="T20" fmla="*/ 30 w 85"/>
                <a:gd name="T21" fmla="*/ 26 h 114"/>
                <a:gd name="T22" fmla="*/ 37 w 85"/>
                <a:gd name="T23" fmla="*/ 20 h 114"/>
                <a:gd name="T24" fmla="*/ 43 w 85"/>
                <a:gd name="T25" fmla="*/ 13 h 114"/>
                <a:gd name="T26" fmla="*/ 51 w 85"/>
                <a:gd name="T27" fmla="*/ 8 h 114"/>
                <a:gd name="T28" fmla="*/ 59 w 85"/>
                <a:gd name="T29" fmla="*/ 5 h 114"/>
                <a:gd name="T30" fmla="*/ 62 w 85"/>
                <a:gd name="T31" fmla="*/ 3 h 114"/>
                <a:gd name="T32" fmla="*/ 67 w 85"/>
                <a:gd name="T33" fmla="*/ 1 h 114"/>
                <a:gd name="T34" fmla="*/ 77 w 85"/>
                <a:gd name="T35" fmla="*/ 0 h 114"/>
                <a:gd name="T36" fmla="*/ 85 w 85"/>
                <a:gd name="T37" fmla="*/ 0 h 114"/>
                <a:gd name="T38" fmla="*/ 85 w 85"/>
                <a:gd name="T39" fmla="*/ 13 h 114"/>
                <a:gd name="T40" fmla="*/ 78 w 85"/>
                <a:gd name="T41" fmla="*/ 13 h 114"/>
                <a:gd name="T42" fmla="*/ 70 w 85"/>
                <a:gd name="T43" fmla="*/ 15 h 114"/>
                <a:gd name="T44" fmla="*/ 67 w 85"/>
                <a:gd name="T45" fmla="*/ 16 h 114"/>
                <a:gd name="T46" fmla="*/ 64 w 85"/>
                <a:gd name="T47" fmla="*/ 16 h 114"/>
                <a:gd name="T48" fmla="*/ 57 w 85"/>
                <a:gd name="T49" fmla="*/ 20 h 114"/>
                <a:gd name="T50" fmla="*/ 51 w 85"/>
                <a:gd name="T51" fmla="*/ 25 h 114"/>
                <a:gd name="T52" fmla="*/ 45 w 85"/>
                <a:gd name="T53" fmla="*/ 30 h 114"/>
                <a:gd name="T54" fmla="*/ 40 w 85"/>
                <a:gd name="T55" fmla="*/ 34 h 114"/>
                <a:gd name="T56" fmla="*/ 33 w 85"/>
                <a:gd name="T57" fmla="*/ 41 h 114"/>
                <a:gd name="T58" fmla="*/ 32 w 85"/>
                <a:gd name="T59" fmla="*/ 46 h 114"/>
                <a:gd name="T60" fmla="*/ 30 w 85"/>
                <a:gd name="T61" fmla="*/ 49 h 114"/>
                <a:gd name="T62" fmla="*/ 25 w 85"/>
                <a:gd name="T63" fmla="*/ 56 h 114"/>
                <a:gd name="T64" fmla="*/ 22 w 85"/>
                <a:gd name="T65" fmla="*/ 64 h 114"/>
                <a:gd name="T66" fmla="*/ 19 w 85"/>
                <a:gd name="T67" fmla="*/ 74 h 114"/>
                <a:gd name="T68" fmla="*/ 16 w 85"/>
                <a:gd name="T69" fmla="*/ 82 h 114"/>
                <a:gd name="T70" fmla="*/ 14 w 85"/>
                <a:gd name="T71" fmla="*/ 92 h 114"/>
                <a:gd name="T72" fmla="*/ 13 w 85"/>
                <a:gd name="T73" fmla="*/ 104 h 114"/>
                <a:gd name="T74" fmla="*/ 13 w 85"/>
                <a:gd name="T75" fmla="*/ 114 h 114"/>
                <a:gd name="T76" fmla="*/ 0 w 85"/>
                <a:gd name="T77" fmla="*/ 11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114">
                  <a:moveTo>
                    <a:pt x="0" y="112"/>
                  </a:moveTo>
                  <a:lnTo>
                    <a:pt x="0" y="102"/>
                  </a:lnTo>
                  <a:lnTo>
                    <a:pt x="1" y="91"/>
                  </a:lnTo>
                  <a:lnTo>
                    <a:pt x="3" y="81"/>
                  </a:lnTo>
                  <a:lnTo>
                    <a:pt x="6" y="69"/>
                  </a:lnTo>
                  <a:lnTo>
                    <a:pt x="9" y="59"/>
                  </a:lnTo>
                  <a:lnTo>
                    <a:pt x="14" y="51"/>
                  </a:lnTo>
                  <a:lnTo>
                    <a:pt x="19" y="41"/>
                  </a:lnTo>
                  <a:lnTo>
                    <a:pt x="22" y="38"/>
                  </a:lnTo>
                  <a:lnTo>
                    <a:pt x="24" y="33"/>
                  </a:lnTo>
                  <a:lnTo>
                    <a:pt x="30" y="26"/>
                  </a:lnTo>
                  <a:lnTo>
                    <a:pt x="37" y="20"/>
                  </a:lnTo>
                  <a:lnTo>
                    <a:pt x="43" y="13"/>
                  </a:lnTo>
                  <a:lnTo>
                    <a:pt x="51" y="8"/>
                  </a:lnTo>
                  <a:lnTo>
                    <a:pt x="59" y="5"/>
                  </a:lnTo>
                  <a:lnTo>
                    <a:pt x="62" y="3"/>
                  </a:lnTo>
                  <a:lnTo>
                    <a:pt x="67" y="1"/>
                  </a:lnTo>
                  <a:lnTo>
                    <a:pt x="77" y="0"/>
                  </a:lnTo>
                  <a:lnTo>
                    <a:pt x="85" y="0"/>
                  </a:lnTo>
                  <a:lnTo>
                    <a:pt x="85" y="13"/>
                  </a:lnTo>
                  <a:lnTo>
                    <a:pt x="78" y="13"/>
                  </a:lnTo>
                  <a:lnTo>
                    <a:pt x="70" y="15"/>
                  </a:lnTo>
                  <a:lnTo>
                    <a:pt x="67" y="16"/>
                  </a:lnTo>
                  <a:lnTo>
                    <a:pt x="64" y="16"/>
                  </a:lnTo>
                  <a:lnTo>
                    <a:pt x="57" y="20"/>
                  </a:lnTo>
                  <a:lnTo>
                    <a:pt x="51" y="25"/>
                  </a:lnTo>
                  <a:lnTo>
                    <a:pt x="45" y="30"/>
                  </a:lnTo>
                  <a:lnTo>
                    <a:pt x="40" y="34"/>
                  </a:lnTo>
                  <a:lnTo>
                    <a:pt x="33" y="41"/>
                  </a:lnTo>
                  <a:lnTo>
                    <a:pt x="32" y="46"/>
                  </a:lnTo>
                  <a:lnTo>
                    <a:pt x="30" y="49"/>
                  </a:lnTo>
                  <a:lnTo>
                    <a:pt x="25" y="56"/>
                  </a:lnTo>
                  <a:lnTo>
                    <a:pt x="22" y="64"/>
                  </a:lnTo>
                  <a:lnTo>
                    <a:pt x="19" y="74"/>
                  </a:lnTo>
                  <a:lnTo>
                    <a:pt x="16" y="82"/>
                  </a:lnTo>
                  <a:lnTo>
                    <a:pt x="14" y="92"/>
                  </a:lnTo>
                  <a:lnTo>
                    <a:pt x="13" y="104"/>
                  </a:lnTo>
                  <a:lnTo>
                    <a:pt x="13" y="114"/>
                  </a:lnTo>
                  <a:lnTo>
                    <a:pt x="0" y="1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48" name="Freeform 48">
              <a:extLst>
                <a:ext uri="{FF2B5EF4-FFF2-40B4-BE49-F238E27FC236}">
                  <a16:creationId xmlns:a16="http://schemas.microsoft.com/office/drawing/2014/main" xmlns="" id="{E5DD8F87-DE30-4C23-9C82-8A817BB66969}"/>
                </a:ext>
              </a:extLst>
            </p:cNvPr>
            <p:cNvSpPr>
              <a:spLocks/>
            </p:cNvSpPr>
            <p:nvPr/>
          </p:nvSpPr>
          <p:spPr bwMode="auto">
            <a:xfrm>
              <a:off x="1430" y="1926"/>
              <a:ext cx="7" cy="0"/>
            </a:xfrm>
            <a:custGeom>
              <a:avLst/>
              <a:gdLst>
                <a:gd name="T0" fmla="*/ 0 w 13"/>
                <a:gd name="T1" fmla="*/ 2 h 2"/>
                <a:gd name="T2" fmla="*/ 0 w 13"/>
                <a:gd name="T3" fmla="*/ 0 h 2"/>
                <a:gd name="T4" fmla="*/ 13 w 13"/>
                <a:gd name="T5" fmla="*/ 2 h 2"/>
                <a:gd name="T6" fmla="*/ 0 w 13"/>
                <a:gd name="T7" fmla="*/ 2 h 2"/>
              </a:gdLst>
              <a:ahLst/>
              <a:cxnLst>
                <a:cxn ang="0">
                  <a:pos x="T0" y="T1"/>
                </a:cxn>
                <a:cxn ang="0">
                  <a:pos x="T2" y="T3"/>
                </a:cxn>
                <a:cxn ang="0">
                  <a:pos x="T4" y="T5"/>
                </a:cxn>
                <a:cxn ang="0">
                  <a:pos x="T6" y="T7"/>
                </a:cxn>
              </a:cxnLst>
              <a:rect l="0" t="0" r="r" b="b"/>
              <a:pathLst>
                <a:path w="13" h="2">
                  <a:moveTo>
                    <a:pt x="0" y="2"/>
                  </a:moveTo>
                  <a:lnTo>
                    <a:pt x="0" y="0"/>
                  </a:lnTo>
                  <a:lnTo>
                    <a:pt x="13"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49" name="Freeform 49">
              <a:extLst>
                <a:ext uri="{FF2B5EF4-FFF2-40B4-BE49-F238E27FC236}">
                  <a16:creationId xmlns:a16="http://schemas.microsoft.com/office/drawing/2014/main" xmlns="" id="{9568AD2E-8C40-446F-93C5-02DE4BBDAE7B}"/>
                </a:ext>
              </a:extLst>
            </p:cNvPr>
            <p:cNvSpPr>
              <a:spLocks/>
            </p:cNvSpPr>
            <p:nvPr/>
          </p:nvSpPr>
          <p:spPr bwMode="auto">
            <a:xfrm>
              <a:off x="1473" y="1869"/>
              <a:ext cx="42" cy="57"/>
            </a:xfrm>
            <a:custGeom>
              <a:avLst/>
              <a:gdLst>
                <a:gd name="T0" fmla="*/ 0 w 84"/>
                <a:gd name="T1" fmla="*/ 0 h 114"/>
                <a:gd name="T2" fmla="*/ 9 w 84"/>
                <a:gd name="T3" fmla="*/ 0 h 114"/>
                <a:gd name="T4" fmla="*/ 17 w 84"/>
                <a:gd name="T5" fmla="*/ 1 h 114"/>
                <a:gd name="T6" fmla="*/ 25 w 84"/>
                <a:gd name="T7" fmla="*/ 5 h 114"/>
                <a:gd name="T8" fmla="*/ 33 w 84"/>
                <a:gd name="T9" fmla="*/ 8 h 114"/>
                <a:gd name="T10" fmla="*/ 41 w 84"/>
                <a:gd name="T11" fmla="*/ 13 h 114"/>
                <a:gd name="T12" fmla="*/ 48 w 84"/>
                <a:gd name="T13" fmla="*/ 20 h 114"/>
                <a:gd name="T14" fmla="*/ 54 w 84"/>
                <a:gd name="T15" fmla="*/ 26 h 114"/>
                <a:gd name="T16" fmla="*/ 60 w 84"/>
                <a:gd name="T17" fmla="*/ 33 h 114"/>
                <a:gd name="T18" fmla="*/ 65 w 84"/>
                <a:gd name="T19" fmla="*/ 41 h 114"/>
                <a:gd name="T20" fmla="*/ 70 w 84"/>
                <a:gd name="T21" fmla="*/ 51 h 114"/>
                <a:gd name="T22" fmla="*/ 75 w 84"/>
                <a:gd name="T23" fmla="*/ 59 h 114"/>
                <a:gd name="T24" fmla="*/ 78 w 84"/>
                <a:gd name="T25" fmla="*/ 69 h 114"/>
                <a:gd name="T26" fmla="*/ 81 w 84"/>
                <a:gd name="T27" fmla="*/ 81 h 114"/>
                <a:gd name="T28" fmla="*/ 83 w 84"/>
                <a:gd name="T29" fmla="*/ 91 h 114"/>
                <a:gd name="T30" fmla="*/ 84 w 84"/>
                <a:gd name="T31" fmla="*/ 102 h 114"/>
                <a:gd name="T32" fmla="*/ 84 w 84"/>
                <a:gd name="T33" fmla="*/ 114 h 114"/>
                <a:gd name="T34" fmla="*/ 72 w 84"/>
                <a:gd name="T35" fmla="*/ 114 h 114"/>
                <a:gd name="T36" fmla="*/ 72 w 84"/>
                <a:gd name="T37" fmla="*/ 102 h 114"/>
                <a:gd name="T38" fmla="*/ 70 w 84"/>
                <a:gd name="T39" fmla="*/ 92 h 114"/>
                <a:gd name="T40" fmla="*/ 68 w 84"/>
                <a:gd name="T41" fmla="*/ 82 h 114"/>
                <a:gd name="T42" fmla="*/ 67 w 84"/>
                <a:gd name="T43" fmla="*/ 74 h 114"/>
                <a:gd name="T44" fmla="*/ 62 w 84"/>
                <a:gd name="T45" fmla="*/ 64 h 114"/>
                <a:gd name="T46" fmla="*/ 59 w 84"/>
                <a:gd name="T47" fmla="*/ 56 h 114"/>
                <a:gd name="T48" fmla="*/ 54 w 84"/>
                <a:gd name="T49" fmla="*/ 49 h 114"/>
                <a:gd name="T50" fmla="*/ 51 w 84"/>
                <a:gd name="T51" fmla="*/ 41 h 114"/>
                <a:gd name="T52" fmla="*/ 44 w 84"/>
                <a:gd name="T53" fmla="*/ 34 h 114"/>
                <a:gd name="T54" fmla="*/ 40 w 84"/>
                <a:gd name="T55" fmla="*/ 30 h 114"/>
                <a:gd name="T56" fmla="*/ 33 w 84"/>
                <a:gd name="T57" fmla="*/ 25 h 114"/>
                <a:gd name="T58" fmla="*/ 27 w 84"/>
                <a:gd name="T59" fmla="*/ 20 h 114"/>
                <a:gd name="T60" fmla="*/ 20 w 84"/>
                <a:gd name="T61" fmla="*/ 16 h 114"/>
                <a:gd name="T62" fmla="*/ 14 w 84"/>
                <a:gd name="T63" fmla="*/ 15 h 114"/>
                <a:gd name="T64" fmla="*/ 8 w 84"/>
                <a:gd name="T65" fmla="*/ 13 h 114"/>
                <a:gd name="T66" fmla="*/ 0 w 84"/>
                <a:gd name="T67" fmla="*/ 13 h 114"/>
                <a:gd name="T68" fmla="*/ 0 w 84"/>
                <a:gd name="T6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114">
                  <a:moveTo>
                    <a:pt x="0" y="0"/>
                  </a:moveTo>
                  <a:lnTo>
                    <a:pt x="9" y="0"/>
                  </a:lnTo>
                  <a:lnTo>
                    <a:pt x="17" y="1"/>
                  </a:lnTo>
                  <a:lnTo>
                    <a:pt x="25" y="5"/>
                  </a:lnTo>
                  <a:lnTo>
                    <a:pt x="33" y="8"/>
                  </a:lnTo>
                  <a:lnTo>
                    <a:pt x="41" y="13"/>
                  </a:lnTo>
                  <a:lnTo>
                    <a:pt x="48" y="20"/>
                  </a:lnTo>
                  <a:lnTo>
                    <a:pt x="54" y="26"/>
                  </a:lnTo>
                  <a:lnTo>
                    <a:pt x="60" y="33"/>
                  </a:lnTo>
                  <a:lnTo>
                    <a:pt x="65" y="41"/>
                  </a:lnTo>
                  <a:lnTo>
                    <a:pt x="70" y="51"/>
                  </a:lnTo>
                  <a:lnTo>
                    <a:pt x="75" y="59"/>
                  </a:lnTo>
                  <a:lnTo>
                    <a:pt x="78" y="69"/>
                  </a:lnTo>
                  <a:lnTo>
                    <a:pt x="81" y="81"/>
                  </a:lnTo>
                  <a:lnTo>
                    <a:pt x="83" y="91"/>
                  </a:lnTo>
                  <a:lnTo>
                    <a:pt x="84" y="102"/>
                  </a:lnTo>
                  <a:lnTo>
                    <a:pt x="84" y="114"/>
                  </a:lnTo>
                  <a:lnTo>
                    <a:pt x="72" y="114"/>
                  </a:lnTo>
                  <a:lnTo>
                    <a:pt x="72" y="102"/>
                  </a:lnTo>
                  <a:lnTo>
                    <a:pt x="70" y="92"/>
                  </a:lnTo>
                  <a:lnTo>
                    <a:pt x="68" y="82"/>
                  </a:lnTo>
                  <a:lnTo>
                    <a:pt x="67" y="74"/>
                  </a:lnTo>
                  <a:lnTo>
                    <a:pt x="62" y="64"/>
                  </a:lnTo>
                  <a:lnTo>
                    <a:pt x="59" y="56"/>
                  </a:lnTo>
                  <a:lnTo>
                    <a:pt x="54" y="49"/>
                  </a:lnTo>
                  <a:lnTo>
                    <a:pt x="51" y="41"/>
                  </a:lnTo>
                  <a:lnTo>
                    <a:pt x="44" y="34"/>
                  </a:lnTo>
                  <a:lnTo>
                    <a:pt x="40" y="30"/>
                  </a:lnTo>
                  <a:lnTo>
                    <a:pt x="33" y="25"/>
                  </a:lnTo>
                  <a:lnTo>
                    <a:pt x="27" y="20"/>
                  </a:lnTo>
                  <a:lnTo>
                    <a:pt x="20" y="16"/>
                  </a:lnTo>
                  <a:lnTo>
                    <a:pt x="14" y="15"/>
                  </a:lnTo>
                  <a:lnTo>
                    <a:pt x="8" y="13"/>
                  </a:lnTo>
                  <a:lnTo>
                    <a:pt x="0" y="1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50" name="Freeform 50">
              <a:extLst>
                <a:ext uri="{FF2B5EF4-FFF2-40B4-BE49-F238E27FC236}">
                  <a16:creationId xmlns:a16="http://schemas.microsoft.com/office/drawing/2014/main" xmlns="" id="{80220A4D-2804-4C58-A4D8-B6629440DB04}"/>
                </a:ext>
              </a:extLst>
            </p:cNvPr>
            <p:cNvSpPr>
              <a:spLocks/>
            </p:cNvSpPr>
            <p:nvPr/>
          </p:nvSpPr>
          <p:spPr bwMode="auto">
            <a:xfrm>
              <a:off x="1473" y="1869"/>
              <a:ext cx="0" cy="7"/>
            </a:xfrm>
            <a:custGeom>
              <a:avLst/>
              <a:gdLst>
                <a:gd name="T0" fmla="*/ 0 h 13"/>
                <a:gd name="T1" fmla="*/ 13 h 13"/>
                <a:gd name="T2" fmla="*/ 0 h 13"/>
              </a:gdLst>
              <a:ahLst/>
              <a:cxnLst>
                <a:cxn ang="0">
                  <a:pos x="0" y="T0"/>
                </a:cxn>
                <a:cxn ang="0">
                  <a:pos x="0" y="T1"/>
                </a:cxn>
                <a:cxn ang="0">
                  <a:pos x="0" y="T2"/>
                </a:cxn>
              </a:cxnLst>
              <a:rect l="0" t="0" r="r" b="b"/>
              <a:pathLst>
                <a:path h="13">
                  <a:moveTo>
                    <a:pt x="0" y="0"/>
                  </a:moveTo>
                  <a:lnTo>
                    <a:pt x="0" y="1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51" name="Freeform 51">
              <a:extLst>
                <a:ext uri="{FF2B5EF4-FFF2-40B4-BE49-F238E27FC236}">
                  <a16:creationId xmlns:a16="http://schemas.microsoft.com/office/drawing/2014/main" xmlns="" id="{C4E7919C-B9E2-4778-8C8F-3EDC898D231C}"/>
                </a:ext>
              </a:extLst>
            </p:cNvPr>
            <p:cNvSpPr>
              <a:spLocks/>
            </p:cNvSpPr>
            <p:nvPr/>
          </p:nvSpPr>
          <p:spPr bwMode="auto">
            <a:xfrm>
              <a:off x="1506" y="1926"/>
              <a:ext cx="9" cy="24"/>
            </a:xfrm>
            <a:custGeom>
              <a:avLst/>
              <a:gdLst>
                <a:gd name="T0" fmla="*/ 19 w 19"/>
                <a:gd name="T1" fmla="*/ 2 h 48"/>
                <a:gd name="T2" fmla="*/ 19 w 19"/>
                <a:gd name="T3" fmla="*/ 13 h 48"/>
                <a:gd name="T4" fmla="*/ 18 w 19"/>
                <a:gd name="T5" fmla="*/ 25 h 48"/>
                <a:gd name="T6" fmla="*/ 15 w 19"/>
                <a:gd name="T7" fmla="*/ 36 h 48"/>
                <a:gd name="T8" fmla="*/ 11 w 19"/>
                <a:gd name="T9" fmla="*/ 48 h 48"/>
                <a:gd name="T10" fmla="*/ 0 w 19"/>
                <a:gd name="T11" fmla="*/ 45 h 48"/>
                <a:gd name="T12" fmla="*/ 3 w 19"/>
                <a:gd name="T13" fmla="*/ 35 h 48"/>
                <a:gd name="T14" fmla="*/ 5 w 19"/>
                <a:gd name="T15" fmla="*/ 23 h 48"/>
                <a:gd name="T16" fmla="*/ 7 w 19"/>
                <a:gd name="T17" fmla="*/ 13 h 48"/>
                <a:gd name="T18" fmla="*/ 7 w 19"/>
                <a:gd name="T19" fmla="*/ 0 h 48"/>
                <a:gd name="T20" fmla="*/ 19 w 19"/>
                <a:gd name="T21"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48">
                  <a:moveTo>
                    <a:pt x="19" y="2"/>
                  </a:moveTo>
                  <a:lnTo>
                    <a:pt x="19" y="13"/>
                  </a:lnTo>
                  <a:lnTo>
                    <a:pt x="18" y="25"/>
                  </a:lnTo>
                  <a:lnTo>
                    <a:pt x="15" y="36"/>
                  </a:lnTo>
                  <a:lnTo>
                    <a:pt x="11" y="48"/>
                  </a:lnTo>
                  <a:lnTo>
                    <a:pt x="0" y="45"/>
                  </a:lnTo>
                  <a:lnTo>
                    <a:pt x="3" y="35"/>
                  </a:lnTo>
                  <a:lnTo>
                    <a:pt x="5" y="23"/>
                  </a:lnTo>
                  <a:lnTo>
                    <a:pt x="7" y="13"/>
                  </a:lnTo>
                  <a:lnTo>
                    <a:pt x="7" y="0"/>
                  </a:lnTo>
                  <a:lnTo>
                    <a:pt x="19"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52" name="Freeform 52">
              <a:extLst>
                <a:ext uri="{FF2B5EF4-FFF2-40B4-BE49-F238E27FC236}">
                  <a16:creationId xmlns:a16="http://schemas.microsoft.com/office/drawing/2014/main" xmlns="" id="{50A79FCF-0BF6-4D35-9907-41C1E3E07CF7}"/>
                </a:ext>
              </a:extLst>
            </p:cNvPr>
            <p:cNvSpPr>
              <a:spLocks/>
            </p:cNvSpPr>
            <p:nvPr/>
          </p:nvSpPr>
          <p:spPr bwMode="auto">
            <a:xfrm>
              <a:off x="1509" y="1926"/>
              <a:ext cx="6" cy="0"/>
            </a:xfrm>
            <a:custGeom>
              <a:avLst/>
              <a:gdLst>
                <a:gd name="T0" fmla="*/ 12 w 12"/>
                <a:gd name="T1" fmla="*/ 2 h 2"/>
                <a:gd name="T2" fmla="*/ 0 w 12"/>
                <a:gd name="T3" fmla="*/ 0 h 2"/>
                <a:gd name="T4" fmla="*/ 0 w 12"/>
                <a:gd name="T5" fmla="*/ 2 h 2"/>
                <a:gd name="T6" fmla="*/ 12 w 12"/>
                <a:gd name="T7" fmla="*/ 2 h 2"/>
              </a:gdLst>
              <a:ahLst/>
              <a:cxnLst>
                <a:cxn ang="0">
                  <a:pos x="T0" y="T1"/>
                </a:cxn>
                <a:cxn ang="0">
                  <a:pos x="T2" y="T3"/>
                </a:cxn>
                <a:cxn ang="0">
                  <a:pos x="T4" y="T5"/>
                </a:cxn>
                <a:cxn ang="0">
                  <a:pos x="T6" y="T7"/>
                </a:cxn>
              </a:cxnLst>
              <a:rect l="0" t="0" r="r" b="b"/>
              <a:pathLst>
                <a:path w="12" h="2">
                  <a:moveTo>
                    <a:pt x="12" y="2"/>
                  </a:moveTo>
                  <a:lnTo>
                    <a:pt x="0" y="0"/>
                  </a:lnTo>
                  <a:lnTo>
                    <a:pt x="0" y="2"/>
                  </a:lnTo>
                  <a:lnTo>
                    <a:pt x="1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53" name="Freeform 53">
              <a:extLst>
                <a:ext uri="{FF2B5EF4-FFF2-40B4-BE49-F238E27FC236}">
                  <a16:creationId xmlns:a16="http://schemas.microsoft.com/office/drawing/2014/main" xmlns="" id="{74306205-6345-4980-8405-B78CAEF4F842}"/>
                </a:ext>
              </a:extLst>
            </p:cNvPr>
            <p:cNvSpPr>
              <a:spLocks/>
            </p:cNvSpPr>
            <p:nvPr/>
          </p:nvSpPr>
          <p:spPr bwMode="auto">
            <a:xfrm>
              <a:off x="1497" y="1932"/>
              <a:ext cx="30" cy="47"/>
            </a:xfrm>
            <a:custGeom>
              <a:avLst/>
              <a:gdLst>
                <a:gd name="T0" fmla="*/ 24 w 60"/>
                <a:gd name="T1" fmla="*/ 32 h 95"/>
                <a:gd name="T2" fmla="*/ 60 w 60"/>
                <a:gd name="T3" fmla="*/ 22 h 95"/>
                <a:gd name="T4" fmla="*/ 3 w 60"/>
                <a:gd name="T5" fmla="*/ 95 h 95"/>
                <a:gd name="T6" fmla="*/ 0 w 60"/>
                <a:gd name="T7" fmla="*/ 0 h 95"/>
                <a:gd name="T8" fmla="*/ 24 w 60"/>
                <a:gd name="T9" fmla="*/ 32 h 95"/>
              </a:gdLst>
              <a:ahLst/>
              <a:cxnLst>
                <a:cxn ang="0">
                  <a:pos x="T0" y="T1"/>
                </a:cxn>
                <a:cxn ang="0">
                  <a:pos x="T2" y="T3"/>
                </a:cxn>
                <a:cxn ang="0">
                  <a:pos x="T4" y="T5"/>
                </a:cxn>
                <a:cxn ang="0">
                  <a:pos x="T6" y="T7"/>
                </a:cxn>
                <a:cxn ang="0">
                  <a:pos x="T8" y="T9"/>
                </a:cxn>
              </a:cxnLst>
              <a:rect l="0" t="0" r="r" b="b"/>
              <a:pathLst>
                <a:path w="60" h="95">
                  <a:moveTo>
                    <a:pt x="24" y="32"/>
                  </a:moveTo>
                  <a:lnTo>
                    <a:pt x="60" y="22"/>
                  </a:lnTo>
                  <a:lnTo>
                    <a:pt x="3" y="95"/>
                  </a:lnTo>
                  <a:lnTo>
                    <a:pt x="0" y="0"/>
                  </a:lnTo>
                  <a:lnTo>
                    <a:pt x="24"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600"/>
            </a:p>
          </p:txBody>
        </p:sp>
        <p:sp>
          <p:nvSpPr>
            <p:cNvPr id="54" name="Rectangle 54">
              <a:extLst>
                <a:ext uri="{FF2B5EF4-FFF2-40B4-BE49-F238E27FC236}">
                  <a16:creationId xmlns:a16="http://schemas.microsoft.com/office/drawing/2014/main" xmlns="" id="{3E455F01-5C8A-4C24-87DB-6FC8604D94C0}"/>
                </a:ext>
              </a:extLst>
            </p:cNvPr>
            <p:cNvSpPr>
              <a:spLocks noChangeArrowheads="1"/>
            </p:cNvSpPr>
            <p:nvPr/>
          </p:nvSpPr>
          <p:spPr bwMode="auto">
            <a:xfrm>
              <a:off x="1619" y="2031"/>
              <a:ext cx="2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rPr>
                <a:t>1</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55" name="Rectangle 55">
              <a:extLst>
                <a:ext uri="{FF2B5EF4-FFF2-40B4-BE49-F238E27FC236}">
                  <a16:creationId xmlns:a16="http://schemas.microsoft.com/office/drawing/2014/main" xmlns="" id="{005D431F-0FE3-4138-B3A2-446A5EE2F767}"/>
                </a:ext>
              </a:extLst>
            </p:cNvPr>
            <p:cNvSpPr>
              <a:spLocks noChangeArrowheads="1"/>
            </p:cNvSpPr>
            <p:nvPr/>
          </p:nvSpPr>
          <p:spPr bwMode="auto">
            <a:xfrm>
              <a:off x="1653" y="2050"/>
              <a:ext cx="1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56" name="Rectangle 56">
              <a:extLst>
                <a:ext uri="{FF2B5EF4-FFF2-40B4-BE49-F238E27FC236}">
                  <a16:creationId xmlns:a16="http://schemas.microsoft.com/office/drawing/2014/main" xmlns="" id="{2EA805E7-DA7E-462F-8540-A71F640D27C6}"/>
                </a:ext>
              </a:extLst>
            </p:cNvPr>
            <p:cNvSpPr>
              <a:spLocks noChangeArrowheads="1"/>
            </p:cNvSpPr>
            <p:nvPr/>
          </p:nvSpPr>
          <p:spPr bwMode="auto">
            <a:xfrm>
              <a:off x="1672" y="2070"/>
              <a:ext cx="2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rPr>
                <a:t>0</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57" name="Rectangle 57">
              <a:extLst>
                <a:ext uri="{FF2B5EF4-FFF2-40B4-BE49-F238E27FC236}">
                  <a16:creationId xmlns:a16="http://schemas.microsoft.com/office/drawing/2014/main" xmlns="" id="{668CBEBF-2545-48B0-B88F-D9990D8637C0}"/>
                </a:ext>
              </a:extLst>
            </p:cNvPr>
            <p:cNvSpPr>
              <a:spLocks noChangeArrowheads="1"/>
            </p:cNvSpPr>
            <p:nvPr/>
          </p:nvSpPr>
          <p:spPr bwMode="auto">
            <a:xfrm>
              <a:off x="1904" y="2035"/>
              <a:ext cx="2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0</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58" name="Rectangle 58">
              <a:extLst>
                <a:ext uri="{FF2B5EF4-FFF2-40B4-BE49-F238E27FC236}">
                  <a16:creationId xmlns:a16="http://schemas.microsoft.com/office/drawing/2014/main" xmlns="" id="{6CFC552D-5C51-467A-871A-0FE0489B78DA}"/>
                </a:ext>
              </a:extLst>
            </p:cNvPr>
            <p:cNvSpPr>
              <a:spLocks noChangeArrowheads="1"/>
            </p:cNvSpPr>
            <p:nvPr/>
          </p:nvSpPr>
          <p:spPr bwMode="auto">
            <a:xfrm>
              <a:off x="1938" y="2055"/>
              <a:ext cx="1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59" name="Rectangle 59">
              <a:extLst>
                <a:ext uri="{FF2B5EF4-FFF2-40B4-BE49-F238E27FC236}">
                  <a16:creationId xmlns:a16="http://schemas.microsoft.com/office/drawing/2014/main" xmlns="" id="{F24CF2DC-32A5-4E4A-A69A-A42D94867D5B}"/>
                </a:ext>
              </a:extLst>
            </p:cNvPr>
            <p:cNvSpPr>
              <a:spLocks noChangeArrowheads="1"/>
            </p:cNvSpPr>
            <p:nvPr/>
          </p:nvSpPr>
          <p:spPr bwMode="auto">
            <a:xfrm>
              <a:off x="1957" y="2075"/>
              <a:ext cx="2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0</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60" name="Rectangle 60">
              <a:extLst>
                <a:ext uri="{FF2B5EF4-FFF2-40B4-BE49-F238E27FC236}">
                  <a16:creationId xmlns:a16="http://schemas.microsoft.com/office/drawing/2014/main" xmlns="" id="{1F006528-B061-4A03-8EEF-BDA2AA334BBD}"/>
                </a:ext>
              </a:extLst>
            </p:cNvPr>
            <p:cNvSpPr>
              <a:spLocks noChangeArrowheads="1"/>
            </p:cNvSpPr>
            <p:nvPr/>
          </p:nvSpPr>
          <p:spPr bwMode="auto">
            <a:xfrm>
              <a:off x="1909" y="1797"/>
              <a:ext cx="2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rPr>
                <a:t>1</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61" name="Rectangle 61">
              <a:extLst>
                <a:ext uri="{FF2B5EF4-FFF2-40B4-BE49-F238E27FC236}">
                  <a16:creationId xmlns:a16="http://schemas.microsoft.com/office/drawing/2014/main" xmlns="" id="{AEB7D829-391F-427D-A59F-4389C485F4C2}"/>
                </a:ext>
              </a:extLst>
            </p:cNvPr>
            <p:cNvSpPr>
              <a:spLocks noChangeArrowheads="1"/>
            </p:cNvSpPr>
            <p:nvPr/>
          </p:nvSpPr>
          <p:spPr bwMode="auto">
            <a:xfrm>
              <a:off x="1942" y="1817"/>
              <a:ext cx="1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62" name="Rectangle 62">
              <a:extLst>
                <a:ext uri="{FF2B5EF4-FFF2-40B4-BE49-F238E27FC236}">
                  <a16:creationId xmlns:a16="http://schemas.microsoft.com/office/drawing/2014/main" xmlns="" id="{17BF7128-D358-4322-9921-7C2F93DDBD10}"/>
                </a:ext>
              </a:extLst>
            </p:cNvPr>
            <p:cNvSpPr>
              <a:spLocks noChangeArrowheads="1"/>
            </p:cNvSpPr>
            <p:nvPr/>
          </p:nvSpPr>
          <p:spPr bwMode="auto">
            <a:xfrm>
              <a:off x="1962" y="1837"/>
              <a:ext cx="2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1</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63" name="Rectangle 63">
              <a:extLst>
                <a:ext uri="{FF2B5EF4-FFF2-40B4-BE49-F238E27FC236}">
                  <a16:creationId xmlns:a16="http://schemas.microsoft.com/office/drawing/2014/main" xmlns="" id="{C52DC52F-1A89-4532-9657-405942F22212}"/>
                </a:ext>
              </a:extLst>
            </p:cNvPr>
            <p:cNvSpPr>
              <a:spLocks noChangeArrowheads="1"/>
            </p:cNvSpPr>
            <p:nvPr/>
          </p:nvSpPr>
          <p:spPr bwMode="auto">
            <a:xfrm>
              <a:off x="1478" y="1783"/>
              <a:ext cx="2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0</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5360" name="Rectangle 64">
              <a:extLst>
                <a:ext uri="{FF2B5EF4-FFF2-40B4-BE49-F238E27FC236}">
                  <a16:creationId xmlns:a16="http://schemas.microsoft.com/office/drawing/2014/main" xmlns="" id="{F1170767-D81E-45D9-89D3-C6F1D43ADAD7}"/>
                </a:ext>
              </a:extLst>
            </p:cNvPr>
            <p:cNvSpPr>
              <a:spLocks noChangeArrowheads="1"/>
            </p:cNvSpPr>
            <p:nvPr/>
          </p:nvSpPr>
          <p:spPr bwMode="auto">
            <a:xfrm>
              <a:off x="1512" y="1802"/>
              <a:ext cx="1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5361" name="Rectangle 65">
              <a:extLst>
                <a:ext uri="{FF2B5EF4-FFF2-40B4-BE49-F238E27FC236}">
                  <a16:creationId xmlns:a16="http://schemas.microsoft.com/office/drawing/2014/main" xmlns="" id="{E5F5AE15-D00D-453B-8059-7D14D26BDFCF}"/>
                </a:ext>
              </a:extLst>
            </p:cNvPr>
            <p:cNvSpPr>
              <a:spLocks noChangeArrowheads="1"/>
            </p:cNvSpPr>
            <p:nvPr/>
          </p:nvSpPr>
          <p:spPr bwMode="auto">
            <a:xfrm>
              <a:off x="1531" y="1822"/>
              <a:ext cx="2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0</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5363" name="Rectangle 66">
              <a:extLst>
                <a:ext uri="{FF2B5EF4-FFF2-40B4-BE49-F238E27FC236}">
                  <a16:creationId xmlns:a16="http://schemas.microsoft.com/office/drawing/2014/main" xmlns="" id="{6B5FD9FD-0DE5-4ED2-A696-CDFF7D6DC0E8}"/>
                </a:ext>
              </a:extLst>
            </p:cNvPr>
            <p:cNvSpPr>
              <a:spLocks noChangeArrowheads="1"/>
            </p:cNvSpPr>
            <p:nvPr/>
          </p:nvSpPr>
          <p:spPr bwMode="auto">
            <a:xfrm>
              <a:off x="1350" y="2168"/>
              <a:ext cx="2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1</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5364" name="Rectangle 67">
              <a:extLst>
                <a:ext uri="{FF2B5EF4-FFF2-40B4-BE49-F238E27FC236}">
                  <a16:creationId xmlns:a16="http://schemas.microsoft.com/office/drawing/2014/main" xmlns="" id="{859C7AC6-D478-4F58-84B0-1AEA4020F7B2}"/>
                </a:ext>
              </a:extLst>
            </p:cNvPr>
            <p:cNvSpPr>
              <a:spLocks noChangeArrowheads="1"/>
            </p:cNvSpPr>
            <p:nvPr/>
          </p:nvSpPr>
          <p:spPr bwMode="auto">
            <a:xfrm>
              <a:off x="1384" y="2188"/>
              <a:ext cx="1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5365" name="Rectangle 68">
              <a:extLst>
                <a:ext uri="{FF2B5EF4-FFF2-40B4-BE49-F238E27FC236}">
                  <a16:creationId xmlns:a16="http://schemas.microsoft.com/office/drawing/2014/main" xmlns="" id="{4AAA90D9-CC31-48CC-8559-401A458ECAA4}"/>
                </a:ext>
              </a:extLst>
            </p:cNvPr>
            <p:cNvSpPr>
              <a:spLocks noChangeArrowheads="1"/>
            </p:cNvSpPr>
            <p:nvPr/>
          </p:nvSpPr>
          <p:spPr bwMode="auto">
            <a:xfrm>
              <a:off x="1403" y="2207"/>
              <a:ext cx="2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1</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5366" name="Rectangle 69">
              <a:extLst>
                <a:ext uri="{FF2B5EF4-FFF2-40B4-BE49-F238E27FC236}">
                  <a16:creationId xmlns:a16="http://schemas.microsoft.com/office/drawing/2014/main" xmlns="" id="{0D0A3BFF-E82C-40B5-9856-40B04F7F7748}"/>
                </a:ext>
              </a:extLst>
            </p:cNvPr>
            <p:cNvSpPr>
              <a:spLocks noChangeArrowheads="1"/>
            </p:cNvSpPr>
            <p:nvPr/>
          </p:nvSpPr>
          <p:spPr bwMode="auto">
            <a:xfrm>
              <a:off x="1555" y="2216"/>
              <a:ext cx="2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0</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5367" name="Rectangle 70">
              <a:extLst>
                <a:ext uri="{FF2B5EF4-FFF2-40B4-BE49-F238E27FC236}">
                  <a16:creationId xmlns:a16="http://schemas.microsoft.com/office/drawing/2014/main" xmlns="" id="{E86447F3-FCD4-4A5B-A0D3-95FC1FA91496}"/>
                </a:ext>
              </a:extLst>
            </p:cNvPr>
            <p:cNvSpPr>
              <a:spLocks noChangeArrowheads="1"/>
            </p:cNvSpPr>
            <p:nvPr/>
          </p:nvSpPr>
          <p:spPr bwMode="auto">
            <a:xfrm>
              <a:off x="1589" y="2235"/>
              <a:ext cx="1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5368" name="Rectangle 71">
              <a:extLst>
                <a:ext uri="{FF2B5EF4-FFF2-40B4-BE49-F238E27FC236}">
                  <a16:creationId xmlns:a16="http://schemas.microsoft.com/office/drawing/2014/main" xmlns="" id="{AED38CBE-47D8-46DE-BB23-F50D17D68573}"/>
                </a:ext>
              </a:extLst>
            </p:cNvPr>
            <p:cNvSpPr>
              <a:spLocks noChangeArrowheads="1"/>
            </p:cNvSpPr>
            <p:nvPr/>
          </p:nvSpPr>
          <p:spPr bwMode="auto">
            <a:xfrm>
              <a:off x="1608" y="2255"/>
              <a:ext cx="2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0</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5369" name="Rectangle 72">
              <a:extLst>
                <a:ext uri="{FF2B5EF4-FFF2-40B4-BE49-F238E27FC236}">
                  <a16:creationId xmlns:a16="http://schemas.microsoft.com/office/drawing/2014/main" xmlns="" id="{7E741B89-A5F9-4427-9028-7653E938D25C}"/>
                </a:ext>
              </a:extLst>
            </p:cNvPr>
            <p:cNvSpPr>
              <a:spLocks noChangeArrowheads="1"/>
            </p:cNvSpPr>
            <p:nvPr/>
          </p:nvSpPr>
          <p:spPr bwMode="auto">
            <a:xfrm>
              <a:off x="1637" y="2450"/>
              <a:ext cx="2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1</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5370" name="Rectangle 73">
              <a:extLst>
                <a:ext uri="{FF2B5EF4-FFF2-40B4-BE49-F238E27FC236}">
                  <a16:creationId xmlns:a16="http://schemas.microsoft.com/office/drawing/2014/main" xmlns="" id="{E46CC7DF-A20F-4387-8665-C4453CD27BCB}"/>
                </a:ext>
              </a:extLst>
            </p:cNvPr>
            <p:cNvSpPr>
              <a:spLocks noChangeArrowheads="1"/>
            </p:cNvSpPr>
            <p:nvPr/>
          </p:nvSpPr>
          <p:spPr bwMode="auto">
            <a:xfrm>
              <a:off x="1670" y="2470"/>
              <a:ext cx="1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5371" name="Rectangle 74">
              <a:extLst>
                <a:ext uri="{FF2B5EF4-FFF2-40B4-BE49-F238E27FC236}">
                  <a16:creationId xmlns:a16="http://schemas.microsoft.com/office/drawing/2014/main" xmlns="" id="{4007B4BC-6CD9-4845-9034-9CFAE7B29E86}"/>
                </a:ext>
              </a:extLst>
            </p:cNvPr>
            <p:cNvSpPr>
              <a:spLocks noChangeArrowheads="1"/>
            </p:cNvSpPr>
            <p:nvPr/>
          </p:nvSpPr>
          <p:spPr bwMode="auto">
            <a:xfrm>
              <a:off x="1690" y="2490"/>
              <a:ext cx="2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0</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5372" name="Rectangle 75">
              <a:extLst>
                <a:ext uri="{FF2B5EF4-FFF2-40B4-BE49-F238E27FC236}">
                  <a16:creationId xmlns:a16="http://schemas.microsoft.com/office/drawing/2014/main" xmlns="" id="{BEB5A7BC-6FEC-4EE9-AC4C-D78A2ACD7432}"/>
                </a:ext>
              </a:extLst>
            </p:cNvPr>
            <p:cNvSpPr>
              <a:spLocks noChangeArrowheads="1"/>
            </p:cNvSpPr>
            <p:nvPr/>
          </p:nvSpPr>
          <p:spPr bwMode="auto">
            <a:xfrm>
              <a:off x="1498" y="2678"/>
              <a:ext cx="2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1</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5373" name="Rectangle 76">
              <a:extLst>
                <a:ext uri="{FF2B5EF4-FFF2-40B4-BE49-F238E27FC236}">
                  <a16:creationId xmlns:a16="http://schemas.microsoft.com/office/drawing/2014/main" xmlns="" id="{68F72897-9C09-4F8E-A285-DACDAD76237D}"/>
                </a:ext>
              </a:extLst>
            </p:cNvPr>
            <p:cNvSpPr>
              <a:spLocks noChangeArrowheads="1"/>
            </p:cNvSpPr>
            <p:nvPr/>
          </p:nvSpPr>
          <p:spPr bwMode="auto">
            <a:xfrm>
              <a:off x="1531" y="2698"/>
              <a:ext cx="1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5374" name="Rectangle 77">
              <a:extLst>
                <a:ext uri="{FF2B5EF4-FFF2-40B4-BE49-F238E27FC236}">
                  <a16:creationId xmlns:a16="http://schemas.microsoft.com/office/drawing/2014/main" xmlns="" id="{9168CA44-659E-4808-8A89-EFDA4A4D67F4}"/>
                </a:ext>
              </a:extLst>
            </p:cNvPr>
            <p:cNvSpPr>
              <a:spLocks noChangeArrowheads="1"/>
            </p:cNvSpPr>
            <p:nvPr/>
          </p:nvSpPr>
          <p:spPr bwMode="auto">
            <a:xfrm>
              <a:off x="1550" y="2718"/>
              <a:ext cx="2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0</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5375" name="Rectangle 78">
              <a:extLst>
                <a:ext uri="{FF2B5EF4-FFF2-40B4-BE49-F238E27FC236}">
                  <a16:creationId xmlns:a16="http://schemas.microsoft.com/office/drawing/2014/main" xmlns="" id="{14F8007E-CD83-4978-830C-44352E60F41D}"/>
                </a:ext>
              </a:extLst>
            </p:cNvPr>
            <p:cNvSpPr>
              <a:spLocks noChangeArrowheads="1"/>
            </p:cNvSpPr>
            <p:nvPr/>
          </p:nvSpPr>
          <p:spPr bwMode="auto">
            <a:xfrm>
              <a:off x="1997" y="2761"/>
              <a:ext cx="2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0</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5376" name="Rectangle 79">
              <a:extLst>
                <a:ext uri="{FF2B5EF4-FFF2-40B4-BE49-F238E27FC236}">
                  <a16:creationId xmlns:a16="http://schemas.microsoft.com/office/drawing/2014/main" xmlns="" id="{CDBA01EE-DB72-415F-A135-AC7F27749B98}"/>
                </a:ext>
              </a:extLst>
            </p:cNvPr>
            <p:cNvSpPr>
              <a:spLocks noChangeArrowheads="1"/>
            </p:cNvSpPr>
            <p:nvPr/>
          </p:nvSpPr>
          <p:spPr bwMode="auto">
            <a:xfrm>
              <a:off x="2030" y="2781"/>
              <a:ext cx="1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5377" name="Rectangle 80">
              <a:extLst>
                <a:ext uri="{FF2B5EF4-FFF2-40B4-BE49-F238E27FC236}">
                  <a16:creationId xmlns:a16="http://schemas.microsoft.com/office/drawing/2014/main" xmlns="" id="{C52B64F7-FBCC-4D45-936D-DB31E537E4C8}"/>
                </a:ext>
              </a:extLst>
            </p:cNvPr>
            <p:cNvSpPr>
              <a:spLocks noChangeArrowheads="1"/>
            </p:cNvSpPr>
            <p:nvPr/>
          </p:nvSpPr>
          <p:spPr bwMode="auto">
            <a:xfrm>
              <a:off x="2050" y="2801"/>
              <a:ext cx="2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0</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5378" name="Rectangle 81">
              <a:extLst>
                <a:ext uri="{FF2B5EF4-FFF2-40B4-BE49-F238E27FC236}">
                  <a16:creationId xmlns:a16="http://schemas.microsoft.com/office/drawing/2014/main" xmlns="" id="{93BAB2CB-80E0-4970-AC19-25187AE715FD}"/>
                </a:ext>
              </a:extLst>
            </p:cNvPr>
            <p:cNvSpPr>
              <a:spLocks noChangeArrowheads="1"/>
            </p:cNvSpPr>
            <p:nvPr/>
          </p:nvSpPr>
          <p:spPr bwMode="auto">
            <a:xfrm>
              <a:off x="1845" y="2538"/>
              <a:ext cx="2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0</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5379" name="Rectangle 82">
              <a:extLst>
                <a:ext uri="{FF2B5EF4-FFF2-40B4-BE49-F238E27FC236}">
                  <a16:creationId xmlns:a16="http://schemas.microsoft.com/office/drawing/2014/main" xmlns="" id="{FB22A1ED-EA15-4421-A751-479CF6ACC2C1}"/>
                </a:ext>
              </a:extLst>
            </p:cNvPr>
            <p:cNvSpPr>
              <a:spLocks noChangeArrowheads="1"/>
            </p:cNvSpPr>
            <p:nvPr/>
          </p:nvSpPr>
          <p:spPr bwMode="auto">
            <a:xfrm>
              <a:off x="1878" y="2558"/>
              <a:ext cx="1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5380" name="Rectangle 83">
              <a:extLst>
                <a:ext uri="{FF2B5EF4-FFF2-40B4-BE49-F238E27FC236}">
                  <a16:creationId xmlns:a16="http://schemas.microsoft.com/office/drawing/2014/main" xmlns="" id="{D60A1214-D5F5-4A3A-B9ED-FB872335685F}"/>
                </a:ext>
              </a:extLst>
            </p:cNvPr>
            <p:cNvSpPr>
              <a:spLocks noChangeArrowheads="1"/>
            </p:cNvSpPr>
            <p:nvPr/>
          </p:nvSpPr>
          <p:spPr bwMode="auto">
            <a:xfrm>
              <a:off x="1898" y="2578"/>
              <a:ext cx="2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0</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5381" name="Rectangle 84">
              <a:extLst>
                <a:ext uri="{FF2B5EF4-FFF2-40B4-BE49-F238E27FC236}">
                  <a16:creationId xmlns:a16="http://schemas.microsoft.com/office/drawing/2014/main" xmlns="" id="{044A48EC-5C82-4B34-9D99-8ADAC7E0CED2}"/>
                </a:ext>
              </a:extLst>
            </p:cNvPr>
            <p:cNvSpPr>
              <a:spLocks noChangeArrowheads="1"/>
            </p:cNvSpPr>
            <p:nvPr/>
          </p:nvSpPr>
          <p:spPr bwMode="auto">
            <a:xfrm>
              <a:off x="1974" y="2358"/>
              <a:ext cx="2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0</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5382" name="Rectangle 85">
              <a:extLst>
                <a:ext uri="{FF2B5EF4-FFF2-40B4-BE49-F238E27FC236}">
                  <a16:creationId xmlns:a16="http://schemas.microsoft.com/office/drawing/2014/main" xmlns="" id="{D710672E-3F05-46F3-8A65-199AE8CF14A7}"/>
                </a:ext>
              </a:extLst>
            </p:cNvPr>
            <p:cNvSpPr>
              <a:spLocks noChangeArrowheads="1"/>
            </p:cNvSpPr>
            <p:nvPr/>
          </p:nvSpPr>
          <p:spPr bwMode="auto">
            <a:xfrm>
              <a:off x="2008" y="2378"/>
              <a:ext cx="1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5383" name="Rectangle 86">
              <a:extLst>
                <a:ext uri="{FF2B5EF4-FFF2-40B4-BE49-F238E27FC236}">
                  <a16:creationId xmlns:a16="http://schemas.microsoft.com/office/drawing/2014/main" xmlns="" id="{D61FBE32-CEB4-4034-9B3E-F10AB3C47C44}"/>
                </a:ext>
              </a:extLst>
            </p:cNvPr>
            <p:cNvSpPr>
              <a:spLocks noChangeArrowheads="1"/>
            </p:cNvSpPr>
            <p:nvPr/>
          </p:nvSpPr>
          <p:spPr bwMode="auto">
            <a:xfrm>
              <a:off x="2027" y="2397"/>
              <a:ext cx="2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0</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5384" name="Rectangle 87">
              <a:extLst>
                <a:ext uri="{FF2B5EF4-FFF2-40B4-BE49-F238E27FC236}">
                  <a16:creationId xmlns:a16="http://schemas.microsoft.com/office/drawing/2014/main" xmlns="" id="{A2E01E11-3D60-41FB-A969-94379158DA95}"/>
                </a:ext>
              </a:extLst>
            </p:cNvPr>
            <p:cNvSpPr>
              <a:spLocks noChangeArrowheads="1"/>
            </p:cNvSpPr>
            <p:nvPr/>
          </p:nvSpPr>
          <p:spPr bwMode="auto">
            <a:xfrm>
              <a:off x="2208" y="2371"/>
              <a:ext cx="2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1</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5385" name="Rectangle 88">
              <a:extLst>
                <a:ext uri="{FF2B5EF4-FFF2-40B4-BE49-F238E27FC236}">
                  <a16:creationId xmlns:a16="http://schemas.microsoft.com/office/drawing/2014/main" xmlns="" id="{034EE296-E0F3-4B99-8EDF-E95F94E505E3}"/>
                </a:ext>
              </a:extLst>
            </p:cNvPr>
            <p:cNvSpPr>
              <a:spLocks noChangeArrowheads="1"/>
            </p:cNvSpPr>
            <p:nvPr/>
          </p:nvSpPr>
          <p:spPr bwMode="auto">
            <a:xfrm>
              <a:off x="2242" y="2391"/>
              <a:ext cx="1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5386" name="Rectangle 89">
              <a:extLst>
                <a:ext uri="{FF2B5EF4-FFF2-40B4-BE49-F238E27FC236}">
                  <a16:creationId xmlns:a16="http://schemas.microsoft.com/office/drawing/2014/main" xmlns="" id="{5AEB9879-E4D1-4F67-9410-70B875D0A3A0}"/>
                </a:ext>
              </a:extLst>
            </p:cNvPr>
            <p:cNvSpPr>
              <a:spLocks noChangeArrowheads="1"/>
            </p:cNvSpPr>
            <p:nvPr/>
          </p:nvSpPr>
          <p:spPr bwMode="auto">
            <a:xfrm>
              <a:off x="2261" y="2411"/>
              <a:ext cx="2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0</a:t>
              </a:r>
              <a:endParaRPr kumimoji="0" lang="en-US" altLang="en-US" sz="36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1058373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xmlns="" id="{47C7464F-2612-4DA6-A189-1F6AA73FAFF5}"/>
              </a:ext>
            </a:extLst>
          </p:cNvPr>
          <p:cNvGraphicFramePr>
            <a:graphicFrameLocks noGrp="1"/>
          </p:cNvGraphicFramePr>
          <p:nvPr>
            <p:extLst>
              <p:ext uri="{D42A27DB-BD31-4B8C-83A1-F6EECF244321}">
                <p14:modId xmlns:p14="http://schemas.microsoft.com/office/powerpoint/2010/main" val="3208351496"/>
              </p:ext>
            </p:extLst>
          </p:nvPr>
        </p:nvGraphicFramePr>
        <p:xfrm>
          <a:off x="838200" y="1524000"/>
          <a:ext cx="5486400" cy="4038600"/>
        </p:xfrm>
        <a:graphic>
          <a:graphicData uri="http://schemas.openxmlformats.org/drawingml/2006/table">
            <a:tbl>
              <a:tblPr/>
              <a:tblGrid>
                <a:gridCol w="1097280">
                  <a:extLst>
                    <a:ext uri="{9D8B030D-6E8A-4147-A177-3AD203B41FA5}">
                      <a16:colId xmlns:a16="http://schemas.microsoft.com/office/drawing/2014/main" xmlns="" val="3397811094"/>
                    </a:ext>
                  </a:extLst>
                </a:gridCol>
                <a:gridCol w="1097280">
                  <a:extLst>
                    <a:ext uri="{9D8B030D-6E8A-4147-A177-3AD203B41FA5}">
                      <a16:colId xmlns:a16="http://schemas.microsoft.com/office/drawing/2014/main" xmlns="" val="3652453254"/>
                    </a:ext>
                  </a:extLst>
                </a:gridCol>
                <a:gridCol w="1097280">
                  <a:extLst>
                    <a:ext uri="{9D8B030D-6E8A-4147-A177-3AD203B41FA5}">
                      <a16:colId xmlns:a16="http://schemas.microsoft.com/office/drawing/2014/main" xmlns="" val="986975859"/>
                    </a:ext>
                  </a:extLst>
                </a:gridCol>
                <a:gridCol w="1097280">
                  <a:extLst>
                    <a:ext uri="{9D8B030D-6E8A-4147-A177-3AD203B41FA5}">
                      <a16:colId xmlns:a16="http://schemas.microsoft.com/office/drawing/2014/main" xmlns="" val="3742311433"/>
                    </a:ext>
                  </a:extLst>
                </a:gridCol>
                <a:gridCol w="1097280">
                  <a:extLst>
                    <a:ext uri="{9D8B030D-6E8A-4147-A177-3AD203B41FA5}">
                      <a16:colId xmlns:a16="http://schemas.microsoft.com/office/drawing/2014/main" xmlns="" val="3630803108"/>
                    </a:ext>
                  </a:extLst>
                </a:gridCol>
              </a:tblGrid>
              <a:tr h="499719">
                <a:tc rowSpan="2">
                  <a:txBody>
                    <a:bodyPr/>
                    <a:lstStyle/>
                    <a:p>
                      <a:pPr marL="0" marR="0" algn="ctr">
                        <a:lnSpc>
                          <a:spcPct val="112000"/>
                        </a:lnSpc>
                        <a:spcBef>
                          <a:spcPts val="200"/>
                        </a:spcBef>
                        <a:spcAft>
                          <a:spcPts val="200"/>
                        </a:spcAf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Present State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21590" marR="215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gridSpan="2">
                  <a:txBody>
                    <a:bodyPr/>
                    <a:lstStyle/>
                    <a:p>
                      <a:pPr marL="0" marR="0" algn="ctr">
                        <a:lnSpc>
                          <a:spcPct val="112000"/>
                        </a:lnSpc>
                        <a:spcBef>
                          <a:spcPts val="200"/>
                        </a:spcBef>
                        <a:spcAft>
                          <a:spcPts val="200"/>
                        </a:spcAf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Next State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21590" marR="215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hMerge="1">
                  <a:txBody>
                    <a:bodyPr/>
                    <a:lstStyle/>
                    <a:p>
                      <a:endParaRPr lang="en-US"/>
                    </a:p>
                  </a:txBody>
                  <a:tcPr/>
                </a:tc>
                <a:tc gridSpan="2">
                  <a:txBody>
                    <a:bodyPr/>
                    <a:lstStyle/>
                    <a:p>
                      <a:pPr marL="0" marR="0" algn="ctr">
                        <a:lnSpc>
                          <a:spcPct val="112000"/>
                        </a:lnSpc>
                        <a:spcBef>
                          <a:spcPts val="200"/>
                        </a:spcBef>
                        <a:spcAft>
                          <a:spcPts val="2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Present Output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590" marR="215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hMerge="1">
                  <a:txBody>
                    <a:bodyPr/>
                    <a:lstStyle/>
                    <a:p>
                      <a:endParaRPr lang="en-US"/>
                    </a:p>
                  </a:txBody>
                  <a:tcPr/>
                </a:tc>
                <a:extLst>
                  <a:ext uri="{0D108BD9-81ED-4DB2-BD59-A6C34878D82A}">
                    <a16:rowId xmlns:a16="http://schemas.microsoft.com/office/drawing/2014/main" xmlns="" val="1163586413"/>
                  </a:ext>
                </a:extLst>
              </a:tr>
              <a:tr h="540567">
                <a:tc vMerge="1">
                  <a:txBody>
                    <a:bodyPr/>
                    <a:lstStyle/>
                    <a:p>
                      <a:endParaRPr lang="en-US"/>
                    </a:p>
                  </a:txBody>
                  <a:tcPr/>
                </a:tc>
                <a:tc>
                  <a:txBody>
                    <a:bodyPr/>
                    <a:lstStyle/>
                    <a:p>
                      <a:pPr marL="0" marR="0" algn="ctr">
                        <a:lnSpc>
                          <a:spcPct val="112000"/>
                        </a:lnSpc>
                        <a:spcBef>
                          <a:spcPts val="200"/>
                        </a:spcBef>
                        <a:spcAft>
                          <a:spcPts val="200"/>
                        </a:spcAf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X = 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21590" marR="215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lnSpc>
                          <a:spcPct val="112000"/>
                        </a:lnSpc>
                        <a:spcBef>
                          <a:spcPts val="200"/>
                        </a:spcBef>
                        <a:spcAft>
                          <a:spcPts val="200"/>
                        </a:spcAf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X = 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21590" marR="215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lnSpc>
                          <a:spcPct val="112000"/>
                        </a:lnSpc>
                        <a:spcBef>
                          <a:spcPts val="200"/>
                        </a:spcBef>
                        <a:spcAft>
                          <a:spcPts val="200"/>
                        </a:spcAf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X = 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21590" marR="215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lnSpc>
                          <a:spcPct val="112000"/>
                        </a:lnSpc>
                        <a:spcBef>
                          <a:spcPts val="200"/>
                        </a:spcBef>
                        <a:spcAft>
                          <a:spcPts val="200"/>
                        </a:spcAf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X = 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21590" marR="215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extLst>
                  <a:ext uri="{0D108BD9-81ED-4DB2-BD59-A6C34878D82A}">
                    <a16:rowId xmlns:a16="http://schemas.microsoft.com/office/drawing/2014/main" xmlns="" val="2625175572"/>
                  </a:ext>
                </a:extLst>
              </a:tr>
              <a:tr h="499719">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a</a:t>
                      </a:r>
                    </a:p>
                  </a:txBody>
                  <a:tcPr marL="21590" marR="215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a:t>
                      </a:r>
                    </a:p>
                  </a:txBody>
                  <a:tcPr marL="21590" marR="215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b</a:t>
                      </a:r>
                    </a:p>
                  </a:txBody>
                  <a:tcPr marL="21590" marR="215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21590" marR="215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21590" marR="215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032164468"/>
                  </a:ext>
                </a:extLst>
              </a:tr>
              <a:tr h="499719">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b</a:t>
                      </a:r>
                    </a:p>
                  </a:txBody>
                  <a:tcPr marL="21590" marR="215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a:t>
                      </a:r>
                    </a:p>
                  </a:txBody>
                  <a:tcPr marL="21590" marR="215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d</a:t>
                      </a:r>
                    </a:p>
                  </a:txBody>
                  <a:tcPr marL="21590" marR="215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21590" marR="215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21590" marR="215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80473545"/>
                  </a:ext>
                </a:extLst>
              </a:tr>
              <a:tr h="499719">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c</a:t>
                      </a:r>
                    </a:p>
                  </a:txBody>
                  <a:tcPr marL="21590" marR="215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a:t>
                      </a:r>
                    </a:p>
                  </a:txBody>
                  <a:tcPr marL="21590" marR="215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f</a:t>
                      </a:r>
                    </a:p>
                  </a:txBody>
                  <a:tcPr marL="21590" marR="215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21590" marR="215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21590" marR="215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226645571"/>
                  </a:ext>
                </a:extLst>
              </a:tr>
              <a:tr h="499719">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d</a:t>
                      </a:r>
                    </a:p>
                  </a:txBody>
                  <a:tcPr marL="21590" marR="215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a:t>
                      </a:r>
                    </a:p>
                  </a:txBody>
                  <a:tcPr marL="21590" marR="215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a</a:t>
                      </a:r>
                    </a:p>
                  </a:txBody>
                  <a:tcPr marL="21590" marR="215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21590" marR="215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1</a:t>
                      </a:r>
                    </a:p>
                  </a:txBody>
                  <a:tcPr marL="21590" marR="215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71606283"/>
                  </a:ext>
                </a:extLst>
              </a:tr>
              <a:tr h="499719">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e</a:t>
                      </a:r>
                    </a:p>
                  </a:txBody>
                  <a:tcPr marL="21590" marR="215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a:t>
                      </a:r>
                    </a:p>
                  </a:txBody>
                  <a:tcPr marL="21590" marR="215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d</a:t>
                      </a:r>
                    </a:p>
                  </a:txBody>
                  <a:tcPr marL="21590" marR="215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21590" marR="215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21590" marR="215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605213145"/>
                  </a:ext>
                </a:extLst>
              </a:tr>
              <a:tr h="499719">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f</a:t>
                      </a:r>
                    </a:p>
                  </a:txBody>
                  <a:tcPr marL="21590" marR="215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a:t>
                      </a:r>
                    </a:p>
                  </a:txBody>
                  <a:tcPr marL="21590" marR="215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a</a:t>
                      </a:r>
                    </a:p>
                  </a:txBody>
                  <a:tcPr marL="21590" marR="215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21590" marR="215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21590" marR="215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505562084"/>
                  </a:ext>
                </a:extLst>
              </a:tr>
            </a:tbl>
          </a:graphicData>
        </a:graphic>
      </p:graphicFrame>
    </p:spTree>
    <p:extLst>
      <p:ext uri="{BB962C8B-B14F-4D97-AF65-F5344CB8AC3E}">
        <p14:creationId xmlns:p14="http://schemas.microsoft.com/office/powerpoint/2010/main" val="2933617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xmlns="" id="{81821CEF-D8E6-49AF-82CD-9E07FB829398}"/>
              </a:ext>
            </a:extLst>
          </p:cNvPr>
          <p:cNvGraphicFramePr>
            <a:graphicFrameLocks noGrp="1"/>
          </p:cNvGraphicFramePr>
          <p:nvPr>
            <p:extLst>
              <p:ext uri="{D42A27DB-BD31-4B8C-83A1-F6EECF244321}">
                <p14:modId xmlns:p14="http://schemas.microsoft.com/office/powerpoint/2010/main" val="2475923772"/>
              </p:ext>
            </p:extLst>
          </p:nvPr>
        </p:nvGraphicFramePr>
        <p:xfrm>
          <a:off x="838200" y="914400"/>
          <a:ext cx="5105401" cy="2209800"/>
        </p:xfrm>
        <a:graphic>
          <a:graphicData uri="http://schemas.openxmlformats.org/drawingml/2006/table">
            <a:tbl>
              <a:tblPr/>
              <a:tblGrid>
                <a:gridCol w="1221782">
                  <a:extLst>
                    <a:ext uri="{9D8B030D-6E8A-4147-A177-3AD203B41FA5}">
                      <a16:colId xmlns:a16="http://schemas.microsoft.com/office/drawing/2014/main" xmlns="" val="3659439146"/>
                    </a:ext>
                  </a:extLst>
                </a:gridCol>
                <a:gridCol w="950275">
                  <a:extLst>
                    <a:ext uri="{9D8B030D-6E8A-4147-A177-3AD203B41FA5}">
                      <a16:colId xmlns:a16="http://schemas.microsoft.com/office/drawing/2014/main" xmlns="" val="40682970"/>
                    </a:ext>
                  </a:extLst>
                </a:gridCol>
                <a:gridCol w="987541">
                  <a:extLst>
                    <a:ext uri="{9D8B030D-6E8A-4147-A177-3AD203B41FA5}">
                      <a16:colId xmlns:a16="http://schemas.microsoft.com/office/drawing/2014/main" xmlns="" val="1843384195"/>
                    </a:ext>
                  </a:extLst>
                </a:gridCol>
                <a:gridCol w="987541">
                  <a:extLst>
                    <a:ext uri="{9D8B030D-6E8A-4147-A177-3AD203B41FA5}">
                      <a16:colId xmlns:a16="http://schemas.microsoft.com/office/drawing/2014/main" xmlns="" val="283426097"/>
                    </a:ext>
                  </a:extLst>
                </a:gridCol>
                <a:gridCol w="958262">
                  <a:extLst>
                    <a:ext uri="{9D8B030D-6E8A-4147-A177-3AD203B41FA5}">
                      <a16:colId xmlns:a16="http://schemas.microsoft.com/office/drawing/2014/main" xmlns="" val="1492658953"/>
                    </a:ext>
                  </a:extLst>
                </a:gridCol>
              </a:tblGrid>
              <a:tr h="393497">
                <a:tc rowSpan="2">
                  <a:txBody>
                    <a:bodyPr/>
                    <a:lstStyle/>
                    <a:p>
                      <a:pPr marL="0" marR="0" algn="ctr">
                        <a:lnSpc>
                          <a:spcPct val="112000"/>
                        </a:lnSpc>
                        <a:spcBef>
                          <a:spcPts val="200"/>
                        </a:spcBef>
                        <a:spcAft>
                          <a:spcPts val="20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Present State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gridSpan="2">
                  <a:txBody>
                    <a:bodyPr/>
                    <a:lstStyle/>
                    <a:p>
                      <a:pPr marL="0" marR="0" algn="ctr">
                        <a:lnSpc>
                          <a:spcPct val="112000"/>
                        </a:lnSpc>
                        <a:spcBef>
                          <a:spcPts val="200"/>
                        </a:spcBef>
                        <a:spcAft>
                          <a:spcPts val="20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Next State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hMerge="1">
                  <a:txBody>
                    <a:bodyPr/>
                    <a:lstStyle/>
                    <a:p>
                      <a:endParaRPr lang="en-US"/>
                    </a:p>
                  </a:txBody>
                  <a:tcPr/>
                </a:tc>
                <a:tc gridSpan="2">
                  <a:txBody>
                    <a:bodyPr/>
                    <a:lstStyle/>
                    <a:p>
                      <a:pPr marL="0" marR="0" algn="ctr">
                        <a:lnSpc>
                          <a:spcPct val="112000"/>
                        </a:lnSpc>
                        <a:spcBef>
                          <a:spcPts val="200"/>
                        </a:spcBef>
                        <a:spcAft>
                          <a:spcPts val="20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Present Output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hMerge="1">
                  <a:txBody>
                    <a:bodyPr/>
                    <a:lstStyle/>
                    <a:p>
                      <a:endParaRPr lang="en-US"/>
                    </a:p>
                  </a:txBody>
                  <a:tcPr/>
                </a:tc>
                <a:extLst>
                  <a:ext uri="{0D108BD9-81ED-4DB2-BD59-A6C34878D82A}">
                    <a16:rowId xmlns:a16="http://schemas.microsoft.com/office/drawing/2014/main" xmlns="" val="2026529092"/>
                  </a:ext>
                </a:extLst>
              </a:tr>
              <a:tr h="343103">
                <a:tc vMerge="1">
                  <a:txBody>
                    <a:bodyPr/>
                    <a:lstStyle/>
                    <a:p>
                      <a:endParaRPr lang="en-US"/>
                    </a:p>
                  </a:txBody>
                  <a:tcPr/>
                </a:tc>
                <a:tc>
                  <a:txBody>
                    <a:bodyPr/>
                    <a:lstStyle/>
                    <a:p>
                      <a:pPr marL="0" marR="0" algn="ctr">
                        <a:lnSpc>
                          <a:spcPct val="112000"/>
                        </a:lnSpc>
                        <a:spcBef>
                          <a:spcPts val="200"/>
                        </a:spcBef>
                        <a:spcAft>
                          <a:spcPts val="20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X = 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lnSpc>
                          <a:spcPct val="112000"/>
                        </a:lnSpc>
                        <a:spcBef>
                          <a:spcPts val="200"/>
                        </a:spcBef>
                        <a:spcAft>
                          <a:spcPts val="20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X = 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lnSpc>
                          <a:spcPct val="112000"/>
                        </a:lnSpc>
                        <a:spcBef>
                          <a:spcPts val="200"/>
                        </a:spcBef>
                        <a:spcAft>
                          <a:spcPts val="20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X = 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lnSpc>
                          <a:spcPct val="112000"/>
                        </a:lnSpc>
                        <a:spcBef>
                          <a:spcPts val="200"/>
                        </a:spcBef>
                        <a:spcAft>
                          <a:spcPts val="20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X = 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extLst>
                  <a:ext uri="{0D108BD9-81ED-4DB2-BD59-A6C34878D82A}">
                    <a16:rowId xmlns:a16="http://schemas.microsoft.com/office/drawing/2014/main" xmlns="" val="1890165151"/>
                  </a:ext>
                </a:extLst>
              </a:tr>
              <a:tr h="343103">
                <a:tc>
                  <a:txBody>
                    <a:bodyPr/>
                    <a:lstStyle/>
                    <a:p>
                      <a:pPr marL="0" marR="0" algn="ctr">
                        <a:lnSpc>
                          <a:spcPct val="112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 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836978178"/>
                  </a:ext>
                </a:extLst>
              </a:tr>
              <a:tr h="343103">
                <a:tc>
                  <a:txBody>
                    <a:bodyPr/>
                    <a:lstStyle/>
                    <a:p>
                      <a:pPr marL="0" marR="0" algn="ctr">
                        <a:lnSpc>
                          <a:spcPct val="112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364809212"/>
                  </a:ext>
                </a:extLst>
              </a:tr>
              <a:tr h="393497">
                <a:tc>
                  <a:txBody>
                    <a:bodyPr/>
                    <a:lstStyle/>
                    <a:p>
                      <a:pPr marL="0" marR="0" algn="ctr">
                        <a:lnSpc>
                          <a:spcPct val="112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6397571"/>
                  </a:ext>
                </a:extLst>
              </a:tr>
              <a:tr h="393497">
                <a:tc>
                  <a:txBody>
                    <a:bodyPr/>
                    <a:lstStyle/>
                    <a:p>
                      <a:pPr marL="0" marR="0" algn="ctr">
                        <a:lnSpc>
                          <a:spcPct val="112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2000"/>
                        </a:lnSpc>
                        <a:spcBef>
                          <a:spcPts val="200"/>
                        </a:spcBef>
                        <a:spcAft>
                          <a:spcPts val="2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035994899"/>
                  </a:ext>
                </a:extLst>
              </a:tr>
            </a:tbl>
          </a:graphicData>
        </a:graphic>
      </p:graphicFrame>
      <p:sp>
        <p:nvSpPr>
          <p:cNvPr id="6" name="TextBox 5">
            <a:extLst>
              <a:ext uri="{FF2B5EF4-FFF2-40B4-BE49-F238E27FC236}">
                <a16:creationId xmlns:a16="http://schemas.microsoft.com/office/drawing/2014/main" xmlns="" id="{4E7BFFA0-8F2B-416F-9830-4E662B76E9E5}"/>
              </a:ext>
            </a:extLst>
          </p:cNvPr>
          <p:cNvSpPr txBox="1"/>
          <p:nvPr/>
        </p:nvSpPr>
        <p:spPr>
          <a:xfrm>
            <a:off x="1524000" y="3429000"/>
            <a:ext cx="3352800" cy="369332"/>
          </a:xfrm>
          <a:prstGeom prst="rect">
            <a:avLst/>
          </a:prstGeom>
          <a:noFill/>
        </p:spPr>
        <p:txBody>
          <a:bodyPr wrap="square" rtlCol="0">
            <a:spAutoFit/>
          </a:bodyPr>
          <a:lstStyle/>
          <a:p>
            <a:r>
              <a:rPr lang="en-US" dirty="0"/>
              <a:t>State Reduction table</a:t>
            </a:r>
          </a:p>
        </p:txBody>
      </p:sp>
    </p:spTree>
    <p:extLst>
      <p:ext uri="{BB962C8B-B14F-4D97-AF65-F5344CB8AC3E}">
        <p14:creationId xmlns:p14="http://schemas.microsoft.com/office/powerpoint/2010/main" val="4145412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62BDBC-6B11-4564-BD40-4FB5A6892364}"/>
              </a:ext>
            </a:extLst>
          </p:cNvPr>
          <p:cNvSpPr>
            <a:spLocks noGrp="1"/>
          </p:cNvSpPr>
          <p:nvPr>
            <p:ph type="title"/>
          </p:nvPr>
        </p:nvSpPr>
        <p:spPr>
          <a:xfrm>
            <a:off x="609599" y="152400"/>
            <a:ext cx="7239001" cy="533400"/>
          </a:xfrm>
        </p:spPr>
        <p:txBody>
          <a:bodyPr>
            <a:normAutofit fontScale="90000"/>
          </a:bodyPr>
          <a:lstStyle/>
          <a:p>
            <a:r>
              <a:rPr lang="en-US" b="1" dirty="0"/>
              <a:t>Types of Sequential Logic circuits</a:t>
            </a:r>
          </a:p>
        </p:txBody>
      </p:sp>
      <p:sp>
        <p:nvSpPr>
          <p:cNvPr id="3" name="Content Placeholder 2">
            <a:extLst>
              <a:ext uri="{FF2B5EF4-FFF2-40B4-BE49-F238E27FC236}">
                <a16:creationId xmlns:a16="http://schemas.microsoft.com/office/drawing/2014/main" xmlns="" id="{D01D179C-E6D1-4743-9253-BC04B6C7F9CF}"/>
              </a:ext>
            </a:extLst>
          </p:cNvPr>
          <p:cNvSpPr>
            <a:spLocks noGrp="1"/>
          </p:cNvSpPr>
          <p:nvPr>
            <p:ph idx="1"/>
          </p:nvPr>
        </p:nvSpPr>
        <p:spPr>
          <a:xfrm>
            <a:off x="685800" y="914400"/>
            <a:ext cx="7467600" cy="5410200"/>
          </a:xfrm>
        </p:spPr>
        <p:txBody>
          <a:bodyPr>
            <a:normAutofit/>
          </a:bodyPr>
          <a:lstStyle/>
          <a:p>
            <a:pPr marL="0" indent="0">
              <a:buNone/>
            </a:pPr>
            <a:r>
              <a:rPr lang="en-US" sz="3200" b="1" dirty="0">
                <a:solidFill>
                  <a:srgbClr val="0070C0"/>
                </a:solidFill>
              </a:rPr>
              <a:t>2 types:</a:t>
            </a:r>
          </a:p>
          <a:p>
            <a:pPr marL="0" indent="0">
              <a:buNone/>
            </a:pPr>
            <a:endParaRPr lang="en-US" sz="2400" dirty="0"/>
          </a:p>
          <a:p>
            <a:pPr marL="0" indent="0">
              <a:buNone/>
            </a:pPr>
            <a:r>
              <a:rPr lang="en-US" sz="2400" b="1" dirty="0" err="1">
                <a:solidFill>
                  <a:srgbClr val="0070C0"/>
                </a:solidFill>
              </a:rPr>
              <a:t>i</a:t>
            </a:r>
            <a:r>
              <a:rPr lang="en-US" sz="2400" b="1" dirty="0">
                <a:solidFill>
                  <a:srgbClr val="0070C0"/>
                </a:solidFill>
              </a:rPr>
              <a:t>.  Synchronous sequential circuit</a:t>
            </a:r>
            <a:endParaRPr lang="en-US" sz="2400" dirty="0">
              <a:solidFill>
                <a:srgbClr val="0070C0"/>
              </a:solidFill>
            </a:endParaRPr>
          </a:p>
          <a:p>
            <a:r>
              <a:rPr lang="en-US" sz="2400" dirty="0"/>
              <a:t>It is a system whose behavior can be defined from the knowledge of its signals at discrete instant of time (i.e., by the clock signal parallelly driven by one clock signal)</a:t>
            </a:r>
          </a:p>
          <a:p>
            <a:r>
              <a:rPr lang="en-US" sz="2400" dirty="0"/>
              <a:t>The output changes only at specific(discrete) time.</a:t>
            </a:r>
          </a:p>
          <a:p>
            <a:r>
              <a:rPr lang="en-US" sz="2400" dirty="0"/>
              <a:t>Can be level triggered (HIGH and LOW) or edge triggered(Positive rising and negative falling edge)</a:t>
            </a:r>
          </a:p>
          <a:p>
            <a:endParaRPr lang="en-US" sz="2400" dirty="0"/>
          </a:p>
        </p:txBody>
      </p:sp>
    </p:spTree>
    <p:extLst>
      <p:ext uri="{BB962C8B-B14F-4D97-AF65-F5344CB8AC3E}">
        <p14:creationId xmlns:p14="http://schemas.microsoft.com/office/powerpoint/2010/main" val="1420968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3A38BA-87DA-49FD-BC17-985F89762456}"/>
              </a:ext>
            </a:extLst>
          </p:cNvPr>
          <p:cNvSpPr>
            <a:spLocks noGrp="1"/>
          </p:cNvSpPr>
          <p:nvPr>
            <p:ph type="title" idx="4294967295"/>
          </p:nvPr>
        </p:nvSpPr>
        <p:spPr>
          <a:xfrm>
            <a:off x="0" y="2362200"/>
            <a:ext cx="6348413" cy="1320800"/>
          </a:xfrm>
        </p:spPr>
        <p:txBody>
          <a:bodyPr>
            <a:normAutofit fontScale="90000"/>
          </a:bodyPr>
          <a:lstStyle/>
          <a:p>
            <a:pPr algn="ctr"/>
            <a:r>
              <a:rPr lang="en-US" sz="4400" dirty="0"/>
              <a:t>Numerical related to sequential circuit</a:t>
            </a:r>
          </a:p>
        </p:txBody>
      </p:sp>
    </p:spTree>
    <p:extLst>
      <p:ext uri="{BB962C8B-B14F-4D97-AF65-F5344CB8AC3E}">
        <p14:creationId xmlns:p14="http://schemas.microsoft.com/office/powerpoint/2010/main" val="1688563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3A38BA-87DA-49FD-BC17-985F89762456}"/>
              </a:ext>
            </a:extLst>
          </p:cNvPr>
          <p:cNvSpPr>
            <a:spLocks noGrp="1"/>
          </p:cNvSpPr>
          <p:nvPr>
            <p:ph type="title" idx="4294967295"/>
          </p:nvPr>
        </p:nvSpPr>
        <p:spPr>
          <a:xfrm>
            <a:off x="0" y="2362200"/>
            <a:ext cx="6348413" cy="1320800"/>
          </a:xfrm>
        </p:spPr>
        <p:txBody>
          <a:bodyPr>
            <a:normAutofit/>
          </a:bodyPr>
          <a:lstStyle/>
          <a:p>
            <a:pPr algn="ctr"/>
            <a:r>
              <a:rPr lang="en-US" sz="4400" dirty="0"/>
              <a:t>End of Unit 7</a:t>
            </a:r>
          </a:p>
        </p:txBody>
      </p:sp>
    </p:spTree>
    <p:extLst>
      <p:ext uri="{BB962C8B-B14F-4D97-AF65-F5344CB8AC3E}">
        <p14:creationId xmlns:p14="http://schemas.microsoft.com/office/powerpoint/2010/main" val="2612760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A85839-6FB3-49EC-88A5-989C4B8E2F4E}"/>
              </a:ext>
            </a:extLst>
          </p:cNvPr>
          <p:cNvSpPr>
            <a:spLocks noGrp="1"/>
          </p:cNvSpPr>
          <p:nvPr>
            <p:ph type="title"/>
          </p:nvPr>
        </p:nvSpPr>
        <p:spPr>
          <a:xfrm>
            <a:off x="152401" y="152400"/>
            <a:ext cx="6804912" cy="609600"/>
          </a:xfrm>
        </p:spPr>
        <p:txBody>
          <a:bodyPr>
            <a:normAutofit/>
          </a:bodyPr>
          <a:lstStyle/>
          <a:p>
            <a:r>
              <a:rPr lang="en-US" sz="2800" b="1" dirty="0"/>
              <a:t>Types of Sequential Logic circuits</a:t>
            </a:r>
          </a:p>
        </p:txBody>
      </p:sp>
      <p:sp>
        <p:nvSpPr>
          <p:cNvPr id="3" name="Content Placeholder 2">
            <a:extLst>
              <a:ext uri="{FF2B5EF4-FFF2-40B4-BE49-F238E27FC236}">
                <a16:creationId xmlns:a16="http://schemas.microsoft.com/office/drawing/2014/main" xmlns="" id="{5C8875CA-65B5-4DD6-982A-D93D428888E4}"/>
              </a:ext>
            </a:extLst>
          </p:cNvPr>
          <p:cNvSpPr>
            <a:spLocks noGrp="1"/>
          </p:cNvSpPr>
          <p:nvPr>
            <p:ph idx="1"/>
          </p:nvPr>
        </p:nvSpPr>
        <p:spPr>
          <a:xfrm>
            <a:off x="152400" y="1066800"/>
            <a:ext cx="8610600" cy="5638800"/>
          </a:xfrm>
        </p:spPr>
        <p:txBody>
          <a:bodyPr>
            <a:normAutofit/>
          </a:bodyPr>
          <a:lstStyle/>
          <a:p>
            <a:pPr marL="0" indent="0">
              <a:buNone/>
            </a:pPr>
            <a:r>
              <a:rPr lang="en-US" sz="2800" b="1" dirty="0">
                <a:solidFill>
                  <a:srgbClr val="0070C0"/>
                </a:solidFill>
              </a:rPr>
              <a:t>ii.	Asynchronous sequential circuit</a:t>
            </a:r>
            <a:endParaRPr lang="en-US" sz="2800" dirty="0">
              <a:solidFill>
                <a:srgbClr val="0070C0"/>
              </a:solidFill>
            </a:endParaRPr>
          </a:p>
          <a:p>
            <a:pPr algn="just"/>
            <a:r>
              <a:rPr lang="en-US" sz="2800" dirty="0"/>
              <a:t>	It is a system whose behavior depends in the order in which its input signals change .(one’s output is given to clock of another).</a:t>
            </a:r>
          </a:p>
          <a:p>
            <a:r>
              <a:rPr lang="en-US" sz="2800" dirty="0"/>
              <a:t>The output can change at any time.</a:t>
            </a:r>
          </a:p>
          <a:p>
            <a:pPr marL="0" indent="0">
              <a:buNone/>
            </a:pPr>
            <a:endParaRPr lang="en-US" sz="2800" dirty="0"/>
          </a:p>
          <a:p>
            <a:pPr marL="0" indent="0">
              <a:buNone/>
            </a:pPr>
            <a:r>
              <a:rPr lang="en-US" sz="2800" dirty="0">
                <a:solidFill>
                  <a:srgbClr val="0070C0"/>
                </a:solidFill>
              </a:rPr>
              <a:t>Note: </a:t>
            </a:r>
          </a:p>
          <a:p>
            <a:pPr marL="0" indent="0">
              <a:buNone/>
            </a:pPr>
            <a:r>
              <a:rPr lang="en-US" sz="2800" dirty="0">
                <a:solidFill>
                  <a:srgbClr val="0070C0"/>
                </a:solidFill>
              </a:rPr>
              <a:t>Clock: It is a control signal that periodically makes transition from zero to one (0 to 1) and then back to zero (0).It is usually denoted by CP, Clk. </a:t>
            </a:r>
          </a:p>
        </p:txBody>
      </p:sp>
    </p:spTree>
    <p:extLst>
      <p:ext uri="{BB962C8B-B14F-4D97-AF65-F5344CB8AC3E}">
        <p14:creationId xmlns:p14="http://schemas.microsoft.com/office/powerpoint/2010/main" val="3259814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558394-E368-434F-9A5E-9408D992B49B}"/>
              </a:ext>
            </a:extLst>
          </p:cNvPr>
          <p:cNvSpPr>
            <a:spLocks noGrp="1"/>
          </p:cNvSpPr>
          <p:nvPr>
            <p:ph type="title"/>
          </p:nvPr>
        </p:nvSpPr>
        <p:spPr>
          <a:xfrm>
            <a:off x="609599" y="304800"/>
            <a:ext cx="8001001" cy="762000"/>
          </a:xfrm>
        </p:spPr>
        <p:txBody>
          <a:bodyPr/>
          <a:lstStyle/>
          <a:p>
            <a:r>
              <a:rPr lang="en-US" dirty="0"/>
              <a:t>Latch and Flip flops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55F2140C-1781-46FA-8E6D-EFB4CCD21347}"/>
                  </a:ext>
                </a:extLst>
              </p:cNvPr>
              <p:cNvSpPr>
                <a:spLocks noGrp="1"/>
              </p:cNvSpPr>
              <p:nvPr>
                <p:ph idx="1"/>
              </p:nvPr>
            </p:nvSpPr>
            <p:spPr>
              <a:xfrm>
                <a:off x="609598" y="1219200"/>
                <a:ext cx="8382002" cy="5638800"/>
              </a:xfrm>
            </p:spPr>
            <p:txBody>
              <a:bodyPr>
                <a:normAutofit/>
              </a:bodyPr>
              <a:lstStyle/>
              <a:p>
                <a:r>
                  <a:rPr lang="en-US" sz="2800" dirty="0"/>
                  <a:t>Both are basic elements for storing binary information.</a:t>
                </a:r>
              </a:p>
              <a:p>
                <a:r>
                  <a:rPr lang="en-US" sz="2800" dirty="0"/>
                  <a:t>Can store one bit of information.</a:t>
                </a:r>
              </a:p>
              <a:p>
                <a:r>
                  <a:rPr lang="en-US" sz="2800" dirty="0"/>
                  <a:t>It has two stable states: logic 1 and logic 0</a:t>
                </a:r>
              </a:p>
              <a:p>
                <a:r>
                  <a:rPr lang="en-US" sz="2800" dirty="0"/>
                  <a:t> The outputs of circuit (Q and </a:t>
                </a:r>
                <a14:m>
                  <m:oMath xmlns:m="http://schemas.openxmlformats.org/officeDocument/2006/math">
                    <m:acc>
                      <m:accPr>
                        <m:chr m:val="̅"/>
                        <m:ctrlPr>
                          <a:rPr lang="en-US" sz="2800" b="1" i="1">
                            <a:latin typeface="Cambria Math" panose="02040503050406030204" pitchFamily="18" charset="0"/>
                          </a:rPr>
                        </m:ctrlPr>
                      </m:accPr>
                      <m:e>
                        <m:r>
                          <a:rPr lang="en-US" sz="2800" b="1" i="0" smtClean="0">
                            <a:latin typeface="Cambria Math" panose="02040503050406030204" pitchFamily="18" charset="0"/>
                          </a:rPr>
                          <m:t>𝐐</m:t>
                        </m:r>
                      </m:e>
                    </m:acc>
                  </m:oMath>
                </a14:m>
                <a:r>
                  <a:rPr lang="en-US" sz="2800" dirty="0"/>
                  <a:t> ) will always be complementary i.e., if Q = 0, then </a:t>
                </a:r>
                <a14:m>
                  <m:oMath xmlns:m="http://schemas.openxmlformats.org/officeDocument/2006/math">
                    <m:acc>
                      <m:accPr>
                        <m:chr m:val="̅"/>
                        <m:ctrlPr>
                          <a:rPr lang="en-US" sz="2800" b="1" i="1">
                            <a:latin typeface="Cambria Math" panose="02040503050406030204" pitchFamily="18" charset="0"/>
                          </a:rPr>
                        </m:ctrlPr>
                      </m:accPr>
                      <m:e>
                        <m:r>
                          <a:rPr lang="en-US" sz="2800" b="1">
                            <a:latin typeface="Cambria Math" panose="02040503050406030204" pitchFamily="18" charset="0"/>
                          </a:rPr>
                          <m:t>𝐐</m:t>
                        </m:r>
                      </m:e>
                    </m:acc>
                  </m:oMath>
                </a14:m>
                <a:r>
                  <a:rPr lang="en-US" sz="2800" dirty="0"/>
                  <a:t> = 1 and vice-versa. </a:t>
                </a:r>
              </a:p>
              <a:p>
                <a:r>
                  <a:rPr lang="en-US" sz="2800" dirty="0"/>
                  <a:t>If Q  = 1, </a:t>
                </a:r>
                <a14:m>
                  <m:oMath xmlns:m="http://schemas.openxmlformats.org/officeDocument/2006/math">
                    <m:acc>
                      <m:accPr>
                        <m:chr m:val="̅"/>
                        <m:ctrlPr>
                          <a:rPr lang="en-US" sz="2800" b="1" i="1">
                            <a:latin typeface="Cambria Math" panose="02040503050406030204" pitchFamily="18" charset="0"/>
                          </a:rPr>
                        </m:ctrlPr>
                      </m:accPr>
                      <m:e>
                        <m:r>
                          <a:rPr lang="en-US" sz="2800" b="1">
                            <a:latin typeface="Cambria Math" panose="02040503050406030204" pitchFamily="18" charset="0"/>
                          </a:rPr>
                          <m:t>𝐐</m:t>
                        </m:r>
                      </m:e>
                    </m:acc>
                  </m:oMath>
                </a14:m>
                <a:r>
                  <a:rPr lang="en-US" sz="2800" dirty="0"/>
                  <a:t> = 0, it is called 1 state or SET state.</a:t>
                </a:r>
              </a:p>
              <a:p>
                <a:r>
                  <a:rPr lang="en-US" sz="2800" dirty="0"/>
                  <a:t> If Q = 0, </a:t>
                </a:r>
                <a14:m>
                  <m:oMath xmlns:m="http://schemas.openxmlformats.org/officeDocument/2006/math">
                    <m:acc>
                      <m:accPr>
                        <m:chr m:val="̅"/>
                        <m:ctrlPr>
                          <a:rPr lang="en-US" sz="2800" b="1" i="1">
                            <a:latin typeface="Cambria Math" panose="02040503050406030204" pitchFamily="18" charset="0"/>
                          </a:rPr>
                        </m:ctrlPr>
                      </m:accPr>
                      <m:e>
                        <m:r>
                          <a:rPr lang="en-US" sz="2800" b="1">
                            <a:latin typeface="Cambria Math" panose="02040503050406030204" pitchFamily="18" charset="0"/>
                          </a:rPr>
                          <m:t>𝐐</m:t>
                        </m:r>
                      </m:e>
                    </m:acc>
                  </m:oMath>
                </a14:m>
                <a:r>
                  <a:rPr lang="en-US" sz="2800" dirty="0"/>
                  <a:t> = 1, it is called 0 state or RESET state.</a:t>
                </a:r>
              </a:p>
              <a:p>
                <a:pPr marL="0" indent="0">
                  <a:buNone/>
                </a:pPr>
                <a:endParaRPr lang="en-US" sz="2800" dirty="0"/>
              </a:p>
            </p:txBody>
          </p:sp>
        </mc:Choice>
        <mc:Fallback xmlns="">
          <p:sp>
            <p:nvSpPr>
              <p:cNvPr id="3" name="Content Placeholder 2">
                <a:extLst>
                  <a:ext uri="{FF2B5EF4-FFF2-40B4-BE49-F238E27FC236}">
                    <a16:creationId xmlns:a16="http://schemas.microsoft.com/office/drawing/2014/main" id="{55F2140C-1781-46FA-8E6D-EFB4CCD21347}"/>
                  </a:ext>
                </a:extLst>
              </p:cNvPr>
              <p:cNvSpPr>
                <a:spLocks noGrp="1" noRot="1" noChangeAspect="1" noMove="1" noResize="1" noEditPoints="1" noAdjustHandles="1" noChangeArrowheads="1" noChangeShapeType="1" noTextEdit="1"/>
              </p:cNvSpPr>
              <p:nvPr>
                <p:ph idx="1"/>
              </p:nvPr>
            </p:nvSpPr>
            <p:spPr>
              <a:xfrm>
                <a:off x="609598" y="1219200"/>
                <a:ext cx="8382002" cy="5638800"/>
              </a:xfrm>
              <a:blipFill>
                <a:blip r:embed="rId2"/>
                <a:stretch>
                  <a:fillRect l="-873" t="-973" r="-509"/>
                </a:stretch>
              </a:blipFill>
            </p:spPr>
            <p:txBody>
              <a:bodyPr/>
              <a:lstStyle/>
              <a:p>
                <a:r>
                  <a:rPr lang="en-US">
                    <a:noFill/>
                  </a:rPr>
                  <a:t> </a:t>
                </a:r>
              </a:p>
            </p:txBody>
          </p:sp>
        </mc:Fallback>
      </mc:AlternateContent>
    </p:spTree>
    <p:extLst>
      <p:ext uri="{BB962C8B-B14F-4D97-AF65-F5344CB8AC3E}">
        <p14:creationId xmlns:p14="http://schemas.microsoft.com/office/powerpoint/2010/main" val="1243489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1EA988-07A8-4DF4-8287-676B7B8A7DD0}"/>
              </a:ext>
            </a:extLst>
          </p:cNvPr>
          <p:cNvSpPr>
            <a:spLocks noGrp="1"/>
          </p:cNvSpPr>
          <p:nvPr>
            <p:ph type="title"/>
          </p:nvPr>
        </p:nvSpPr>
        <p:spPr>
          <a:xfrm>
            <a:off x="609599" y="304800"/>
            <a:ext cx="6347713" cy="685800"/>
          </a:xfrm>
        </p:spPr>
        <p:txBody>
          <a:bodyPr/>
          <a:lstStyle/>
          <a:p>
            <a:r>
              <a:rPr lang="en-US" dirty="0"/>
              <a:t>Latch and Flip flops</a:t>
            </a:r>
          </a:p>
        </p:txBody>
      </p:sp>
      <p:sp>
        <p:nvSpPr>
          <p:cNvPr id="3" name="Content Placeholder 2">
            <a:extLst>
              <a:ext uri="{FF2B5EF4-FFF2-40B4-BE49-F238E27FC236}">
                <a16:creationId xmlns:a16="http://schemas.microsoft.com/office/drawing/2014/main" xmlns="" id="{15A39198-3A9E-4B46-AFE9-87477BCB85AA}"/>
              </a:ext>
            </a:extLst>
          </p:cNvPr>
          <p:cNvSpPr>
            <a:spLocks noGrp="1"/>
          </p:cNvSpPr>
          <p:nvPr>
            <p:ph idx="1"/>
          </p:nvPr>
        </p:nvSpPr>
        <p:spPr>
          <a:xfrm>
            <a:off x="609598" y="1143000"/>
            <a:ext cx="8382001" cy="4898363"/>
          </a:xfrm>
        </p:spPr>
        <p:txBody>
          <a:bodyPr>
            <a:normAutofit/>
          </a:bodyPr>
          <a:lstStyle/>
          <a:p>
            <a:r>
              <a:rPr lang="en-US" sz="2800" dirty="0"/>
              <a:t>Flip flop is a sequential circuit that change its output based on present input as well as clock signal.</a:t>
            </a:r>
          </a:p>
          <a:p>
            <a:pPr marL="0" indent="0">
              <a:buNone/>
            </a:pPr>
            <a:r>
              <a:rPr lang="en-US" sz="2800" dirty="0"/>
              <a:t>	Examples: SR flipflop, D flipflop etc.</a:t>
            </a:r>
          </a:p>
          <a:p>
            <a:r>
              <a:rPr lang="en-US" sz="2800" dirty="0"/>
              <a:t>Latch is a sequential circuit that changes its output whenever there is change in input. Clock pulse is not used. </a:t>
            </a:r>
          </a:p>
          <a:p>
            <a:pPr marL="0" indent="0">
              <a:buNone/>
            </a:pPr>
            <a:r>
              <a:rPr lang="en-US" sz="2800" dirty="0"/>
              <a:t>	Examples: SR latch, D latch etc.</a:t>
            </a:r>
          </a:p>
          <a:p>
            <a:endParaRPr lang="en-US" sz="2800" dirty="0"/>
          </a:p>
        </p:txBody>
      </p:sp>
    </p:spTree>
    <p:extLst>
      <p:ext uri="{BB962C8B-B14F-4D97-AF65-F5344CB8AC3E}">
        <p14:creationId xmlns:p14="http://schemas.microsoft.com/office/powerpoint/2010/main" val="2609552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5064F2-FFE5-4CD9-BFEE-92E06D73825F}"/>
              </a:ext>
            </a:extLst>
          </p:cNvPr>
          <p:cNvSpPr>
            <a:spLocks noGrp="1"/>
          </p:cNvSpPr>
          <p:nvPr>
            <p:ph type="title"/>
          </p:nvPr>
        </p:nvSpPr>
        <p:spPr/>
        <p:txBody>
          <a:bodyPr/>
          <a:lstStyle/>
          <a:p>
            <a:r>
              <a:rPr lang="en-US" dirty="0"/>
              <a:t>Types of Flip flops</a:t>
            </a:r>
          </a:p>
        </p:txBody>
      </p:sp>
      <p:sp>
        <p:nvSpPr>
          <p:cNvPr id="3" name="Content Placeholder 2">
            <a:extLst>
              <a:ext uri="{FF2B5EF4-FFF2-40B4-BE49-F238E27FC236}">
                <a16:creationId xmlns:a16="http://schemas.microsoft.com/office/drawing/2014/main" xmlns="" id="{4BF7EC37-C616-4B12-8BCB-BAD895E73F0B}"/>
              </a:ext>
            </a:extLst>
          </p:cNvPr>
          <p:cNvSpPr>
            <a:spLocks noGrp="1"/>
          </p:cNvSpPr>
          <p:nvPr>
            <p:ph idx="1"/>
          </p:nvPr>
        </p:nvSpPr>
        <p:spPr>
          <a:xfrm>
            <a:off x="609599" y="1752600"/>
            <a:ext cx="7924802" cy="4288763"/>
          </a:xfrm>
        </p:spPr>
        <p:txBody>
          <a:bodyPr>
            <a:normAutofit/>
          </a:bodyPr>
          <a:lstStyle/>
          <a:p>
            <a:pPr marL="514350" indent="-514350">
              <a:buAutoNum type="arabicPeriod"/>
            </a:pPr>
            <a:r>
              <a:rPr lang="en-US" sz="2800" dirty="0"/>
              <a:t>SR </a:t>
            </a:r>
            <a:r>
              <a:rPr lang="en-US" sz="2800"/>
              <a:t>flipflop (Set </a:t>
            </a:r>
            <a:r>
              <a:rPr lang="en-US" sz="2800" dirty="0"/>
              <a:t>R</a:t>
            </a:r>
            <a:r>
              <a:rPr lang="en-US" sz="2800"/>
              <a:t>eset </a:t>
            </a:r>
            <a:r>
              <a:rPr lang="en-US" sz="2800" dirty="0"/>
              <a:t>flipflop)</a:t>
            </a:r>
          </a:p>
          <a:p>
            <a:pPr marL="514350" indent="-514350">
              <a:buAutoNum type="arabicPeriod"/>
            </a:pPr>
            <a:r>
              <a:rPr lang="en-US" sz="2800" dirty="0"/>
              <a:t>D  flip flop (Delay or Data flipflop)</a:t>
            </a:r>
          </a:p>
          <a:p>
            <a:pPr marL="514350" indent="-514350">
              <a:buAutoNum type="arabicPeriod"/>
            </a:pPr>
            <a:r>
              <a:rPr lang="en-US" sz="2800" dirty="0"/>
              <a:t>JK flipflop</a:t>
            </a:r>
          </a:p>
          <a:p>
            <a:pPr marL="514350" indent="-514350">
              <a:buAutoNum type="arabicPeriod"/>
            </a:pPr>
            <a:r>
              <a:rPr lang="en-US" sz="2800" dirty="0"/>
              <a:t>T flipflop (Toggle flipflop)</a:t>
            </a:r>
          </a:p>
          <a:p>
            <a:pPr marL="514350" indent="-514350">
              <a:buAutoNum type="arabicPeriod"/>
            </a:pPr>
            <a:r>
              <a:rPr lang="en-US" sz="2800" dirty="0"/>
              <a:t>Master slave flipflop</a:t>
            </a:r>
          </a:p>
          <a:p>
            <a:pPr marL="0" indent="0">
              <a:buNone/>
            </a:pPr>
            <a:endParaRPr lang="en-US" sz="2800" dirty="0"/>
          </a:p>
        </p:txBody>
      </p:sp>
    </p:spTree>
    <p:extLst>
      <p:ext uri="{BB962C8B-B14F-4D97-AF65-F5344CB8AC3E}">
        <p14:creationId xmlns:p14="http://schemas.microsoft.com/office/powerpoint/2010/main" val="1028714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112B3F-0488-4E33-BAB5-97317BAE5F44}"/>
              </a:ext>
            </a:extLst>
          </p:cNvPr>
          <p:cNvSpPr>
            <a:spLocks noGrp="1"/>
          </p:cNvSpPr>
          <p:nvPr>
            <p:ph type="title" idx="4294967295"/>
          </p:nvPr>
        </p:nvSpPr>
        <p:spPr>
          <a:xfrm>
            <a:off x="0" y="296863"/>
            <a:ext cx="6348413" cy="617537"/>
          </a:xfrm>
        </p:spPr>
        <p:txBody>
          <a:bodyPr>
            <a:normAutofit fontScale="90000"/>
          </a:bodyPr>
          <a:lstStyle/>
          <a:p>
            <a:r>
              <a:rPr lang="en-US" sz="2800" b="1" dirty="0"/>
              <a:t>SR latch using NOR gates</a:t>
            </a:r>
            <a:br>
              <a:rPr lang="en-US" sz="2800" b="1" dirty="0"/>
            </a:br>
            <a:endParaRPr lang="en-US" sz="2800" b="1" dirty="0"/>
          </a:p>
        </p:txBody>
      </p:sp>
      <p:pic>
        <p:nvPicPr>
          <p:cNvPr id="1026" name="Picture 297">
            <a:extLst>
              <a:ext uri="{FF2B5EF4-FFF2-40B4-BE49-F238E27FC236}">
                <a16:creationId xmlns:a16="http://schemas.microsoft.com/office/drawing/2014/main" xmlns="" id="{2FCD5C8E-8637-4972-B233-533A03AF9ED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b="17809"/>
          <a:stretch>
            <a:fillRect/>
          </a:stretch>
        </p:blipFill>
        <p:spPr bwMode="auto">
          <a:xfrm>
            <a:off x="1447800" y="1288824"/>
            <a:ext cx="3505200" cy="1835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a:extLst>
              <a:ext uri="{FF2B5EF4-FFF2-40B4-BE49-F238E27FC236}">
                <a16:creationId xmlns:a16="http://schemas.microsoft.com/office/drawing/2014/main" xmlns="" id="{03C95668-737C-4DA3-86B4-088610ED3967}"/>
              </a:ext>
            </a:extLst>
          </p:cNvPr>
          <p:cNvGraphicFramePr>
            <a:graphicFrameLocks noGrp="1"/>
          </p:cNvGraphicFramePr>
          <p:nvPr>
            <p:extLst>
              <p:ext uri="{D42A27DB-BD31-4B8C-83A1-F6EECF244321}">
                <p14:modId xmlns:p14="http://schemas.microsoft.com/office/powerpoint/2010/main" val="1424587036"/>
              </p:ext>
            </p:extLst>
          </p:nvPr>
        </p:nvGraphicFramePr>
        <p:xfrm>
          <a:off x="862013" y="3767645"/>
          <a:ext cx="6934200" cy="2480898"/>
        </p:xfrm>
        <a:graphic>
          <a:graphicData uri="http://schemas.openxmlformats.org/drawingml/2006/table">
            <a:tbl>
              <a:tblPr/>
              <a:tblGrid>
                <a:gridCol w="1733550">
                  <a:extLst>
                    <a:ext uri="{9D8B030D-6E8A-4147-A177-3AD203B41FA5}">
                      <a16:colId xmlns:a16="http://schemas.microsoft.com/office/drawing/2014/main" xmlns="" val="3771087153"/>
                    </a:ext>
                  </a:extLst>
                </a:gridCol>
                <a:gridCol w="1733550">
                  <a:extLst>
                    <a:ext uri="{9D8B030D-6E8A-4147-A177-3AD203B41FA5}">
                      <a16:colId xmlns:a16="http://schemas.microsoft.com/office/drawing/2014/main" xmlns="" val="2826390368"/>
                    </a:ext>
                  </a:extLst>
                </a:gridCol>
                <a:gridCol w="1733550">
                  <a:extLst>
                    <a:ext uri="{9D8B030D-6E8A-4147-A177-3AD203B41FA5}">
                      <a16:colId xmlns:a16="http://schemas.microsoft.com/office/drawing/2014/main" xmlns="" val="1573102021"/>
                    </a:ext>
                  </a:extLst>
                </a:gridCol>
                <a:gridCol w="1733550">
                  <a:extLst>
                    <a:ext uri="{9D8B030D-6E8A-4147-A177-3AD203B41FA5}">
                      <a16:colId xmlns:a16="http://schemas.microsoft.com/office/drawing/2014/main" xmlns="" val="1688243273"/>
                    </a:ext>
                  </a:extLst>
                </a:gridCol>
              </a:tblGrid>
              <a:tr h="540469">
                <a:tc>
                  <a:txBody>
                    <a:bodyPr/>
                    <a:lstStyle/>
                    <a:p>
                      <a:pPr marL="0" marR="0" algn="ctr">
                        <a:lnSpc>
                          <a:spcPct val="110000"/>
                        </a:lnSpc>
                        <a:spcBef>
                          <a:spcPts val="350"/>
                        </a:spcBef>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S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lnSpc>
                          <a:spcPct val="110000"/>
                        </a:lnSpc>
                        <a:spcBef>
                          <a:spcPts val="350"/>
                        </a:spcBef>
                        <a:spcAft>
                          <a:spcPts val="0"/>
                        </a:spcAf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R</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lnSpc>
                          <a:spcPct val="110000"/>
                        </a:lnSpc>
                        <a:spcBef>
                          <a:spcPts val="350"/>
                        </a:spcBef>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just">
                        <a:lnSpc>
                          <a:spcPct val="110000"/>
                        </a:lnSpc>
                        <a:spcBef>
                          <a:spcPts val="350"/>
                        </a:spcBef>
                        <a:spcAft>
                          <a:spcPts val="0"/>
                        </a:spcAf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Remarks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180340" marR="180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extLst>
                  <a:ext uri="{0D108BD9-81ED-4DB2-BD59-A6C34878D82A}">
                    <a16:rowId xmlns:a16="http://schemas.microsoft.com/office/drawing/2014/main" xmlns="" val="2170633218"/>
                  </a:ext>
                </a:extLst>
              </a:tr>
              <a:tr h="349590">
                <a:tc>
                  <a:txBody>
                    <a:bodyPr/>
                    <a:lstStyle/>
                    <a:p>
                      <a:pPr marL="0" marR="0" algn="ctr">
                        <a:lnSpc>
                          <a:spcPct val="110000"/>
                        </a:lnSpc>
                        <a:spcBef>
                          <a:spcPts val="35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35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350"/>
                        </a:spcBef>
                        <a:spcAft>
                          <a:spcPts val="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Q</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35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No change</a:t>
                      </a:r>
                    </a:p>
                  </a:txBody>
                  <a:tcPr marL="180340" marR="180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7721095"/>
                  </a:ext>
                </a:extLst>
              </a:tr>
              <a:tr h="349590">
                <a:tc>
                  <a:txBody>
                    <a:bodyPr/>
                    <a:lstStyle/>
                    <a:p>
                      <a:pPr marL="0" marR="0" algn="ctr">
                        <a:lnSpc>
                          <a:spcPct val="110000"/>
                        </a:lnSpc>
                        <a:spcBef>
                          <a:spcPts val="350"/>
                        </a:spcBef>
                        <a:spcAft>
                          <a:spcPts val="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0</a:t>
                      </a: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35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35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35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Reset</a:t>
                      </a:r>
                    </a:p>
                  </a:txBody>
                  <a:tcPr marL="180340" marR="180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898422450"/>
                  </a:ext>
                </a:extLst>
              </a:tr>
              <a:tr h="349590">
                <a:tc>
                  <a:txBody>
                    <a:bodyPr/>
                    <a:lstStyle/>
                    <a:p>
                      <a:pPr marL="0" marR="0" algn="ctr">
                        <a:lnSpc>
                          <a:spcPct val="110000"/>
                        </a:lnSpc>
                        <a:spcBef>
                          <a:spcPts val="35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35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35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35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Set</a:t>
                      </a:r>
                    </a:p>
                  </a:txBody>
                  <a:tcPr marL="180340" marR="180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970824670"/>
                  </a:ext>
                </a:extLst>
              </a:tr>
              <a:tr h="820859">
                <a:tc>
                  <a:txBody>
                    <a:bodyPr/>
                    <a:lstStyle/>
                    <a:p>
                      <a:pPr marL="0" marR="0" algn="ctr">
                        <a:lnSpc>
                          <a:spcPct val="110000"/>
                        </a:lnSpc>
                        <a:spcBef>
                          <a:spcPts val="350"/>
                        </a:spcBef>
                        <a:spcAft>
                          <a:spcPts val="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1</a:t>
                      </a: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350"/>
                        </a:spcBef>
                        <a:spcAft>
                          <a:spcPts val="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1</a:t>
                      </a: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350"/>
                        </a:spcBef>
                        <a:spcAft>
                          <a:spcPts val="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a:t>
                      </a: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35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Invalid/ Forbidden</a:t>
                      </a:r>
                    </a:p>
                  </a:txBody>
                  <a:tcPr marL="180340" marR="180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57824175"/>
                  </a:ext>
                </a:extLst>
              </a:tr>
            </a:tbl>
          </a:graphicData>
        </a:graphic>
      </p:graphicFrame>
      <p:sp>
        <p:nvSpPr>
          <p:cNvPr id="4" name="TextBox 3">
            <a:extLst>
              <a:ext uri="{FF2B5EF4-FFF2-40B4-BE49-F238E27FC236}">
                <a16:creationId xmlns:a16="http://schemas.microsoft.com/office/drawing/2014/main" xmlns="" id="{6010FE57-B6F7-4584-93B0-D74AFDF7B1B0}"/>
              </a:ext>
            </a:extLst>
          </p:cNvPr>
          <p:cNvSpPr txBox="1"/>
          <p:nvPr/>
        </p:nvSpPr>
        <p:spPr>
          <a:xfrm>
            <a:off x="1463040" y="3095897"/>
            <a:ext cx="3718560" cy="369332"/>
          </a:xfrm>
          <a:prstGeom prst="rect">
            <a:avLst/>
          </a:prstGeom>
          <a:noFill/>
        </p:spPr>
        <p:txBody>
          <a:bodyPr wrap="square" rtlCol="0">
            <a:spAutoFit/>
          </a:bodyPr>
          <a:lstStyle/>
          <a:p>
            <a:r>
              <a:rPr lang="en-US" b="1" dirty="0"/>
              <a:t>Fig: SR Latch using NOR gates</a:t>
            </a:r>
          </a:p>
        </p:txBody>
      </p:sp>
      <p:sp>
        <p:nvSpPr>
          <p:cNvPr id="5" name="Rectangle 4">
            <a:extLst>
              <a:ext uri="{FF2B5EF4-FFF2-40B4-BE49-F238E27FC236}">
                <a16:creationId xmlns:a16="http://schemas.microsoft.com/office/drawing/2014/main" xmlns="" id="{B9B7573E-0654-4827-89A9-FD5392FC6068}"/>
              </a:ext>
            </a:extLst>
          </p:cNvPr>
          <p:cNvSpPr/>
          <p:nvPr/>
        </p:nvSpPr>
        <p:spPr>
          <a:xfrm>
            <a:off x="4017026" y="6364006"/>
            <a:ext cx="1872757" cy="369332"/>
          </a:xfrm>
          <a:prstGeom prst="rect">
            <a:avLst/>
          </a:prstGeom>
        </p:spPr>
        <p:txBody>
          <a:bodyPr wrap="none">
            <a:spAutoFit/>
          </a:bodyPr>
          <a:lstStyle/>
          <a:p>
            <a:r>
              <a:rPr lang="en-US" b="1" dirty="0"/>
              <a:t>Fig: Truth Table</a:t>
            </a:r>
          </a:p>
        </p:txBody>
      </p:sp>
      <p:pic>
        <p:nvPicPr>
          <p:cNvPr id="8" name="Picture 7">
            <a:extLst>
              <a:ext uri="{FF2B5EF4-FFF2-40B4-BE49-F238E27FC236}">
                <a16:creationId xmlns:a16="http://schemas.microsoft.com/office/drawing/2014/main" xmlns="" id="{D79F0FF1-B5F4-42DC-98C6-EC5D6A09C83C}"/>
              </a:ext>
            </a:extLst>
          </p:cNvPr>
          <p:cNvPicPr>
            <a:picLocks noChangeAspect="1"/>
          </p:cNvPicPr>
          <p:nvPr/>
        </p:nvPicPr>
        <p:blipFill>
          <a:blip r:embed="rId3"/>
          <a:stretch>
            <a:fillRect/>
          </a:stretch>
        </p:blipFill>
        <p:spPr>
          <a:xfrm>
            <a:off x="4953000" y="786527"/>
            <a:ext cx="4736592" cy="722737"/>
          </a:xfrm>
          <a:prstGeom prst="rect">
            <a:avLst/>
          </a:prstGeom>
        </p:spPr>
      </p:pic>
      <p:pic>
        <p:nvPicPr>
          <p:cNvPr id="9" name="Picture 8">
            <a:extLst>
              <a:ext uri="{FF2B5EF4-FFF2-40B4-BE49-F238E27FC236}">
                <a16:creationId xmlns:a16="http://schemas.microsoft.com/office/drawing/2014/main" xmlns="" id="{FD6A6DAD-A684-453E-8FE0-669214E404DE}"/>
              </a:ext>
            </a:extLst>
          </p:cNvPr>
          <p:cNvPicPr>
            <a:picLocks noChangeAspect="1"/>
          </p:cNvPicPr>
          <p:nvPr/>
        </p:nvPicPr>
        <p:blipFill>
          <a:blip r:embed="rId4"/>
          <a:stretch>
            <a:fillRect/>
          </a:stretch>
        </p:blipFill>
        <p:spPr>
          <a:xfrm>
            <a:off x="5181600" y="2409916"/>
            <a:ext cx="4267200" cy="492604"/>
          </a:xfrm>
          <a:prstGeom prst="rect">
            <a:avLst/>
          </a:prstGeom>
        </p:spPr>
      </p:pic>
    </p:spTree>
    <p:extLst>
      <p:ext uri="{BB962C8B-B14F-4D97-AF65-F5344CB8AC3E}">
        <p14:creationId xmlns:p14="http://schemas.microsoft.com/office/powerpoint/2010/main" val="3619650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B7B716-4C12-40B2-A49A-B0F152D3A7FE}"/>
              </a:ext>
            </a:extLst>
          </p:cNvPr>
          <p:cNvSpPr>
            <a:spLocks noGrp="1"/>
          </p:cNvSpPr>
          <p:nvPr>
            <p:ph type="title"/>
          </p:nvPr>
        </p:nvSpPr>
        <p:spPr>
          <a:xfrm>
            <a:off x="609600" y="152400"/>
            <a:ext cx="6347713" cy="533400"/>
          </a:xfrm>
        </p:spPr>
        <p:txBody>
          <a:bodyPr>
            <a:normAutofit/>
          </a:bodyPr>
          <a:lstStyle/>
          <a:p>
            <a:r>
              <a:rPr lang="en-US" sz="2800" b="1" dirty="0"/>
              <a:t>Gated RS Latch(Level Triggered)</a:t>
            </a:r>
            <a:endParaRPr lang="en-US" sz="2800" dirty="0"/>
          </a:p>
        </p:txBody>
      </p:sp>
      <p:sp>
        <p:nvSpPr>
          <p:cNvPr id="3" name="Content Placeholder 2">
            <a:extLst>
              <a:ext uri="{FF2B5EF4-FFF2-40B4-BE49-F238E27FC236}">
                <a16:creationId xmlns:a16="http://schemas.microsoft.com/office/drawing/2014/main" xmlns="" id="{F17FB893-4727-4B46-A0B0-D4369203F75D}"/>
              </a:ext>
            </a:extLst>
          </p:cNvPr>
          <p:cNvSpPr>
            <a:spLocks noGrp="1"/>
          </p:cNvSpPr>
          <p:nvPr>
            <p:ph idx="1"/>
          </p:nvPr>
        </p:nvSpPr>
        <p:spPr>
          <a:xfrm>
            <a:off x="609600" y="838201"/>
            <a:ext cx="8229600" cy="5867399"/>
          </a:xfrm>
        </p:spPr>
        <p:txBody>
          <a:bodyPr/>
          <a:lstStyle/>
          <a:p>
            <a:r>
              <a:rPr lang="en-US" dirty="0"/>
              <a:t>SR latch using control input</a:t>
            </a:r>
          </a:p>
        </p:txBody>
      </p:sp>
      <p:pic>
        <p:nvPicPr>
          <p:cNvPr id="2050" name="Picture 299">
            <a:extLst>
              <a:ext uri="{FF2B5EF4-FFF2-40B4-BE49-F238E27FC236}">
                <a16:creationId xmlns:a16="http://schemas.microsoft.com/office/drawing/2014/main" xmlns="" id="{1A556F22-448B-470C-94F6-126B7E138E9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447800"/>
            <a:ext cx="3375913" cy="1558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xmlns="" id="{E7AD7498-86C5-4B8C-9160-7C28AB0B5E38}"/>
              </a:ext>
            </a:extLst>
          </p:cNvPr>
          <p:cNvSpPr/>
          <p:nvPr/>
        </p:nvSpPr>
        <p:spPr>
          <a:xfrm>
            <a:off x="1471898" y="3089043"/>
            <a:ext cx="2274982" cy="374974"/>
          </a:xfrm>
          <a:prstGeom prst="rect">
            <a:avLst/>
          </a:prstGeom>
        </p:spPr>
        <p:txBody>
          <a:bodyPr wrap="square">
            <a:spAutoFit/>
          </a:bodyPr>
          <a:lstStyle/>
          <a:p>
            <a:pPr algn="ctr">
              <a:lnSpc>
                <a:spcPct val="110000"/>
              </a:lnSpc>
              <a:spcBef>
                <a:spcPts val="300"/>
              </a:spcBef>
            </a:pPr>
            <a:r>
              <a:rPr lang="en-US" b="1" dirty="0">
                <a:latin typeface="Times New Roman" panose="02020603050405020304" pitchFamily="18" charset="0"/>
                <a:ea typeface="Calibri" panose="020F0502020204030204" pitchFamily="34" charset="0"/>
              </a:rPr>
              <a:t>Fig.: Gated RS latch</a:t>
            </a:r>
          </a:p>
        </p:txBody>
      </p:sp>
      <p:graphicFrame>
        <p:nvGraphicFramePr>
          <p:cNvPr id="6" name="Table 5">
            <a:extLst>
              <a:ext uri="{FF2B5EF4-FFF2-40B4-BE49-F238E27FC236}">
                <a16:creationId xmlns:a16="http://schemas.microsoft.com/office/drawing/2014/main" xmlns="" id="{C7A14C47-535B-437C-A366-E790CC7B5BE6}"/>
              </a:ext>
            </a:extLst>
          </p:cNvPr>
          <p:cNvGraphicFramePr>
            <a:graphicFrameLocks noGrp="1"/>
          </p:cNvGraphicFramePr>
          <p:nvPr>
            <p:extLst>
              <p:ext uri="{D42A27DB-BD31-4B8C-83A1-F6EECF244321}">
                <p14:modId xmlns:p14="http://schemas.microsoft.com/office/powerpoint/2010/main" val="3526225549"/>
              </p:ext>
            </p:extLst>
          </p:nvPr>
        </p:nvGraphicFramePr>
        <p:xfrm>
          <a:off x="667226" y="3771899"/>
          <a:ext cx="7867174" cy="2473173"/>
        </p:xfrm>
        <a:graphic>
          <a:graphicData uri="http://schemas.openxmlformats.org/drawingml/2006/table">
            <a:tbl>
              <a:tblPr/>
              <a:tblGrid>
                <a:gridCol w="1176540">
                  <a:extLst>
                    <a:ext uri="{9D8B030D-6E8A-4147-A177-3AD203B41FA5}">
                      <a16:colId xmlns:a16="http://schemas.microsoft.com/office/drawing/2014/main" xmlns="" val="3040932902"/>
                    </a:ext>
                  </a:extLst>
                </a:gridCol>
                <a:gridCol w="1321607">
                  <a:extLst>
                    <a:ext uri="{9D8B030D-6E8A-4147-A177-3AD203B41FA5}">
                      <a16:colId xmlns:a16="http://schemas.microsoft.com/office/drawing/2014/main" xmlns="" val="3771087153"/>
                    </a:ext>
                  </a:extLst>
                </a:gridCol>
                <a:gridCol w="949427">
                  <a:extLst>
                    <a:ext uri="{9D8B030D-6E8A-4147-A177-3AD203B41FA5}">
                      <a16:colId xmlns:a16="http://schemas.microsoft.com/office/drawing/2014/main" xmlns="" val="2826390368"/>
                    </a:ext>
                  </a:extLst>
                </a:gridCol>
                <a:gridCol w="1524000">
                  <a:extLst>
                    <a:ext uri="{9D8B030D-6E8A-4147-A177-3AD203B41FA5}">
                      <a16:colId xmlns:a16="http://schemas.microsoft.com/office/drawing/2014/main" xmlns="" val="1573102021"/>
                    </a:ext>
                  </a:extLst>
                </a:gridCol>
                <a:gridCol w="2895600">
                  <a:extLst>
                    <a:ext uri="{9D8B030D-6E8A-4147-A177-3AD203B41FA5}">
                      <a16:colId xmlns:a16="http://schemas.microsoft.com/office/drawing/2014/main" xmlns="" val="1688243273"/>
                    </a:ext>
                  </a:extLst>
                </a:gridCol>
              </a:tblGrid>
              <a:tr h="391396">
                <a:tc>
                  <a:txBody>
                    <a:bodyPr/>
                    <a:lstStyle/>
                    <a:p>
                      <a:pPr marL="0" marR="0" algn="ctr">
                        <a:lnSpc>
                          <a:spcPct val="110000"/>
                        </a:lnSpc>
                        <a:spcBef>
                          <a:spcPts val="35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EN</a:t>
                      </a: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lnSpc>
                          <a:spcPct val="110000"/>
                        </a:lnSpc>
                        <a:spcBef>
                          <a:spcPts val="350"/>
                        </a:spcBef>
                        <a:spcAft>
                          <a:spcPts val="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lnSpc>
                          <a:spcPct val="110000"/>
                        </a:lnSpc>
                        <a:spcBef>
                          <a:spcPts val="350"/>
                        </a:spcBef>
                        <a:spcAft>
                          <a:spcPts val="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R</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lnSpc>
                          <a:spcPct val="110000"/>
                        </a:lnSpc>
                        <a:spcBef>
                          <a:spcPts val="350"/>
                        </a:spcBef>
                        <a:spcAft>
                          <a:spcPts val="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just">
                        <a:lnSpc>
                          <a:spcPct val="110000"/>
                        </a:lnSpc>
                        <a:spcBef>
                          <a:spcPts val="350"/>
                        </a:spcBef>
                        <a:spcAft>
                          <a:spcPts val="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Remarks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80340" marR="180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extLst>
                  <a:ext uri="{0D108BD9-81ED-4DB2-BD59-A6C34878D82A}">
                    <a16:rowId xmlns:a16="http://schemas.microsoft.com/office/drawing/2014/main" xmlns="" val="2170633218"/>
                  </a:ext>
                </a:extLst>
              </a:tr>
              <a:tr h="484905">
                <a:tc>
                  <a:txBody>
                    <a:bodyPr/>
                    <a:lstStyle/>
                    <a:p>
                      <a:pPr marL="0" marR="0" algn="ctr">
                        <a:lnSpc>
                          <a:spcPct val="110000"/>
                        </a:lnSpc>
                        <a:spcBef>
                          <a:spcPts val="35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35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X</a:t>
                      </a: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35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X</a:t>
                      </a: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350"/>
                        </a:spcBef>
                        <a:spcAft>
                          <a:spcPts val="0"/>
                        </a:spcAft>
                      </a:pP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Qn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35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No change</a:t>
                      </a:r>
                    </a:p>
                  </a:txBody>
                  <a:tcPr marL="180340" marR="180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635810088"/>
                  </a:ext>
                </a:extLst>
              </a:tr>
              <a:tr h="308787">
                <a:tc>
                  <a:txBody>
                    <a:bodyPr/>
                    <a:lstStyle/>
                    <a:p>
                      <a:pPr marL="0" marR="0" algn="ctr">
                        <a:lnSpc>
                          <a:spcPct val="110000"/>
                        </a:lnSpc>
                        <a:spcBef>
                          <a:spcPts val="35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35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35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350"/>
                        </a:spcBef>
                        <a:spcAft>
                          <a:spcPts val="0"/>
                        </a:spcAft>
                      </a:pP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Q</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35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No change</a:t>
                      </a:r>
                    </a:p>
                  </a:txBody>
                  <a:tcPr marL="180340" marR="180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7721095"/>
                  </a:ext>
                </a:extLst>
              </a:tr>
              <a:tr h="250410">
                <a:tc>
                  <a:txBody>
                    <a:bodyPr/>
                    <a:lstStyle/>
                    <a:p>
                      <a:pPr marL="0" marR="0" algn="ctr">
                        <a:lnSpc>
                          <a:spcPct val="110000"/>
                        </a:lnSpc>
                        <a:spcBef>
                          <a:spcPts val="35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35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0</a:t>
                      </a: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35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35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35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Reset</a:t>
                      </a:r>
                    </a:p>
                  </a:txBody>
                  <a:tcPr marL="180340" marR="180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898422450"/>
                  </a:ext>
                </a:extLst>
              </a:tr>
              <a:tr h="460281">
                <a:tc>
                  <a:txBody>
                    <a:bodyPr/>
                    <a:lstStyle/>
                    <a:p>
                      <a:pPr marL="0" marR="0" algn="ctr">
                        <a:lnSpc>
                          <a:spcPct val="110000"/>
                        </a:lnSpc>
                        <a:spcBef>
                          <a:spcPts val="35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35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35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35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35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Set</a:t>
                      </a:r>
                    </a:p>
                  </a:txBody>
                  <a:tcPr marL="180340" marR="180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970824670"/>
                  </a:ext>
                </a:extLst>
              </a:tr>
              <a:tr h="514671">
                <a:tc>
                  <a:txBody>
                    <a:bodyPr/>
                    <a:lstStyle/>
                    <a:p>
                      <a:pPr marL="0" marR="0" algn="ctr">
                        <a:lnSpc>
                          <a:spcPct val="110000"/>
                        </a:lnSpc>
                        <a:spcBef>
                          <a:spcPts val="35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35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35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35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a:t>
                      </a:r>
                    </a:p>
                  </a:txBody>
                  <a:tcPr marL="180340" marR="180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0000"/>
                        </a:lnSpc>
                        <a:spcBef>
                          <a:spcPts val="35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Invalid/ Forbidden</a:t>
                      </a:r>
                    </a:p>
                  </a:txBody>
                  <a:tcPr marL="180340" marR="180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57824175"/>
                  </a:ext>
                </a:extLst>
              </a:tr>
            </a:tbl>
          </a:graphicData>
        </a:graphic>
      </p:graphicFrame>
      <p:sp>
        <p:nvSpPr>
          <p:cNvPr id="7" name="Rectangle 6">
            <a:extLst>
              <a:ext uri="{FF2B5EF4-FFF2-40B4-BE49-F238E27FC236}">
                <a16:creationId xmlns:a16="http://schemas.microsoft.com/office/drawing/2014/main" xmlns="" id="{FD030C9D-E266-4BA7-AA7E-067740541B05}"/>
              </a:ext>
            </a:extLst>
          </p:cNvPr>
          <p:cNvSpPr/>
          <p:nvPr/>
        </p:nvSpPr>
        <p:spPr>
          <a:xfrm>
            <a:off x="2895600" y="6245072"/>
            <a:ext cx="2274982" cy="374974"/>
          </a:xfrm>
          <a:prstGeom prst="rect">
            <a:avLst/>
          </a:prstGeom>
        </p:spPr>
        <p:txBody>
          <a:bodyPr wrap="square">
            <a:spAutoFit/>
          </a:bodyPr>
          <a:lstStyle/>
          <a:p>
            <a:pPr algn="ctr">
              <a:lnSpc>
                <a:spcPct val="110000"/>
              </a:lnSpc>
              <a:spcBef>
                <a:spcPts val="300"/>
              </a:spcBef>
            </a:pPr>
            <a:r>
              <a:rPr lang="en-US" b="1" dirty="0">
                <a:latin typeface="Times New Roman" panose="02020603050405020304" pitchFamily="18" charset="0"/>
                <a:ea typeface="Calibri" panose="020F0502020204030204" pitchFamily="34" charset="0"/>
              </a:rPr>
              <a:t>Fig: Truth Table</a:t>
            </a:r>
          </a:p>
        </p:txBody>
      </p:sp>
      <p:pic>
        <p:nvPicPr>
          <p:cNvPr id="2051" name="Picture 301">
            <a:extLst>
              <a:ext uri="{FF2B5EF4-FFF2-40B4-BE49-F238E27FC236}">
                <a16:creationId xmlns:a16="http://schemas.microsoft.com/office/drawing/2014/main" xmlns="" id="{E09D3B7B-98EB-4394-B2AC-61401BD75D7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0633" y="993682"/>
            <a:ext cx="1786731" cy="1814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xmlns="" id="{81EB48AA-212F-4DD2-9D2A-98C3655C69F9}"/>
              </a:ext>
            </a:extLst>
          </p:cNvPr>
          <p:cNvSpPr/>
          <p:nvPr/>
        </p:nvSpPr>
        <p:spPr>
          <a:xfrm>
            <a:off x="5152611" y="2940623"/>
            <a:ext cx="2012089" cy="369332"/>
          </a:xfrm>
          <a:prstGeom prst="rect">
            <a:avLst/>
          </a:prstGeom>
        </p:spPr>
        <p:txBody>
          <a:bodyPr wrap="none">
            <a:spAutoFit/>
          </a:bodyPr>
          <a:lstStyle/>
          <a:p>
            <a:r>
              <a:rPr lang="en-US" b="1" dirty="0">
                <a:latin typeface="Times New Roman" panose="02020603050405020304" pitchFamily="18" charset="0"/>
                <a:ea typeface="Calibri" panose="020F0502020204030204" pitchFamily="34" charset="0"/>
              </a:rPr>
              <a:t>Fig.: Logic symbol</a:t>
            </a:r>
            <a:endParaRPr lang="en-US" b="1" dirty="0"/>
          </a:p>
        </p:txBody>
      </p:sp>
    </p:spTree>
    <p:extLst>
      <p:ext uri="{BB962C8B-B14F-4D97-AF65-F5344CB8AC3E}">
        <p14:creationId xmlns:p14="http://schemas.microsoft.com/office/powerpoint/2010/main" val="3127519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11093</TotalTime>
  <Words>1688</Words>
  <Application>Microsoft Office PowerPoint</Application>
  <PresentationFormat>On-screen Show (4:3)</PresentationFormat>
  <Paragraphs>1107</Paragraphs>
  <Slides>31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Cambria Math</vt:lpstr>
      <vt:lpstr>Century Gothic</vt:lpstr>
      <vt:lpstr>Symbol</vt:lpstr>
      <vt:lpstr>Times New Roman</vt:lpstr>
      <vt:lpstr>Wingdings</vt:lpstr>
      <vt:lpstr>Wingdings 3</vt:lpstr>
      <vt:lpstr>Ion</vt:lpstr>
      <vt:lpstr> Unit 7 Sequential Circuits</vt:lpstr>
      <vt:lpstr>Sequential Circuit </vt:lpstr>
      <vt:lpstr>Types of Sequential Logic circuits</vt:lpstr>
      <vt:lpstr>Types of Sequential Logic circuits</vt:lpstr>
      <vt:lpstr>Latch and Flip flops</vt:lpstr>
      <vt:lpstr>Latch and Flip flops</vt:lpstr>
      <vt:lpstr>Types of Flip flops</vt:lpstr>
      <vt:lpstr>SR latch using NOR gates </vt:lpstr>
      <vt:lpstr>Gated RS Latch(Level Triggered)</vt:lpstr>
      <vt:lpstr>Timing Diagram</vt:lpstr>
      <vt:lpstr>Edge Triggered Flipflop </vt:lpstr>
      <vt:lpstr>Edge Triggered RS Flipflop </vt:lpstr>
      <vt:lpstr>Characteristics Table and Characteristic Equation</vt:lpstr>
      <vt:lpstr>Edge Triggered D Flipflop </vt:lpstr>
      <vt:lpstr>Characteristics Table and Characteristic Equation</vt:lpstr>
      <vt:lpstr>Edge triggered JK Flip Flop</vt:lpstr>
      <vt:lpstr>Characteristics Table and Characteristic Equation</vt:lpstr>
      <vt:lpstr>Edge triggered T Flip Flop</vt:lpstr>
      <vt:lpstr>Characteristics Table and Characteristic Equation</vt:lpstr>
      <vt:lpstr>Flipflop excitation table </vt:lpstr>
      <vt:lpstr>Flip flop conversion numerical</vt:lpstr>
      <vt:lpstr>PowerPoint Presentation</vt:lpstr>
      <vt:lpstr>PowerPoint Presentation</vt:lpstr>
      <vt:lpstr>Master Slave Flipflop </vt:lpstr>
      <vt:lpstr>Master Slave Flip flop</vt:lpstr>
      <vt:lpstr>Sequential circuit design procedure</vt:lpstr>
      <vt:lpstr>State Reduction Technique </vt:lpstr>
      <vt:lpstr>PowerPoint Presentation</vt:lpstr>
      <vt:lpstr>PowerPoint Presentation</vt:lpstr>
      <vt:lpstr>Numerical related to sequential circuit</vt:lpstr>
      <vt:lpstr>End of Unit 7</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dc:title>
  <dc:creator>Sarina</dc:creator>
  <cp:lastModifiedBy>Microsoft account</cp:lastModifiedBy>
  <cp:revision>147</cp:revision>
  <dcterms:created xsi:type="dcterms:W3CDTF">2021-05-08T16:13:26Z</dcterms:created>
  <dcterms:modified xsi:type="dcterms:W3CDTF">2025-05-12T17:18:44Z</dcterms:modified>
</cp:coreProperties>
</file>