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9" r:id="rId3"/>
    <p:sldId id="270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72" r:id="rId13"/>
    <p:sldId id="273" r:id="rId14"/>
    <p:sldId id="300" r:id="rId15"/>
    <p:sldId id="296" r:id="rId16"/>
    <p:sldId id="276" r:id="rId17"/>
    <p:sldId id="277" r:id="rId18"/>
    <p:sldId id="278" r:id="rId19"/>
    <p:sldId id="280" r:id="rId20"/>
    <p:sldId id="275" r:id="rId21"/>
    <p:sldId id="299" r:id="rId22"/>
    <p:sldId id="28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5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2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36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7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4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6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1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05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3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1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4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D2CBB-27EE-4BFA-817E-D813C33EAE02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FFBA-96E5-46E9-A93D-573DDA96D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91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597159"/>
            <a:ext cx="8574832" cy="3453677"/>
          </a:xfrm>
        </p:spPr>
        <p:txBody>
          <a:bodyPr/>
          <a:lstStyle/>
          <a:p>
            <a:pPr algn="ctr"/>
            <a:r>
              <a:rPr lang="en-US" b="1" dirty="0" smtClean="0"/>
              <a:t>Unit </a:t>
            </a:r>
            <a:r>
              <a:rPr lang="en-US" b="1" dirty="0"/>
              <a:t>2</a:t>
            </a:r>
            <a:br>
              <a:rPr lang="en-US" b="1" dirty="0"/>
            </a:br>
            <a:r>
              <a:rPr lang="en-US" b="1" dirty="0"/>
              <a:t>Number System and Codes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1D76CF-2242-44D4-9CE1-5A6C0042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3632"/>
            <a:ext cx="8596668" cy="827903"/>
          </a:xfrm>
        </p:spPr>
        <p:txBody>
          <a:bodyPr/>
          <a:lstStyle/>
          <a:p>
            <a:r>
              <a:rPr lang="en-US" dirty="0"/>
              <a:t>Subtraction using 2’s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ADE9AA-6D8A-4B1E-95AD-B3B9BFDD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1535"/>
            <a:ext cx="8596668" cy="48798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Rules:</a:t>
            </a:r>
          </a:p>
          <a:p>
            <a:pPr algn="just">
              <a:buAutoNum type="arabicPeriod"/>
            </a:pPr>
            <a:r>
              <a:rPr lang="en-US" sz="2800" dirty="0"/>
              <a:t>Take 2’s complement of negative number</a:t>
            </a:r>
          </a:p>
          <a:p>
            <a:pPr algn="just">
              <a:buAutoNum type="arabicPeriod"/>
            </a:pPr>
            <a:r>
              <a:rPr lang="en-US" sz="2800" dirty="0"/>
              <a:t>Add it to the positive number</a:t>
            </a:r>
          </a:p>
          <a:p>
            <a:pPr marL="0" indent="0" algn="just">
              <a:buNone/>
            </a:pPr>
            <a:r>
              <a:rPr lang="en-US" sz="2800" dirty="0"/>
              <a:t>Case </a:t>
            </a:r>
            <a:r>
              <a:rPr lang="en-US" sz="2800" dirty="0" err="1"/>
              <a:t>i</a:t>
            </a:r>
            <a:r>
              <a:rPr lang="en-US" sz="2800" dirty="0"/>
              <a:t>) If there is carry, the number is positive so 			discard carry and the number is the required 			answer.</a:t>
            </a:r>
          </a:p>
          <a:p>
            <a:pPr marL="0" indent="0">
              <a:buNone/>
            </a:pPr>
            <a:r>
              <a:rPr lang="en-US" sz="2800" dirty="0"/>
              <a:t>Case ii) If there is no carry, the number is negative 			so we get 2’s complement of result to get 		  		actual result, with negative sign at front.</a:t>
            </a:r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809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BCA0DD-0ABD-4A48-A4E8-D65B744A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7136"/>
            <a:ext cx="8596668" cy="716692"/>
          </a:xfrm>
        </p:spPr>
        <p:txBody>
          <a:bodyPr/>
          <a:lstStyle/>
          <a:p>
            <a:r>
              <a:rPr lang="en-US" b="1" dirty="0"/>
              <a:t>Weighted and non-weighted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73236-7D85-4928-BFF2-F4D56258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6249"/>
            <a:ext cx="10430378" cy="5274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	</a:t>
            </a:r>
            <a:r>
              <a:rPr lang="x-none" sz="3200" b="1" dirty="0"/>
              <a:t>Weighted codes:</a:t>
            </a:r>
            <a:r>
              <a:rPr lang="x-none" sz="3200" dirty="0"/>
              <a:t> </a:t>
            </a:r>
            <a:endParaRPr lang="en-US" sz="3200" dirty="0"/>
          </a:p>
          <a:p>
            <a:r>
              <a:rPr lang="en-US" sz="2800" dirty="0"/>
              <a:t>P</a:t>
            </a:r>
            <a:r>
              <a:rPr lang="x-none" sz="2800" dirty="0"/>
              <a:t>ositionally weighted </a:t>
            </a:r>
            <a:r>
              <a:rPr lang="en-US" sz="2800" dirty="0"/>
              <a:t>codes</a:t>
            </a:r>
          </a:p>
          <a:p>
            <a:r>
              <a:rPr lang="en-US" sz="2800" dirty="0"/>
              <a:t>Each digit is assigned a specific weight according to its position.</a:t>
            </a:r>
            <a:r>
              <a:rPr lang="x-none" sz="2800" dirty="0"/>
              <a:t> Examples</a:t>
            </a:r>
            <a:r>
              <a:rPr lang="en-US" sz="2800" dirty="0"/>
              <a:t>:</a:t>
            </a:r>
            <a:r>
              <a:rPr lang="x-none" sz="2800" dirty="0"/>
              <a:t> </a:t>
            </a:r>
            <a:r>
              <a:rPr lang="en-US" sz="2800" dirty="0"/>
              <a:t>D</a:t>
            </a:r>
            <a:r>
              <a:rPr lang="x-none" sz="2800" dirty="0"/>
              <a:t>ecimal, </a:t>
            </a:r>
            <a:r>
              <a:rPr lang="en-US" sz="2800" dirty="0"/>
              <a:t>B</a:t>
            </a:r>
            <a:r>
              <a:rPr lang="x-none" sz="2800" dirty="0"/>
              <a:t>inary, </a:t>
            </a:r>
            <a:r>
              <a:rPr lang="en-US" sz="2800" dirty="0"/>
              <a:t>O</a:t>
            </a:r>
            <a:r>
              <a:rPr lang="x-none" sz="2800" dirty="0"/>
              <a:t>ctal,</a:t>
            </a:r>
            <a:r>
              <a:rPr lang="en-US" sz="2800" dirty="0"/>
              <a:t> BCD, 2421 codes</a:t>
            </a:r>
            <a:r>
              <a:rPr lang="x-none" sz="2800" dirty="0"/>
              <a:t> </a:t>
            </a:r>
            <a:endParaRPr lang="en-US" sz="2800" dirty="0"/>
          </a:p>
          <a:p>
            <a:pPr marL="0" indent="0">
              <a:buNone/>
            </a:pPr>
            <a:r>
              <a:rPr lang="x-none" sz="2800" dirty="0"/>
              <a:t>	</a:t>
            </a:r>
            <a:r>
              <a:rPr lang="x-none" sz="3200" b="1" dirty="0"/>
              <a:t>Non- weighted codes:</a:t>
            </a:r>
            <a:r>
              <a:rPr lang="x-none" sz="3200" dirty="0"/>
              <a:t> </a:t>
            </a:r>
            <a:endParaRPr lang="en-US" sz="3200" dirty="0"/>
          </a:p>
          <a:p>
            <a:r>
              <a:rPr lang="en-US" sz="2800" dirty="0"/>
              <a:t>P</a:t>
            </a:r>
            <a:r>
              <a:rPr lang="x-none" sz="2800" dirty="0"/>
              <a:t>ositionally </a:t>
            </a:r>
            <a:r>
              <a:rPr lang="en-US" sz="2800" dirty="0"/>
              <a:t>not </a:t>
            </a:r>
            <a:r>
              <a:rPr lang="x-none" sz="2800" dirty="0"/>
              <a:t>weighted</a:t>
            </a:r>
            <a:r>
              <a:rPr lang="en-US" sz="2800" dirty="0"/>
              <a:t> codes.</a:t>
            </a:r>
          </a:p>
          <a:p>
            <a:r>
              <a:rPr lang="en-US" sz="2800" dirty="0"/>
              <a:t>D</a:t>
            </a:r>
            <a:r>
              <a:rPr lang="x-none" sz="2800" dirty="0"/>
              <a:t>igit position of any numbers does not represent the specific weight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Examples</a:t>
            </a:r>
            <a:r>
              <a:rPr lang="en-US" sz="2800"/>
              <a:t>: E</a:t>
            </a:r>
            <a:r>
              <a:rPr lang="x-none" sz="2800"/>
              <a:t>xcess</a:t>
            </a:r>
            <a:r>
              <a:rPr lang="en-US" sz="2800" dirty="0"/>
              <a:t>-</a:t>
            </a:r>
            <a:r>
              <a:rPr lang="x-none" sz="2800" dirty="0"/>
              <a:t>3 code, </a:t>
            </a:r>
            <a:r>
              <a:rPr lang="en-US" sz="2800" dirty="0"/>
              <a:t>G</a:t>
            </a:r>
            <a:r>
              <a:rPr lang="x-none" sz="2800" dirty="0"/>
              <a:t>ray code.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90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Binary-Coded Decimal (BCD) 8421 Code</a:t>
            </a:r>
            <a:br>
              <a:rPr lang="en-US" dirty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3" y="1543987"/>
            <a:ext cx="11329787" cy="5314013"/>
          </a:xfrm>
        </p:spPr>
        <p:txBody>
          <a:bodyPr>
            <a:noAutofit/>
          </a:bodyPr>
          <a:lstStyle/>
          <a:p>
            <a:r>
              <a:rPr lang="en-US" sz="2800" dirty="0"/>
              <a:t>each decimal digits is represented by binary code of four bits.</a:t>
            </a:r>
          </a:p>
          <a:p>
            <a:r>
              <a:rPr lang="en-US" sz="2800" dirty="0"/>
              <a:t>BCD for 0 to 9 is same as binary.</a:t>
            </a:r>
          </a:p>
          <a:p>
            <a:pPr>
              <a:buNone/>
            </a:pPr>
            <a:r>
              <a:rPr lang="en-US" sz="2800" b="1" dirty="0"/>
              <a:t>Decimal 		BCD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0				0000</a:t>
            </a:r>
            <a:br>
              <a:rPr lang="en-US" sz="2800" dirty="0"/>
            </a:br>
            <a:r>
              <a:rPr lang="en-US" sz="2800" dirty="0"/>
              <a:t>1 				0001</a:t>
            </a:r>
            <a:br>
              <a:rPr lang="en-US" sz="2800" dirty="0"/>
            </a:br>
            <a:r>
              <a:rPr lang="en-US" sz="2800" dirty="0"/>
              <a:t>9 				1001</a:t>
            </a:r>
            <a:br>
              <a:rPr lang="en-US" sz="2800" dirty="0"/>
            </a:br>
            <a:r>
              <a:rPr lang="en-US" sz="2800" dirty="0"/>
              <a:t>10 				0001 0000</a:t>
            </a:r>
            <a:br>
              <a:rPr lang="en-US" sz="2800" dirty="0"/>
            </a:br>
            <a:r>
              <a:rPr lang="en-US" sz="2800" dirty="0"/>
              <a:t>15				0001 0101</a:t>
            </a:r>
            <a:br>
              <a:rPr lang="en-US" sz="2800" dirty="0"/>
            </a:br>
            <a:r>
              <a:rPr lang="en-US" sz="2800" dirty="0"/>
              <a:t>100 			0001 0000 0000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28600"/>
            <a:ext cx="10668000" cy="6400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Merits: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easy to encode and decode decimals into BCD and vice versa.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simple to implement a hardware algorithm for the BCD</a:t>
            </a:r>
            <a:br>
              <a:rPr lang="en-US" sz="2800" dirty="0"/>
            </a:br>
            <a:r>
              <a:rPr lang="en-US" sz="2800" dirty="0"/>
              <a:t>converter.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useful in digital systems whenever decimal information is</a:t>
            </a:r>
            <a:br>
              <a:rPr lang="en-US" sz="2800" dirty="0"/>
            </a:br>
            <a:r>
              <a:rPr lang="en-US" sz="2800" dirty="0"/>
              <a:t>given either as inputs or displayed as outputs.</a:t>
            </a:r>
          </a:p>
          <a:p>
            <a:pPr>
              <a:buNone/>
            </a:pPr>
            <a:r>
              <a:rPr lang="en-US" sz="2800" b="1" dirty="0"/>
              <a:t>Demerits: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For integers greater than 9, BCD occupies more space than the corresponding binary. For example,</a:t>
            </a:r>
            <a:br>
              <a:rPr lang="en-US" sz="2800" dirty="0"/>
            </a:br>
            <a:r>
              <a:rPr lang="en-US" sz="2800" dirty="0"/>
              <a:t>Decimal : 13</a:t>
            </a:r>
            <a:br>
              <a:rPr lang="en-US" sz="2800" dirty="0"/>
            </a:br>
            <a:r>
              <a:rPr lang="en-US" sz="2800" dirty="0"/>
              <a:t>Binary : 1101</a:t>
            </a:r>
            <a:br>
              <a:rPr lang="en-US" sz="2800" dirty="0"/>
            </a:br>
            <a:r>
              <a:rPr lang="en-US" sz="2800" dirty="0"/>
              <a:t>BCD code : 0001 0011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require a complex design of ALU than binary number system.</a:t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8F0CD0-6D7B-47AB-9EEF-7ACFB32C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298"/>
            <a:ext cx="8596668" cy="429208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Different Binary codes for decimal digit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41342027-2602-414E-9040-3A6B99109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2277479"/>
              </p:ext>
            </p:extLst>
          </p:nvPr>
        </p:nvGraphicFramePr>
        <p:xfrm>
          <a:off x="677862" y="699796"/>
          <a:ext cx="9903052" cy="6161495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604777">
                  <a:extLst>
                    <a:ext uri="{9D8B030D-6E8A-4147-A177-3AD203B41FA5}">
                      <a16:colId xmlns="" xmlns:a16="http://schemas.microsoft.com/office/drawing/2014/main" val="2021362750"/>
                    </a:ext>
                  </a:extLst>
                </a:gridCol>
                <a:gridCol w="1806419">
                  <a:extLst>
                    <a:ext uri="{9D8B030D-6E8A-4147-A177-3AD203B41FA5}">
                      <a16:colId xmlns="" xmlns:a16="http://schemas.microsoft.com/office/drawing/2014/main" val="1395984840"/>
                    </a:ext>
                  </a:extLst>
                </a:gridCol>
                <a:gridCol w="1870320">
                  <a:extLst>
                    <a:ext uri="{9D8B030D-6E8A-4147-A177-3AD203B41FA5}">
                      <a16:colId xmlns="" xmlns:a16="http://schemas.microsoft.com/office/drawing/2014/main" val="2170124528"/>
                    </a:ext>
                  </a:extLst>
                </a:gridCol>
                <a:gridCol w="1988562">
                  <a:extLst>
                    <a:ext uri="{9D8B030D-6E8A-4147-A177-3AD203B41FA5}">
                      <a16:colId xmlns="" xmlns:a16="http://schemas.microsoft.com/office/drawing/2014/main" val="464090612"/>
                    </a:ext>
                  </a:extLst>
                </a:gridCol>
                <a:gridCol w="2632974">
                  <a:extLst>
                    <a:ext uri="{9D8B030D-6E8A-4147-A177-3AD203B41FA5}">
                      <a16:colId xmlns="" xmlns:a16="http://schemas.microsoft.com/office/drawing/2014/main" val="357948745"/>
                    </a:ext>
                  </a:extLst>
                </a:gridCol>
              </a:tblGrid>
              <a:tr h="5058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BCD(8421)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2421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Excess-3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84-2-1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32672508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2356710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7457550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2564643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4680539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5558562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8007862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41680793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97453919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21794571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2072293"/>
                  </a:ext>
                </a:extLst>
              </a:tr>
              <a:tr h="353480">
                <a:tc rowSpan="6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Unused </a:t>
                      </a:r>
                    </a:p>
                    <a:p>
                      <a:pPr algn="ctr"/>
                      <a:r>
                        <a:rPr lang="en-US" sz="1600" dirty="0"/>
                        <a:t>bit combinations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37572431"/>
                  </a:ext>
                </a:extLst>
              </a:tr>
              <a:tr h="353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9887366"/>
                  </a:ext>
                </a:extLst>
              </a:tr>
              <a:tr h="353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31668127"/>
                  </a:ext>
                </a:extLst>
              </a:tr>
              <a:tr h="353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3702234"/>
                  </a:ext>
                </a:extLst>
              </a:tr>
              <a:tr h="353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8581455"/>
                  </a:ext>
                </a:extLst>
              </a:tr>
              <a:tr h="353480"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0589322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DC08D6D2-893F-41EC-91FD-5E0368CDF049}"/>
              </a:ext>
            </a:extLst>
          </p:cNvPr>
          <p:cNvCxnSpPr/>
          <p:nvPr/>
        </p:nvCxnSpPr>
        <p:spPr>
          <a:xfrm flipH="1">
            <a:off x="3433665" y="3135086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2C1078CD-7269-429A-AEE8-0C636C882EC6}"/>
              </a:ext>
            </a:extLst>
          </p:cNvPr>
          <p:cNvCxnSpPr/>
          <p:nvPr/>
        </p:nvCxnSpPr>
        <p:spPr>
          <a:xfrm flipH="1">
            <a:off x="3433665" y="2783633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F202E7F-FA6D-4417-A82F-567DFB0E5B9D}"/>
              </a:ext>
            </a:extLst>
          </p:cNvPr>
          <p:cNvCxnSpPr/>
          <p:nvPr/>
        </p:nvCxnSpPr>
        <p:spPr>
          <a:xfrm>
            <a:off x="3648269" y="2783633"/>
            <a:ext cx="0" cy="360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270A5317-D64F-4051-97CF-DDE2FBC5B545}"/>
              </a:ext>
            </a:extLst>
          </p:cNvPr>
          <p:cNvCxnSpPr/>
          <p:nvPr/>
        </p:nvCxnSpPr>
        <p:spPr>
          <a:xfrm flipH="1">
            <a:off x="9548326" y="3135086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A73C8391-DB29-40A0-8842-0F0AC2A86927}"/>
              </a:ext>
            </a:extLst>
          </p:cNvPr>
          <p:cNvCxnSpPr/>
          <p:nvPr/>
        </p:nvCxnSpPr>
        <p:spPr>
          <a:xfrm flipH="1">
            <a:off x="9548326" y="2783633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4FC0847-38F1-4C68-BDEF-6F2AAD26EFBB}"/>
              </a:ext>
            </a:extLst>
          </p:cNvPr>
          <p:cNvCxnSpPr/>
          <p:nvPr/>
        </p:nvCxnSpPr>
        <p:spPr>
          <a:xfrm>
            <a:off x="9762930" y="2783633"/>
            <a:ext cx="0" cy="360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3321E319-7F17-4AE9-8820-AB4140F631D6}"/>
              </a:ext>
            </a:extLst>
          </p:cNvPr>
          <p:cNvCxnSpPr/>
          <p:nvPr/>
        </p:nvCxnSpPr>
        <p:spPr>
          <a:xfrm flipH="1">
            <a:off x="5265575" y="3125756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686756C4-C793-4A89-88DB-B4B02F27CB35}"/>
              </a:ext>
            </a:extLst>
          </p:cNvPr>
          <p:cNvCxnSpPr/>
          <p:nvPr/>
        </p:nvCxnSpPr>
        <p:spPr>
          <a:xfrm flipH="1">
            <a:off x="5265575" y="2774303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67C1BFA0-1763-49E9-B543-DDE8FF5EF0A5}"/>
              </a:ext>
            </a:extLst>
          </p:cNvPr>
          <p:cNvCxnSpPr/>
          <p:nvPr/>
        </p:nvCxnSpPr>
        <p:spPr>
          <a:xfrm>
            <a:off x="5480179" y="2774303"/>
            <a:ext cx="0" cy="360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D19EEA1D-03E2-4550-80D4-B76EE54E9C75}"/>
              </a:ext>
            </a:extLst>
          </p:cNvPr>
          <p:cNvCxnSpPr/>
          <p:nvPr/>
        </p:nvCxnSpPr>
        <p:spPr>
          <a:xfrm flipH="1">
            <a:off x="7141028" y="3116426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6382DBC8-8306-4111-8FEB-B684DA261F81}"/>
              </a:ext>
            </a:extLst>
          </p:cNvPr>
          <p:cNvCxnSpPr/>
          <p:nvPr/>
        </p:nvCxnSpPr>
        <p:spPr>
          <a:xfrm flipH="1">
            <a:off x="7141028" y="2764973"/>
            <a:ext cx="21460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90BA1847-8C1B-4BF4-97BC-93994228E0CD}"/>
              </a:ext>
            </a:extLst>
          </p:cNvPr>
          <p:cNvCxnSpPr/>
          <p:nvPr/>
        </p:nvCxnSpPr>
        <p:spPr>
          <a:xfrm>
            <a:off x="7355632" y="2764973"/>
            <a:ext cx="0" cy="360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52723F1B-3B9F-4A4A-91D0-6F1D76704ED7}"/>
              </a:ext>
            </a:extLst>
          </p:cNvPr>
          <p:cNvCxnSpPr>
            <a:cxnSpLocks/>
          </p:cNvCxnSpPr>
          <p:nvPr/>
        </p:nvCxnSpPr>
        <p:spPr>
          <a:xfrm flipH="1">
            <a:off x="3433665" y="2416629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71CC077C-5AC9-4703-BE9F-E090DBD5330D}"/>
              </a:ext>
            </a:extLst>
          </p:cNvPr>
          <p:cNvCxnSpPr>
            <a:cxnSpLocks/>
          </p:cNvCxnSpPr>
          <p:nvPr/>
        </p:nvCxnSpPr>
        <p:spPr>
          <a:xfrm flipH="1">
            <a:off x="3433665" y="3548743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B61F909A-B299-4622-AA3E-985DCC057AE5}"/>
              </a:ext>
            </a:extLst>
          </p:cNvPr>
          <p:cNvCxnSpPr/>
          <p:nvPr/>
        </p:nvCxnSpPr>
        <p:spPr>
          <a:xfrm flipV="1">
            <a:off x="3722914" y="2416629"/>
            <a:ext cx="0" cy="1138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1B143632-1328-4344-A201-89F2A217F8AB}"/>
              </a:ext>
            </a:extLst>
          </p:cNvPr>
          <p:cNvCxnSpPr>
            <a:cxnSpLocks/>
          </p:cNvCxnSpPr>
          <p:nvPr/>
        </p:nvCxnSpPr>
        <p:spPr>
          <a:xfrm flipH="1">
            <a:off x="5309118" y="2410409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="" xmlns:a16="http://schemas.microsoft.com/office/drawing/2014/main" id="{F66DD43A-39DD-4588-A08E-81BD0B3F66B8}"/>
              </a:ext>
            </a:extLst>
          </p:cNvPr>
          <p:cNvCxnSpPr>
            <a:cxnSpLocks/>
          </p:cNvCxnSpPr>
          <p:nvPr/>
        </p:nvCxnSpPr>
        <p:spPr>
          <a:xfrm flipH="1">
            <a:off x="5309118" y="3542523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59B23CBB-D526-4E68-BF16-8ED0D9154143}"/>
              </a:ext>
            </a:extLst>
          </p:cNvPr>
          <p:cNvCxnSpPr/>
          <p:nvPr/>
        </p:nvCxnSpPr>
        <p:spPr>
          <a:xfrm flipV="1">
            <a:off x="5598367" y="2410409"/>
            <a:ext cx="0" cy="1138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E3A2D188-814D-44B3-8F78-CD0D8D00B340}"/>
              </a:ext>
            </a:extLst>
          </p:cNvPr>
          <p:cNvCxnSpPr>
            <a:cxnSpLocks/>
          </p:cNvCxnSpPr>
          <p:nvPr/>
        </p:nvCxnSpPr>
        <p:spPr>
          <a:xfrm flipH="1">
            <a:off x="7175241" y="2416629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="" xmlns:a16="http://schemas.microsoft.com/office/drawing/2014/main" id="{EE8BF647-4A6E-45F9-9C4C-A706A23D55DE}"/>
              </a:ext>
            </a:extLst>
          </p:cNvPr>
          <p:cNvCxnSpPr>
            <a:cxnSpLocks/>
          </p:cNvCxnSpPr>
          <p:nvPr/>
        </p:nvCxnSpPr>
        <p:spPr>
          <a:xfrm flipH="1">
            <a:off x="7175241" y="3548743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28B26E5D-1CAD-4C83-99E1-955566B76A39}"/>
              </a:ext>
            </a:extLst>
          </p:cNvPr>
          <p:cNvCxnSpPr/>
          <p:nvPr/>
        </p:nvCxnSpPr>
        <p:spPr>
          <a:xfrm flipV="1">
            <a:off x="7464490" y="2416629"/>
            <a:ext cx="0" cy="1138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C8E5DD35-A93F-4EEC-9B17-D98A245ABFCC}"/>
              </a:ext>
            </a:extLst>
          </p:cNvPr>
          <p:cNvCxnSpPr>
            <a:cxnSpLocks/>
          </p:cNvCxnSpPr>
          <p:nvPr/>
        </p:nvCxnSpPr>
        <p:spPr>
          <a:xfrm flipH="1">
            <a:off x="9591869" y="2404189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714B0195-2E3A-4960-B2DF-FCFAF3A8F077}"/>
              </a:ext>
            </a:extLst>
          </p:cNvPr>
          <p:cNvCxnSpPr>
            <a:cxnSpLocks/>
          </p:cNvCxnSpPr>
          <p:nvPr/>
        </p:nvCxnSpPr>
        <p:spPr>
          <a:xfrm flipH="1">
            <a:off x="9591869" y="3536303"/>
            <a:ext cx="2892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3D27D5E6-DB01-4E82-9FA8-60DBA41554FC}"/>
              </a:ext>
            </a:extLst>
          </p:cNvPr>
          <p:cNvCxnSpPr/>
          <p:nvPr/>
        </p:nvCxnSpPr>
        <p:spPr>
          <a:xfrm flipV="1">
            <a:off x="9881118" y="2404189"/>
            <a:ext cx="0" cy="1138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="" xmlns:a16="http://schemas.microsoft.com/office/drawing/2014/main" id="{2EBC3EFD-B3B1-4CA5-9396-36D328D07A28}"/>
              </a:ext>
            </a:extLst>
          </p:cNvPr>
          <p:cNvCxnSpPr>
            <a:cxnSpLocks/>
          </p:cNvCxnSpPr>
          <p:nvPr/>
        </p:nvCxnSpPr>
        <p:spPr>
          <a:xfrm flipH="1">
            <a:off x="3433666" y="208072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ECF0F7D3-9B84-4096-86E0-4853B6E50F25}"/>
              </a:ext>
            </a:extLst>
          </p:cNvPr>
          <p:cNvCxnSpPr>
            <a:cxnSpLocks/>
          </p:cNvCxnSpPr>
          <p:nvPr/>
        </p:nvCxnSpPr>
        <p:spPr>
          <a:xfrm flipH="1">
            <a:off x="3433666" y="3856653"/>
            <a:ext cx="37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637EE5FB-1625-4DF4-9245-F65728373BC3}"/>
              </a:ext>
            </a:extLst>
          </p:cNvPr>
          <p:cNvCxnSpPr/>
          <p:nvPr/>
        </p:nvCxnSpPr>
        <p:spPr>
          <a:xfrm flipV="1">
            <a:off x="3844212" y="2080727"/>
            <a:ext cx="0" cy="1772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="" xmlns:a16="http://schemas.microsoft.com/office/drawing/2014/main" id="{5FED2DF1-62B3-4EAA-A594-0D499FC64662}"/>
              </a:ext>
            </a:extLst>
          </p:cNvPr>
          <p:cNvCxnSpPr>
            <a:cxnSpLocks/>
          </p:cNvCxnSpPr>
          <p:nvPr/>
        </p:nvCxnSpPr>
        <p:spPr>
          <a:xfrm flipH="1">
            <a:off x="3433665" y="208072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="" xmlns:a16="http://schemas.microsoft.com/office/drawing/2014/main" id="{7ED58C6B-4BA4-40BF-A34D-15742A8E1C1B}"/>
              </a:ext>
            </a:extLst>
          </p:cNvPr>
          <p:cNvCxnSpPr>
            <a:cxnSpLocks/>
          </p:cNvCxnSpPr>
          <p:nvPr/>
        </p:nvCxnSpPr>
        <p:spPr>
          <a:xfrm flipH="1">
            <a:off x="3433665" y="3853543"/>
            <a:ext cx="410546" cy="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DE6266B0-90DB-4FC1-B0D5-03A56AA028E7}"/>
              </a:ext>
            </a:extLst>
          </p:cNvPr>
          <p:cNvCxnSpPr/>
          <p:nvPr/>
        </p:nvCxnSpPr>
        <p:spPr>
          <a:xfrm flipV="1">
            <a:off x="3844211" y="2080727"/>
            <a:ext cx="0" cy="1772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="" xmlns:a16="http://schemas.microsoft.com/office/drawing/2014/main" id="{F9BE8340-6946-4C8B-BAF4-1B36277D6B57}"/>
              </a:ext>
            </a:extLst>
          </p:cNvPr>
          <p:cNvCxnSpPr>
            <a:cxnSpLocks/>
          </p:cNvCxnSpPr>
          <p:nvPr/>
        </p:nvCxnSpPr>
        <p:spPr>
          <a:xfrm flipH="1">
            <a:off x="5265575" y="208072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="" xmlns:a16="http://schemas.microsoft.com/office/drawing/2014/main" id="{157BFF25-5B44-4F85-B0B5-8EC18FD6AE2F}"/>
              </a:ext>
            </a:extLst>
          </p:cNvPr>
          <p:cNvCxnSpPr>
            <a:cxnSpLocks/>
          </p:cNvCxnSpPr>
          <p:nvPr/>
        </p:nvCxnSpPr>
        <p:spPr>
          <a:xfrm flipH="1">
            <a:off x="5265575" y="3853543"/>
            <a:ext cx="410546" cy="3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F48A957A-31FA-41D7-8FAA-4CEFBAC4197A}"/>
              </a:ext>
            </a:extLst>
          </p:cNvPr>
          <p:cNvCxnSpPr>
            <a:cxnSpLocks/>
          </p:cNvCxnSpPr>
          <p:nvPr/>
        </p:nvCxnSpPr>
        <p:spPr>
          <a:xfrm flipV="1">
            <a:off x="5676121" y="2080727"/>
            <a:ext cx="0" cy="1772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374DC9DE-ECA8-4E02-9DF9-1D92948A64E2}"/>
              </a:ext>
            </a:extLst>
          </p:cNvPr>
          <p:cNvCxnSpPr>
            <a:cxnSpLocks/>
          </p:cNvCxnSpPr>
          <p:nvPr/>
        </p:nvCxnSpPr>
        <p:spPr>
          <a:xfrm flipH="1">
            <a:off x="7243665" y="208072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="" xmlns:a16="http://schemas.microsoft.com/office/drawing/2014/main" id="{E7526452-FD75-4DEE-8960-57BC90ECA141}"/>
              </a:ext>
            </a:extLst>
          </p:cNvPr>
          <p:cNvCxnSpPr>
            <a:cxnSpLocks/>
          </p:cNvCxnSpPr>
          <p:nvPr/>
        </p:nvCxnSpPr>
        <p:spPr>
          <a:xfrm flipH="1">
            <a:off x="7280987" y="3847323"/>
            <a:ext cx="3732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CB5CA8F6-7283-4D51-B216-5F73C30264DB}"/>
              </a:ext>
            </a:extLst>
          </p:cNvPr>
          <p:cNvCxnSpPr/>
          <p:nvPr/>
        </p:nvCxnSpPr>
        <p:spPr>
          <a:xfrm flipV="1">
            <a:off x="7654211" y="2080727"/>
            <a:ext cx="0" cy="1772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="" xmlns:a16="http://schemas.microsoft.com/office/drawing/2014/main" id="{86475B10-B013-400C-B310-57FAA06B3BDE}"/>
              </a:ext>
            </a:extLst>
          </p:cNvPr>
          <p:cNvCxnSpPr>
            <a:cxnSpLocks/>
          </p:cNvCxnSpPr>
          <p:nvPr/>
        </p:nvCxnSpPr>
        <p:spPr>
          <a:xfrm flipH="1">
            <a:off x="9650963" y="208072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="" xmlns:a16="http://schemas.microsoft.com/office/drawing/2014/main" id="{497FEF3B-7319-4891-BC3E-0175EACB172B}"/>
              </a:ext>
            </a:extLst>
          </p:cNvPr>
          <p:cNvCxnSpPr>
            <a:cxnSpLocks/>
          </p:cNvCxnSpPr>
          <p:nvPr/>
        </p:nvCxnSpPr>
        <p:spPr>
          <a:xfrm flipH="1">
            <a:off x="9650963" y="3856653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4374064A-D33C-42E9-9470-389C3702C7B1}"/>
              </a:ext>
            </a:extLst>
          </p:cNvPr>
          <p:cNvCxnSpPr/>
          <p:nvPr/>
        </p:nvCxnSpPr>
        <p:spPr>
          <a:xfrm flipV="1">
            <a:off x="10061509" y="2080727"/>
            <a:ext cx="0" cy="17728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="" xmlns:a16="http://schemas.microsoft.com/office/drawing/2014/main" id="{FED979D3-13C4-43A2-B504-1FEA2099BDB6}"/>
              </a:ext>
            </a:extLst>
          </p:cNvPr>
          <p:cNvCxnSpPr>
            <a:cxnSpLocks/>
          </p:cNvCxnSpPr>
          <p:nvPr/>
        </p:nvCxnSpPr>
        <p:spPr>
          <a:xfrm flipH="1">
            <a:off x="5265575" y="1726163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="" xmlns:a16="http://schemas.microsoft.com/office/drawing/2014/main" id="{2C8FA7FE-66CB-4FD8-A8A4-7B013DB9BCD8}"/>
              </a:ext>
            </a:extLst>
          </p:cNvPr>
          <p:cNvCxnSpPr/>
          <p:nvPr/>
        </p:nvCxnSpPr>
        <p:spPr>
          <a:xfrm flipH="1">
            <a:off x="5337111" y="422676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FDD76E03-BDB1-442A-9633-E97BF50F55DD}"/>
              </a:ext>
            </a:extLst>
          </p:cNvPr>
          <p:cNvCxnSpPr/>
          <p:nvPr/>
        </p:nvCxnSpPr>
        <p:spPr>
          <a:xfrm flipV="1">
            <a:off x="5747657" y="1726163"/>
            <a:ext cx="0" cy="2500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5EF5FC28-2644-4AF6-89D8-F65FB2AB1404}"/>
              </a:ext>
            </a:extLst>
          </p:cNvPr>
          <p:cNvCxnSpPr>
            <a:cxnSpLocks/>
          </p:cNvCxnSpPr>
          <p:nvPr/>
        </p:nvCxnSpPr>
        <p:spPr>
          <a:xfrm flipH="1">
            <a:off x="3449216" y="1726163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="" xmlns:a16="http://schemas.microsoft.com/office/drawing/2014/main" id="{A0539B71-0201-454D-9A8B-DEB8D842CF73}"/>
              </a:ext>
            </a:extLst>
          </p:cNvPr>
          <p:cNvCxnSpPr/>
          <p:nvPr/>
        </p:nvCxnSpPr>
        <p:spPr>
          <a:xfrm flipH="1">
            <a:off x="3520752" y="422676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A76DB274-C8F1-4C25-A593-9C7172D8CB4E}"/>
              </a:ext>
            </a:extLst>
          </p:cNvPr>
          <p:cNvCxnSpPr/>
          <p:nvPr/>
        </p:nvCxnSpPr>
        <p:spPr>
          <a:xfrm flipV="1">
            <a:off x="3931298" y="1726163"/>
            <a:ext cx="0" cy="2500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43F53D1C-2EE0-4748-85FA-9605C692E22A}"/>
              </a:ext>
            </a:extLst>
          </p:cNvPr>
          <p:cNvCxnSpPr>
            <a:cxnSpLocks/>
          </p:cNvCxnSpPr>
          <p:nvPr/>
        </p:nvCxnSpPr>
        <p:spPr>
          <a:xfrm flipH="1">
            <a:off x="7268545" y="1726163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4ABB5D32-1CEC-44B2-B98B-7A1A6C8C8656}"/>
              </a:ext>
            </a:extLst>
          </p:cNvPr>
          <p:cNvCxnSpPr/>
          <p:nvPr/>
        </p:nvCxnSpPr>
        <p:spPr>
          <a:xfrm flipH="1">
            <a:off x="7340081" y="422676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CFA2CF8F-1AA9-4E9E-A816-1278C90C355C}"/>
              </a:ext>
            </a:extLst>
          </p:cNvPr>
          <p:cNvCxnSpPr/>
          <p:nvPr/>
        </p:nvCxnSpPr>
        <p:spPr>
          <a:xfrm flipV="1">
            <a:off x="7750627" y="1726163"/>
            <a:ext cx="0" cy="2500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9C0028E4-A65C-4747-9497-B9D540B03253}"/>
              </a:ext>
            </a:extLst>
          </p:cNvPr>
          <p:cNvCxnSpPr>
            <a:cxnSpLocks/>
          </p:cNvCxnSpPr>
          <p:nvPr/>
        </p:nvCxnSpPr>
        <p:spPr>
          <a:xfrm flipH="1">
            <a:off x="9762930" y="1726163"/>
            <a:ext cx="482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="" xmlns:a16="http://schemas.microsoft.com/office/drawing/2014/main" id="{4D61D281-085F-4B34-9B58-3AD6F5B390D6}"/>
              </a:ext>
            </a:extLst>
          </p:cNvPr>
          <p:cNvCxnSpPr/>
          <p:nvPr/>
        </p:nvCxnSpPr>
        <p:spPr>
          <a:xfrm flipH="1">
            <a:off x="9834466" y="4226767"/>
            <a:ext cx="4105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="" xmlns:a16="http://schemas.microsoft.com/office/drawing/2014/main" id="{AFC44F46-F582-4DF1-93CA-6FE04EC5456B}"/>
              </a:ext>
            </a:extLst>
          </p:cNvPr>
          <p:cNvCxnSpPr/>
          <p:nvPr/>
        </p:nvCxnSpPr>
        <p:spPr>
          <a:xfrm flipV="1">
            <a:off x="10245012" y="1726163"/>
            <a:ext cx="0" cy="25006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D7609B3-44CB-4F68-AE31-EDE468B0533E}"/>
              </a:ext>
            </a:extLst>
          </p:cNvPr>
          <p:cNvCxnSpPr/>
          <p:nvPr/>
        </p:nvCxnSpPr>
        <p:spPr>
          <a:xfrm flipH="1">
            <a:off x="5309118" y="1352939"/>
            <a:ext cx="51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53925021-3A53-452D-B62D-375752EAFC18}"/>
              </a:ext>
            </a:extLst>
          </p:cNvPr>
          <p:cNvCxnSpPr>
            <a:cxnSpLocks/>
          </p:cNvCxnSpPr>
          <p:nvPr/>
        </p:nvCxnSpPr>
        <p:spPr>
          <a:xfrm flipH="1">
            <a:off x="5341775" y="4590661"/>
            <a:ext cx="4805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="" xmlns:a16="http://schemas.microsoft.com/office/drawing/2014/main" id="{417AB0FB-C342-4C34-BE64-B4153E1BA7B8}"/>
              </a:ext>
            </a:extLst>
          </p:cNvPr>
          <p:cNvCxnSpPr>
            <a:cxnSpLocks/>
          </p:cNvCxnSpPr>
          <p:nvPr/>
        </p:nvCxnSpPr>
        <p:spPr>
          <a:xfrm>
            <a:off x="5822302" y="1352939"/>
            <a:ext cx="0" cy="3237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6D3D24F6-03DA-40B9-87C8-F44378C1A266}"/>
              </a:ext>
            </a:extLst>
          </p:cNvPr>
          <p:cNvCxnSpPr/>
          <p:nvPr/>
        </p:nvCxnSpPr>
        <p:spPr>
          <a:xfrm flipH="1">
            <a:off x="3511420" y="1352939"/>
            <a:ext cx="51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="" xmlns:a16="http://schemas.microsoft.com/office/drawing/2014/main" id="{01EB38C4-180B-4959-B77D-81AF9D618C09}"/>
              </a:ext>
            </a:extLst>
          </p:cNvPr>
          <p:cNvCxnSpPr>
            <a:cxnSpLocks/>
          </p:cNvCxnSpPr>
          <p:nvPr/>
        </p:nvCxnSpPr>
        <p:spPr>
          <a:xfrm flipH="1">
            <a:off x="3550298" y="4590661"/>
            <a:ext cx="474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="" xmlns:a16="http://schemas.microsoft.com/office/drawing/2014/main" id="{BA0CE38C-1C5F-47E3-927D-3029A68BEA42}"/>
              </a:ext>
            </a:extLst>
          </p:cNvPr>
          <p:cNvCxnSpPr>
            <a:cxnSpLocks/>
          </p:cNvCxnSpPr>
          <p:nvPr/>
        </p:nvCxnSpPr>
        <p:spPr>
          <a:xfrm>
            <a:off x="4024604" y="1352939"/>
            <a:ext cx="0" cy="3237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="" xmlns:a16="http://schemas.microsoft.com/office/drawing/2014/main" id="{F0A4013E-515F-4B56-8EAC-4C5CB6074E15}"/>
              </a:ext>
            </a:extLst>
          </p:cNvPr>
          <p:cNvCxnSpPr/>
          <p:nvPr/>
        </p:nvCxnSpPr>
        <p:spPr>
          <a:xfrm flipH="1">
            <a:off x="7333859" y="1352939"/>
            <a:ext cx="51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A17CCFBD-B716-4C4E-9BC3-E7AE27A64E38}"/>
              </a:ext>
            </a:extLst>
          </p:cNvPr>
          <p:cNvCxnSpPr>
            <a:cxnSpLocks/>
          </p:cNvCxnSpPr>
          <p:nvPr/>
        </p:nvCxnSpPr>
        <p:spPr>
          <a:xfrm flipH="1">
            <a:off x="7377400" y="4590661"/>
            <a:ext cx="469643" cy="3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="" xmlns:a16="http://schemas.microsoft.com/office/drawing/2014/main" id="{D858E973-635E-42EA-B7A1-CFF7AD1B3B52}"/>
              </a:ext>
            </a:extLst>
          </p:cNvPr>
          <p:cNvCxnSpPr>
            <a:cxnSpLocks/>
          </p:cNvCxnSpPr>
          <p:nvPr/>
        </p:nvCxnSpPr>
        <p:spPr>
          <a:xfrm>
            <a:off x="7847043" y="1352939"/>
            <a:ext cx="0" cy="3237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711DF113-36A9-4003-9C05-A8B8D245F94E}"/>
              </a:ext>
            </a:extLst>
          </p:cNvPr>
          <p:cNvCxnSpPr/>
          <p:nvPr/>
        </p:nvCxnSpPr>
        <p:spPr>
          <a:xfrm flipH="1">
            <a:off x="9902890" y="1352939"/>
            <a:ext cx="51318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BC425D7D-0771-48C2-B57C-628AA8CD5A56}"/>
              </a:ext>
            </a:extLst>
          </p:cNvPr>
          <p:cNvCxnSpPr>
            <a:cxnSpLocks/>
          </p:cNvCxnSpPr>
          <p:nvPr/>
        </p:nvCxnSpPr>
        <p:spPr>
          <a:xfrm flipH="1">
            <a:off x="9946431" y="4590661"/>
            <a:ext cx="469643" cy="31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="" xmlns:a16="http://schemas.microsoft.com/office/drawing/2014/main" id="{A4B1FC1C-8336-4E5B-895E-8D9878448128}"/>
              </a:ext>
            </a:extLst>
          </p:cNvPr>
          <p:cNvCxnSpPr/>
          <p:nvPr/>
        </p:nvCxnSpPr>
        <p:spPr>
          <a:xfrm>
            <a:off x="10416074" y="1352939"/>
            <a:ext cx="0" cy="32377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6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3C688F-5DEF-45B5-B5AE-269DE7E8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6686"/>
          </a:xfrm>
        </p:spPr>
        <p:txBody>
          <a:bodyPr>
            <a:normAutofit fontScale="90000"/>
          </a:bodyPr>
          <a:lstStyle/>
          <a:p>
            <a:r>
              <a:rPr lang="en-US" dirty="0"/>
              <a:t>2421 code and 84-2-1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77A12E-E881-47B1-A7B9-6FE1CBE93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>
            <a:normAutofit/>
          </a:bodyPr>
          <a:lstStyle/>
          <a:p>
            <a:r>
              <a:rPr lang="en-US" sz="2800" b="1" dirty="0"/>
              <a:t>Self complementing code </a:t>
            </a:r>
            <a:r>
              <a:rPr lang="en-US" sz="2800" dirty="0"/>
              <a:t>,</a:t>
            </a:r>
            <a:r>
              <a:rPr lang="en-US" sz="2800" dirty="0" err="1"/>
              <a:t>i.e</a:t>
            </a:r>
            <a:r>
              <a:rPr lang="en-US" sz="2800" dirty="0"/>
              <a:t>, 1's complement of the coded number yields 9's complement of the number itself.</a:t>
            </a:r>
          </a:p>
          <a:p>
            <a:r>
              <a:rPr lang="en-US" sz="2800" dirty="0"/>
              <a:t>Reciprocating codes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51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2" y="111967"/>
            <a:ext cx="8229600" cy="698208"/>
          </a:xfrm>
        </p:spPr>
        <p:txBody>
          <a:bodyPr>
            <a:noAutofit/>
          </a:bodyPr>
          <a:lstStyle/>
          <a:p>
            <a:r>
              <a:rPr lang="en-US" sz="2800" b="1" dirty="0"/>
              <a:t>Excess-3 Code(Xs-3 code)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547" y="811763"/>
            <a:ext cx="9800253" cy="519552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 4-bit code sometimes used with binary-coded decimal(BCD) numbers.</a:t>
            </a:r>
          </a:p>
          <a:p>
            <a:r>
              <a:rPr lang="en-US" sz="2800" dirty="0"/>
              <a:t> To convert any decimal number into its excess-3 form, we have to add 3 to each decimal digit, and then convert the sum to a BCD number.</a:t>
            </a:r>
          </a:p>
          <a:p>
            <a:r>
              <a:rPr lang="en-US" sz="2800" b="1" dirty="0"/>
              <a:t>Self-complimenting code/ Reflective code.</a:t>
            </a:r>
            <a:br>
              <a:rPr lang="en-US" sz="2800" b="1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Example: Convert 29 to an excess-3 code.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2+3=5	    0101</a:t>
            </a:r>
          </a:p>
          <a:p>
            <a:pPr>
              <a:buNone/>
            </a:pPr>
            <a:r>
              <a:rPr lang="en-US" sz="2800" dirty="0"/>
              <a:t>	  9+3=12     1100</a:t>
            </a:r>
          </a:p>
          <a:p>
            <a:pPr>
              <a:buNone/>
            </a:pPr>
            <a:r>
              <a:rPr lang="en-US" sz="2800" dirty="0"/>
              <a:t>So, (29)</a:t>
            </a:r>
            <a:r>
              <a:rPr lang="en-US" sz="2400" dirty="0"/>
              <a:t>10</a:t>
            </a:r>
            <a:r>
              <a:rPr lang="en-US" sz="2800" dirty="0"/>
              <a:t>=(01011100)</a:t>
            </a:r>
            <a:r>
              <a:rPr lang="en-US" sz="2400" dirty="0"/>
              <a:t>Excess -3 code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2052735" y="3778105"/>
            <a:ext cx="48674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158481" y="420344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1094" y="274638"/>
            <a:ext cx="9389706" cy="792162"/>
          </a:xfrm>
        </p:spPr>
        <p:txBody>
          <a:bodyPr>
            <a:noAutofit/>
          </a:bodyPr>
          <a:lstStyle/>
          <a:p>
            <a:r>
              <a:rPr lang="en-US" sz="3200" dirty="0"/>
              <a:t>Gray Code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495" y="1253271"/>
            <a:ext cx="9069075" cy="4788091"/>
          </a:xfrm>
        </p:spPr>
        <p:txBody>
          <a:bodyPr>
            <a:normAutofit/>
          </a:bodyPr>
          <a:lstStyle/>
          <a:p>
            <a:r>
              <a:rPr lang="en-US" sz="2400" dirty="0"/>
              <a:t>Gray code is un weighted and is not an arithmetic code. </a:t>
            </a:r>
          </a:p>
          <a:p>
            <a:r>
              <a:rPr lang="en-US" sz="2400" dirty="0"/>
              <a:t>In gray code, the bits are arranged in such a way that it changes by only one bit as it sequences from one number to next.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b="1" dirty="0"/>
              <a:t>	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727D25E0-A1D1-4CC8-A7B0-05AAE025C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264003"/>
              </p:ext>
            </p:extLst>
          </p:nvPr>
        </p:nvGraphicFramePr>
        <p:xfrm>
          <a:off x="613746" y="3008849"/>
          <a:ext cx="5320524" cy="231556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0262">
                  <a:extLst>
                    <a:ext uri="{9D8B030D-6E8A-4147-A177-3AD203B41FA5}">
                      <a16:colId xmlns="" xmlns:a16="http://schemas.microsoft.com/office/drawing/2014/main" val="2160175284"/>
                    </a:ext>
                  </a:extLst>
                </a:gridCol>
                <a:gridCol w="2660262">
                  <a:extLst>
                    <a:ext uri="{9D8B030D-6E8A-4147-A177-3AD203B41FA5}">
                      <a16:colId xmlns="" xmlns:a16="http://schemas.microsoft.com/office/drawing/2014/main" val="2605756405"/>
                    </a:ext>
                  </a:extLst>
                </a:gridCol>
              </a:tblGrid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Binary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6109980"/>
                  </a:ext>
                </a:extLst>
              </a:tr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78820568"/>
                  </a:ext>
                </a:extLst>
              </a:tr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75238401"/>
                  </a:ext>
                </a:extLst>
              </a:tr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989986"/>
                  </a:ext>
                </a:extLst>
              </a:tr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15098571"/>
                  </a:ext>
                </a:extLst>
              </a:tr>
              <a:tr h="385927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4748548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to gray code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7334" y="1539551"/>
            <a:ext cx="8596668" cy="4501811"/>
          </a:xfrm>
        </p:spPr>
        <p:txBody>
          <a:bodyPr>
            <a:normAutofit/>
          </a:bodyPr>
          <a:lstStyle/>
          <a:p>
            <a:pPr marL="624078" indent="-514350">
              <a:buAutoNum type="arabicPeriod"/>
            </a:pPr>
            <a:r>
              <a:rPr lang="en-US" sz="2400" dirty="0"/>
              <a:t>Keep MSB of gray code same as MSB of binary code.</a:t>
            </a:r>
          </a:p>
          <a:p>
            <a:pPr marL="624078" indent="-514350">
              <a:buAutoNum type="arabicPeriod"/>
            </a:pPr>
            <a:r>
              <a:rPr lang="en-US" sz="2400" dirty="0"/>
              <a:t> Going from left to right, add adjacent pairs of binary code to get next gray code bit.</a:t>
            </a:r>
          </a:p>
          <a:p>
            <a:pPr marL="624078" indent="-514350">
              <a:buAutoNum type="arabicPeriod"/>
            </a:pPr>
            <a:r>
              <a:rPr lang="en-US" sz="2400" dirty="0"/>
              <a:t>Discard any carries.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2" descr="C:\Users\Dell\Downloads\IMG_20210507_004150.jpg">
            <a:extLst>
              <a:ext uri="{FF2B5EF4-FFF2-40B4-BE49-F238E27FC236}">
                <a16:creationId xmlns="" xmlns:a16="http://schemas.microsoft.com/office/drawing/2014/main" id="{223CDBA2-F11F-4BE4-AC90-EB545AA69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762" y="3783354"/>
            <a:ext cx="6758473" cy="225800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3ACB017-B002-4EE4-A826-A3CC77835E67}"/>
              </a:ext>
            </a:extLst>
          </p:cNvPr>
          <p:cNvSpPr txBox="1"/>
          <p:nvPr/>
        </p:nvSpPr>
        <p:spPr>
          <a:xfrm>
            <a:off x="1471699" y="6041362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So, (10110)</a:t>
            </a:r>
            <a:r>
              <a:rPr lang="en-US" sz="2000" dirty="0"/>
              <a:t>2</a:t>
            </a:r>
            <a:r>
              <a:rPr lang="en-US" sz="2800" dirty="0"/>
              <a:t>=(11101</a:t>
            </a:r>
            <a:r>
              <a:rPr lang="en-US" sz="2000" dirty="0"/>
              <a:t>)gray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Gray to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9593"/>
            <a:ext cx="8596668" cy="4641770"/>
          </a:xfrm>
        </p:spPr>
        <p:txBody>
          <a:bodyPr>
            <a:normAutofit fontScale="70000" lnSpcReduction="20000"/>
          </a:bodyPr>
          <a:lstStyle/>
          <a:p>
            <a:pPr marL="624078" indent="-514350">
              <a:buAutoNum type="arabicPeriod"/>
            </a:pPr>
            <a:r>
              <a:rPr lang="en-US" sz="2400" dirty="0"/>
              <a:t>Keep MSB of binary code same as of gray code.</a:t>
            </a:r>
          </a:p>
          <a:p>
            <a:pPr marL="624078" indent="-514350">
              <a:buAutoNum type="arabicPeriod"/>
            </a:pPr>
            <a:r>
              <a:rPr lang="en-US" sz="2400" dirty="0"/>
              <a:t> Add each binary code generated to the gray code bit in the next adjacent.</a:t>
            </a:r>
          </a:p>
          <a:p>
            <a:pPr marL="624078" indent="-514350">
              <a:buAutoNum type="arabicPeriod"/>
            </a:pPr>
            <a:r>
              <a:rPr lang="en-US" sz="2400" dirty="0"/>
              <a:t> Discard any carries.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/>
              <a:t>Convert 110111 gray code to binary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Gray   1	   1	    0	  1	 1	1</a:t>
            </a:r>
          </a:p>
          <a:p>
            <a:pPr>
              <a:buNone/>
            </a:pPr>
            <a:r>
              <a:rPr lang="en-US" dirty="0"/>
              <a:t>		     +    +	   +	   +      +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Binary 1	 0	 0	1	0	1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300" dirty="0"/>
              <a:t>So, (110111)gray code=(100101)</a:t>
            </a:r>
            <a:r>
              <a:rPr lang="en-US" sz="1600" dirty="0"/>
              <a:t>2</a:t>
            </a:r>
            <a:endParaRPr lang="en-US" sz="2300" dirty="0"/>
          </a:p>
          <a:p>
            <a:pPr marL="109728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F5C4E2EB-A391-4C31-89FA-981D2E7F1AF9}"/>
              </a:ext>
            </a:extLst>
          </p:cNvPr>
          <p:cNvCxnSpPr/>
          <p:nvPr/>
        </p:nvCxnSpPr>
        <p:spPr>
          <a:xfrm rot="5400000" flipH="1" flipV="1">
            <a:off x="1187047" y="3690904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="" xmlns:a16="http://schemas.microsoft.com/office/drawing/2014/main" id="{0FA77A34-B41F-45C5-8E50-C0C47F10C357}"/>
              </a:ext>
            </a:extLst>
          </p:cNvPr>
          <p:cNvCxnSpPr/>
          <p:nvPr/>
        </p:nvCxnSpPr>
        <p:spPr>
          <a:xfrm rot="5400000" flipH="1" flipV="1">
            <a:off x="1685333" y="3571744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D230B7AD-61CA-449B-8E62-775C1B0E2D0F}"/>
              </a:ext>
            </a:extLst>
          </p:cNvPr>
          <p:cNvCxnSpPr>
            <a:cxnSpLocks/>
          </p:cNvCxnSpPr>
          <p:nvPr/>
        </p:nvCxnSpPr>
        <p:spPr>
          <a:xfrm flipV="1">
            <a:off x="2329563" y="3462451"/>
            <a:ext cx="349792" cy="605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F6FD75A6-FEAB-42FE-AF5C-A4578BF32E4D}"/>
              </a:ext>
            </a:extLst>
          </p:cNvPr>
          <p:cNvCxnSpPr>
            <a:cxnSpLocks/>
          </p:cNvCxnSpPr>
          <p:nvPr/>
        </p:nvCxnSpPr>
        <p:spPr>
          <a:xfrm flipV="1">
            <a:off x="2688400" y="3493463"/>
            <a:ext cx="391480" cy="673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789DDBB9-C580-4D26-B6B1-48EC60C75439}"/>
              </a:ext>
            </a:extLst>
          </p:cNvPr>
          <p:cNvCxnSpPr>
            <a:cxnSpLocks/>
          </p:cNvCxnSpPr>
          <p:nvPr/>
        </p:nvCxnSpPr>
        <p:spPr>
          <a:xfrm flipV="1">
            <a:off x="3078540" y="3550946"/>
            <a:ext cx="449966" cy="715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="" xmlns:a16="http://schemas.microsoft.com/office/drawing/2014/main" id="{5EB1B4E2-DF1E-4466-9A24-2492DA4C7F3D}"/>
              </a:ext>
            </a:extLst>
          </p:cNvPr>
          <p:cNvCxnSpPr>
            <a:cxnSpLocks/>
          </p:cNvCxnSpPr>
          <p:nvPr/>
        </p:nvCxnSpPr>
        <p:spPr>
          <a:xfrm flipH="1">
            <a:off x="1331845" y="3538504"/>
            <a:ext cx="15204" cy="56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="" xmlns:a16="http://schemas.microsoft.com/office/drawing/2014/main" id="{D4D2238D-C20D-4865-9D50-02575D885745}"/>
              </a:ext>
            </a:extLst>
          </p:cNvPr>
          <p:cNvCxnSpPr>
            <a:cxnSpLocks/>
          </p:cNvCxnSpPr>
          <p:nvPr/>
        </p:nvCxnSpPr>
        <p:spPr>
          <a:xfrm flipH="1">
            <a:off x="3060450" y="3582193"/>
            <a:ext cx="36181" cy="584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E0496E69-B96F-42AA-B99C-D53F8A1C40C7}"/>
              </a:ext>
            </a:extLst>
          </p:cNvPr>
          <p:cNvCxnSpPr>
            <a:cxnSpLocks/>
          </p:cNvCxnSpPr>
          <p:nvPr/>
        </p:nvCxnSpPr>
        <p:spPr>
          <a:xfrm flipH="1">
            <a:off x="3554963" y="3613911"/>
            <a:ext cx="1588" cy="577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B9042895-BC16-4298-BC71-200A677E5944}"/>
              </a:ext>
            </a:extLst>
          </p:cNvPr>
          <p:cNvCxnSpPr>
            <a:cxnSpLocks/>
          </p:cNvCxnSpPr>
          <p:nvPr/>
        </p:nvCxnSpPr>
        <p:spPr>
          <a:xfrm flipH="1">
            <a:off x="1823100" y="3550677"/>
            <a:ext cx="15204" cy="56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80B701F0-D43A-4E8D-95AE-59DC34FDB671}"/>
              </a:ext>
            </a:extLst>
          </p:cNvPr>
          <p:cNvCxnSpPr>
            <a:cxnSpLocks/>
          </p:cNvCxnSpPr>
          <p:nvPr/>
        </p:nvCxnSpPr>
        <p:spPr>
          <a:xfrm flipH="1">
            <a:off x="2290615" y="3561418"/>
            <a:ext cx="15204" cy="56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C5342886-F5D8-4D6F-AA59-40C3BECC37AD}"/>
              </a:ext>
            </a:extLst>
          </p:cNvPr>
          <p:cNvCxnSpPr>
            <a:cxnSpLocks/>
          </p:cNvCxnSpPr>
          <p:nvPr/>
        </p:nvCxnSpPr>
        <p:spPr>
          <a:xfrm flipH="1">
            <a:off x="2673196" y="3550386"/>
            <a:ext cx="15204" cy="562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>
            <a:noAutofit/>
          </a:bodyPr>
          <a:lstStyle/>
          <a:p>
            <a:r>
              <a:rPr lang="en-US" b="1" dirty="0"/>
              <a:t>Number System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23731" y="699796"/>
            <a:ext cx="9287069" cy="5777204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Number System </a:t>
            </a:r>
            <a:r>
              <a:rPr lang="en-US" sz="2000" dirty="0"/>
              <a:t>is the technique of representing numbers.</a:t>
            </a:r>
          </a:p>
          <a:p>
            <a:pPr algn="ctr">
              <a:buNone/>
            </a:pPr>
            <a:r>
              <a:rPr lang="en-US" sz="2800" b="1" dirty="0"/>
              <a:t>Different number systems:</a:t>
            </a:r>
          </a:p>
          <a:p>
            <a:pPr algn="just">
              <a:buNone/>
            </a:pPr>
            <a:r>
              <a:rPr lang="en-US" sz="2000" b="1" dirty="0"/>
              <a:t>1. Decimal number system (base or radix 10)</a:t>
            </a: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uses 10 digits i.e., 0, 1, 2, 3, 4, 5, 6, 7, 8, 9. </a:t>
            </a:r>
          </a:p>
          <a:p>
            <a:pPr marL="0" indent="0" algn="just">
              <a:buNone/>
            </a:pPr>
            <a:r>
              <a:rPr lang="en-US" sz="2000" b="1" dirty="0"/>
              <a:t>2. Binary number system (base 2)</a:t>
            </a:r>
            <a:endParaRPr lang="en-US" sz="2000" dirty="0"/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 uses only 2 different </a:t>
            </a:r>
            <a:r>
              <a:rPr lang="en-US" sz="2400" dirty="0"/>
              <a:t>symbols</a:t>
            </a:r>
            <a:r>
              <a:rPr lang="en-US" sz="2000" dirty="0"/>
              <a:t> to represent number i.e., 0 and 1.</a:t>
            </a:r>
          </a:p>
          <a:p>
            <a:pPr algn="just">
              <a:buNone/>
            </a:pPr>
            <a:r>
              <a:rPr lang="en-US" sz="2000" b="1" dirty="0"/>
              <a:t>3. Octal number system (base 8)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uses 8 different symbols i.e., 0, 1, 2, 3, 4, 5, 6, 7</a:t>
            </a:r>
          </a:p>
          <a:p>
            <a:pPr marL="0" indent="0" algn="just">
              <a:buNone/>
            </a:pPr>
            <a:r>
              <a:rPr lang="en-US" sz="2000" b="1" dirty="0"/>
              <a:t>4. Hexadecimal number system (base 16)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/>
              <a:t>uses 16 different symbols. The first 10 digits is same as in</a:t>
            </a:r>
            <a:br>
              <a:rPr lang="en-US" sz="2000" dirty="0"/>
            </a:br>
            <a:r>
              <a:rPr lang="en-US" sz="2000" dirty="0"/>
              <a:t>decimal number system and  A, B, C, D, E, and F are used for</a:t>
            </a:r>
            <a:br>
              <a:rPr lang="en-US" sz="2000" dirty="0"/>
            </a:br>
            <a:r>
              <a:rPr lang="en-US" sz="2000" dirty="0"/>
              <a:t>digits 10, 11, 12, 13, 14, and 15 respectively.</a:t>
            </a:r>
            <a:br>
              <a:rPr lang="en-US" sz="20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just">
              <a:buNone/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619AD4B0-84FD-474B-88CF-1731CEEF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952"/>
            <a:ext cx="8596668" cy="727787"/>
          </a:xfrm>
        </p:spPr>
        <p:txBody>
          <a:bodyPr/>
          <a:lstStyle/>
          <a:p>
            <a:r>
              <a:rPr lang="en-US" dirty="0"/>
              <a:t>Alphanumeric codes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8539" y="1091683"/>
            <a:ext cx="8835463" cy="49496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ASCII Code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American Standard Code for Information Interchange.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alpha-numerical code used in computers and electronic equipments.</a:t>
            </a: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EBCDIC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/>
              <a:t>stands for Extended Binary Coded Decimal Interchange Code.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8 bit alphanumeric code developed by IBM, supports 256 symbols.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mainly used in IBM mainframe computers.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F55E7E3-C6D8-49C4-95F5-FC98A465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421515"/>
              </p:ext>
            </p:extLst>
          </p:nvPr>
        </p:nvGraphicFramePr>
        <p:xfrm>
          <a:off x="585756" y="2315201"/>
          <a:ext cx="6580154" cy="17526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90077">
                  <a:extLst>
                    <a:ext uri="{9D8B030D-6E8A-4147-A177-3AD203B41FA5}">
                      <a16:colId xmlns="" xmlns:a16="http://schemas.microsoft.com/office/drawing/2014/main" val="3986019330"/>
                    </a:ext>
                  </a:extLst>
                </a:gridCol>
                <a:gridCol w="3290077">
                  <a:extLst>
                    <a:ext uri="{9D8B030D-6E8A-4147-A177-3AD203B41FA5}">
                      <a16:colId xmlns="" xmlns:a16="http://schemas.microsoft.com/office/drawing/2014/main" val="318735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General letters/numbers	</a:t>
                      </a:r>
                    </a:p>
                    <a:p>
                      <a:pPr>
                        <a:buNone/>
                      </a:pPr>
                      <a:r>
                        <a:rPr lang="en-US" dirty="0"/>
                        <a:t>			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ASCII(Decimal)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271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0-9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48-57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666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A-Z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65-90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7097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a-z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97-122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8027304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C5EBC5-97D9-4E33-82A0-4DEF82C0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1968"/>
            <a:ext cx="8596668" cy="578498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55130B-C210-4799-A10A-EF042561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48" y="690466"/>
            <a:ext cx="10319656" cy="6167534"/>
          </a:xfrm>
        </p:spPr>
        <p:txBody>
          <a:bodyPr>
            <a:normAutofit/>
          </a:bodyPr>
          <a:lstStyle/>
          <a:p>
            <a:r>
              <a:rPr lang="en-US" sz="2000" dirty="0"/>
              <a:t>group of bits that instructs the computer or processor to perform a specific function. </a:t>
            </a:r>
          </a:p>
          <a:p>
            <a:r>
              <a:rPr lang="en-US" sz="2000" dirty="0"/>
              <a:t>consist of operation codes also known as opcodes and operation part specifying the address of operand and result. 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dirty="0"/>
              <a:t>MVI A ,45H</a:t>
            </a:r>
          </a:p>
          <a:p>
            <a:pPr marL="0" indent="0">
              <a:buNone/>
            </a:pPr>
            <a:r>
              <a:rPr lang="en-US" sz="2000" dirty="0"/>
              <a:t>MOV C,A</a:t>
            </a:r>
          </a:p>
          <a:p>
            <a:pPr marL="0" indent="0">
              <a:buNone/>
            </a:pPr>
            <a:r>
              <a:rPr lang="en-US" sz="2000" dirty="0"/>
              <a:t>ADD C</a:t>
            </a:r>
          </a:p>
          <a:p>
            <a:pPr marL="0" indent="0">
              <a:buNone/>
            </a:pPr>
            <a:r>
              <a:rPr lang="en-US" sz="2000" dirty="0"/>
              <a:t>HLT </a:t>
            </a:r>
          </a:p>
          <a:p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95C15E2C-33E9-4A1C-97D8-D95E8CC42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79521"/>
              </p:ext>
            </p:extLst>
          </p:nvPr>
        </p:nvGraphicFramePr>
        <p:xfrm>
          <a:off x="1898072" y="2867891"/>
          <a:ext cx="6442363" cy="306765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24149">
                  <a:extLst>
                    <a:ext uri="{9D8B030D-6E8A-4147-A177-3AD203B41FA5}">
                      <a16:colId xmlns="" xmlns:a16="http://schemas.microsoft.com/office/drawing/2014/main" val="1959679874"/>
                    </a:ext>
                  </a:extLst>
                </a:gridCol>
                <a:gridCol w="1189897">
                  <a:extLst>
                    <a:ext uri="{9D8B030D-6E8A-4147-A177-3AD203B41FA5}">
                      <a16:colId xmlns="" xmlns:a16="http://schemas.microsoft.com/office/drawing/2014/main" val="2711940532"/>
                    </a:ext>
                  </a:extLst>
                </a:gridCol>
                <a:gridCol w="1264506">
                  <a:extLst>
                    <a:ext uri="{9D8B030D-6E8A-4147-A177-3AD203B41FA5}">
                      <a16:colId xmlns="" xmlns:a16="http://schemas.microsoft.com/office/drawing/2014/main" val="550684115"/>
                    </a:ext>
                  </a:extLst>
                </a:gridCol>
                <a:gridCol w="2863811">
                  <a:extLst>
                    <a:ext uri="{9D8B030D-6E8A-4147-A177-3AD203B41FA5}">
                      <a16:colId xmlns="" xmlns:a16="http://schemas.microsoft.com/office/drawing/2014/main" val="1677451434"/>
                    </a:ext>
                  </a:extLst>
                </a:gridCol>
              </a:tblGrid>
              <a:tr h="5313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 err="1">
                          <a:effectLst/>
                        </a:rPr>
                        <a:t>Opcode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Operand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Hex code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Remarks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4125680952"/>
                  </a:ext>
                </a:extLst>
              </a:tr>
              <a:tr h="8148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MVI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A,45H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3EH</a:t>
                      </a:r>
                    </a:p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45H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Loads the accumulator with byte 45 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311237411"/>
                  </a:ext>
                </a:extLst>
              </a:tr>
              <a:tr h="484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</a:rPr>
                        <a:t>MOV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C,A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4FH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Copies content of C to B.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623746675"/>
                  </a:ext>
                </a:extLst>
              </a:tr>
              <a:tr h="752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>
                          <a:effectLst/>
                        </a:rPr>
                        <a:t>ADD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89H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Adds content of A and C and stores result in A.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172087116"/>
                  </a:ext>
                </a:extLst>
              </a:tr>
              <a:tr h="484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HLT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76H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2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tabLst>
                          <a:tab pos="1800225" algn="l"/>
                          <a:tab pos="3935730" algn="r"/>
                        </a:tabLst>
                      </a:pPr>
                      <a:r>
                        <a:rPr lang="en-US" sz="1800" dirty="0">
                          <a:effectLst/>
                        </a:rPr>
                        <a:t>Ends the program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6797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4294967295"/>
          </p:nvPr>
        </p:nvSpPr>
        <p:spPr>
          <a:xfrm>
            <a:off x="0" y="1481138"/>
            <a:ext cx="8229600" cy="4525962"/>
          </a:xfrm>
        </p:spPr>
        <p:txBody>
          <a:bodyPr>
            <a:normAutofit/>
          </a:bodyPr>
          <a:lstStyle/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>
              <a:buNone/>
            </a:pPr>
            <a:r>
              <a:rPr lang="en-US" sz="5400" b="1" dirty="0"/>
              <a:t>END OF UNIT 2</a:t>
            </a:r>
          </a:p>
          <a:p>
            <a:pPr algn="ctr">
              <a:buNone/>
            </a:pP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2160588"/>
            <a:ext cx="8596313" cy="38814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962442"/>
              </p:ext>
            </p:extLst>
          </p:nvPr>
        </p:nvGraphicFramePr>
        <p:xfrm>
          <a:off x="481262" y="0"/>
          <a:ext cx="1082842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710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071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071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0710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24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Decimal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Binary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Octal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Hexadecimal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5"/>
                  </a:ext>
                </a:extLst>
              </a:tr>
              <a:tr h="3714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507472-35C2-454D-A680-AF228808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0842"/>
            <a:ext cx="8596668" cy="7700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Unsigned Binary Numbers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6C2D9D-C558-4AA2-B9B1-C2BAA4ED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19201"/>
            <a:ext cx="10407762" cy="4822162"/>
          </a:xfrm>
        </p:spPr>
        <p:txBody>
          <a:bodyPr>
            <a:normAutofit/>
          </a:bodyPr>
          <a:lstStyle/>
          <a:p>
            <a:r>
              <a:rPr lang="en-US" sz="2800" dirty="0"/>
              <a:t>The binary number which only represents the magnitude.</a:t>
            </a:r>
          </a:p>
          <a:p>
            <a:r>
              <a:rPr lang="en-US" sz="2800" dirty="0"/>
              <a:t>Consider only on magnitude (absolute value) of a number. </a:t>
            </a:r>
          </a:p>
          <a:p>
            <a:r>
              <a:rPr lang="en-US" sz="2800" dirty="0"/>
              <a:t>All the bits are used to represent magnitude.</a:t>
            </a:r>
          </a:p>
          <a:p>
            <a:r>
              <a:rPr lang="en-US" sz="2800" dirty="0"/>
              <a:t>For 8-bit number, the range is</a:t>
            </a:r>
          </a:p>
          <a:p>
            <a:pPr marL="0" indent="0">
              <a:buNone/>
            </a:pPr>
            <a:r>
              <a:rPr lang="en-US" sz="2800" dirty="0"/>
              <a:t>	(0000 0000)</a:t>
            </a:r>
            <a:r>
              <a:rPr lang="en-US" sz="2800" baseline="-25000" dirty="0"/>
              <a:t>2</a:t>
            </a:r>
            <a:r>
              <a:rPr lang="en-US" sz="2800" dirty="0"/>
              <a:t> to (1111 1111)</a:t>
            </a:r>
            <a:r>
              <a:rPr lang="en-US" sz="2800" baseline="-25000" dirty="0"/>
              <a:t>2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or, (00)</a:t>
            </a:r>
            <a:r>
              <a:rPr lang="en-US" sz="2800" baseline="-25000" dirty="0"/>
              <a:t>H</a:t>
            </a:r>
            <a:r>
              <a:rPr lang="en-US" sz="2800" dirty="0"/>
              <a:t> to (FF)</a:t>
            </a:r>
            <a:r>
              <a:rPr lang="en-US" sz="2800" baseline="-25000" dirty="0"/>
              <a:t>H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or, (0)</a:t>
            </a:r>
            <a:r>
              <a:rPr lang="en-US" sz="2800" baseline="-25000" dirty="0"/>
              <a:t>10</a:t>
            </a:r>
            <a:r>
              <a:rPr lang="en-US" sz="2800" dirty="0"/>
              <a:t> to (255)</a:t>
            </a:r>
            <a:r>
              <a:rPr lang="en-US" sz="2800" baseline="-25000" dirty="0"/>
              <a:t>10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257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9011C-8A24-4685-932C-18011FD2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8547"/>
            <a:ext cx="8596668" cy="6080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Signed Magnitude Numbers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4C22E8-AF13-4ABF-9D04-2C09EC3D7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695"/>
            <a:ext cx="8596668" cy="548531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consists of both sign and the magnitude.</a:t>
            </a:r>
          </a:p>
          <a:p>
            <a:r>
              <a:rPr lang="en-US" sz="2000" dirty="0"/>
              <a:t>the leftmost bit is sign bit and the remaining are magnitude bits. </a:t>
            </a:r>
          </a:p>
          <a:p>
            <a:r>
              <a:rPr lang="en-US" sz="2000" dirty="0"/>
              <a:t>For positive number, sign bit is 0 and for negative number sign bit is 1.</a:t>
            </a:r>
          </a:p>
          <a:p>
            <a:pPr marL="0" indent="0">
              <a:buNone/>
            </a:pPr>
            <a:r>
              <a:rPr lang="en-US" sz="2000" dirty="0"/>
              <a:t>Examples:</a:t>
            </a:r>
          </a:p>
          <a:p>
            <a:pPr marL="0" indent="0">
              <a:buNone/>
            </a:pPr>
            <a:r>
              <a:rPr lang="en-US" sz="2000" dirty="0"/>
              <a:t>	+7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0000 0111</a:t>
            </a:r>
          </a:p>
          <a:p>
            <a:pPr marL="0" indent="0">
              <a:buNone/>
            </a:pPr>
            <a:r>
              <a:rPr lang="en-US" sz="2000" dirty="0"/>
              <a:t>	-7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1000 0111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	+</a:t>
            </a:r>
            <a:r>
              <a:rPr lang="en-US" sz="2000" dirty="0"/>
              <a:t>16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0001 0000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	-</a:t>
            </a:r>
            <a:r>
              <a:rPr lang="en-US" sz="2000" dirty="0"/>
              <a:t>16 </a:t>
            </a:r>
            <a:r>
              <a:rPr lang="en-US" sz="2000" dirty="0">
                <a:sym typeface="Symbol" panose="05050102010706020507" pitchFamily="18" charset="2"/>
              </a:rPr>
              <a:t></a:t>
            </a:r>
            <a:r>
              <a:rPr lang="en-US" sz="2000" dirty="0"/>
              <a:t> 1001 0000</a:t>
            </a:r>
          </a:p>
          <a:p>
            <a:pPr marL="0" indent="0">
              <a:buNone/>
            </a:pPr>
            <a:r>
              <a:rPr lang="en-US" sz="2000" dirty="0"/>
              <a:t>	For 8-bit number, the negative numbers are</a:t>
            </a:r>
          </a:p>
          <a:p>
            <a:pPr marL="0" indent="0">
              <a:buNone/>
            </a:pPr>
            <a:r>
              <a:rPr lang="en-US" sz="2000" dirty="0"/>
              <a:t>		1000 0001 (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1)  to 1111 1111 (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127)</a:t>
            </a:r>
          </a:p>
          <a:p>
            <a:pPr marL="0" indent="0">
              <a:buNone/>
            </a:pPr>
            <a:r>
              <a:rPr lang="en-US" sz="2000" dirty="0"/>
              <a:t>	For 8-bit number, positive numbers are</a:t>
            </a:r>
          </a:p>
          <a:p>
            <a:pPr marL="0" indent="0">
              <a:buNone/>
            </a:pPr>
            <a:r>
              <a:rPr lang="en-US" sz="2000" dirty="0"/>
              <a:t>	0000 0001 (+1)  to 0111 1111 (+127)</a:t>
            </a:r>
          </a:p>
          <a:p>
            <a:r>
              <a:rPr lang="en-US" sz="2000" dirty="0"/>
              <a:t>So, for 8-bit arithmetic, the range is </a:t>
            </a:r>
            <a:r>
              <a:rPr lang="en-US" sz="2000" dirty="0">
                <a:sym typeface="Symbol" panose="05050102010706020507" pitchFamily="18" charset="2"/>
              </a:rPr>
              <a:t></a:t>
            </a:r>
            <a:r>
              <a:rPr lang="en-US" sz="2000" dirty="0"/>
              <a:t> 127 to + 127.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48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DD63C1-B7A6-4F1E-ADFA-DE4CDCB1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990"/>
            <a:ext cx="8596668" cy="7784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4216C-1839-437B-BEA1-730CFC537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>
            <a:normAutofit/>
          </a:bodyPr>
          <a:lstStyle/>
          <a:p>
            <a:r>
              <a:rPr lang="x-none" sz="2400" dirty="0"/>
              <a:t>Complements are used in digital computers to simplify the subtraction operation and for logical manipulation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x-none" sz="2000" b="1" dirty="0"/>
              <a:t>For base-r system, there are two types of complement.</a:t>
            </a:r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1. </a:t>
            </a:r>
            <a:r>
              <a:rPr lang="x-none" sz="2400" b="1" dirty="0"/>
              <a:t>The radix complement (r's complement)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2. The diminished radix complement ((r-1)'s complement)</a:t>
            </a:r>
          </a:p>
        </p:txBody>
      </p:sp>
    </p:spTree>
    <p:extLst>
      <p:ext uri="{BB962C8B-B14F-4D97-AF65-F5344CB8AC3E}">
        <p14:creationId xmlns:p14="http://schemas.microsoft.com/office/powerpoint/2010/main" val="5233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209B48-FA1D-4E0D-BBEB-22091D46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2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1)	The r’s Complement (Radix Complement)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F6915C-675E-4BCA-84ED-0BBEDD1D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3"/>
            <a:ext cx="8596668" cy="441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3200" b="1" u="sng" dirty="0"/>
              <a:t>r’s complement of N = </a:t>
            </a:r>
            <a:r>
              <a:rPr lang="en-US" sz="3200" b="1" u="sng" dirty="0" err="1"/>
              <a:t>r</a:t>
            </a:r>
            <a:r>
              <a:rPr lang="en-US" sz="3200" b="1" u="sng" baseline="30000" dirty="0" err="1"/>
              <a:t>n</a:t>
            </a:r>
            <a:r>
              <a:rPr lang="en-US" sz="3200" b="1" u="sng" baseline="30000" dirty="0"/>
              <a:t> </a:t>
            </a:r>
            <a:r>
              <a:rPr lang="en-US" sz="3200" b="1" u="sng" dirty="0"/>
              <a:t>– N </a:t>
            </a:r>
          </a:p>
          <a:p>
            <a:pPr marL="0" indent="0">
              <a:buNone/>
            </a:pPr>
            <a:r>
              <a:rPr lang="en-US" sz="2800" dirty="0"/>
              <a:t>	where n = no. of digits, N = Number, r = radix</a:t>
            </a:r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r>
              <a:rPr lang="en-US" sz="2800" b="1" dirty="0"/>
              <a:t>Find 10's complement of (305)</a:t>
            </a:r>
            <a:r>
              <a:rPr lang="en-US" sz="2800" b="1" baseline="-25000" dirty="0"/>
              <a:t>10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10’s complement of (305)</a:t>
            </a:r>
            <a:r>
              <a:rPr lang="en-US" sz="2800" baseline="-25000" dirty="0"/>
              <a:t>10</a:t>
            </a:r>
            <a:r>
              <a:rPr lang="en-US" sz="2800" dirty="0"/>
              <a:t> 	= 10</a:t>
            </a:r>
            <a:r>
              <a:rPr lang="en-US" sz="2800" baseline="30000" dirty="0"/>
              <a:t>3 </a:t>
            </a:r>
            <a:r>
              <a:rPr lang="en-US" sz="2800" dirty="0"/>
              <a:t>– 305</a:t>
            </a:r>
          </a:p>
          <a:p>
            <a:pPr marL="0" indent="0">
              <a:buNone/>
            </a:pPr>
            <a:r>
              <a:rPr lang="en-US" sz="2800" dirty="0"/>
              <a:t>										= 1000 – 305</a:t>
            </a:r>
          </a:p>
          <a:p>
            <a:pPr marL="0" indent="0">
              <a:buNone/>
            </a:pPr>
            <a:r>
              <a:rPr lang="en-US" sz="2800" dirty="0"/>
              <a:t>										= (695)</a:t>
            </a:r>
            <a:r>
              <a:rPr lang="en-US" sz="2800" b="1" baseline="-25000" dirty="0"/>
              <a:t> 10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49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82C97-4F5D-4BA4-827E-0018C8EB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4205"/>
            <a:ext cx="8596668" cy="766119"/>
          </a:xfrm>
        </p:spPr>
        <p:txBody>
          <a:bodyPr>
            <a:noAutofit/>
          </a:bodyPr>
          <a:lstStyle/>
          <a:p>
            <a:r>
              <a:rPr lang="en-US" sz="2400" b="1" dirty="0"/>
              <a:t>The (r–1)’s Complement (Diminished Radix Complement)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867E103-8FD4-4DEC-B241-06FA6698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9179"/>
            <a:ext cx="8596668" cy="489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(r–1)’s complement of N = </a:t>
            </a:r>
            <a:r>
              <a:rPr lang="en-US" sz="3200" b="1" u="sng" dirty="0" err="1"/>
              <a:t>r</a:t>
            </a:r>
            <a:r>
              <a:rPr lang="en-US" sz="3200" b="1" u="sng" baseline="30000" dirty="0" err="1"/>
              <a:t>n</a:t>
            </a:r>
            <a:r>
              <a:rPr lang="en-US" sz="3200" b="1" u="sng" baseline="30000" dirty="0"/>
              <a:t> </a:t>
            </a:r>
            <a:r>
              <a:rPr lang="en-US" sz="3200" b="1" u="sng" dirty="0"/>
              <a:t>– r </a:t>
            </a:r>
            <a:r>
              <a:rPr lang="en-US" sz="3200" b="1" u="sng" baseline="30000" dirty="0"/>
              <a:t>–m </a:t>
            </a:r>
            <a:r>
              <a:rPr lang="en-US" sz="3200" b="1" u="sng" dirty="0"/>
              <a:t>– N </a:t>
            </a:r>
          </a:p>
          <a:p>
            <a:pPr marL="0" indent="0">
              <a:buNone/>
            </a:pPr>
            <a:r>
              <a:rPr lang="en-US" sz="2800" dirty="0"/>
              <a:t>where	N = number, r = radix,  </a:t>
            </a:r>
          </a:p>
          <a:p>
            <a:pPr marL="0" indent="0">
              <a:buNone/>
            </a:pPr>
            <a:r>
              <a:rPr lang="en-US" sz="2800" dirty="0"/>
              <a:t>			n = an  integer of n digits, </a:t>
            </a:r>
          </a:p>
          <a:p>
            <a:pPr marL="0" indent="0">
              <a:buNone/>
            </a:pPr>
            <a:r>
              <a:rPr lang="en-US" sz="2800" dirty="0"/>
              <a:t>			m = a fractional part of m digits.</a:t>
            </a:r>
          </a:p>
          <a:p>
            <a:r>
              <a:rPr lang="en-US" sz="2400" b="1" dirty="0"/>
              <a:t>Find 9’s complement of (25.639)</a:t>
            </a:r>
            <a:r>
              <a:rPr lang="en-US" sz="2400" b="1" baseline="-25000" dirty="0"/>
              <a:t>10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9’s complement of (25.639)</a:t>
            </a:r>
            <a:r>
              <a:rPr lang="en-US" sz="2400" baseline="-25000" dirty="0"/>
              <a:t>10  </a:t>
            </a:r>
            <a:r>
              <a:rPr lang="en-US" sz="2400" dirty="0"/>
              <a:t>= 10</a:t>
            </a:r>
            <a:r>
              <a:rPr lang="en-US" sz="2400" baseline="30000" dirty="0"/>
              <a:t>2 </a:t>
            </a:r>
            <a:r>
              <a:rPr lang="en-US" sz="2400" dirty="0"/>
              <a:t>– 10</a:t>
            </a:r>
            <a:r>
              <a:rPr lang="en-US" sz="2400" baseline="30000" dirty="0"/>
              <a:t>–3 </a:t>
            </a:r>
            <a:r>
              <a:rPr lang="en-US" sz="2400" dirty="0"/>
              <a:t>– 25.639</a:t>
            </a:r>
          </a:p>
          <a:p>
            <a:pPr marL="0" indent="0">
              <a:buNone/>
            </a:pPr>
            <a:r>
              <a:rPr lang="en-US" sz="2400" dirty="0"/>
              <a:t>							 		= 100 – 0.001–25.639</a:t>
            </a:r>
          </a:p>
          <a:p>
            <a:pPr marL="0" indent="0">
              <a:buNone/>
            </a:pPr>
            <a:r>
              <a:rPr lang="en-US" sz="2400" dirty="0"/>
              <a:t>							 		= (74.36</a:t>
            </a:r>
            <a:r>
              <a:rPr lang="en-US" sz="2400" b="1" dirty="0"/>
              <a:t>)</a:t>
            </a:r>
            <a:r>
              <a:rPr lang="en-US" sz="2400" b="1" baseline="-25000" dirty="0"/>
              <a:t>10</a:t>
            </a:r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36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36142D-C562-434E-85D0-8E3B985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8281"/>
            <a:ext cx="8596668" cy="1173891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Subtraction using 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7ACB21-8BB5-47E6-99DB-4FB50D3F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091"/>
            <a:ext cx="8596668" cy="4410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1’s Complement</a:t>
            </a:r>
          </a:p>
          <a:p>
            <a:r>
              <a:rPr lang="en-US" sz="2800" dirty="0"/>
              <a:t>complement each bit. </a:t>
            </a:r>
          </a:p>
          <a:p>
            <a:r>
              <a:rPr lang="en-US" sz="2800" dirty="0"/>
              <a:t>change all 1s to 0s and all 0s to 1s.</a:t>
            </a:r>
          </a:p>
          <a:p>
            <a:pPr marL="0" indent="0">
              <a:buNone/>
            </a:pPr>
            <a:r>
              <a:rPr lang="en-US" sz="4000" b="1" dirty="0"/>
              <a:t>2’s Complement</a:t>
            </a:r>
          </a:p>
          <a:p>
            <a:pPr marL="0" indent="0">
              <a:buNone/>
            </a:pPr>
            <a:r>
              <a:rPr lang="en-US" sz="2800" dirty="0"/>
              <a:t>Add 1 to the 1’s complement to get 2’s complement. </a:t>
            </a:r>
          </a:p>
          <a:p>
            <a:pPr marL="0" indent="0">
              <a:buNone/>
            </a:pPr>
            <a:r>
              <a:rPr lang="en-US" sz="2800" dirty="0"/>
              <a:t>	2’s complement =  1’s complement + 1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9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1335</TotalTime>
  <Words>842</Words>
  <Application>Microsoft Office PowerPoint</Application>
  <PresentationFormat>Widescreen</PresentationFormat>
  <Paragraphs>352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Ion</vt:lpstr>
      <vt:lpstr>Unit 2 Number System and Codes</vt:lpstr>
      <vt:lpstr>Number System</vt:lpstr>
      <vt:lpstr>PowerPoint Presentation</vt:lpstr>
      <vt:lpstr>Unsigned Binary Numbers </vt:lpstr>
      <vt:lpstr>Signed Magnitude Numbers</vt:lpstr>
      <vt:lpstr>Complements </vt:lpstr>
      <vt:lpstr>1) The r’s Complement (Radix Complement) </vt:lpstr>
      <vt:lpstr>The (r–1)’s Complement (Diminished Radix Complement) </vt:lpstr>
      <vt:lpstr>Subtraction using complements</vt:lpstr>
      <vt:lpstr>Subtraction using 2’s complement</vt:lpstr>
      <vt:lpstr>Weighted and non-weighted Codes</vt:lpstr>
      <vt:lpstr>Binary-Coded Decimal (BCD) 8421 Code </vt:lpstr>
      <vt:lpstr>PowerPoint Presentation</vt:lpstr>
      <vt:lpstr>Different Binary codes for decimal digit</vt:lpstr>
      <vt:lpstr>2421 code and 84-2-1 code </vt:lpstr>
      <vt:lpstr>Excess-3 Code(Xs-3 code) </vt:lpstr>
      <vt:lpstr>Gray Code </vt:lpstr>
      <vt:lpstr>Binary to gray code conversion</vt:lpstr>
      <vt:lpstr>Gray to binary conversion</vt:lpstr>
      <vt:lpstr>Alphanumeric codes</vt:lpstr>
      <vt:lpstr>Instruction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Sarina Barahi</dc:creator>
  <cp:lastModifiedBy>Microsoft account</cp:lastModifiedBy>
  <cp:revision>47</cp:revision>
  <dcterms:created xsi:type="dcterms:W3CDTF">2024-11-19T14:42:48Z</dcterms:created>
  <dcterms:modified xsi:type="dcterms:W3CDTF">2025-05-12T17:16:55Z</dcterms:modified>
</cp:coreProperties>
</file>